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4.xml" ContentType="application/vnd.openxmlformats-officedocument.theme+xml"/>
  <Override PartName="/ppt/slideLayouts/slideLayout15.xml" ContentType="application/vnd.openxmlformats-officedocument.presentationml.slideLayout+xml"/>
  <Override PartName="/ppt/theme/theme5.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6.xml" ContentType="application/vnd.openxmlformats-officedocument.theme+xml"/>
  <Override PartName="/ppt/slideLayouts/slideLayout22.xml" ContentType="application/vnd.openxmlformats-officedocument.presentationml.slideLayout+xml"/>
  <Override PartName="/ppt/theme/theme7.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8.xml" ContentType="application/vnd.openxmlformats-officedocument.theme+xml"/>
  <Override PartName="/ppt/slideLayouts/slideLayout25.xml" ContentType="application/vnd.openxmlformats-officedocument.presentationml.slideLayout+xml"/>
  <Override PartName="/ppt/theme/theme9.xml" ContentType="application/vnd.openxmlformats-officedocument.theme+xml"/>
  <Override PartName="/ppt/slideLayouts/slideLayout26.xml" ContentType="application/vnd.openxmlformats-officedocument.presentationml.slideLayout+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rts/chart1.xml" ContentType="application/vnd.openxmlformats-officedocument.drawingml.chart+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60" r:id="rId1"/>
    <p:sldMasterId id="2147483680" r:id="rId2"/>
    <p:sldMasterId id="2147483663" r:id="rId3"/>
    <p:sldMasterId id="2147483665" r:id="rId4"/>
    <p:sldMasterId id="2147483668" r:id="rId5"/>
    <p:sldMasterId id="2147483678" r:id="rId6"/>
    <p:sldMasterId id="2147483670" r:id="rId7"/>
    <p:sldMasterId id="2147483684" r:id="rId8"/>
    <p:sldMasterId id="2147483675" r:id="rId9"/>
    <p:sldMasterId id="2147483672" r:id="rId10"/>
  </p:sldMasterIdLst>
  <p:notesMasterIdLst>
    <p:notesMasterId r:id="rId67"/>
  </p:notesMasterIdLst>
  <p:handoutMasterIdLst>
    <p:handoutMasterId r:id="rId68"/>
  </p:handoutMasterIdLst>
  <p:sldIdLst>
    <p:sldId id="256" r:id="rId11"/>
    <p:sldId id="374" r:id="rId12"/>
    <p:sldId id="1541" r:id="rId13"/>
    <p:sldId id="1580" r:id="rId14"/>
    <p:sldId id="1542" r:id="rId15"/>
    <p:sldId id="1543" r:id="rId16"/>
    <p:sldId id="1544" r:id="rId17"/>
    <p:sldId id="1588" r:id="rId18"/>
    <p:sldId id="1589" r:id="rId19"/>
    <p:sldId id="1590" r:id="rId20"/>
    <p:sldId id="1546" r:id="rId21"/>
    <p:sldId id="1547" r:id="rId22"/>
    <p:sldId id="1548" r:id="rId23"/>
    <p:sldId id="1549" r:id="rId24"/>
    <p:sldId id="1550" r:id="rId25"/>
    <p:sldId id="1551" r:id="rId26"/>
    <p:sldId id="1591" r:id="rId27"/>
    <p:sldId id="1592" r:id="rId28"/>
    <p:sldId id="1593" r:id="rId29"/>
    <p:sldId id="1594" r:id="rId30"/>
    <p:sldId id="1595" r:id="rId31"/>
    <p:sldId id="1596" r:id="rId32"/>
    <p:sldId id="1597" r:id="rId33"/>
    <p:sldId id="1598" r:id="rId34"/>
    <p:sldId id="1581" r:id="rId35"/>
    <p:sldId id="1556" r:id="rId36"/>
    <p:sldId id="1557" r:id="rId37"/>
    <p:sldId id="1559" r:id="rId38"/>
    <p:sldId id="1560" r:id="rId39"/>
    <p:sldId id="1561" r:id="rId40"/>
    <p:sldId id="1562" r:id="rId41"/>
    <p:sldId id="1583" r:id="rId42"/>
    <p:sldId id="1563" r:id="rId43"/>
    <p:sldId id="1584" r:id="rId44"/>
    <p:sldId id="1565" r:id="rId45"/>
    <p:sldId id="1566" r:id="rId46"/>
    <p:sldId id="1567" r:id="rId47"/>
    <p:sldId id="1568" r:id="rId48"/>
    <p:sldId id="1599" r:id="rId49"/>
    <p:sldId id="1570" r:id="rId50"/>
    <p:sldId id="1571" r:id="rId51"/>
    <p:sldId id="1572" r:id="rId52"/>
    <p:sldId id="1573" r:id="rId53"/>
    <p:sldId id="1574" r:id="rId54"/>
    <p:sldId id="1575" r:id="rId55"/>
    <p:sldId id="1576" r:id="rId56"/>
    <p:sldId id="1577" r:id="rId57"/>
    <p:sldId id="1569" r:id="rId58"/>
    <p:sldId id="1601" r:id="rId59"/>
    <p:sldId id="1600" r:id="rId60"/>
    <p:sldId id="1602" r:id="rId61"/>
    <p:sldId id="1539" r:id="rId62"/>
    <p:sldId id="1585" r:id="rId63"/>
    <p:sldId id="1400" r:id="rId64"/>
    <p:sldId id="1586" r:id="rId65"/>
    <p:sldId id="1587" r:id="rId66"/>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a:srgbClr val="FFFFCC"/>
    <a:srgbClr val="006600"/>
    <a:srgbClr val="83363A"/>
    <a:srgbClr val="902C2E"/>
    <a:srgbClr val="702224"/>
    <a:srgbClr val="C1373A"/>
    <a:srgbClr val="B8E08C"/>
    <a:srgbClr val="FFFF66"/>
    <a:srgbClr val="AD400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88" autoAdjust="0"/>
    <p:restoredTop sz="93350" autoAdjust="0"/>
  </p:normalViewPr>
  <p:slideViewPr>
    <p:cSldViewPr>
      <p:cViewPr varScale="1">
        <p:scale>
          <a:sx n="106" d="100"/>
          <a:sy n="106" d="100"/>
        </p:scale>
        <p:origin x="948" y="108"/>
      </p:cViewPr>
      <p:guideLst>
        <p:guide orient="horz" pos="2160"/>
        <p:guide pos="3840"/>
      </p:guideLst>
    </p:cSldViewPr>
  </p:slideViewPr>
  <p:outlineViewPr>
    <p:cViewPr>
      <p:scale>
        <a:sx n="33" d="100"/>
        <a:sy n="33" d="100"/>
      </p:scale>
      <p:origin x="0" y="27882"/>
    </p:cViewPr>
  </p:outlineViewPr>
  <p:notesTextViewPr>
    <p:cViewPr>
      <p:scale>
        <a:sx n="125" d="100"/>
        <a:sy n="125" d="100"/>
      </p:scale>
      <p:origin x="0" y="0"/>
    </p:cViewPr>
  </p:notesTextViewPr>
  <p:sorterViewPr>
    <p:cViewPr>
      <p:scale>
        <a:sx n="80" d="100"/>
        <a:sy n="80" d="100"/>
      </p:scale>
      <p:origin x="0" y="3258"/>
    </p:cViewPr>
  </p:sorterViewPr>
  <p:notesViewPr>
    <p:cSldViewPr>
      <p:cViewPr>
        <p:scale>
          <a:sx n="60" d="100"/>
          <a:sy n="60" d="100"/>
        </p:scale>
        <p:origin x="-2658" y="258"/>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16.xml"/><Relationship Id="rId21" Type="http://schemas.openxmlformats.org/officeDocument/2006/relationships/slide" Target="slides/slide11.xml"/><Relationship Id="rId42" Type="http://schemas.openxmlformats.org/officeDocument/2006/relationships/slide" Target="slides/slide32.xml"/><Relationship Id="rId47" Type="http://schemas.openxmlformats.org/officeDocument/2006/relationships/slide" Target="slides/slide37.xml"/><Relationship Id="rId63" Type="http://schemas.openxmlformats.org/officeDocument/2006/relationships/slide" Target="slides/slide53.xml"/><Relationship Id="rId68" Type="http://schemas.openxmlformats.org/officeDocument/2006/relationships/handoutMaster" Target="handoutMasters/handoutMaster1.xml"/><Relationship Id="rId7" Type="http://schemas.openxmlformats.org/officeDocument/2006/relationships/slideMaster" Target="slideMasters/slideMaster7.xml"/><Relationship Id="rId71"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6.xml"/><Relationship Id="rId29" Type="http://schemas.openxmlformats.org/officeDocument/2006/relationships/slide" Target="slides/slide19.xml"/><Relationship Id="rId11" Type="http://schemas.openxmlformats.org/officeDocument/2006/relationships/slide" Target="slides/slide1.xml"/><Relationship Id="rId24" Type="http://schemas.openxmlformats.org/officeDocument/2006/relationships/slide" Target="slides/slide14.xml"/><Relationship Id="rId32" Type="http://schemas.openxmlformats.org/officeDocument/2006/relationships/slide" Target="slides/slide22.xml"/><Relationship Id="rId37" Type="http://schemas.openxmlformats.org/officeDocument/2006/relationships/slide" Target="slides/slide27.xml"/><Relationship Id="rId40" Type="http://schemas.openxmlformats.org/officeDocument/2006/relationships/slide" Target="slides/slide30.xml"/><Relationship Id="rId45" Type="http://schemas.openxmlformats.org/officeDocument/2006/relationships/slide" Target="slides/slide35.xml"/><Relationship Id="rId53" Type="http://schemas.openxmlformats.org/officeDocument/2006/relationships/slide" Target="slides/slide43.xml"/><Relationship Id="rId58" Type="http://schemas.openxmlformats.org/officeDocument/2006/relationships/slide" Target="slides/slide48.xml"/><Relationship Id="rId66" Type="http://schemas.openxmlformats.org/officeDocument/2006/relationships/slide" Target="slides/slide56.xml"/><Relationship Id="rId5" Type="http://schemas.openxmlformats.org/officeDocument/2006/relationships/slideMaster" Target="slideMasters/slideMaster5.xml"/><Relationship Id="rId61" Type="http://schemas.openxmlformats.org/officeDocument/2006/relationships/slide" Target="slides/slide51.xml"/><Relationship Id="rId19" Type="http://schemas.openxmlformats.org/officeDocument/2006/relationships/slide" Target="slides/slide9.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slide" Target="slides/slide17.xml"/><Relationship Id="rId30" Type="http://schemas.openxmlformats.org/officeDocument/2006/relationships/slide" Target="slides/slide20.xml"/><Relationship Id="rId35" Type="http://schemas.openxmlformats.org/officeDocument/2006/relationships/slide" Target="slides/slide25.xml"/><Relationship Id="rId43" Type="http://schemas.openxmlformats.org/officeDocument/2006/relationships/slide" Target="slides/slide33.xml"/><Relationship Id="rId48" Type="http://schemas.openxmlformats.org/officeDocument/2006/relationships/slide" Target="slides/slide38.xml"/><Relationship Id="rId56" Type="http://schemas.openxmlformats.org/officeDocument/2006/relationships/slide" Target="slides/slide46.xml"/><Relationship Id="rId64" Type="http://schemas.openxmlformats.org/officeDocument/2006/relationships/slide" Target="slides/slide54.xml"/><Relationship Id="rId69" Type="http://schemas.openxmlformats.org/officeDocument/2006/relationships/presProps" Target="presProps.xml"/><Relationship Id="rId8" Type="http://schemas.openxmlformats.org/officeDocument/2006/relationships/slideMaster" Target="slideMasters/slideMaster8.xml"/><Relationship Id="rId51" Type="http://schemas.openxmlformats.org/officeDocument/2006/relationships/slide" Target="slides/slide41.xml"/><Relationship Id="rId72" Type="http://schemas.openxmlformats.org/officeDocument/2006/relationships/tableStyles" Target="tableStyles.xml"/><Relationship Id="rId3" Type="http://schemas.openxmlformats.org/officeDocument/2006/relationships/slideMaster" Target="slideMasters/slideMaster3.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slide" Target="slides/slide15.xml"/><Relationship Id="rId33" Type="http://schemas.openxmlformats.org/officeDocument/2006/relationships/slide" Target="slides/slide23.xml"/><Relationship Id="rId38" Type="http://schemas.openxmlformats.org/officeDocument/2006/relationships/slide" Target="slides/slide28.xml"/><Relationship Id="rId46" Type="http://schemas.openxmlformats.org/officeDocument/2006/relationships/slide" Target="slides/slide36.xml"/><Relationship Id="rId59" Type="http://schemas.openxmlformats.org/officeDocument/2006/relationships/slide" Target="slides/slide49.xml"/><Relationship Id="rId67" Type="http://schemas.openxmlformats.org/officeDocument/2006/relationships/notesMaster" Target="notesMasters/notesMaster1.xml"/><Relationship Id="rId20" Type="http://schemas.openxmlformats.org/officeDocument/2006/relationships/slide" Target="slides/slide10.xml"/><Relationship Id="rId41" Type="http://schemas.openxmlformats.org/officeDocument/2006/relationships/slide" Target="slides/slide31.xml"/><Relationship Id="rId54" Type="http://schemas.openxmlformats.org/officeDocument/2006/relationships/slide" Target="slides/slide44.xml"/><Relationship Id="rId62" Type="http://schemas.openxmlformats.org/officeDocument/2006/relationships/slide" Target="slides/slide52.xml"/><Relationship Id="rId7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slide" Target="slides/slide18.xml"/><Relationship Id="rId36" Type="http://schemas.openxmlformats.org/officeDocument/2006/relationships/slide" Target="slides/slide26.xml"/><Relationship Id="rId49" Type="http://schemas.openxmlformats.org/officeDocument/2006/relationships/slide" Target="slides/slide39.xml"/><Relationship Id="rId57" Type="http://schemas.openxmlformats.org/officeDocument/2006/relationships/slide" Target="slides/slide47.xml"/><Relationship Id="rId10" Type="http://schemas.openxmlformats.org/officeDocument/2006/relationships/slideMaster" Target="slideMasters/slideMaster10.xml"/><Relationship Id="rId31" Type="http://schemas.openxmlformats.org/officeDocument/2006/relationships/slide" Target="slides/slide21.xml"/><Relationship Id="rId44" Type="http://schemas.openxmlformats.org/officeDocument/2006/relationships/slide" Target="slides/slide34.xml"/><Relationship Id="rId52" Type="http://schemas.openxmlformats.org/officeDocument/2006/relationships/slide" Target="slides/slide42.xml"/><Relationship Id="rId60" Type="http://schemas.openxmlformats.org/officeDocument/2006/relationships/slide" Target="slides/slide50.xml"/><Relationship Id="rId65" Type="http://schemas.openxmlformats.org/officeDocument/2006/relationships/slide" Target="slides/slide55.xml"/><Relationship Id="rId4" Type="http://schemas.openxmlformats.org/officeDocument/2006/relationships/slideMaster" Target="slideMasters/slideMaster4.xml"/><Relationship Id="rId9" Type="http://schemas.openxmlformats.org/officeDocument/2006/relationships/slideMaster" Target="slideMasters/slideMaster9.xml"/><Relationship Id="rId13" Type="http://schemas.openxmlformats.org/officeDocument/2006/relationships/slide" Target="slides/slide3.xml"/><Relationship Id="rId18" Type="http://schemas.openxmlformats.org/officeDocument/2006/relationships/slide" Target="slides/slide8.xml"/><Relationship Id="rId39" Type="http://schemas.openxmlformats.org/officeDocument/2006/relationships/slide" Target="slides/slide29.xml"/><Relationship Id="rId34" Type="http://schemas.openxmlformats.org/officeDocument/2006/relationships/slide" Target="slides/slide24.xml"/><Relationship Id="rId50" Type="http://schemas.openxmlformats.org/officeDocument/2006/relationships/slide" Target="slides/slide40.xml"/><Relationship Id="rId55" Type="http://schemas.openxmlformats.org/officeDocument/2006/relationships/slide" Target="slides/slide45.xml"/></Relationships>
</file>

<file path=ppt/charts/_rels/chart1.xml.rels><?xml version="1.0" encoding="UTF-8" standalone="yes"?>
<Relationships xmlns="http://schemas.openxmlformats.org/package/2006/relationships"><Relationship Id="rId1" Type="http://schemas.openxmlformats.org/officeDocument/2006/relationships/oleObject" Target="file:///C:\Users\Andreea\Desktop\Mankiw%209e%20Cengage%202019\Data%20and%20calc%20Fred%20et%20all\ch%2032%20twin%20deficits.xls"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spPr>
            <a:ln w="44450">
              <a:solidFill>
                <a:srgbClr val="C00000"/>
              </a:solidFill>
            </a:ln>
          </c:spPr>
          <c:marker>
            <c:symbol val="square"/>
            <c:size val="8"/>
            <c:spPr>
              <a:solidFill>
                <a:srgbClr val="C00000"/>
              </a:solidFill>
              <a:ln>
                <a:solidFill>
                  <a:srgbClr val="C00000"/>
                </a:solidFill>
              </a:ln>
            </c:spPr>
          </c:marker>
          <c:cat>
            <c:strRef>
              <c:f>graph!$A$20:$A$31</c:f>
              <c:strCache>
                <c:ptCount val="12"/>
                <c:pt idx="0">
                  <c:v>1960-1964</c:v>
                </c:pt>
                <c:pt idx="1">
                  <c:v>1965-1969</c:v>
                </c:pt>
                <c:pt idx="2">
                  <c:v>1970-1974</c:v>
                </c:pt>
                <c:pt idx="3">
                  <c:v>1975-1979</c:v>
                </c:pt>
                <c:pt idx="4">
                  <c:v>1980-1984</c:v>
                </c:pt>
                <c:pt idx="5">
                  <c:v>1985-1989</c:v>
                </c:pt>
                <c:pt idx="6">
                  <c:v>1990-1994</c:v>
                </c:pt>
                <c:pt idx="7">
                  <c:v>1995-1999</c:v>
                </c:pt>
                <c:pt idx="8">
                  <c:v>2000-2004</c:v>
                </c:pt>
                <c:pt idx="9">
                  <c:v>2005-2009</c:v>
                </c:pt>
                <c:pt idx="10">
                  <c:v>2010-2014</c:v>
                </c:pt>
                <c:pt idx="11">
                  <c:v>2015-2019</c:v>
                </c:pt>
              </c:strCache>
            </c:strRef>
          </c:cat>
          <c:val>
            <c:numRef>
              <c:f>graph!$B$20:$B$31</c:f>
              <c:numCache>
                <c:formatCode>0.00%</c:formatCode>
                <c:ptCount val="12"/>
                <c:pt idx="0">
                  <c:v>6.2691670627880265E-3</c:v>
                </c:pt>
                <c:pt idx="1">
                  <c:v>1.1647670651629739E-2</c:v>
                </c:pt>
                <c:pt idx="2">
                  <c:v>3.3043135012715795E-2</c:v>
                </c:pt>
                <c:pt idx="3">
                  <c:v>3.405864027137976E-2</c:v>
                </c:pt>
                <c:pt idx="4">
                  <c:v>4.3787468809261376E-2</c:v>
                </c:pt>
                <c:pt idx="5">
                  <c:v>3.6518237725942371E-2</c:v>
                </c:pt>
                <c:pt idx="6">
                  <c:v>4.1337401420960679E-2</c:v>
                </c:pt>
                <c:pt idx="7">
                  <c:v>1.0357173767800787E-2</c:v>
                </c:pt>
                <c:pt idx="8">
                  <c:v>1.6358826160327404E-2</c:v>
                </c:pt>
                <c:pt idx="9">
                  <c:v>3.8028911067864199E-2</c:v>
                </c:pt>
                <c:pt idx="10">
                  <c:v>6.0311989080934651E-2</c:v>
                </c:pt>
                <c:pt idx="11">
                  <c:v>4.056711124448617E-2</c:v>
                </c:pt>
              </c:numCache>
            </c:numRef>
          </c:val>
          <c:smooth val="0"/>
          <c:extLst>
            <c:ext xmlns:c16="http://schemas.microsoft.com/office/drawing/2014/chart" uri="{C3380CC4-5D6E-409C-BE32-E72D297353CC}">
              <c16:uniqueId val="{00000000-4AC8-4503-930C-715E0090C217}"/>
            </c:ext>
          </c:extLst>
        </c:ser>
        <c:ser>
          <c:idx val="1"/>
          <c:order val="1"/>
          <c:spPr>
            <a:ln w="44450">
              <a:solidFill>
                <a:srgbClr val="002060"/>
              </a:solidFill>
            </a:ln>
          </c:spPr>
          <c:marker>
            <c:symbol val="diamond"/>
            <c:size val="8"/>
            <c:spPr>
              <a:solidFill>
                <a:srgbClr val="002060"/>
              </a:solidFill>
              <a:ln>
                <a:solidFill>
                  <a:srgbClr val="002060"/>
                </a:solidFill>
              </a:ln>
            </c:spPr>
          </c:marker>
          <c:cat>
            <c:strRef>
              <c:f>graph!$A$20:$A$31</c:f>
              <c:strCache>
                <c:ptCount val="12"/>
                <c:pt idx="0">
                  <c:v>1960-1964</c:v>
                </c:pt>
                <c:pt idx="1">
                  <c:v>1965-1969</c:v>
                </c:pt>
                <c:pt idx="2">
                  <c:v>1970-1974</c:v>
                </c:pt>
                <c:pt idx="3">
                  <c:v>1975-1979</c:v>
                </c:pt>
                <c:pt idx="4">
                  <c:v>1980-1984</c:v>
                </c:pt>
                <c:pt idx="5">
                  <c:v>1985-1989</c:v>
                </c:pt>
                <c:pt idx="6">
                  <c:v>1990-1994</c:v>
                </c:pt>
                <c:pt idx="7">
                  <c:v>1995-1999</c:v>
                </c:pt>
                <c:pt idx="8">
                  <c:v>2000-2004</c:v>
                </c:pt>
                <c:pt idx="9">
                  <c:v>2005-2009</c:v>
                </c:pt>
                <c:pt idx="10">
                  <c:v>2010-2014</c:v>
                </c:pt>
                <c:pt idx="11">
                  <c:v>2015-2019</c:v>
                </c:pt>
              </c:strCache>
            </c:strRef>
          </c:cat>
          <c:val>
            <c:numRef>
              <c:f>graph!$C$20:$C$31</c:f>
              <c:numCache>
                <c:formatCode>0.00%</c:formatCode>
                <c:ptCount val="12"/>
                <c:pt idx="0">
                  <c:v>8.2733404027452891E-3</c:v>
                </c:pt>
                <c:pt idx="1">
                  <c:v>3.6157482698450181E-3</c:v>
                </c:pt>
                <c:pt idx="2">
                  <c:v>6.9248237572434477E-4</c:v>
                </c:pt>
                <c:pt idx="3">
                  <c:v>-5.3355909075820463E-3</c:v>
                </c:pt>
                <c:pt idx="4">
                  <c:v>-1.1705003741410277E-2</c:v>
                </c:pt>
                <c:pt idx="5">
                  <c:v>-2.3803115277763107E-2</c:v>
                </c:pt>
                <c:pt idx="6">
                  <c:v>-9.1152938769519833E-3</c:v>
                </c:pt>
                <c:pt idx="7">
                  <c:v>-1.6439968332098466E-2</c:v>
                </c:pt>
                <c:pt idx="8">
                  <c:v>-4.1314513183670826E-2</c:v>
                </c:pt>
                <c:pt idx="9">
                  <c:v>-4.7258753322976167E-2</c:v>
                </c:pt>
                <c:pt idx="10">
                  <c:v>-3.2826414846383628E-2</c:v>
                </c:pt>
                <c:pt idx="11">
                  <c:v>-2.9393620275027881E-2</c:v>
                </c:pt>
              </c:numCache>
            </c:numRef>
          </c:val>
          <c:smooth val="0"/>
          <c:extLst>
            <c:ext xmlns:c16="http://schemas.microsoft.com/office/drawing/2014/chart" uri="{C3380CC4-5D6E-409C-BE32-E72D297353CC}">
              <c16:uniqueId val="{00000001-4AC8-4503-930C-715E0090C217}"/>
            </c:ext>
          </c:extLst>
        </c:ser>
        <c:dLbls>
          <c:showLegendKey val="0"/>
          <c:showVal val="0"/>
          <c:showCatName val="0"/>
          <c:showSerName val="0"/>
          <c:showPercent val="0"/>
          <c:showBubbleSize val="0"/>
        </c:dLbls>
        <c:marker val="1"/>
        <c:smooth val="0"/>
        <c:axId val="43061248"/>
        <c:axId val="43063168"/>
      </c:lineChart>
      <c:catAx>
        <c:axId val="43061248"/>
        <c:scaling>
          <c:orientation val="minMax"/>
        </c:scaling>
        <c:delete val="0"/>
        <c:axPos val="b"/>
        <c:numFmt formatCode="General" sourceLinked="0"/>
        <c:majorTickMark val="out"/>
        <c:minorTickMark val="none"/>
        <c:tickLblPos val="low"/>
        <c:crossAx val="43063168"/>
        <c:crosses val="autoZero"/>
        <c:auto val="1"/>
        <c:lblAlgn val="ctr"/>
        <c:lblOffset val="100"/>
        <c:noMultiLvlLbl val="0"/>
      </c:catAx>
      <c:valAx>
        <c:axId val="43063168"/>
        <c:scaling>
          <c:orientation val="minMax"/>
        </c:scaling>
        <c:delete val="0"/>
        <c:axPos val="l"/>
        <c:majorGridlines/>
        <c:numFmt formatCode="0.00%" sourceLinked="1"/>
        <c:majorTickMark val="out"/>
        <c:minorTickMark val="none"/>
        <c:tickLblPos val="nextTo"/>
        <c:crossAx val="43061248"/>
        <c:crosses val="autoZero"/>
        <c:crossBetween val="between"/>
      </c:valAx>
    </c:plotArea>
    <c:plotVisOnly val="1"/>
    <c:dispBlanksAs val="gap"/>
    <c:showDLblsOverMax val="0"/>
  </c:chart>
  <c:txPr>
    <a:bodyPr/>
    <a:lstStyle/>
    <a:p>
      <a:pPr>
        <a:defRPr sz="1800"/>
      </a:pPr>
      <a:endParaRPr lang="zh-TW"/>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1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6653" tIns="48327" rIns="96653" bIns="48327"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6332"/>
          </a:xfrm>
          <a:prstGeom prst="rect">
            <a:avLst/>
          </a:prstGeom>
        </p:spPr>
        <p:txBody>
          <a:bodyPr vert="horz" lIns="96653" tIns="48327" rIns="96653" bIns="48327" rtlCol="0"/>
          <a:lstStyle>
            <a:lvl1pPr algn="r">
              <a:defRPr sz="1200"/>
            </a:lvl1pPr>
          </a:lstStyle>
          <a:p>
            <a:fld id="{9CBA0846-EC1A-40DB-8F81-96AE9A64BBB3}" type="datetimeFigureOut">
              <a:rPr lang="en-US" smtClean="0"/>
              <a:t>5/3/2022</a:t>
            </a:fld>
            <a:endParaRPr lang="en-US"/>
          </a:p>
        </p:txBody>
      </p:sp>
      <p:sp>
        <p:nvSpPr>
          <p:cNvPr id="4" name="Footer Placeholder 3"/>
          <p:cNvSpPr>
            <a:spLocks noGrp="1"/>
          </p:cNvSpPr>
          <p:nvPr>
            <p:ph type="ftr" sz="quarter" idx="2"/>
          </p:nvPr>
        </p:nvSpPr>
        <p:spPr>
          <a:xfrm>
            <a:off x="0" y="9428584"/>
            <a:ext cx="2945659" cy="496332"/>
          </a:xfrm>
          <a:prstGeom prst="rect">
            <a:avLst/>
          </a:prstGeom>
        </p:spPr>
        <p:txBody>
          <a:bodyPr vert="horz" lIns="96653" tIns="48327" rIns="96653" bIns="48327"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28584"/>
            <a:ext cx="2945659" cy="496332"/>
          </a:xfrm>
          <a:prstGeom prst="rect">
            <a:avLst/>
          </a:prstGeom>
        </p:spPr>
        <p:txBody>
          <a:bodyPr vert="horz" lIns="96653" tIns="48327" rIns="96653" bIns="48327" rtlCol="0" anchor="b"/>
          <a:lstStyle>
            <a:lvl1pPr algn="r">
              <a:defRPr sz="1200"/>
            </a:lvl1pPr>
          </a:lstStyle>
          <a:p>
            <a:fld id="{C3CE0DA8-8A21-4DAB-8D09-F8325147C991}" type="slidenum">
              <a:rPr lang="en-US" smtClean="0"/>
              <a:t>‹#›</a:t>
            </a:fld>
            <a:endParaRPr lang="en-US"/>
          </a:p>
        </p:txBody>
      </p:sp>
    </p:spTree>
    <p:extLst>
      <p:ext uri="{BB962C8B-B14F-4D97-AF65-F5344CB8AC3E}">
        <p14:creationId xmlns:p14="http://schemas.microsoft.com/office/powerpoint/2010/main" val="40266894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6653" tIns="48327" rIns="96653" bIns="48327" rtlCol="0"/>
          <a:lstStyle>
            <a:lvl1pPr algn="l">
              <a:defRPr sz="1200"/>
            </a:lvl1pPr>
          </a:lstStyle>
          <a:p>
            <a:endParaRPr lang="en-US"/>
          </a:p>
        </p:txBody>
      </p:sp>
      <p:sp>
        <p:nvSpPr>
          <p:cNvPr id="3" name="Date Placeholder 2"/>
          <p:cNvSpPr>
            <a:spLocks noGrp="1"/>
          </p:cNvSpPr>
          <p:nvPr>
            <p:ph type="dt" idx="1"/>
          </p:nvPr>
        </p:nvSpPr>
        <p:spPr>
          <a:xfrm>
            <a:off x="3850443" y="0"/>
            <a:ext cx="2945659" cy="496332"/>
          </a:xfrm>
          <a:prstGeom prst="rect">
            <a:avLst/>
          </a:prstGeom>
        </p:spPr>
        <p:txBody>
          <a:bodyPr vert="horz" lIns="96653" tIns="48327" rIns="96653" bIns="48327" rtlCol="0"/>
          <a:lstStyle>
            <a:lvl1pPr algn="r">
              <a:defRPr sz="1200"/>
            </a:lvl1pPr>
          </a:lstStyle>
          <a:p>
            <a:fld id="{EF5DD168-A957-4784-9C8A-5438585B9AF9}" type="datetimeFigureOut">
              <a:rPr lang="en-US" smtClean="0"/>
              <a:t>5/3/2022</a:t>
            </a:fld>
            <a:endParaRPr lang="en-US"/>
          </a:p>
        </p:txBody>
      </p:sp>
      <p:sp>
        <p:nvSpPr>
          <p:cNvPr id="4" name="Slide Image Placeholder 3"/>
          <p:cNvSpPr>
            <a:spLocks noGrp="1" noRot="1" noChangeAspect="1"/>
          </p:cNvSpPr>
          <p:nvPr>
            <p:ph type="sldImg" idx="2"/>
          </p:nvPr>
        </p:nvSpPr>
        <p:spPr>
          <a:xfrm>
            <a:off x="90488" y="742950"/>
            <a:ext cx="6616700" cy="3722688"/>
          </a:xfrm>
          <a:prstGeom prst="rect">
            <a:avLst/>
          </a:prstGeom>
          <a:noFill/>
          <a:ln w="12700">
            <a:solidFill>
              <a:prstClr val="black"/>
            </a:solidFill>
          </a:ln>
        </p:spPr>
        <p:txBody>
          <a:bodyPr vert="horz" lIns="96653" tIns="48327" rIns="96653" bIns="48327" rtlCol="0" anchor="ctr"/>
          <a:lstStyle/>
          <a:p>
            <a:endParaRPr lang="en-US"/>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6653" tIns="48327" rIns="96653" bIns="48327"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9428584"/>
            <a:ext cx="2945659" cy="496332"/>
          </a:xfrm>
          <a:prstGeom prst="rect">
            <a:avLst/>
          </a:prstGeom>
        </p:spPr>
        <p:txBody>
          <a:bodyPr vert="horz" lIns="96653" tIns="48327" rIns="96653" bIns="48327"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28584"/>
            <a:ext cx="2945659" cy="496332"/>
          </a:xfrm>
          <a:prstGeom prst="rect">
            <a:avLst/>
          </a:prstGeom>
        </p:spPr>
        <p:txBody>
          <a:bodyPr vert="horz" lIns="96653" tIns="48327" rIns="96653" bIns="48327" rtlCol="0" anchor="b"/>
          <a:lstStyle>
            <a:lvl1pPr algn="r">
              <a:defRPr sz="1200"/>
            </a:lvl1pPr>
          </a:lstStyle>
          <a:p>
            <a:fld id="{2CAF6792-DBE1-4461-97FA-F85A7B48814E}" type="slidenum">
              <a:rPr lang="en-US" smtClean="0"/>
              <a:t>‹#›</a:t>
            </a:fld>
            <a:endParaRPr lang="en-US"/>
          </a:p>
        </p:txBody>
      </p:sp>
    </p:spTree>
    <p:extLst>
      <p:ext uri="{BB962C8B-B14F-4D97-AF65-F5344CB8AC3E}">
        <p14:creationId xmlns:p14="http://schemas.microsoft.com/office/powerpoint/2010/main" val="28157942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a:xfrm>
            <a:off x="679767" y="4715153"/>
            <a:ext cx="5740259" cy="4466987"/>
          </a:xfrm>
        </p:spPr>
        <p:txBody>
          <a:bodyPr/>
          <a:lstStyle/>
          <a:p>
            <a:pPr eaLnBrk="1" hangingPunct="1"/>
            <a:r>
              <a:rPr lang="en-US" sz="1200" dirty="0"/>
              <a:t>Many instructors skip this chapter.  I encourage you to consider keeping it:  it sheds light on some of the most important and compelling topics in economics.  </a:t>
            </a:r>
          </a:p>
          <a:p>
            <a:pPr eaLnBrk="1" hangingPunct="1"/>
            <a:endParaRPr lang="en-US" sz="1200" dirty="0"/>
          </a:p>
          <a:p>
            <a:pPr eaLnBrk="1" hangingPunct="1"/>
            <a:r>
              <a:rPr lang="en-US" sz="1200" dirty="0"/>
              <a:t>Students will learn in this chapter what I believe is one of the most important lessons economics has to offer the educated layperson:  </a:t>
            </a:r>
            <a:r>
              <a:rPr lang="en-US" sz="1200" b="1" dirty="0"/>
              <a:t>Trade policies designed to save jobs in one industry do so only by destroying jobs in other industries.</a:t>
            </a:r>
            <a:r>
              <a:rPr lang="en-US" sz="1200" dirty="0"/>
              <a:t>  This case against restricting imports has a much greater emotional impact on students than the deadweight loss triangles students learn in their micro courses.  </a:t>
            </a:r>
          </a:p>
          <a:p>
            <a:pPr eaLnBrk="1" hangingPunct="1"/>
            <a:endParaRPr lang="en-US" sz="1200" dirty="0"/>
          </a:p>
          <a:p>
            <a:pPr eaLnBrk="1" hangingPunct="1"/>
            <a:r>
              <a:rPr lang="en-US" sz="1200" dirty="0"/>
              <a:t>The chapter also covers capital flight, the twin deficits, and capital flows from China.   </a:t>
            </a:r>
          </a:p>
        </p:txBody>
      </p:sp>
      <p:sp>
        <p:nvSpPr>
          <p:cNvPr id="4" name="Slide Number Placeholder 3"/>
          <p:cNvSpPr>
            <a:spLocks noGrp="1"/>
          </p:cNvSpPr>
          <p:nvPr>
            <p:ph type="sldNum" sz="quarter" idx="10"/>
          </p:nvPr>
        </p:nvSpPr>
        <p:spPr/>
        <p:txBody>
          <a:bodyPr/>
          <a:lstStyle/>
          <a:p>
            <a:fld id="{2CAF6792-DBE1-4461-97FA-F85A7B48814E}" type="slidenum">
              <a:rPr lang="en-US" smtClean="0"/>
              <a:t>0</a:t>
            </a:fld>
            <a:endParaRPr lang="en-US" dirty="0"/>
          </a:p>
        </p:txBody>
      </p:sp>
    </p:spTree>
    <p:extLst>
      <p:ext uri="{BB962C8B-B14F-4D97-AF65-F5344CB8AC3E}">
        <p14:creationId xmlns:p14="http://schemas.microsoft.com/office/powerpoint/2010/main" val="40886789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85372" indent="-302066" eaLnBrk="0" hangingPunct="0">
              <a:defRPr>
                <a:solidFill>
                  <a:schemeClr val="tx1"/>
                </a:solidFill>
                <a:latin typeface="Arial" charset="0"/>
              </a:defRPr>
            </a:lvl2pPr>
            <a:lvl3pPr marL="1208265" indent="-241653" eaLnBrk="0" hangingPunct="0">
              <a:defRPr>
                <a:solidFill>
                  <a:schemeClr val="tx1"/>
                </a:solidFill>
                <a:latin typeface="Arial" charset="0"/>
              </a:defRPr>
            </a:lvl3pPr>
            <a:lvl4pPr marL="1691571" indent="-241653" eaLnBrk="0" hangingPunct="0">
              <a:defRPr>
                <a:solidFill>
                  <a:schemeClr val="tx1"/>
                </a:solidFill>
                <a:latin typeface="Arial" charset="0"/>
              </a:defRPr>
            </a:lvl4pPr>
            <a:lvl5pPr marL="2174878" indent="-241653" eaLnBrk="0" hangingPunct="0">
              <a:defRPr>
                <a:solidFill>
                  <a:schemeClr val="tx1"/>
                </a:solidFill>
                <a:latin typeface="Arial" charset="0"/>
              </a:defRPr>
            </a:lvl5pPr>
            <a:lvl6pPr marL="2658184" indent="-241653" eaLnBrk="0" fontAlgn="base" hangingPunct="0">
              <a:spcBef>
                <a:spcPct val="0"/>
              </a:spcBef>
              <a:spcAft>
                <a:spcPct val="0"/>
              </a:spcAft>
              <a:defRPr>
                <a:solidFill>
                  <a:schemeClr val="tx1"/>
                </a:solidFill>
                <a:latin typeface="Arial" charset="0"/>
              </a:defRPr>
            </a:lvl6pPr>
            <a:lvl7pPr marL="3141490" indent="-241653" eaLnBrk="0" fontAlgn="base" hangingPunct="0">
              <a:spcBef>
                <a:spcPct val="0"/>
              </a:spcBef>
              <a:spcAft>
                <a:spcPct val="0"/>
              </a:spcAft>
              <a:defRPr>
                <a:solidFill>
                  <a:schemeClr val="tx1"/>
                </a:solidFill>
                <a:latin typeface="Arial" charset="0"/>
              </a:defRPr>
            </a:lvl7pPr>
            <a:lvl8pPr marL="3624796" indent="-241653" eaLnBrk="0" fontAlgn="base" hangingPunct="0">
              <a:spcBef>
                <a:spcPct val="0"/>
              </a:spcBef>
              <a:spcAft>
                <a:spcPct val="0"/>
              </a:spcAft>
              <a:defRPr>
                <a:solidFill>
                  <a:schemeClr val="tx1"/>
                </a:solidFill>
                <a:latin typeface="Arial" charset="0"/>
              </a:defRPr>
            </a:lvl8pPr>
            <a:lvl9pPr marL="4108102" indent="-241653" eaLnBrk="0" fontAlgn="base" hangingPunct="0">
              <a:spcBef>
                <a:spcPct val="0"/>
              </a:spcBef>
              <a:spcAft>
                <a:spcPct val="0"/>
              </a:spcAft>
              <a:defRPr>
                <a:solidFill>
                  <a:schemeClr val="tx1"/>
                </a:solidFill>
                <a:latin typeface="Arial" charset="0"/>
              </a:defRPr>
            </a:lvl9pPr>
          </a:lstStyle>
          <a:p>
            <a:pPr eaLnBrk="1" hangingPunct="1"/>
            <a:fld id="{2B172776-8F08-4AB3-9D48-A0CA99175795}" type="slidenum">
              <a:rPr lang="en-US" smtClean="0"/>
              <a:pPr eaLnBrk="1" hangingPunct="1"/>
              <a:t>9</a:t>
            </a:fld>
            <a:endParaRPr lang="en-US"/>
          </a:p>
        </p:txBody>
      </p:sp>
      <p:sp>
        <p:nvSpPr>
          <p:cNvPr id="60419" name="Rectangle 7"/>
          <p:cNvSpPr txBox="1">
            <a:spLocks noGrp="1" noChangeArrowheads="1"/>
          </p:cNvSpPr>
          <p:nvPr/>
        </p:nvSpPr>
        <p:spPr bwMode="auto">
          <a:xfrm>
            <a:off x="3850443" y="9428584"/>
            <a:ext cx="2945659" cy="496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61" tIns="48331" rIns="96661" bIns="48331"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042C6477-E9A0-452E-A254-C307F20F523F}" type="slidenum">
              <a:rPr lang="en-US" sz="1300">
                <a:cs typeface="Arial" charset="0"/>
              </a:rPr>
              <a:pPr algn="r" eaLnBrk="1" hangingPunct="1"/>
              <a:t>9</a:t>
            </a:fld>
            <a:endParaRPr lang="en-US" sz="1300">
              <a:cs typeface="Arial" charset="0"/>
            </a:endParaRPr>
          </a:p>
        </p:txBody>
      </p:sp>
      <p:sp>
        <p:nvSpPr>
          <p:cNvPr id="60420" name="Rectangle 2"/>
          <p:cNvSpPr>
            <a:spLocks noGrp="1" noRot="1" noChangeAspect="1" noChangeArrowheads="1" noTextEdit="1"/>
          </p:cNvSpPr>
          <p:nvPr>
            <p:ph type="sldImg"/>
          </p:nvPr>
        </p:nvSpPr>
        <p:spPr>
          <a:xfrm>
            <a:off x="90488" y="581025"/>
            <a:ext cx="6616700" cy="3722688"/>
          </a:xfrm>
          <a:ln/>
        </p:spPr>
      </p:sp>
      <p:sp>
        <p:nvSpPr>
          <p:cNvPr id="60421" name="Rectangle 3"/>
          <p:cNvSpPr>
            <a:spLocks noGrp="1" noChangeArrowheads="1"/>
          </p:cNvSpPr>
          <p:nvPr>
            <p:ph type="body" idx="1"/>
          </p:nvPr>
        </p:nvSpPr>
        <p:spPr>
          <a:xfrm>
            <a:off x="679768" y="4611751"/>
            <a:ext cx="5438140" cy="457039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kern="1200" baseline="0" dirty="0">
                <a:solidFill>
                  <a:schemeClr val="tx1"/>
                </a:solidFill>
                <a:latin typeface="+mn-lt"/>
                <a:ea typeface="+mn-ea"/>
                <a:cs typeface="+mn-cs"/>
              </a:rPr>
              <a:t>What if r is below the equilibrium level? </a:t>
            </a: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quantity of loanable funds supplied &lt; the quantity demanded</a:t>
            </a: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Shortage of loanable funds: will push the interest rate upward. </a:t>
            </a:r>
          </a:p>
          <a:p>
            <a:pPr marL="0" indent="0">
              <a:buFontTx/>
              <a:buNone/>
            </a:pPr>
            <a:endParaRPr lang="en-US" sz="1200" b="0" i="0" u="none" strike="noStrike" kern="1200" baseline="0" dirty="0">
              <a:solidFill>
                <a:schemeClr val="tx1"/>
              </a:solidFill>
              <a:latin typeface="+mn-lt"/>
              <a:ea typeface="+mn-ea"/>
              <a:cs typeface="+mn-cs"/>
            </a:endParaRPr>
          </a:p>
          <a:p>
            <a:pPr marL="0" indent="0">
              <a:buFontTx/>
              <a:buNone/>
            </a:pPr>
            <a:r>
              <a:rPr lang="en-US" sz="1200" b="0" i="0" u="none" strike="noStrike" kern="1200" baseline="0" dirty="0">
                <a:solidFill>
                  <a:schemeClr val="tx1"/>
                </a:solidFill>
                <a:latin typeface="+mn-lt"/>
                <a:ea typeface="+mn-ea"/>
                <a:cs typeface="+mn-cs"/>
              </a:rPr>
              <a:t>What if r is above the equilibrium level?</a:t>
            </a: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quantity of loanable funds supplied &gt; the quantity demanded</a:t>
            </a: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Surplus of loanable funds: will drive the interest rate downward.</a:t>
            </a:r>
          </a:p>
          <a:p>
            <a:pPr marL="0" indent="0">
              <a:buFontTx/>
              <a:buNone/>
            </a:pPr>
            <a:endParaRPr lang="en-US" sz="1200" b="0" i="0" u="none" strike="noStrike" kern="1200" baseline="0" dirty="0">
              <a:solidFill>
                <a:schemeClr val="tx1"/>
              </a:solidFill>
              <a:latin typeface="+mn-lt"/>
              <a:ea typeface="+mn-ea"/>
              <a:cs typeface="+mn-cs"/>
            </a:endParaRPr>
          </a:p>
          <a:p>
            <a:pPr marL="0" indent="0">
              <a:buFontTx/>
              <a:buNone/>
            </a:pPr>
            <a:r>
              <a:rPr lang="en-US" sz="1200" b="0" i="0" u="none" strike="noStrike" kern="1200" baseline="0" dirty="0">
                <a:solidFill>
                  <a:schemeClr val="tx1"/>
                </a:solidFill>
                <a:latin typeface="+mn-lt"/>
                <a:ea typeface="+mn-ea"/>
                <a:cs typeface="+mn-cs"/>
              </a:rPr>
              <a:t>At </a:t>
            </a:r>
            <a:r>
              <a:rPr lang="en-US" dirty="0"/>
              <a:t>the equilibrium </a:t>
            </a:r>
            <a:r>
              <a:rPr lang="en-US" b="1" i="1" dirty="0"/>
              <a:t>r</a:t>
            </a:r>
            <a:r>
              <a:rPr lang="en-US" dirty="0"/>
              <a:t>: the amount that people want to save exactly balances the desired quantities of domestic investment and net capital outflow.</a:t>
            </a:r>
          </a:p>
        </p:txBody>
      </p:sp>
    </p:spTree>
    <p:extLst>
      <p:ext uri="{BB962C8B-B14F-4D97-AF65-F5344CB8AC3E}">
        <p14:creationId xmlns:p14="http://schemas.microsoft.com/office/powerpoint/2010/main" val="3321691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r>
              <a:rPr lang="en-US" dirty="0"/>
              <a:t>A hint for your students: before affecting the </a:t>
            </a:r>
            <a:r>
              <a:rPr lang="en-US" b="1" i="1" dirty="0"/>
              <a:t>NCO</a:t>
            </a:r>
            <a:r>
              <a:rPr lang="en-US" dirty="0"/>
              <a:t>, a budget deficit affects the loanable funds market.</a:t>
            </a:r>
          </a:p>
          <a:p>
            <a:endParaRPr lang="en-US" dirty="0"/>
          </a:p>
          <a:p>
            <a:r>
              <a:rPr lang="en-US" dirty="0"/>
              <a:t>Give your students a</a:t>
            </a:r>
            <a:r>
              <a:rPr lang="en-US" baseline="0" dirty="0"/>
              <a:t> few minutes to work the answer by themselves, then show them the next slide. </a:t>
            </a:r>
            <a:endParaRPr lang="en-US" dirty="0"/>
          </a:p>
        </p:txBody>
      </p:sp>
      <p:sp>
        <p:nvSpPr>
          <p:cNvPr id="4" name="Slide Number Placeholder 3"/>
          <p:cNvSpPr>
            <a:spLocks noGrp="1"/>
          </p:cNvSpPr>
          <p:nvPr>
            <p:ph type="sldNum" sz="quarter" idx="10"/>
          </p:nvPr>
        </p:nvSpPr>
        <p:spPr/>
        <p:txBody>
          <a:bodyPr/>
          <a:lstStyle/>
          <a:p>
            <a:fld id="{2CAF6792-DBE1-4461-97FA-F85A7B48814E}" type="slidenum">
              <a:rPr lang="en-US" smtClean="0"/>
              <a:t>10</a:t>
            </a:fld>
            <a:endParaRPr lang="en-US"/>
          </a:p>
        </p:txBody>
      </p:sp>
    </p:spTree>
    <p:extLst>
      <p:ext uri="{BB962C8B-B14F-4D97-AF65-F5344CB8AC3E}">
        <p14:creationId xmlns:p14="http://schemas.microsoft.com/office/powerpoint/2010/main" val="3142735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r>
              <a:rPr lang="en-US" dirty="0"/>
              <a:t>There are two additional textboxes that will not print in notes but will appear in presentation mode before the</a:t>
            </a:r>
            <a:r>
              <a:rPr lang="en-US" baseline="0" dirty="0"/>
              <a:t> conclusion to the model (that prints on notes):</a:t>
            </a:r>
          </a:p>
          <a:p>
            <a:pPr marL="171450" indent="-171450">
              <a:buFont typeface="Arial" panose="020B0604020202020204" pitchFamily="34" charset="0"/>
              <a:buChar char="•"/>
            </a:pPr>
            <a:r>
              <a:rPr lang="en-US" dirty="0"/>
              <a:t>A budget deficit reduces saving and the supply of </a:t>
            </a:r>
            <a:r>
              <a:rPr lang="en-US" b="1" i="1" dirty="0"/>
              <a:t>LF</a:t>
            </a:r>
            <a:r>
              <a:rPr lang="en-US" dirty="0"/>
              <a:t>, causing r to rise. </a:t>
            </a:r>
          </a:p>
          <a:p>
            <a:pPr marL="171450" indent="-171450">
              <a:buFont typeface="Arial" panose="020B0604020202020204" pitchFamily="34" charset="0"/>
              <a:buChar char="•"/>
            </a:pPr>
            <a:r>
              <a:rPr lang="en-US" dirty="0"/>
              <a:t>The higher r makes U.S. bonds more attractive relative to foreign bonds, reduces </a:t>
            </a:r>
            <a:r>
              <a:rPr lang="en-US" b="1" i="1" dirty="0"/>
              <a:t>NCO</a:t>
            </a:r>
            <a:r>
              <a:rPr lang="en-US" dirty="0"/>
              <a:t>. </a:t>
            </a:r>
          </a:p>
          <a:p>
            <a:pPr marL="0" indent="0">
              <a:buFontTx/>
              <a:buNone/>
            </a:pPr>
            <a:endParaRPr lang="en-US" dirty="0"/>
          </a:p>
          <a:p>
            <a:pPr marL="0" indent="0">
              <a:buFontTx/>
              <a:buNone/>
            </a:pPr>
            <a:r>
              <a:rPr lang="en-US" sz="1200" dirty="0"/>
              <a:t>This exercise lets students work with one piece of the larger model.  </a:t>
            </a:r>
            <a:endParaRPr lang="en-US" dirty="0"/>
          </a:p>
          <a:p>
            <a:pPr marL="0" indent="0">
              <a:buFontTx/>
              <a:buNone/>
            </a:pPr>
            <a:endParaRPr lang="en-US" dirty="0"/>
          </a:p>
        </p:txBody>
      </p:sp>
      <p:sp>
        <p:nvSpPr>
          <p:cNvPr id="4" name="Slide Number Placeholder 3"/>
          <p:cNvSpPr>
            <a:spLocks noGrp="1"/>
          </p:cNvSpPr>
          <p:nvPr>
            <p:ph type="sldNum" sz="quarter" idx="10"/>
          </p:nvPr>
        </p:nvSpPr>
        <p:spPr/>
        <p:txBody>
          <a:bodyPr/>
          <a:lstStyle/>
          <a:p>
            <a:fld id="{2CAF6792-DBE1-4461-97FA-F85A7B48814E}" type="slidenum">
              <a:rPr lang="en-US" smtClean="0"/>
              <a:t>11</a:t>
            </a:fld>
            <a:endParaRPr lang="en-US"/>
          </a:p>
        </p:txBody>
      </p:sp>
    </p:spTree>
    <p:extLst>
      <p:ext uri="{BB962C8B-B14F-4D97-AF65-F5344CB8AC3E}">
        <p14:creationId xmlns:p14="http://schemas.microsoft.com/office/powerpoint/2010/main" val="3142735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r>
              <a:rPr lang="en-US" dirty="0"/>
              <a:t>That </a:t>
            </a:r>
            <a:r>
              <a:rPr lang="en-US" b="1" i="1" dirty="0"/>
              <a:t>NX</a:t>
            </a:r>
            <a:r>
              <a:rPr lang="en-US" dirty="0"/>
              <a:t> is demand for dollars and </a:t>
            </a:r>
            <a:r>
              <a:rPr lang="en-US" b="1" i="1" dirty="0"/>
              <a:t>NCO</a:t>
            </a:r>
            <a:r>
              <a:rPr lang="en-US" dirty="0"/>
              <a:t> is the supply of dollars is critically important.  Make sure to allow enough time for students to write this down in their notes. </a:t>
            </a:r>
          </a:p>
          <a:p>
            <a:endParaRPr lang="en-US" dirty="0"/>
          </a:p>
          <a:p>
            <a:r>
              <a:rPr lang="en-US" b="1" i="1" dirty="0"/>
              <a:t>NX</a:t>
            </a:r>
            <a:r>
              <a:rPr lang="en-US" dirty="0"/>
              <a:t> = </a:t>
            </a:r>
            <a:r>
              <a:rPr lang="en-US" b="1" i="1" dirty="0"/>
              <a:t>NCO</a:t>
            </a:r>
            <a:r>
              <a:rPr lang="en-US" dirty="0"/>
              <a:t> states </a:t>
            </a:r>
            <a:r>
              <a:rPr lang="en-US" sz="1200" b="0" i="0" u="none" strike="noStrike" kern="1200" baseline="0" dirty="0">
                <a:solidFill>
                  <a:schemeClr val="tx1"/>
                </a:solidFill>
                <a:latin typeface="+mn-lt"/>
                <a:ea typeface="+mn-ea"/>
                <a:cs typeface="+mn-cs"/>
              </a:rPr>
              <a:t>that the imbalance between the purchase and sale of capital assets abroad (</a:t>
            </a:r>
            <a:r>
              <a:rPr lang="en-US" sz="1200" b="1" i="1" u="none" strike="noStrike" kern="1200" baseline="0" dirty="0">
                <a:solidFill>
                  <a:schemeClr val="tx1"/>
                </a:solidFill>
                <a:latin typeface="+mn-lt"/>
                <a:ea typeface="+mn-ea"/>
                <a:cs typeface="+mn-cs"/>
              </a:rPr>
              <a:t>NCO</a:t>
            </a:r>
            <a:r>
              <a:rPr lang="en-US" sz="1200" b="0" i="0" u="none" strike="noStrike" kern="1200" baseline="0" dirty="0">
                <a:solidFill>
                  <a:schemeClr val="tx1"/>
                </a:solidFill>
                <a:latin typeface="+mn-lt"/>
                <a:ea typeface="+mn-ea"/>
                <a:cs typeface="+mn-cs"/>
              </a:rPr>
              <a:t>) equals the imbalance between exports and imports of goods and services (</a:t>
            </a:r>
            <a:r>
              <a:rPr lang="en-US" sz="1200" b="1" i="1" u="none" strike="noStrike" kern="1200" baseline="0" dirty="0">
                <a:solidFill>
                  <a:schemeClr val="tx1"/>
                </a:solidFill>
                <a:latin typeface="+mn-lt"/>
                <a:ea typeface="+mn-ea"/>
                <a:cs typeface="+mn-cs"/>
              </a:rPr>
              <a:t>NX</a:t>
            </a:r>
            <a:r>
              <a:rPr lang="en-US" sz="1200" b="0" i="0" u="none" strike="noStrike" kern="1200" baseline="0" dirty="0">
                <a:solidFill>
                  <a:schemeClr val="tx1"/>
                </a:solidFill>
                <a:latin typeface="+mn-lt"/>
                <a:ea typeface="+mn-ea"/>
                <a:cs typeface="+mn-cs"/>
              </a:rPr>
              <a:t>). </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If the U.S. economy is running a trade surplus (</a:t>
            </a:r>
            <a:r>
              <a:rPr lang="en-US" sz="1200" b="1" i="1" u="none" strike="noStrike" kern="1200" baseline="0" dirty="0">
                <a:solidFill>
                  <a:schemeClr val="tx1"/>
                </a:solidFill>
                <a:latin typeface="+mn-lt"/>
                <a:ea typeface="+mn-ea"/>
                <a:cs typeface="+mn-cs"/>
              </a:rPr>
              <a:t>NX</a:t>
            </a:r>
            <a:r>
              <a:rPr lang="en-US" sz="1200" b="0" i="0" u="none" strike="noStrike" kern="1200" baseline="0" dirty="0">
                <a:solidFill>
                  <a:schemeClr val="tx1"/>
                </a:solidFill>
                <a:latin typeface="+mn-lt"/>
                <a:ea typeface="+mn-ea"/>
                <a:cs typeface="+mn-cs"/>
              </a:rPr>
              <a:t>&gt;0), foreigners are buying more U.S. goods and services than Americans are buying foreign goods and services. Then, Americans are using the foreign currency (from this net sale of goods and services abroad) to buy foreign assets, so U.S. capital is flowing abroad (</a:t>
            </a:r>
            <a:r>
              <a:rPr lang="en-US" sz="1200" b="1" i="1" u="none" strike="noStrike" kern="1200" baseline="0" dirty="0">
                <a:solidFill>
                  <a:schemeClr val="tx1"/>
                </a:solidFill>
                <a:latin typeface="+mn-lt"/>
                <a:ea typeface="+mn-ea"/>
                <a:cs typeface="+mn-cs"/>
              </a:rPr>
              <a:t>NCO</a:t>
            </a:r>
            <a:r>
              <a:rPr lang="en-US" sz="1200" b="0" i="0" u="none" strike="noStrike" kern="1200" baseline="0" dirty="0">
                <a:solidFill>
                  <a:schemeClr val="tx1"/>
                </a:solidFill>
                <a:latin typeface="+mn-lt"/>
                <a:ea typeface="+mn-ea"/>
                <a:cs typeface="+mn-cs"/>
              </a:rPr>
              <a:t>&gt;0).</a:t>
            </a:r>
            <a:endParaRPr lang="en-US" dirty="0"/>
          </a:p>
        </p:txBody>
      </p:sp>
      <p:sp>
        <p:nvSpPr>
          <p:cNvPr id="4" name="Slide Number Placeholder 3"/>
          <p:cNvSpPr>
            <a:spLocks noGrp="1"/>
          </p:cNvSpPr>
          <p:nvPr>
            <p:ph type="sldNum" sz="quarter" idx="10"/>
          </p:nvPr>
        </p:nvSpPr>
        <p:spPr/>
        <p:txBody>
          <a:bodyPr/>
          <a:lstStyle/>
          <a:p>
            <a:fld id="{2CAF6792-DBE1-4461-97FA-F85A7B48814E}" type="slidenum">
              <a:rPr lang="en-US" smtClean="0"/>
              <a:t>12</a:t>
            </a:fld>
            <a:endParaRPr lang="en-US"/>
          </a:p>
        </p:txBody>
      </p:sp>
    </p:spTree>
    <p:extLst>
      <p:ext uri="{BB962C8B-B14F-4D97-AF65-F5344CB8AC3E}">
        <p14:creationId xmlns:p14="http://schemas.microsoft.com/office/powerpoint/2010/main" val="10567752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AF6792-DBE1-4461-97FA-F85A7B48814E}" type="slidenum">
              <a:rPr lang="en-US" smtClean="0"/>
              <a:t>13</a:t>
            </a:fld>
            <a:endParaRPr lang="en-US"/>
          </a:p>
        </p:txBody>
      </p:sp>
    </p:spTree>
    <p:extLst>
      <p:ext uri="{BB962C8B-B14F-4D97-AF65-F5344CB8AC3E}">
        <p14:creationId xmlns:p14="http://schemas.microsoft.com/office/powerpoint/2010/main" val="19432093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85372" indent="-302066" eaLnBrk="0" hangingPunct="0">
              <a:defRPr>
                <a:solidFill>
                  <a:schemeClr val="tx1"/>
                </a:solidFill>
                <a:latin typeface="Arial" charset="0"/>
              </a:defRPr>
            </a:lvl2pPr>
            <a:lvl3pPr marL="1208265" indent="-241653" eaLnBrk="0" hangingPunct="0">
              <a:defRPr>
                <a:solidFill>
                  <a:schemeClr val="tx1"/>
                </a:solidFill>
                <a:latin typeface="Arial" charset="0"/>
              </a:defRPr>
            </a:lvl3pPr>
            <a:lvl4pPr marL="1691571" indent="-241653" eaLnBrk="0" hangingPunct="0">
              <a:defRPr>
                <a:solidFill>
                  <a:schemeClr val="tx1"/>
                </a:solidFill>
                <a:latin typeface="Arial" charset="0"/>
              </a:defRPr>
            </a:lvl4pPr>
            <a:lvl5pPr marL="2174878" indent="-241653" eaLnBrk="0" hangingPunct="0">
              <a:defRPr>
                <a:solidFill>
                  <a:schemeClr val="tx1"/>
                </a:solidFill>
                <a:latin typeface="Arial" charset="0"/>
              </a:defRPr>
            </a:lvl5pPr>
            <a:lvl6pPr marL="2658184" indent="-241653" eaLnBrk="0" fontAlgn="base" hangingPunct="0">
              <a:spcBef>
                <a:spcPct val="0"/>
              </a:spcBef>
              <a:spcAft>
                <a:spcPct val="0"/>
              </a:spcAft>
              <a:defRPr>
                <a:solidFill>
                  <a:schemeClr val="tx1"/>
                </a:solidFill>
                <a:latin typeface="Arial" charset="0"/>
              </a:defRPr>
            </a:lvl6pPr>
            <a:lvl7pPr marL="3141490" indent="-241653" eaLnBrk="0" fontAlgn="base" hangingPunct="0">
              <a:spcBef>
                <a:spcPct val="0"/>
              </a:spcBef>
              <a:spcAft>
                <a:spcPct val="0"/>
              </a:spcAft>
              <a:defRPr>
                <a:solidFill>
                  <a:schemeClr val="tx1"/>
                </a:solidFill>
                <a:latin typeface="Arial" charset="0"/>
              </a:defRPr>
            </a:lvl7pPr>
            <a:lvl8pPr marL="3624796" indent="-241653" eaLnBrk="0" fontAlgn="base" hangingPunct="0">
              <a:spcBef>
                <a:spcPct val="0"/>
              </a:spcBef>
              <a:spcAft>
                <a:spcPct val="0"/>
              </a:spcAft>
              <a:defRPr>
                <a:solidFill>
                  <a:schemeClr val="tx1"/>
                </a:solidFill>
                <a:latin typeface="Arial" charset="0"/>
              </a:defRPr>
            </a:lvl8pPr>
            <a:lvl9pPr marL="4108102" indent="-241653" eaLnBrk="0" fontAlgn="base" hangingPunct="0">
              <a:spcBef>
                <a:spcPct val="0"/>
              </a:spcBef>
              <a:spcAft>
                <a:spcPct val="0"/>
              </a:spcAft>
              <a:defRPr>
                <a:solidFill>
                  <a:schemeClr val="tx1"/>
                </a:solidFill>
                <a:latin typeface="Arial" charset="0"/>
              </a:defRPr>
            </a:lvl9pPr>
          </a:lstStyle>
          <a:p>
            <a:pPr eaLnBrk="1" hangingPunct="1"/>
            <a:fld id="{ABE4CF99-E6EF-4420-889D-E04AB69DA036}" type="slidenum">
              <a:rPr lang="en-US" smtClean="0"/>
              <a:pPr eaLnBrk="1" hangingPunct="1"/>
              <a:t>14</a:t>
            </a:fld>
            <a:endParaRPr lang="en-US"/>
          </a:p>
        </p:txBody>
      </p:sp>
      <p:sp>
        <p:nvSpPr>
          <p:cNvPr id="65539" name="Rectangle 7"/>
          <p:cNvSpPr txBox="1">
            <a:spLocks noGrp="1" noChangeArrowheads="1"/>
          </p:cNvSpPr>
          <p:nvPr/>
        </p:nvSpPr>
        <p:spPr bwMode="auto">
          <a:xfrm>
            <a:off x="3850443" y="9428584"/>
            <a:ext cx="2945659" cy="496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61" tIns="48331" rIns="96661" bIns="48331"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53880025-55C8-49FD-8535-CDA46D90656B}" type="slidenum">
              <a:rPr lang="en-US" sz="1300">
                <a:cs typeface="Arial" charset="0"/>
              </a:rPr>
              <a:pPr algn="r" eaLnBrk="1" hangingPunct="1"/>
              <a:t>14</a:t>
            </a:fld>
            <a:endParaRPr lang="en-US" sz="1300">
              <a:cs typeface="Arial" charset="0"/>
            </a:endParaRPr>
          </a:p>
        </p:txBody>
      </p:sp>
      <p:sp>
        <p:nvSpPr>
          <p:cNvPr id="65540" name="Rectangle 2"/>
          <p:cNvSpPr>
            <a:spLocks noGrp="1" noRot="1" noChangeAspect="1" noChangeArrowheads="1" noTextEdit="1"/>
          </p:cNvSpPr>
          <p:nvPr>
            <p:ph type="sldImg"/>
          </p:nvPr>
        </p:nvSpPr>
        <p:spPr>
          <a:xfrm>
            <a:off x="90488" y="581025"/>
            <a:ext cx="6616700" cy="3722688"/>
          </a:xfrm>
          <a:ln/>
        </p:spPr>
      </p:sp>
      <p:sp>
        <p:nvSpPr>
          <p:cNvPr id="65541" name="Rectangle 3"/>
          <p:cNvSpPr>
            <a:spLocks noGrp="1" noChangeArrowheads="1"/>
          </p:cNvSpPr>
          <p:nvPr>
            <p:ph type="body" idx="1"/>
          </p:nvPr>
        </p:nvSpPr>
        <p:spPr>
          <a:xfrm>
            <a:off x="679768" y="4611751"/>
            <a:ext cx="5438140" cy="457039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t>The textbook has good intuition explaining why the Supply (</a:t>
            </a:r>
            <a:r>
              <a:rPr lang="en-US" b="1" i="1" dirty="0"/>
              <a:t>NCO</a:t>
            </a:r>
            <a:r>
              <a:rPr lang="en-US" dirty="0"/>
              <a:t>) curve is vertical rather than positively sloped.  Here’s a quick summary:  </a:t>
            </a:r>
          </a:p>
          <a:p>
            <a:pPr marL="171450" indent="-171450" eaLnBrk="1" hangingPunct="1">
              <a:buFont typeface="Arial" panose="020B0604020202020204" pitchFamily="34" charset="0"/>
              <a:buChar char="•"/>
            </a:pPr>
            <a:r>
              <a:rPr lang="en-US" dirty="0"/>
              <a:t>If </a:t>
            </a:r>
            <a:r>
              <a:rPr lang="en-US" b="1" i="1" dirty="0"/>
              <a:t>E</a:t>
            </a:r>
            <a:r>
              <a:rPr lang="en-US" dirty="0"/>
              <a:t> rises, our dollars can buy more foreign assets (perhaps 60,000 pesos worth of Mexican bonds instead of 50,000).  </a:t>
            </a:r>
          </a:p>
          <a:p>
            <a:pPr marL="171450" indent="-171450" eaLnBrk="1" hangingPunct="1">
              <a:buFont typeface="Arial" panose="020B0604020202020204" pitchFamily="34" charset="0"/>
              <a:buChar char="•"/>
            </a:pPr>
            <a:r>
              <a:rPr lang="en-US" dirty="0"/>
              <a:t>Yet, what we care about is the rate of return on foreign assets.  </a:t>
            </a:r>
          </a:p>
          <a:p>
            <a:pPr marL="171450" indent="-171450" eaLnBrk="1" hangingPunct="1">
              <a:buFont typeface="Arial" panose="020B0604020202020204" pitchFamily="34" charset="0"/>
              <a:buChar char="•"/>
            </a:pPr>
            <a:r>
              <a:rPr lang="en-US" dirty="0"/>
              <a:t>This return does not depend on whether </a:t>
            </a:r>
            <a:r>
              <a:rPr lang="en-US" b="1" i="1" dirty="0"/>
              <a:t>E</a:t>
            </a:r>
            <a:r>
              <a:rPr lang="en-US" dirty="0"/>
              <a:t> is high or low.  </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pPr eaLnBrk="1" hangingPunct="1"/>
            <a:endParaRPr lang="en-US" dirty="0"/>
          </a:p>
          <a:p>
            <a:pPr marL="228600" indent="-228600" eaLnBrk="1" hangingPunct="1">
              <a:buAutoNum type="arabicPeriod"/>
            </a:pPr>
            <a:r>
              <a:rPr lang="en-US" dirty="0"/>
              <a:t>Shemar needs Euros to buy the German-made cars. So he supplies dollars to the market for foreign-currency exchange. </a:t>
            </a:r>
          </a:p>
          <a:p>
            <a:pPr marL="228600" indent="-228600" eaLnBrk="1" hangingPunct="1">
              <a:buAutoNum type="arabicPeriod"/>
            </a:pPr>
            <a:r>
              <a:rPr lang="en-US" dirty="0"/>
              <a:t>But </a:t>
            </a:r>
            <a:r>
              <a:rPr lang="en-US" b="1" i="1" dirty="0"/>
              <a:t>NX</a:t>
            </a:r>
            <a:r>
              <a:rPr lang="en-US" dirty="0"/>
              <a:t> </a:t>
            </a:r>
            <a:r>
              <a:rPr lang="en-US" sz="1200" b="0" i="0" u="none" strike="noStrike" kern="1200" baseline="0" dirty="0">
                <a:solidFill>
                  <a:schemeClr val="tx1"/>
                </a:solidFill>
                <a:latin typeface="+mn-lt"/>
                <a:ea typeface="+mn-ea"/>
                <a:cs typeface="+mn-cs"/>
              </a:rPr>
              <a:t>represent the quantity of dollars demanded for the purpose of buying U.S. net exports of goods and services. Imports increase means </a:t>
            </a:r>
            <a:r>
              <a:rPr lang="en-US" sz="1200" b="1" i="1" u="none" strike="noStrike" kern="1200" baseline="0" dirty="0">
                <a:solidFill>
                  <a:schemeClr val="tx1"/>
                </a:solidFill>
                <a:latin typeface="+mn-lt"/>
                <a:ea typeface="+mn-ea"/>
                <a:cs typeface="+mn-cs"/>
              </a:rPr>
              <a:t>NX</a:t>
            </a:r>
            <a:r>
              <a:rPr lang="en-US" sz="1200" b="0" i="0" u="none" strike="noStrike" kern="1200" baseline="0" dirty="0">
                <a:solidFill>
                  <a:schemeClr val="tx1"/>
                </a:solidFill>
                <a:latin typeface="+mn-lt"/>
                <a:ea typeface="+mn-ea"/>
                <a:cs typeface="+mn-cs"/>
              </a:rPr>
              <a:t> decreases. </a:t>
            </a:r>
            <a:endParaRPr lang="en-US" b="1" dirty="0"/>
          </a:p>
          <a:p>
            <a:pPr eaLnBrk="1" hangingPunct="1"/>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It might be worth elaborating for a moment on the parenthetical remark:  “So, </a:t>
            </a:r>
            <a:r>
              <a:rPr lang="en-US" b="1" i="1" dirty="0"/>
              <a:t>NX</a:t>
            </a:r>
            <a:r>
              <a:rPr lang="en-US" dirty="0"/>
              <a:t> is really the </a:t>
            </a:r>
            <a:r>
              <a:rPr lang="en-US" u="sng" dirty="0"/>
              <a:t>net</a:t>
            </a:r>
            <a:r>
              <a:rPr lang="en-US" dirty="0"/>
              <a:t> demand for dollars.”   </a:t>
            </a:r>
          </a:p>
          <a:p>
            <a:pPr marL="171450" indent="-171450" eaLnBrk="1" hangingPunct="1">
              <a:buFont typeface="Arial" panose="020B0604020202020204" pitchFamily="34" charset="0"/>
              <a:buChar char="•"/>
            </a:pPr>
            <a:r>
              <a:rPr lang="en-US" dirty="0"/>
              <a:t>What we mean is that </a:t>
            </a:r>
            <a:r>
              <a:rPr lang="en-US" b="1" i="1" dirty="0"/>
              <a:t>NX</a:t>
            </a:r>
            <a:r>
              <a:rPr lang="en-US" dirty="0"/>
              <a:t> equals foreign demand for dollars to purchase U.S. exports minus U.S. supply of dollars to purchase imports.  </a:t>
            </a:r>
          </a:p>
          <a:p>
            <a:pPr eaLnBrk="1" hangingPunct="1"/>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The FYI box “Disentangling Supply and Demand” provides more support for the conclusion we draw in this and the following example. </a:t>
            </a:r>
          </a:p>
          <a:p>
            <a:pPr eaLnBrk="1" hangingPunct="1"/>
            <a:endParaRPr lang="en-US" dirty="0"/>
          </a:p>
          <a:p>
            <a:pPr eaLnBrk="1" hangingPunct="1"/>
            <a:endParaRPr lang="en-US" dirty="0"/>
          </a:p>
          <a:p>
            <a:endParaRPr lang="en-US" dirty="0"/>
          </a:p>
        </p:txBody>
      </p:sp>
      <p:sp>
        <p:nvSpPr>
          <p:cNvPr id="4" name="Slide Number Placeholder 3"/>
          <p:cNvSpPr>
            <a:spLocks noGrp="1"/>
          </p:cNvSpPr>
          <p:nvPr>
            <p:ph type="sldNum" sz="quarter" idx="10"/>
          </p:nvPr>
        </p:nvSpPr>
        <p:spPr/>
        <p:txBody>
          <a:bodyPr/>
          <a:lstStyle/>
          <a:p>
            <a:fld id="{2CAF6792-DBE1-4461-97FA-F85A7B48814E}" type="slidenum">
              <a:rPr lang="en-US" smtClean="0"/>
              <a:t>15</a:t>
            </a:fld>
            <a:endParaRPr lang="en-US"/>
          </a:p>
        </p:txBody>
      </p:sp>
    </p:spTree>
    <p:extLst>
      <p:ext uri="{BB962C8B-B14F-4D97-AF65-F5344CB8AC3E}">
        <p14:creationId xmlns:p14="http://schemas.microsoft.com/office/powerpoint/2010/main" val="17737476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90488" y="742950"/>
            <a:ext cx="6616700" cy="372268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2CAF6792-DBE1-4461-97FA-F85A7B48814E}" type="slidenum">
              <a:rPr lang="en-US" smtClean="0"/>
              <a:t>16</a:t>
            </a:fld>
            <a:endParaRPr lang="en-US"/>
          </a:p>
        </p:txBody>
      </p:sp>
    </p:spTree>
    <p:extLst>
      <p:ext uri="{BB962C8B-B14F-4D97-AF65-F5344CB8AC3E}">
        <p14:creationId xmlns:p14="http://schemas.microsoft.com/office/powerpoint/2010/main" val="197380779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90488" y="742950"/>
            <a:ext cx="6616700" cy="372268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2CAF6792-DBE1-4461-97FA-F85A7B48814E}" type="slidenum">
              <a:rPr lang="en-US" smtClean="0"/>
              <a:t>17</a:t>
            </a:fld>
            <a:endParaRPr lang="en-US"/>
          </a:p>
        </p:txBody>
      </p:sp>
    </p:spTree>
    <p:extLst>
      <p:ext uri="{BB962C8B-B14F-4D97-AF65-F5344CB8AC3E}">
        <p14:creationId xmlns:p14="http://schemas.microsoft.com/office/powerpoint/2010/main" val="36964471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90488" y="742950"/>
            <a:ext cx="6616700" cy="372268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2CAF6792-DBE1-4461-97FA-F85A7B48814E}" type="slidenum">
              <a:rPr lang="en-US" smtClean="0"/>
              <a:t>18</a:t>
            </a:fld>
            <a:endParaRPr lang="en-US"/>
          </a:p>
        </p:txBody>
      </p:sp>
    </p:spTree>
    <p:extLst>
      <p:ext uri="{BB962C8B-B14F-4D97-AF65-F5344CB8AC3E}">
        <p14:creationId xmlns:p14="http://schemas.microsoft.com/office/powerpoint/2010/main" val="38735298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r>
              <a:rPr lang="en-US" dirty="0"/>
              <a:t>There are 3 main sections introduced in this chapter: </a:t>
            </a:r>
          </a:p>
          <a:p>
            <a:pPr marL="237127" indent="-237127">
              <a:buFont typeface="+mj-lt"/>
              <a:buAutoNum type="arabicPeriod"/>
            </a:pPr>
            <a:r>
              <a:rPr lang="en-US" dirty="0"/>
              <a:t>Supply and Demand for Loanable Funds and for Foreign-Currency Exchange</a:t>
            </a:r>
          </a:p>
          <a:p>
            <a:pPr marL="237127" indent="-237127">
              <a:buFont typeface="+mj-lt"/>
              <a:buAutoNum type="arabicPeriod"/>
            </a:pPr>
            <a:r>
              <a:rPr lang="en-US" sz="1200" b="0" i="0" u="none" strike="noStrike" kern="1200" baseline="0" dirty="0">
                <a:solidFill>
                  <a:schemeClr val="tx1"/>
                </a:solidFill>
                <a:latin typeface="+mn-lt"/>
                <a:ea typeface="+mn-ea"/>
                <a:cs typeface="+mn-cs"/>
              </a:rPr>
              <a:t>Equilibrium in the Open Economy</a:t>
            </a:r>
          </a:p>
          <a:p>
            <a:pPr marL="237127" indent="-237127">
              <a:buFont typeface="+mj-lt"/>
              <a:buAutoNum type="arabicPeriod"/>
            </a:pPr>
            <a:r>
              <a:rPr lang="en-US" sz="1200" b="0" i="0" u="none" strike="noStrike" kern="1200" baseline="0" dirty="0">
                <a:solidFill>
                  <a:schemeClr val="tx1"/>
                </a:solidFill>
                <a:latin typeface="+mn-lt"/>
                <a:ea typeface="+mn-ea"/>
                <a:cs typeface="+mn-cs"/>
              </a:rPr>
              <a:t>How Policies and Events Affect an Open Economy </a:t>
            </a:r>
            <a:endParaRPr lang="en-US" dirty="0"/>
          </a:p>
        </p:txBody>
      </p:sp>
      <p:sp>
        <p:nvSpPr>
          <p:cNvPr id="4" name="Slide Number Placeholder 3"/>
          <p:cNvSpPr>
            <a:spLocks noGrp="1"/>
          </p:cNvSpPr>
          <p:nvPr>
            <p:ph type="sldNum" sz="quarter" idx="10"/>
          </p:nvPr>
        </p:nvSpPr>
        <p:spPr/>
        <p:txBody>
          <a:bodyPr/>
          <a:lstStyle/>
          <a:p>
            <a:fld id="{2CAF6792-DBE1-4461-97FA-F85A7B48814E}" type="slidenum">
              <a:rPr lang="en-US" smtClean="0"/>
              <a:t>1</a:t>
            </a:fld>
            <a:endParaRPr lang="en-US" dirty="0"/>
          </a:p>
        </p:txBody>
      </p:sp>
    </p:spTree>
    <p:extLst>
      <p:ext uri="{BB962C8B-B14F-4D97-AF65-F5344CB8AC3E}">
        <p14:creationId xmlns:p14="http://schemas.microsoft.com/office/powerpoint/2010/main" val="13623600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90488" y="742950"/>
            <a:ext cx="6616700" cy="372268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2CAF6792-DBE1-4461-97FA-F85A7B48814E}" type="slidenum">
              <a:rPr lang="en-US" smtClean="0"/>
              <a:t>19</a:t>
            </a:fld>
            <a:endParaRPr lang="en-US"/>
          </a:p>
        </p:txBody>
      </p:sp>
    </p:spTree>
    <p:extLst>
      <p:ext uri="{BB962C8B-B14F-4D97-AF65-F5344CB8AC3E}">
        <p14:creationId xmlns:p14="http://schemas.microsoft.com/office/powerpoint/2010/main" val="26888042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90488" y="742950"/>
            <a:ext cx="6616700" cy="372268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2CAF6792-DBE1-4461-97FA-F85A7B48814E}" type="slidenum">
              <a:rPr lang="en-US" smtClean="0"/>
              <a:t>20</a:t>
            </a:fld>
            <a:endParaRPr lang="en-US"/>
          </a:p>
        </p:txBody>
      </p:sp>
    </p:spTree>
    <p:extLst>
      <p:ext uri="{BB962C8B-B14F-4D97-AF65-F5344CB8AC3E}">
        <p14:creationId xmlns:p14="http://schemas.microsoft.com/office/powerpoint/2010/main" val="317448073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90488" y="742950"/>
            <a:ext cx="6616700" cy="372268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2CAF6792-DBE1-4461-97FA-F85A7B48814E}" type="slidenum">
              <a:rPr lang="en-US" smtClean="0"/>
              <a:t>21</a:t>
            </a:fld>
            <a:endParaRPr lang="en-US"/>
          </a:p>
        </p:txBody>
      </p:sp>
    </p:spTree>
    <p:extLst>
      <p:ext uri="{BB962C8B-B14F-4D97-AF65-F5344CB8AC3E}">
        <p14:creationId xmlns:p14="http://schemas.microsoft.com/office/powerpoint/2010/main" val="361529697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90488" y="742950"/>
            <a:ext cx="6616700" cy="372268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2CAF6792-DBE1-4461-97FA-F85A7B48814E}" type="slidenum">
              <a:rPr lang="en-US" smtClean="0"/>
              <a:t>22</a:t>
            </a:fld>
            <a:endParaRPr lang="en-US"/>
          </a:p>
        </p:txBody>
      </p:sp>
    </p:spTree>
    <p:extLst>
      <p:ext uri="{BB962C8B-B14F-4D97-AF65-F5344CB8AC3E}">
        <p14:creationId xmlns:p14="http://schemas.microsoft.com/office/powerpoint/2010/main" val="276860999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90488" y="742950"/>
            <a:ext cx="6616700" cy="372268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2CAF6792-DBE1-4461-97FA-F85A7B48814E}" type="slidenum">
              <a:rPr lang="en-US" smtClean="0"/>
              <a:t>23</a:t>
            </a:fld>
            <a:endParaRPr lang="en-US"/>
          </a:p>
        </p:txBody>
      </p:sp>
    </p:spTree>
    <p:extLst>
      <p:ext uri="{BB962C8B-B14F-4D97-AF65-F5344CB8AC3E}">
        <p14:creationId xmlns:p14="http://schemas.microsoft.com/office/powerpoint/2010/main" val="325321718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pPr eaLnBrk="1" hangingPunct="1">
              <a:defRPr/>
            </a:pPr>
            <a:r>
              <a:rPr lang="en-US" dirty="0"/>
              <a:t>Data are 5-year averages of quarterly data. (This model applies to the long run, so using high-frequency data is not appropriate.)</a:t>
            </a:r>
          </a:p>
          <a:p>
            <a:pPr marL="171450" indent="-171450" eaLnBrk="1" hangingPunct="1">
              <a:buFont typeface="Arial" panose="020B0604020202020204" pitchFamily="34" charset="0"/>
              <a:buChar char="•"/>
              <a:defRPr/>
            </a:pPr>
            <a:r>
              <a:rPr lang="en-US" dirty="0"/>
              <a:t>Of course, there is not a perfect negative correlation. Many other factors affect the trade deficit besides the budget deficit. </a:t>
            </a:r>
          </a:p>
          <a:p>
            <a:pPr marL="171450" indent="-171450" eaLnBrk="1" hangingPunct="1">
              <a:buFont typeface="Arial" panose="020B0604020202020204" pitchFamily="34" charset="0"/>
              <a:buChar char="•"/>
              <a:defRPr/>
            </a:pPr>
            <a:r>
              <a:rPr lang="en-US" dirty="0"/>
              <a:t>During the 1980s, president Reagan and the Congress enacted large tax cuts, but didn’t decrease government spending by nearly as much. Large budget deficit. </a:t>
            </a:r>
          </a:p>
          <a:p>
            <a:pPr marL="171450" indent="-171450" eaLnBrk="1" hangingPunct="1">
              <a:buFont typeface="Arial" panose="020B0604020202020204" pitchFamily="34" charset="0"/>
              <a:buChar char="•"/>
              <a:defRPr/>
            </a:pPr>
            <a:r>
              <a:rPr lang="en-US" dirty="0"/>
              <a:t>The recession of 1990–91: the budget deficit increased, as usual in recessions, due to the fall in tax revenues and rise in automatic-stabilizer spending (like unemployment insurance benefits). Net exports increased (</a:t>
            </a:r>
            <a:r>
              <a:rPr lang="en-US" i="0" dirty="0"/>
              <a:t>i.e.</a:t>
            </a:r>
            <a:r>
              <a:rPr lang="en-US" dirty="0"/>
              <a:t>, the trade deficit fell) due to a fall in imports.  </a:t>
            </a:r>
          </a:p>
          <a:p>
            <a:pPr marL="171450" indent="-171450" eaLnBrk="1" hangingPunct="1">
              <a:buFont typeface="Arial" panose="020B0604020202020204" pitchFamily="34" charset="0"/>
              <a:buChar char="•"/>
              <a:defRPr/>
            </a:pPr>
            <a:r>
              <a:rPr lang="en-US" dirty="0"/>
              <a:t>During the expansion of 1995–2000, the improving economy and surging stock market caused tax revenues to rise, which brought the deficit down, and income growth caused consumer demand for imports to rise, bringing net exports down.  </a:t>
            </a:r>
          </a:p>
          <a:p>
            <a:pPr marL="171450" indent="-171450" eaLnBrk="1" hangingPunct="1">
              <a:buFont typeface="Arial" panose="020B0604020202020204" pitchFamily="34" charset="0"/>
              <a:buChar char="•"/>
              <a:defRPr/>
            </a:pPr>
            <a:r>
              <a:rPr lang="en-US" dirty="0"/>
              <a:t>But more generally, the data show that increases in the budget deficit are associated with decreases in the trade balance, as students found using the model in the preceding Active Learning exercises.  </a:t>
            </a:r>
          </a:p>
          <a:p>
            <a:pPr eaLnBrk="1" hangingPunct="1">
              <a:defRPr/>
            </a:pPr>
            <a:endParaRPr lang="en-US" dirty="0"/>
          </a:p>
          <a:p>
            <a:pPr eaLnBrk="1" hangingPunct="1">
              <a:defRPr/>
            </a:pPr>
            <a:r>
              <a:rPr lang="en-US" dirty="0"/>
              <a:t>Source: Bureau of Economic Analysis, Department of Commerce.  I got the data from</a:t>
            </a:r>
          </a:p>
          <a:p>
            <a:pPr eaLnBrk="1" hangingPunct="1">
              <a:defRPr/>
            </a:pPr>
            <a:r>
              <a:rPr lang="en-US" dirty="0"/>
              <a:t>http://research.stlouisfed.org/fred2/ on 9 October, 2019</a:t>
            </a:r>
          </a:p>
          <a:p>
            <a:pPr>
              <a:defRPr/>
            </a:pPr>
            <a:r>
              <a:rPr lang="en-US" dirty="0"/>
              <a:t>Series:</a:t>
            </a:r>
          </a:p>
          <a:p>
            <a:pPr>
              <a:defRPr/>
            </a:pPr>
            <a:r>
              <a:rPr lang="en-US" dirty="0"/>
              <a:t>FGEXPND = federal </a:t>
            </a:r>
            <a:r>
              <a:rPr lang="en-US" dirty="0" err="1"/>
              <a:t>govt</a:t>
            </a:r>
            <a:r>
              <a:rPr lang="en-US" dirty="0"/>
              <a:t> expenditures</a:t>
            </a:r>
          </a:p>
          <a:p>
            <a:pPr>
              <a:defRPr/>
            </a:pPr>
            <a:r>
              <a:rPr lang="en-US" dirty="0"/>
              <a:t>FGRECPT = federal </a:t>
            </a:r>
            <a:r>
              <a:rPr lang="en-US" dirty="0" err="1"/>
              <a:t>govt</a:t>
            </a:r>
            <a:r>
              <a:rPr lang="en-US" dirty="0"/>
              <a:t> receipts</a:t>
            </a:r>
          </a:p>
          <a:p>
            <a:pPr>
              <a:defRPr/>
            </a:pPr>
            <a:r>
              <a:rPr lang="en-US" dirty="0"/>
              <a:t>EXPGS = exports of goods and services</a:t>
            </a:r>
          </a:p>
          <a:p>
            <a:pPr>
              <a:defRPr/>
            </a:pPr>
            <a:r>
              <a:rPr lang="en-US" dirty="0"/>
              <a:t>IMPGS = imports of goods and services</a:t>
            </a:r>
          </a:p>
          <a:p>
            <a:pPr>
              <a:defRPr/>
            </a:pPr>
            <a:r>
              <a:rPr lang="en-US" dirty="0"/>
              <a:t>GDP</a:t>
            </a:r>
          </a:p>
          <a:p>
            <a:endParaRPr lang="en-US" dirty="0"/>
          </a:p>
          <a:p>
            <a:endParaRPr lang="en-US" dirty="0"/>
          </a:p>
        </p:txBody>
      </p:sp>
      <p:sp>
        <p:nvSpPr>
          <p:cNvPr id="4" name="Slide Number Placeholder 3"/>
          <p:cNvSpPr>
            <a:spLocks noGrp="1"/>
          </p:cNvSpPr>
          <p:nvPr>
            <p:ph type="sldNum" sz="quarter" idx="10"/>
          </p:nvPr>
        </p:nvSpPr>
        <p:spPr/>
        <p:txBody>
          <a:bodyPr/>
          <a:lstStyle/>
          <a:p>
            <a:fld id="{2CAF6792-DBE1-4461-97FA-F85A7B48814E}" type="slidenum">
              <a:rPr lang="en-US" smtClean="0"/>
              <a:t>24</a:t>
            </a:fld>
            <a:endParaRPr lang="en-US"/>
          </a:p>
        </p:txBody>
      </p:sp>
    </p:spTree>
    <p:extLst>
      <p:ext uri="{BB962C8B-B14F-4D97-AF65-F5344CB8AC3E}">
        <p14:creationId xmlns:p14="http://schemas.microsoft.com/office/powerpoint/2010/main" val="283383454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r>
              <a:rPr lang="en-US" dirty="0"/>
              <a:t>To</a:t>
            </a:r>
            <a:r>
              <a:rPr lang="en-US" baseline="0" dirty="0"/>
              <a:t> summarize, a budget deficit affects </a:t>
            </a:r>
            <a:r>
              <a:rPr lang="en-US" b="1" i="1" baseline="0" dirty="0"/>
              <a:t>S</a:t>
            </a:r>
            <a:r>
              <a:rPr lang="en-US" baseline="0" dirty="0"/>
              <a:t>, </a:t>
            </a:r>
            <a:r>
              <a:rPr lang="en-US" b="1" i="1" baseline="0" dirty="0"/>
              <a:t>r</a:t>
            </a:r>
            <a:r>
              <a:rPr lang="en-US" baseline="0" dirty="0"/>
              <a:t>, </a:t>
            </a:r>
            <a:r>
              <a:rPr lang="en-US" b="1" i="1" baseline="0" dirty="0"/>
              <a:t>I</a:t>
            </a:r>
            <a:r>
              <a:rPr lang="en-US" baseline="0" dirty="0"/>
              <a:t>, </a:t>
            </a:r>
            <a:r>
              <a:rPr lang="en-US" b="1" i="1" baseline="0" dirty="0"/>
              <a:t>NCO</a:t>
            </a:r>
            <a:r>
              <a:rPr lang="en-US" baseline="0" dirty="0"/>
              <a:t>, </a:t>
            </a:r>
            <a:r>
              <a:rPr lang="en-US" b="1" i="1" baseline="0" dirty="0"/>
              <a:t>E</a:t>
            </a:r>
            <a:r>
              <a:rPr lang="en-US" baseline="0" dirty="0"/>
              <a:t>, and </a:t>
            </a:r>
            <a:r>
              <a:rPr lang="en-US" b="1" i="1" baseline="0" dirty="0"/>
              <a:t>NX</a:t>
            </a:r>
            <a:r>
              <a:rPr lang="en-US" baseline="0" dirty="0"/>
              <a:t>. </a:t>
            </a:r>
            <a:endParaRPr lang="en-US" dirty="0"/>
          </a:p>
        </p:txBody>
      </p:sp>
      <p:sp>
        <p:nvSpPr>
          <p:cNvPr id="4" name="Slide Number Placeholder 3"/>
          <p:cNvSpPr>
            <a:spLocks noGrp="1"/>
          </p:cNvSpPr>
          <p:nvPr>
            <p:ph type="sldNum" sz="quarter" idx="10"/>
          </p:nvPr>
        </p:nvSpPr>
        <p:spPr/>
        <p:txBody>
          <a:bodyPr/>
          <a:lstStyle/>
          <a:p>
            <a:fld id="{2CAF6792-DBE1-4461-97FA-F85A7B48814E}" type="slidenum">
              <a:rPr lang="en-US" smtClean="0"/>
              <a:t>25</a:t>
            </a:fld>
            <a:endParaRPr lang="en-US"/>
          </a:p>
        </p:txBody>
      </p:sp>
    </p:spTree>
    <p:extLst>
      <p:ext uri="{BB962C8B-B14F-4D97-AF65-F5344CB8AC3E}">
        <p14:creationId xmlns:p14="http://schemas.microsoft.com/office/powerpoint/2010/main" val="313551802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pPr eaLnBrk="1" hangingPunct="1"/>
            <a:r>
              <a:rPr lang="en-US" dirty="0"/>
              <a:t>The last figure in the table, the U.S.’s net debt to the rest of the world, is bigger than any other country’s net debt to the rest of the world.  Hence the expression “the U.S. is the world’s biggest debtor nation.”  </a:t>
            </a:r>
          </a:p>
          <a:p>
            <a:pPr eaLnBrk="1" hangingPunct="1"/>
            <a:endParaRPr lang="en-US" dirty="0"/>
          </a:p>
          <a:p>
            <a:pPr eaLnBrk="1" hangingPunct="1"/>
            <a:r>
              <a:rPr lang="en-US" dirty="0"/>
              <a:t>Source:  Bureau of Economic Analysis, Department of Commerce</a:t>
            </a:r>
          </a:p>
          <a:p>
            <a:pPr defTabSz="966612">
              <a:defRPr/>
            </a:pPr>
            <a:r>
              <a:rPr lang="en-US" dirty="0"/>
              <a:t>http://www.bea.gov/newsreleases/international/intinv/intinvnewsrelease.htm, Current release 30 Sept 2019 (Next release 27 Dec. 2019 not available yet)</a:t>
            </a:r>
          </a:p>
          <a:p>
            <a:pPr eaLnBrk="1" hangingPunct="1"/>
            <a:r>
              <a:rPr lang="en-US" b="0" dirty="0"/>
              <a:t>The same information was presented the previous chapter. </a:t>
            </a:r>
          </a:p>
          <a:p>
            <a:endParaRPr lang="en-US" dirty="0"/>
          </a:p>
        </p:txBody>
      </p:sp>
      <p:sp>
        <p:nvSpPr>
          <p:cNvPr id="4" name="Slide Number Placeholder 3"/>
          <p:cNvSpPr>
            <a:spLocks noGrp="1"/>
          </p:cNvSpPr>
          <p:nvPr>
            <p:ph type="sldNum" sz="quarter" idx="10"/>
          </p:nvPr>
        </p:nvSpPr>
        <p:spPr/>
        <p:txBody>
          <a:bodyPr/>
          <a:lstStyle/>
          <a:p>
            <a:fld id="{2CAF6792-DBE1-4461-97FA-F85A7B48814E}" type="slidenum">
              <a:rPr lang="en-US" smtClean="0"/>
              <a:t>26</a:t>
            </a:fld>
            <a:endParaRPr lang="en-US"/>
          </a:p>
        </p:txBody>
      </p:sp>
    </p:spTree>
    <p:extLst>
      <p:ext uri="{BB962C8B-B14F-4D97-AF65-F5344CB8AC3E}">
        <p14:creationId xmlns:p14="http://schemas.microsoft.com/office/powerpoint/2010/main" val="315255178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pPr defTabSz="966612">
              <a:defRPr/>
            </a:pPr>
            <a:r>
              <a:rPr lang="en-US" sz="1300" dirty="0"/>
              <a:t>Students should find this policy experiment familiar; it was covered in the closed-economy loanable funds model from the chapter “Saving, Investment, and the Financial System.”</a:t>
            </a:r>
          </a:p>
          <a:p>
            <a:pPr defTabSz="966612">
              <a:defRPr/>
            </a:pPr>
            <a:endParaRPr lang="en-US" sz="1300" dirty="0"/>
          </a:p>
          <a:p>
            <a:pPr defTabSz="966612">
              <a:defRPr/>
            </a:pPr>
            <a:r>
              <a:rPr lang="en-US" sz="1300" dirty="0"/>
              <a:t>Students have to analyze</a:t>
            </a:r>
            <a:r>
              <a:rPr lang="en-US" sz="1300" baseline="0" dirty="0"/>
              <a:t> the effect of the tax incentive using the three diagrams they just learned.  If you want, you can remind your students that the tax incentive stimulates investment and that will affect the demand for loanable funds. </a:t>
            </a:r>
          </a:p>
          <a:p>
            <a:pPr defTabSz="966612">
              <a:defRPr/>
            </a:pPr>
            <a:endParaRPr lang="en-US" sz="1300" baseline="0" dirty="0"/>
          </a:p>
          <a:p>
            <a:pPr defTabSz="966612">
              <a:defRPr/>
            </a:pPr>
            <a:r>
              <a:rPr lang="en-US" sz="1300" baseline="0" dirty="0"/>
              <a:t>Give your students a few minutes to think how to respond. This is a good opportunity for group work for a few minutes (if possible in your class size), then students can share their results with the class. </a:t>
            </a:r>
            <a:endParaRPr lang="en-US" dirty="0"/>
          </a:p>
        </p:txBody>
      </p:sp>
      <p:sp>
        <p:nvSpPr>
          <p:cNvPr id="4" name="Slide Number Placeholder 3"/>
          <p:cNvSpPr>
            <a:spLocks noGrp="1"/>
          </p:cNvSpPr>
          <p:nvPr>
            <p:ph type="sldNum" sz="quarter" idx="10"/>
          </p:nvPr>
        </p:nvSpPr>
        <p:spPr/>
        <p:txBody>
          <a:bodyPr/>
          <a:lstStyle/>
          <a:p>
            <a:fld id="{2CAF6792-DBE1-4461-97FA-F85A7B48814E}" type="slidenum">
              <a:rPr lang="en-US" smtClean="0"/>
              <a:t>27</a:t>
            </a:fld>
            <a:endParaRPr lang="en-US"/>
          </a:p>
        </p:txBody>
      </p:sp>
    </p:spTree>
    <p:extLst>
      <p:ext uri="{BB962C8B-B14F-4D97-AF65-F5344CB8AC3E}">
        <p14:creationId xmlns:p14="http://schemas.microsoft.com/office/powerpoint/2010/main" val="31427353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latin typeface="Arial"/>
                <a:cs typeface="Arial"/>
              </a:rPr>
              <a:t> </a:t>
            </a:r>
          </a:p>
          <a:p>
            <a:endParaRPr lang="en-US" dirty="0"/>
          </a:p>
        </p:txBody>
      </p:sp>
      <p:sp>
        <p:nvSpPr>
          <p:cNvPr id="4" name="Slide Number Placeholder 3"/>
          <p:cNvSpPr>
            <a:spLocks noGrp="1"/>
          </p:cNvSpPr>
          <p:nvPr>
            <p:ph type="sldNum" sz="quarter" idx="10"/>
          </p:nvPr>
        </p:nvSpPr>
        <p:spPr/>
        <p:txBody>
          <a:bodyPr/>
          <a:lstStyle/>
          <a:p>
            <a:fld id="{2CAF6792-DBE1-4461-97FA-F85A7B48814E}" type="slidenum">
              <a:rPr lang="en-US" smtClean="0"/>
              <a:t>28</a:t>
            </a:fld>
            <a:endParaRPr lang="en-US"/>
          </a:p>
        </p:txBody>
      </p:sp>
    </p:spTree>
    <p:extLst>
      <p:ext uri="{BB962C8B-B14F-4D97-AF65-F5344CB8AC3E}">
        <p14:creationId xmlns:p14="http://schemas.microsoft.com/office/powerpoint/2010/main" val="3142735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AF6792-DBE1-4461-97FA-F85A7B48814E}" type="slidenum">
              <a:rPr lang="en-US" smtClean="0"/>
              <a:t>2</a:t>
            </a:fld>
            <a:endParaRPr lang="en-US"/>
          </a:p>
        </p:txBody>
      </p:sp>
    </p:spTree>
    <p:extLst>
      <p:ext uri="{BB962C8B-B14F-4D97-AF65-F5344CB8AC3E}">
        <p14:creationId xmlns:p14="http://schemas.microsoft.com/office/powerpoint/2010/main" val="108239856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CAF6792-DBE1-4461-97FA-F85A7B48814E}" type="slidenum">
              <a:rPr lang="en-US" smtClean="0"/>
              <a:t>29</a:t>
            </a:fld>
            <a:endParaRPr lang="en-US"/>
          </a:p>
        </p:txBody>
      </p:sp>
    </p:spTree>
    <p:extLst>
      <p:ext uri="{BB962C8B-B14F-4D97-AF65-F5344CB8AC3E}">
        <p14:creationId xmlns:p14="http://schemas.microsoft.com/office/powerpoint/2010/main" val="31427353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CAF6792-DBE1-4461-97FA-F85A7B48814E}" type="slidenum">
              <a:rPr lang="en-US" smtClean="0"/>
              <a:t>30</a:t>
            </a:fld>
            <a:endParaRPr lang="en-US"/>
          </a:p>
        </p:txBody>
      </p:sp>
    </p:spTree>
    <p:extLst>
      <p:ext uri="{BB962C8B-B14F-4D97-AF65-F5344CB8AC3E}">
        <p14:creationId xmlns:p14="http://schemas.microsoft.com/office/powerpoint/2010/main" val="369062553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endParaRPr lang="en-US" sz="1200" b="0" i="0" u="none" strike="noStrike" kern="1200" baseline="0" dirty="0">
              <a:solidFill>
                <a:schemeClr val="tx1"/>
              </a:solidFill>
              <a:latin typeface="+mn-lt"/>
              <a:ea typeface="+mn-ea"/>
              <a:cs typeface="+mn-cs"/>
            </a:endParaRPr>
          </a:p>
          <a:p>
            <a:r>
              <a:rPr lang="en-US" dirty="0"/>
              <a:t>This “Ask the Experts” feature provides the opportunity for class discussion.  </a:t>
            </a:r>
          </a:p>
          <a:p>
            <a:r>
              <a:rPr lang="en-US" dirty="0"/>
              <a:t>After showing the statement, you can ask your students to choose one of the options: agree, disagree, or uncertain. You can collect their answers in a variety of ways: show of hands, ballot, clicker system, etc. If time permits, you can allow students to group and discuss some of the reasons they chose their answer. </a:t>
            </a:r>
          </a:p>
          <a:p>
            <a:r>
              <a:rPr lang="en-US" dirty="0"/>
              <a:t>Ask the students to share with the class their reasons. Their answers will vary. </a:t>
            </a:r>
          </a:p>
          <a:p>
            <a:endParaRPr lang="en-US" dirty="0"/>
          </a:p>
        </p:txBody>
      </p:sp>
      <p:sp>
        <p:nvSpPr>
          <p:cNvPr id="4" name="Slide Number Placeholder 3"/>
          <p:cNvSpPr>
            <a:spLocks noGrp="1"/>
          </p:cNvSpPr>
          <p:nvPr>
            <p:ph type="sldNum" sz="quarter" idx="10"/>
          </p:nvPr>
        </p:nvSpPr>
        <p:spPr/>
        <p:txBody>
          <a:bodyPr/>
          <a:lstStyle/>
          <a:p>
            <a:fld id="{2CAF6792-DBE1-4461-97FA-F85A7B48814E}" type="slidenum">
              <a:rPr lang="en-US" smtClean="0"/>
              <a:t>31</a:t>
            </a:fld>
            <a:endParaRPr lang="en-US"/>
          </a:p>
        </p:txBody>
      </p:sp>
    </p:spTree>
    <p:extLst>
      <p:ext uri="{BB962C8B-B14F-4D97-AF65-F5344CB8AC3E}">
        <p14:creationId xmlns:p14="http://schemas.microsoft.com/office/powerpoint/2010/main" val="299029637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r>
              <a:rPr lang="en-US" dirty="0"/>
              <a:t>Another</a:t>
            </a:r>
            <a:r>
              <a:rPr lang="en-US" baseline="0" dirty="0"/>
              <a:t> type of trade policy is </a:t>
            </a:r>
            <a:r>
              <a:rPr lang="en-US" dirty="0"/>
              <a:t>“Voluntary export restrictions” –when the government pressures another country to restrict its exports (essentially the same as an import quota). </a:t>
            </a:r>
          </a:p>
          <a:p>
            <a:endParaRPr lang="en-US" dirty="0"/>
          </a:p>
          <a:p>
            <a:r>
              <a:rPr lang="en-US" dirty="0"/>
              <a:t>If time permits, you can remind your students about all the arguments</a:t>
            </a:r>
            <a:r>
              <a:rPr lang="en-US" baseline="0" dirty="0"/>
              <a:t> for restricting trade (from an earlier chapter “Applications: International trade”) and the economists response to these arguments. </a:t>
            </a:r>
          </a:p>
          <a:p>
            <a:endParaRPr lang="en-US" baseline="0" dirty="0"/>
          </a:p>
          <a:p>
            <a:r>
              <a:rPr lang="en-US" baseline="0" dirty="0"/>
              <a:t>If not, just mention two c</a:t>
            </a:r>
            <a:r>
              <a:rPr lang="en-US" dirty="0"/>
              <a:t>ommon reasons for policies that restrict imports are: “Save jobs in a domestic industry that has difficulty competing with imports” and “Reduce the trade deficit. ” Do such trade policies accomplish these goals?  </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On</a:t>
            </a:r>
            <a:r>
              <a:rPr lang="en-US" baseline="0" dirty="0"/>
              <a:t> the next slides we </a:t>
            </a:r>
            <a:r>
              <a:rPr lang="en-US" dirty="0"/>
              <a:t>use our model to analyze the effects of an import quota on cars from Japan designed to save jobs in the U.S. auto industry. </a:t>
            </a:r>
          </a:p>
          <a:p>
            <a:endParaRPr lang="en-US" dirty="0"/>
          </a:p>
          <a:p>
            <a:endParaRPr lang="en-US" dirty="0"/>
          </a:p>
        </p:txBody>
      </p:sp>
      <p:sp>
        <p:nvSpPr>
          <p:cNvPr id="4" name="Slide Number Placeholder 3"/>
          <p:cNvSpPr>
            <a:spLocks noGrp="1"/>
          </p:cNvSpPr>
          <p:nvPr>
            <p:ph type="sldNum" sz="quarter" idx="10"/>
          </p:nvPr>
        </p:nvSpPr>
        <p:spPr/>
        <p:txBody>
          <a:bodyPr/>
          <a:lstStyle/>
          <a:p>
            <a:fld id="{2CAF6792-DBE1-4461-97FA-F85A7B48814E}" type="slidenum">
              <a:rPr lang="en-US" smtClean="0"/>
              <a:t>32</a:t>
            </a:fld>
            <a:endParaRPr lang="en-US"/>
          </a:p>
        </p:txBody>
      </p:sp>
    </p:spTree>
    <p:extLst>
      <p:ext uri="{BB962C8B-B14F-4D97-AF65-F5344CB8AC3E}">
        <p14:creationId xmlns:p14="http://schemas.microsoft.com/office/powerpoint/2010/main" val="148979959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pPr defTabSz="966612">
              <a:defRPr/>
            </a:pPr>
            <a:r>
              <a:rPr lang="en-US" sz="1200" dirty="0"/>
              <a:t>Students have to analyze</a:t>
            </a:r>
            <a:r>
              <a:rPr lang="en-US" sz="1200" baseline="0" dirty="0"/>
              <a:t> the effect of the import quota using the three diagrams they just learned. This example is in the textbook as well.   </a:t>
            </a:r>
          </a:p>
          <a:p>
            <a:pPr defTabSz="966612">
              <a:defRPr/>
            </a:pPr>
            <a:endParaRPr lang="en-US" sz="1200" baseline="0" dirty="0"/>
          </a:p>
          <a:p>
            <a:pPr defTabSz="966612">
              <a:defRPr/>
            </a:pPr>
            <a:r>
              <a:rPr lang="en-US" sz="1200" baseline="0" dirty="0"/>
              <a:t>Give your students a few minutes to think how to respond. Remind them the three steps: 1. Which curve(s)?; 2. In which direction?; 3. Where’s the new equilibrium?</a:t>
            </a:r>
          </a:p>
          <a:p>
            <a:pPr defTabSz="966612">
              <a:defRPr/>
            </a:pPr>
            <a:endParaRPr lang="en-US" sz="1200" baseline="0" dirty="0"/>
          </a:p>
          <a:p>
            <a:r>
              <a:rPr lang="en-US" sz="1200" dirty="0"/>
              <a:t>The U.S. economy is becoming increasingly open: trade in goods and services is rising relative to </a:t>
            </a:r>
            <a:r>
              <a:rPr lang="en-US" sz="1200" b="1" i="1" dirty="0"/>
              <a:t>GDP</a:t>
            </a:r>
            <a:r>
              <a:rPr lang="en-US" sz="1200" dirty="0"/>
              <a:t>. And increasingly, people hold international assets in their portfolios and firms finance investment with foreign capital.</a:t>
            </a:r>
          </a:p>
          <a:p>
            <a:endParaRPr lang="en-US" sz="1200" dirty="0"/>
          </a:p>
          <a:p>
            <a:r>
              <a:rPr lang="en-US" sz="1200" dirty="0"/>
              <a:t>When policy makers and commentators discuss international trade and finance, the lessons of this and the preceding chapter can help separate myth from reality. Yet, we should be careful not to blame our problems on the international economy.  </a:t>
            </a:r>
          </a:p>
          <a:p>
            <a:pPr marL="457200" lvl="0" indent="-457200">
              <a:buFont typeface="Arial" panose="020B0604020202020204" pitchFamily="34" charset="0"/>
              <a:buChar char="•"/>
            </a:pPr>
            <a:r>
              <a:rPr lang="en-US" sz="1200" dirty="0"/>
              <a:t>Our trade deficit is not caused by other countries’ “unfair” trade practices, but by our own low saving.</a:t>
            </a:r>
          </a:p>
          <a:p>
            <a:pPr marL="457200" lvl="0" indent="-457200">
              <a:buFont typeface="Arial" panose="020B0604020202020204" pitchFamily="34" charset="0"/>
              <a:buChar char="•"/>
            </a:pPr>
            <a:r>
              <a:rPr lang="en-US" sz="1200" dirty="0"/>
              <a:t>Stagnant living standards are not caused by imports, but by low productivity growth.</a:t>
            </a:r>
          </a:p>
          <a:p>
            <a:pPr marL="0" lvl="0" indent="0">
              <a:buFont typeface="Arial" panose="020B0604020202020204" pitchFamily="34" charset="0"/>
              <a:buNone/>
            </a:pPr>
            <a:endParaRPr lang="en-US" sz="1200" dirty="0"/>
          </a:p>
          <a:p>
            <a:pPr defTabSz="966612">
              <a:defRPr/>
            </a:pPr>
            <a:endParaRPr lang="en-US" sz="1200" baseline="0" dirty="0"/>
          </a:p>
        </p:txBody>
      </p:sp>
      <p:sp>
        <p:nvSpPr>
          <p:cNvPr id="4" name="Slide Number Placeholder 3"/>
          <p:cNvSpPr>
            <a:spLocks noGrp="1"/>
          </p:cNvSpPr>
          <p:nvPr>
            <p:ph type="sldNum" sz="quarter" idx="10"/>
          </p:nvPr>
        </p:nvSpPr>
        <p:spPr/>
        <p:txBody>
          <a:bodyPr/>
          <a:lstStyle/>
          <a:p>
            <a:fld id="{2CAF6792-DBE1-4461-97FA-F85A7B48814E}" type="slidenum">
              <a:rPr lang="en-US" smtClean="0"/>
              <a:t>33</a:t>
            </a:fld>
            <a:endParaRPr lang="en-US"/>
          </a:p>
        </p:txBody>
      </p:sp>
    </p:spTree>
    <p:extLst>
      <p:ext uri="{BB962C8B-B14F-4D97-AF65-F5344CB8AC3E}">
        <p14:creationId xmlns:p14="http://schemas.microsoft.com/office/powerpoint/2010/main" val="31427353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85372" indent="-302066" eaLnBrk="0" hangingPunct="0">
              <a:defRPr>
                <a:solidFill>
                  <a:schemeClr val="tx1"/>
                </a:solidFill>
                <a:latin typeface="Arial" charset="0"/>
              </a:defRPr>
            </a:lvl2pPr>
            <a:lvl3pPr marL="1208265" indent="-241653" eaLnBrk="0" hangingPunct="0">
              <a:defRPr>
                <a:solidFill>
                  <a:schemeClr val="tx1"/>
                </a:solidFill>
                <a:latin typeface="Arial" charset="0"/>
              </a:defRPr>
            </a:lvl3pPr>
            <a:lvl4pPr marL="1691571" indent="-241653" eaLnBrk="0" hangingPunct="0">
              <a:defRPr>
                <a:solidFill>
                  <a:schemeClr val="tx1"/>
                </a:solidFill>
                <a:latin typeface="Arial" charset="0"/>
              </a:defRPr>
            </a:lvl4pPr>
            <a:lvl5pPr marL="2174878" indent="-241653" eaLnBrk="0" hangingPunct="0">
              <a:defRPr>
                <a:solidFill>
                  <a:schemeClr val="tx1"/>
                </a:solidFill>
                <a:latin typeface="Arial" charset="0"/>
              </a:defRPr>
            </a:lvl5pPr>
            <a:lvl6pPr marL="2658184" indent="-241653" eaLnBrk="0" fontAlgn="base" hangingPunct="0">
              <a:spcBef>
                <a:spcPct val="0"/>
              </a:spcBef>
              <a:spcAft>
                <a:spcPct val="0"/>
              </a:spcAft>
              <a:defRPr>
                <a:solidFill>
                  <a:schemeClr val="tx1"/>
                </a:solidFill>
                <a:latin typeface="Arial" charset="0"/>
              </a:defRPr>
            </a:lvl6pPr>
            <a:lvl7pPr marL="3141490" indent="-241653" eaLnBrk="0" fontAlgn="base" hangingPunct="0">
              <a:spcBef>
                <a:spcPct val="0"/>
              </a:spcBef>
              <a:spcAft>
                <a:spcPct val="0"/>
              </a:spcAft>
              <a:defRPr>
                <a:solidFill>
                  <a:schemeClr val="tx1"/>
                </a:solidFill>
                <a:latin typeface="Arial" charset="0"/>
              </a:defRPr>
            </a:lvl7pPr>
            <a:lvl8pPr marL="3624796" indent="-241653" eaLnBrk="0" fontAlgn="base" hangingPunct="0">
              <a:spcBef>
                <a:spcPct val="0"/>
              </a:spcBef>
              <a:spcAft>
                <a:spcPct val="0"/>
              </a:spcAft>
              <a:defRPr>
                <a:solidFill>
                  <a:schemeClr val="tx1"/>
                </a:solidFill>
                <a:latin typeface="Arial" charset="0"/>
              </a:defRPr>
            </a:lvl8pPr>
            <a:lvl9pPr marL="4108102" indent="-241653" eaLnBrk="0" fontAlgn="base" hangingPunct="0">
              <a:spcBef>
                <a:spcPct val="0"/>
              </a:spcBef>
              <a:spcAft>
                <a:spcPct val="0"/>
              </a:spcAft>
              <a:defRPr>
                <a:solidFill>
                  <a:schemeClr val="tx1"/>
                </a:solidFill>
                <a:latin typeface="Arial" charset="0"/>
              </a:defRPr>
            </a:lvl9pPr>
          </a:lstStyle>
          <a:p>
            <a:pPr eaLnBrk="1" hangingPunct="1"/>
            <a:fld id="{E7104F51-0601-4842-A165-3B894EC0D168}" type="slidenum">
              <a:rPr lang="en-US" smtClean="0"/>
              <a:pPr eaLnBrk="1" hangingPunct="1"/>
              <a:t>34</a:t>
            </a:fld>
            <a:endParaRPr lang="en-US"/>
          </a:p>
        </p:txBody>
      </p:sp>
      <p:sp>
        <p:nvSpPr>
          <p:cNvPr id="80899" name="Rectangle 7"/>
          <p:cNvSpPr txBox="1">
            <a:spLocks noGrp="1" noChangeArrowheads="1"/>
          </p:cNvSpPr>
          <p:nvPr/>
        </p:nvSpPr>
        <p:spPr bwMode="auto">
          <a:xfrm>
            <a:off x="3850443" y="9428584"/>
            <a:ext cx="2945659" cy="496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61" tIns="48331" rIns="96661" bIns="48331"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B1EAE67E-64D3-4EE0-AD6B-6FD88D250249}" type="slidenum">
              <a:rPr lang="en-US" sz="1300">
                <a:cs typeface="Arial" charset="0"/>
              </a:rPr>
              <a:pPr algn="r" eaLnBrk="1" hangingPunct="1"/>
              <a:t>34</a:t>
            </a:fld>
            <a:endParaRPr lang="en-US" sz="1300">
              <a:cs typeface="Arial" charset="0"/>
            </a:endParaRPr>
          </a:p>
        </p:txBody>
      </p:sp>
      <p:sp>
        <p:nvSpPr>
          <p:cNvPr id="80900" name="Rectangle 2"/>
          <p:cNvSpPr>
            <a:spLocks noGrp="1" noRot="1" noChangeAspect="1" noChangeArrowheads="1" noTextEdit="1"/>
          </p:cNvSpPr>
          <p:nvPr>
            <p:ph type="sldImg"/>
          </p:nvPr>
        </p:nvSpPr>
        <p:spPr>
          <a:xfrm>
            <a:off x="90488" y="581025"/>
            <a:ext cx="6616700" cy="3722688"/>
          </a:xfrm>
          <a:ln/>
        </p:spPr>
      </p:sp>
      <p:sp>
        <p:nvSpPr>
          <p:cNvPr id="80901" name="Rectangle 3"/>
          <p:cNvSpPr>
            <a:spLocks noGrp="1" noChangeArrowheads="1"/>
          </p:cNvSpPr>
          <p:nvPr>
            <p:ph type="body" idx="1"/>
          </p:nvPr>
        </p:nvSpPr>
        <p:spPr>
          <a:xfrm>
            <a:off x="679768" y="4611751"/>
            <a:ext cx="5438140" cy="457039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eaLnBrk="1" hangingPunct="1">
              <a:buFont typeface="Arial" panose="020B0604020202020204" pitchFamily="34" charset="0"/>
              <a:buNone/>
            </a:pPr>
            <a:r>
              <a:rPr lang="en-US" dirty="0"/>
              <a:t>Market for</a:t>
            </a:r>
            <a:r>
              <a:rPr lang="en-US" baseline="0" dirty="0"/>
              <a:t> loanable funds: </a:t>
            </a:r>
            <a:endParaRPr lang="en-US" dirty="0"/>
          </a:p>
          <a:p>
            <a:pPr marL="171450" indent="-171450" eaLnBrk="1" hangingPunct="1">
              <a:buFont typeface="Arial" panose="020B0604020202020204" pitchFamily="34" charset="0"/>
              <a:buChar char="•"/>
            </a:pPr>
            <a:r>
              <a:rPr lang="en-US" dirty="0"/>
              <a:t>The supply of loanable funds is saving (</a:t>
            </a:r>
            <a:r>
              <a:rPr lang="en-US" b="1" i="1" dirty="0"/>
              <a:t>S</a:t>
            </a:r>
            <a:r>
              <a:rPr lang="en-US" dirty="0"/>
              <a:t>), and </a:t>
            </a:r>
            <a:r>
              <a:rPr lang="en-US" b="1" i="1" dirty="0"/>
              <a:t>S</a:t>
            </a:r>
            <a:r>
              <a:rPr lang="en-US" dirty="0"/>
              <a:t> = </a:t>
            </a:r>
            <a:r>
              <a:rPr lang="en-US" b="1" i="1" dirty="0"/>
              <a:t>Y</a:t>
            </a:r>
            <a:r>
              <a:rPr lang="en-US" dirty="0"/>
              <a:t> – </a:t>
            </a:r>
            <a:r>
              <a:rPr lang="en-US" b="1" i="1" dirty="0"/>
              <a:t>C</a:t>
            </a:r>
            <a:r>
              <a:rPr lang="en-US" dirty="0"/>
              <a:t> – </a:t>
            </a:r>
            <a:r>
              <a:rPr lang="en-US" b="1" i="1" dirty="0"/>
              <a:t>G</a:t>
            </a:r>
            <a:r>
              <a:rPr lang="en-US" dirty="0"/>
              <a:t>.  A quota on imports does not affect </a:t>
            </a:r>
            <a:r>
              <a:rPr lang="en-US" b="1" i="1" dirty="0"/>
              <a:t>Y</a:t>
            </a:r>
            <a:r>
              <a:rPr lang="en-US" dirty="0"/>
              <a:t> or </a:t>
            </a:r>
            <a:r>
              <a:rPr lang="en-US" b="1" i="1" dirty="0"/>
              <a:t>C</a:t>
            </a:r>
            <a:r>
              <a:rPr lang="en-US" dirty="0"/>
              <a:t> or </a:t>
            </a:r>
            <a:r>
              <a:rPr lang="en-US" b="1" i="1" dirty="0"/>
              <a:t>G</a:t>
            </a:r>
            <a:r>
              <a:rPr lang="en-US" dirty="0"/>
              <a:t>, so it will not affect saving.  </a:t>
            </a:r>
          </a:p>
          <a:p>
            <a:pPr marL="171450" indent="-171450" eaLnBrk="1" hangingPunct="1">
              <a:buFont typeface="Arial" panose="020B0604020202020204" pitchFamily="34" charset="0"/>
              <a:buChar char="•"/>
            </a:pPr>
            <a:r>
              <a:rPr lang="en-US" dirty="0"/>
              <a:t>The demand for loanable funds equals investment (</a:t>
            </a:r>
            <a:r>
              <a:rPr lang="en-US" b="1" i="1" dirty="0"/>
              <a:t>I</a:t>
            </a:r>
            <a:r>
              <a:rPr lang="en-US" dirty="0"/>
              <a:t>) + </a:t>
            </a:r>
            <a:r>
              <a:rPr lang="en-US" b="1" i="1" dirty="0"/>
              <a:t>NCO</a:t>
            </a:r>
            <a:r>
              <a:rPr lang="en-US" dirty="0"/>
              <a:t>, neither of which are affected by import quotas.  Hence, r will not change.  </a:t>
            </a:r>
          </a:p>
          <a:p>
            <a:pPr eaLnBrk="1" hangingPunct="1"/>
            <a:endParaRPr lang="en-US" dirty="0"/>
          </a:p>
          <a:p>
            <a:pPr eaLnBrk="1" hangingPunct="1"/>
            <a:r>
              <a:rPr lang="en-US" dirty="0"/>
              <a:t>Net capital outflow:</a:t>
            </a:r>
          </a:p>
          <a:p>
            <a:pPr marL="171450" indent="-171450" eaLnBrk="1" hangingPunct="1">
              <a:buFont typeface="Arial" panose="020B0604020202020204" pitchFamily="34" charset="0"/>
              <a:buChar char="•"/>
            </a:pPr>
            <a:r>
              <a:rPr lang="en-US" dirty="0"/>
              <a:t>The </a:t>
            </a:r>
            <a:r>
              <a:rPr lang="en-US" b="1" i="1" dirty="0"/>
              <a:t>NCO</a:t>
            </a:r>
            <a:r>
              <a:rPr lang="en-US" dirty="0"/>
              <a:t> curve does not shift in response to the import quota.  The import quota is a restriction on international trade in goods &amp; services.  The </a:t>
            </a:r>
            <a:r>
              <a:rPr lang="en-US" b="1" i="1" dirty="0"/>
              <a:t>NCO</a:t>
            </a:r>
            <a:r>
              <a:rPr lang="en-US" dirty="0"/>
              <a:t> curve describes international trade in </a:t>
            </a:r>
            <a:r>
              <a:rPr lang="en-US" u="sng" dirty="0"/>
              <a:t>assets</a:t>
            </a:r>
            <a:r>
              <a:rPr lang="en-US" dirty="0"/>
              <a:t>.  </a:t>
            </a:r>
          </a:p>
          <a:p>
            <a:pPr marL="171450" indent="-171450" eaLnBrk="1" hangingPunct="1">
              <a:buFont typeface="Arial" panose="020B0604020202020204" pitchFamily="34" charset="0"/>
              <a:buChar char="•"/>
            </a:pPr>
            <a:r>
              <a:rPr lang="en-US" dirty="0"/>
              <a:t>Hence, the equilibrium value of </a:t>
            </a:r>
            <a:r>
              <a:rPr lang="en-US" b="1" i="1" dirty="0"/>
              <a:t>NCO</a:t>
            </a:r>
            <a:r>
              <a:rPr lang="en-US" dirty="0"/>
              <a:t> is not affected by the import quota.  </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85372" indent="-302066" eaLnBrk="0" hangingPunct="0">
              <a:defRPr>
                <a:solidFill>
                  <a:schemeClr val="tx1"/>
                </a:solidFill>
                <a:latin typeface="Arial" charset="0"/>
              </a:defRPr>
            </a:lvl2pPr>
            <a:lvl3pPr marL="1208265" indent="-241653" eaLnBrk="0" hangingPunct="0">
              <a:defRPr>
                <a:solidFill>
                  <a:schemeClr val="tx1"/>
                </a:solidFill>
                <a:latin typeface="Arial" charset="0"/>
              </a:defRPr>
            </a:lvl3pPr>
            <a:lvl4pPr marL="1691571" indent="-241653" eaLnBrk="0" hangingPunct="0">
              <a:defRPr>
                <a:solidFill>
                  <a:schemeClr val="tx1"/>
                </a:solidFill>
                <a:latin typeface="Arial" charset="0"/>
              </a:defRPr>
            </a:lvl4pPr>
            <a:lvl5pPr marL="2174878" indent="-241653" eaLnBrk="0" hangingPunct="0">
              <a:defRPr>
                <a:solidFill>
                  <a:schemeClr val="tx1"/>
                </a:solidFill>
                <a:latin typeface="Arial" charset="0"/>
              </a:defRPr>
            </a:lvl5pPr>
            <a:lvl6pPr marL="2658184" indent="-241653" eaLnBrk="0" fontAlgn="base" hangingPunct="0">
              <a:spcBef>
                <a:spcPct val="0"/>
              </a:spcBef>
              <a:spcAft>
                <a:spcPct val="0"/>
              </a:spcAft>
              <a:defRPr>
                <a:solidFill>
                  <a:schemeClr val="tx1"/>
                </a:solidFill>
                <a:latin typeface="Arial" charset="0"/>
              </a:defRPr>
            </a:lvl6pPr>
            <a:lvl7pPr marL="3141490" indent="-241653" eaLnBrk="0" fontAlgn="base" hangingPunct="0">
              <a:spcBef>
                <a:spcPct val="0"/>
              </a:spcBef>
              <a:spcAft>
                <a:spcPct val="0"/>
              </a:spcAft>
              <a:defRPr>
                <a:solidFill>
                  <a:schemeClr val="tx1"/>
                </a:solidFill>
                <a:latin typeface="Arial" charset="0"/>
              </a:defRPr>
            </a:lvl7pPr>
            <a:lvl8pPr marL="3624796" indent="-241653" eaLnBrk="0" fontAlgn="base" hangingPunct="0">
              <a:spcBef>
                <a:spcPct val="0"/>
              </a:spcBef>
              <a:spcAft>
                <a:spcPct val="0"/>
              </a:spcAft>
              <a:defRPr>
                <a:solidFill>
                  <a:schemeClr val="tx1"/>
                </a:solidFill>
                <a:latin typeface="Arial" charset="0"/>
              </a:defRPr>
            </a:lvl8pPr>
            <a:lvl9pPr marL="4108102" indent="-241653" eaLnBrk="0" fontAlgn="base" hangingPunct="0">
              <a:spcBef>
                <a:spcPct val="0"/>
              </a:spcBef>
              <a:spcAft>
                <a:spcPct val="0"/>
              </a:spcAft>
              <a:defRPr>
                <a:solidFill>
                  <a:schemeClr val="tx1"/>
                </a:solidFill>
                <a:latin typeface="Arial" charset="0"/>
              </a:defRPr>
            </a:lvl9pPr>
          </a:lstStyle>
          <a:p>
            <a:pPr eaLnBrk="1" hangingPunct="1"/>
            <a:fld id="{197D0ABA-664B-4159-8655-E46304FFD941}" type="slidenum">
              <a:rPr lang="en-US" smtClean="0"/>
              <a:pPr eaLnBrk="1" hangingPunct="1"/>
              <a:t>35</a:t>
            </a:fld>
            <a:endParaRPr lang="en-US"/>
          </a:p>
        </p:txBody>
      </p:sp>
      <p:sp>
        <p:nvSpPr>
          <p:cNvPr id="81923" name="Rectangle 7"/>
          <p:cNvSpPr txBox="1">
            <a:spLocks noGrp="1" noChangeArrowheads="1"/>
          </p:cNvSpPr>
          <p:nvPr/>
        </p:nvSpPr>
        <p:spPr bwMode="auto">
          <a:xfrm>
            <a:off x="3850443" y="9428584"/>
            <a:ext cx="2945659" cy="496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61" tIns="48331" rIns="96661" bIns="48331"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28FA8ECE-E615-4EBB-B5EA-BADA43AEEE3B}" type="slidenum">
              <a:rPr lang="en-US" sz="1300">
                <a:cs typeface="Arial" charset="0"/>
              </a:rPr>
              <a:pPr algn="r" eaLnBrk="1" hangingPunct="1"/>
              <a:t>35</a:t>
            </a:fld>
            <a:endParaRPr lang="en-US" sz="1300">
              <a:cs typeface="Arial" charset="0"/>
            </a:endParaRPr>
          </a:p>
        </p:txBody>
      </p:sp>
      <p:sp>
        <p:nvSpPr>
          <p:cNvPr id="81924" name="Rectangle 2"/>
          <p:cNvSpPr>
            <a:spLocks noGrp="1" noRot="1" noChangeAspect="1" noChangeArrowheads="1" noTextEdit="1"/>
          </p:cNvSpPr>
          <p:nvPr>
            <p:ph type="sldImg"/>
          </p:nvPr>
        </p:nvSpPr>
        <p:spPr>
          <a:xfrm>
            <a:off x="90488" y="581025"/>
            <a:ext cx="6616700" cy="3722688"/>
          </a:xfrm>
          <a:ln/>
        </p:spPr>
      </p:sp>
      <p:sp>
        <p:nvSpPr>
          <p:cNvPr id="81925" name="Rectangle 3"/>
          <p:cNvSpPr>
            <a:spLocks noGrp="1" noChangeArrowheads="1"/>
          </p:cNvSpPr>
          <p:nvPr>
            <p:ph type="body" idx="1"/>
          </p:nvPr>
        </p:nvSpPr>
        <p:spPr>
          <a:xfrm>
            <a:off x="679768" y="4611751"/>
            <a:ext cx="5438140" cy="457039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pPr eaLnBrk="1" hangingPunct="1"/>
            <a:r>
              <a:rPr lang="en-US" dirty="0"/>
              <a:t>The import quota on cars from Japan ends up having almost no macroeconomic effects.  In particular, it does not affect the equilibrium values of </a:t>
            </a:r>
            <a:r>
              <a:rPr lang="en-US" b="1" i="1" dirty="0"/>
              <a:t>r</a:t>
            </a:r>
            <a:r>
              <a:rPr lang="en-US" dirty="0"/>
              <a:t>, </a:t>
            </a:r>
            <a:r>
              <a:rPr lang="en-US" b="1" i="1" dirty="0"/>
              <a:t>S</a:t>
            </a:r>
            <a:r>
              <a:rPr lang="en-US" dirty="0"/>
              <a:t>, </a:t>
            </a:r>
            <a:r>
              <a:rPr lang="en-US" b="1" i="1" dirty="0"/>
              <a:t>I</a:t>
            </a:r>
            <a:r>
              <a:rPr lang="en-US" dirty="0"/>
              <a:t>, </a:t>
            </a:r>
            <a:r>
              <a:rPr lang="en-US" b="1" i="1" dirty="0"/>
              <a:t>NCO</a:t>
            </a:r>
            <a:r>
              <a:rPr lang="en-US" dirty="0"/>
              <a:t>, or </a:t>
            </a:r>
            <a:r>
              <a:rPr lang="en-US" b="1" i="1" dirty="0"/>
              <a:t>NX</a:t>
            </a:r>
            <a:r>
              <a:rPr lang="en-US" dirty="0"/>
              <a:t>.  </a:t>
            </a:r>
          </a:p>
          <a:p>
            <a:pPr eaLnBrk="1" hangingPunct="1"/>
            <a:endParaRPr lang="en-US" dirty="0"/>
          </a:p>
          <a:p>
            <a:pPr eaLnBrk="1" hangingPunct="1"/>
            <a:r>
              <a:rPr lang="en-US" dirty="0"/>
              <a:t>The only macro variable affected by the import quota is </a:t>
            </a:r>
            <a:r>
              <a:rPr lang="en-US" b="1" i="1" dirty="0"/>
              <a:t>E</a:t>
            </a:r>
            <a:r>
              <a:rPr lang="en-US" dirty="0"/>
              <a:t>, the real exchange rate.  </a:t>
            </a:r>
          </a:p>
          <a:p>
            <a:pPr eaLnBrk="1" hangingPunct="1"/>
            <a:endParaRPr lang="en-US" dirty="0"/>
          </a:p>
          <a:p>
            <a:pPr eaLnBrk="1" hangingPunct="1"/>
            <a:r>
              <a:rPr lang="en-US" dirty="0"/>
              <a:t>Yet, the policy does have important </a:t>
            </a:r>
            <a:r>
              <a:rPr lang="en-US" u="sng" dirty="0"/>
              <a:t>microeconomic</a:t>
            </a:r>
            <a:r>
              <a:rPr lang="en-US" dirty="0"/>
              <a:t> effects, as the next slide discusses.  </a:t>
            </a:r>
          </a:p>
        </p:txBody>
      </p:sp>
      <p:sp>
        <p:nvSpPr>
          <p:cNvPr id="4" name="Slide Number Placeholder 3"/>
          <p:cNvSpPr>
            <a:spLocks noGrp="1"/>
          </p:cNvSpPr>
          <p:nvPr>
            <p:ph type="sldNum" sz="quarter" idx="10"/>
          </p:nvPr>
        </p:nvSpPr>
        <p:spPr/>
        <p:txBody>
          <a:bodyPr/>
          <a:lstStyle/>
          <a:p>
            <a:fld id="{2CAF6792-DBE1-4461-97FA-F85A7B48814E}" type="slidenum">
              <a:rPr lang="en-US" smtClean="0"/>
              <a:t>36</a:t>
            </a:fld>
            <a:endParaRPr lang="en-US"/>
          </a:p>
        </p:txBody>
      </p:sp>
    </p:spTree>
    <p:extLst>
      <p:ext uri="{BB962C8B-B14F-4D97-AF65-F5344CB8AC3E}">
        <p14:creationId xmlns:p14="http://schemas.microsoft.com/office/powerpoint/2010/main" val="158544833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pPr eaLnBrk="1" hangingPunct="1"/>
            <a:r>
              <a:rPr lang="en-US" dirty="0"/>
              <a:t>A restriction on imports has important microeconomic effects.  </a:t>
            </a:r>
          </a:p>
          <a:p>
            <a:pPr marL="171450" indent="-171450" eaLnBrk="1" hangingPunct="1">
              <a:buFont typeface="Arial" panose="020B0604020202020204" pitchFamily="34" charset="0"/>
              <a:buChar char="•"/>
            </a:pPr>
            <a:r>
              <a:rPr lang="en-US" dirty="0"/>
              <a:t>It shifts demand to domestic autos, boosting output and employment in that industry.  </a:t>
            </a:r>
          </a:p>
          <a:p>
            <a:pPr marL="171450" indent="-171450" eaLnBrk="1" hangingPunct="1">
              <a:buFont typeface="Arial" panose="020B0604020202020204" pitchFamily="34" charset="0"/>
              <a:buChar char="•"/>
            </a:pPr>
            <a:r>
              <a:rPr lang="en-US" dirty="0"/>
              <a:t>But the exchange rate appreciation reduces foreign demand for U.S. exports, depressing output and employment in those industries.  </a:t>
            </a:r>
          </a:p>
          <a:p>
            <a:pPr eaLnBrk="1" hangingPunct="1"/>
            <a:endParaRPr lang="en-US" dirty="0"/>
          </a:p>
          <a:p>
            <a:pPr eaLnBrk="1" hangingPunct="1"/>
            <a:r>
              <a:rPr lang="en-US" dirty="0"/>
              <a:t>If students have taken a semester of microeconomics, they have probably seen the deadweight loss triangles resulting from tariffs and quotas.  On an intellectual level, they may understand what these deadweight losses represent.  But job losses in struggling import-competing industries make a powerful impression on students.  </a:t>
            </a:r>
          </a:p>
          <a:p>
            <a:pPr eaLnBrk="1" hangingPunct="1"/>
            <a:endParaRPr lang="en-US" dirty="0"/>
          </a:p>
          <a:p>
            <a:pPr eaLnBrk="1" hangingPunct="1"/>
            <a:r>
              <a:rPr lang="en-US" u="sng" dirty="0"/>
              <a:t>The analysis here shows that the jobs import restrictions save come at the expense of other jobs.  </a:t>
            </a:r>
            <a:r>
              <a:rPr lang="en-US" dirty="0"/>
              <a:t>Understanding this lesson shatters the most common populist reason for supporting protectionism.  </a:t>
            </a:r>
          </a:p>
          <a:p>
            <a:pPr eaLnBrk="1" hangingPunct="1"/>
            <a:endParaRPr lang="en-US" dirty="0"/>
          </a:p>
          <a:p>
            <a:pPr eaLnBrk="1" hangingPunct="1"/>
            <a:r>
              <a:rPr lang="en-US" dirty="0"/>
              <a:t>Also, if students remember anything about comparative advantage, they should understand that productivity is probably higher in the export sector, so wages are higher in the export sector, too.  So it really doesn’t make sense to destroy good jobs in the export sector in order to save jobs in the lower-productivity import-competing sector.  </a:t>
            </a:r>
          </a:p>
          <a:p>
            <a:endParaRPr lang="en-US" dirty="0"/>
          </a:p>
        </p:txBody>
      </p:sp>
      <p:sp>
        <p:nvSpPr>
          <p:cNvPr id="4" name="Slide Number Placeholder 3"/>
          <p:cNvSpPr>
            <a:spLocks noGrp="1"/>
          </p:cNvSpPr>
          <p:nvPr>
            <p:ph type="sldNum" sz="quarter" idx="10"/>
          </p:nvPr>
        </p:nvSpPr>
        <p:spPr/>
        <p:txBody>
          <a:bodyPr/>
          <a:lstStyle/>
          <a:p>
            <a:fld id="{2CAF6792-DBE1-4461-97FA-F85A7B48814E}" type="slidenum">
              <a:rPr lang="en-US" smtClean="0"/>
              <a:t>37</a:t>
            </a:fld>
            <a:endParaRPr lang="en-US"/>
          </a:p>
        </p:txBody>
      </p:sp>
    </p:spTree>
    <p:extLst>
      <p:ext uri="{BB962C8B-B14F-4D97-AF65-F5344CB8AC3E}">
        <p14:creationId xmlns:p14="http://schemas.microsoft.com/office/powerpoint/2010/main" val="53441987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90488" y="742950"/>
            <a:ext cx="6616700" cy="372268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2CAF6792-DBE1-4461-97FA-F85A7B48814E}" type="slidenum">
              <a:rPr lang="en-US" smtClean="0"/>
              <a:t>38</a:t>
            </a:fld>
            <a:endParaRPr lang="en-US"/>
          </a:p>
        </p:txBody>
      </p:sp>
    </p:spTree>
    <p:extLst>
      <p:ext uri="{BB962C8B-B14F-4D97-AF65-F5344CB8AC3E}">
        <p14:creationId xmlns:p14="http://schemas.microsoft.com/office/powerpoint/2010/main" val="35958735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AF6792-DBE1-4461-97FA-F85A7B48814E}" type="slidenum">
              <a:rPr lang="en-US" smtClean="0"/>
              <a:t>3</a:t>
            </a:fld>
            <a:endParaRPr lang="en-US"/>
          </a:p>
        </p:txBody>
      </p:sp>
    </p:spTree>
    <p:extLst>
      <p:ext uri="{BB962C8B-B14F-4D97-AF65-F5344CB8AC3E}">
        <p14:creationId xmlns:p14="http://schemas.microsoft.com/office/powerpoint/2010/main" val="108239856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r>
              <a:rPr lang="en-US" dirty="0"/>
              <a:t>We analyze this using our model, but from the perspective of Mexico, not the U.S. </a:t>
            </a:r>
          </a:p>
          <a:p>
            <a:endParaRPr lang="en-US" dirty="0"/>
          </a:p>
        </p:txBody>
      </p:sp>
      <p:sp>
        <p:nvSpPr>
          <p:cNvPr id="4" name="Slide Number Placeholder 3"/>
          <p:cNvSpPr>
            <a:spLocks noGrp="1"/>
          </p:cNvSpPr>
          <p:nvPr>
            <p:ph type="sldNum" sz="quarter" idx="10"/>
          </p:nvPr>
        </p:nvSpPr>
        <p:spPr/>
        <p:txBody>
          <a:bodyPr/>
          <a:lstStyle/>
          <a:p>
            <a:fld id="{2CAF6792-DBE1-4461-97FA-F85A7B48814E}" type="slidenum">
              <a:rPr lang="en-US" smtClean="0"/>
              <a:t>39</a:t>
            </a:fld>
            <a:endParaRPr lang="en-US"/>
          </a:p>
        </p:txBody>
      </p:sp>
    </p:spTree>
    <p:extLst>
      <p:ext uri="{BB962C8B-B14F-4D97-AF65-F5344CB8AC3E}">
        <p14:creationId xmlns:p14="http://schemas.microsoft.com/office/powerpoint/2010/main" val="44656670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85372" indent="-302066" eaLnBrk="0" hangingPunct="0">
              <a:defRPr>
                <a:solidFill>
                  <a:schemeClr val="tx1"/>
                </a:solidFill>
                <a:latin typeface="Arial" charset="0"/>
              </a:defRPr>
            </a:lvl2pPr>
            <a:lvl3pPr marL="1208265" indent="-241653" eaLnBrk="0" hangingPunct="0">
              <a:defRPr>
                <a:solidFill>
                  <a:schemeClr val="tx1"/>
                </a:solidFill>
                <a:latin typeface="Arial" charset="0"/>
              </a:defRPr>
            </a:lvl3pPr>
            <a:lvl4pPr marL="1691571" indent="-241653" eaLnBrk="0" hangingPunct="0">
              <a:defRPr>
                <a:solidFill>
                  <a:schemeClr val="tx1"/>
                </a:solidFill>
                <a:latin typeface="Arial" charset="0"/>
              </a:defRPr>
            </a:lvl4pPr>
            <a:lvl5pPr marL="2174878" indent="-241653" eaLnBrk="0" hangingPunct="0">
              <a:defRPr>
                <a:solidFill>
                  <a:schemeClr val="tx1"/>
                </a:solidFill>
                <a:latin typeface="Arial" charset="0"/>
              </a:defRPr>
            </a:lvl5pPr>
            <a:lvl6pPr marL="2658184" indent="-241653" eaLnBrk="0" fontAlgn="base" hangingPunct="0">
              <a:spcBef>
                <a:spcPct val="0"/>
              </a:spcBef>
              <a:spcAft>
                <a:spcPct val="0"/>
              </a:spcAft>
              <a:defRPr>
                <a:solidFill>
                  <a:schemeClr val="tx1"/>
                </a:solidFill>
                <a:latin typeface="Arial" charset="0"/>
              </a:defRPr>
            </a:lvl6pPr>
            <a:lvl7pPr marL="3141490" indent="-241653" eaLnBrk="0" fontAlgn="base" hangingPunct="0">
              <a:spcBef>
                <a:spcPct val="0"/>
              </a:spcBef>
              <a:spcAft>
                <a:spcPct val="0"/>
              </a:spcAft>
              <a:defRPr>
                <a:solidFill>
                  <a:schemeClr val="tx1"/>
                </a:solidFill>
                <a:latin typeface="Arial" charset="0"/>
              </a:defRPr>
            </a:lvl7pPr>
            <a:lvl8pPr marL="3624796" indent="-241653" eaLnBrk="0" fontAlgn="base" hangingPunct="0">
              <a:spcBef>
                <a:spcPct val="0"/>
              </a:spcBef>
              <a:spcAft>
                <a:spcPct val="0"/>
              </a:spcAft>
              <a:defRPr>
                <a:solidFill>
                  <a:schemeClr val="tx1"/>
                </a:solidFill>
                <a:latin typeface="Arial" charset="0"/>
              </a:defRPr>
            </a:lvl8pPr>
            <a:lvl9pPr marL="4108102" indent="-241653" eaLnBrk="0" fontAlgn="base" hangingPunct="0">
              <a:spcBef>
                <a:spcPct val="0"/>
              </a:spcBef>
              <a:spcAft>
                <a:spcPct val="0"/>
              </a:spcAft>
              <a:defRPr>
                <a:solidFill>
                  <a:schemeClr val="tx1"/>
                </a:solidFill>
                <a:latin typeface="Arial" charset="0"/>
              </a:defRPr>
            </a:lvl9pPr>
          </a:lstStyle>
          <a:p>
            <a:pPr eaLnBrk="1" hangingPunct="1"/>
            <a:fld id="{7CE1D12A-1664-412B-81AB-885C4F6EB9F4}" type="slidenum">
              <a:rPr lang="en-US" smtClean="0"/>
              <a:pPr eaLnBrk="1" hangingPunct="1"/>
              <a:t>40</a:t>
            </a:fld>
            <a:endParaRPr lang="en-US"/>
          </a:p>
        </p:txBody>
      </p:sp>
      <p:sp>
        <p:nvSpPr>
          <p:cNvPr id="87043" name="Rectangle 7"/>
          <p:cNvSpPr txBox="1">
            <a:spLocks noGrp="1" noChangeArrowheads="1"/>
          </p:cNvSpPr>
          <p:nvPr/>
        </p:nvSpPr>
        <p:spPr bwMode="auto">
          <a:xfrm>
            <a:off x="3850443" y="9428584"/>
            <a:ext cx="2945659" cy="496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61" tIns="48331" rIns="96661" bIns="48331"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B7C12421-E310-4D1B-90E7-60E0B007127C}" type="slidenum">
              <a:rPr lang="en-US" sz="1300">
                <a:cs typeface="Arial" charset="0"/>
              </a:rPr>
              <a:pPr algn="r" eaLnBrk="1" hangingPunct="1"/>
              <a:t>40</a:t>
            </a:fld>
            <a:endParaRPr lang="en-US" sz="1300">
              <a:cs typeface="Arial" charset="0"/>
            </a:endParaRPr>
          </a:p>
        </p:txBody>
      </p:sp>
      <p:sp>
        <p:nvSpPr>
          <p:cNvPr id="87044" name="Rectangle 2"/>
          <p:cNvSpPr>
            <a:spLocks noGrp="1" noRot="1" noChangeAspect="1" noChangeArrowheads="1" noTextEdit="1"/>
          </p:cNvSpPr>
          <p:nvPr>
            <p:ph type="sldImg"/>
          </p:nvPr>
        </p:nvSpPr>
        <p:spPr>
          <a:xfrm>
            <a:off x="90488" y="581025"/>
            <a:ext cx="6616700" cy="3722688"/>
          </a:xfrm>
          <a:ln/>
        </p:spPr>
      </p:sp>
      <p:sp>
        <p:nvSpPr>
          <p:cNvPr id="87045" name="Rectangle 3"/>
          <p:cNvSpPr>
            <a:spLocks noGrp="1" noChangeArrowheads="1"/>
          </p:cNvSpPr>
          <p:nvPr>
            <p:ph type="body" idx="1"/>
          </p:nvPr>
        </p:nvSpPr>
        <p:spPr>
          <a:xfrm>
            <a:off x="679768" y="4611751"/>
            <a:ext cx="5438140" cy="457039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There is one more textbox that will not print in notes but will appear in presentation mode before the</a:t>
            </a:r>
            <a:r>
              <a:rPr lang="en-US" baseline="0" dirty="0"/>
              <a:t> conclusion to the model (that prints on notes): </a:t>
            </a:r>
            <a:r>
              <a:rPr lang="en-US" sz="1200" dirty="0">
                <a:cs typeface="Arial" charset="0"/>
              </a:rPr>
              <a:t>As foreign investors sell their assets and pull out their capital, </a:t>
            </a:r>
            <a:r>
              <a:rPr lang="en-US" sz="1200" b="1" i="1" dirty="0">
                <a:cs typeface="Arial" charset="0"/>
              </a:rPr>
              <a:t>NCO</a:t>
            </a:r>
            <a:r>
              <a:rPr lang="en-US" sz="1200" i="1" dirty="0">
                <a:cs typeface="Arial" charset="0"/>
              </a:rPr>
              <a:t> </a:t>
            </a:r>
            <a:r>
              <a:rPr lang="en-US" sz="1200" dirty="0">
                <a:cs typeface="Arial" charset="0"/>
              </a:rPr>
              <a:t> increases at each value of </a:t>
            </a:r>
            <a:r>
              <a:rPr lang="en-US" sz="1200" b="1" i="1" dirty="0">
                <a:cs typeface="Arial" charset="0"/>
              </a:rPr>
              <a:t>r</a:t>
            </a:r>
            <a:r>
              <a:rPr lang="en-US" sz="1200" dirty="0">
                <a:cs typeface="Arial" charset="0"/>
              </a:rPr>
              <a:t>.</a:t>
            </a:r>
            <a:endParaRPr lang="en-US" sz="1200" dirty="0"/>
          </a:p>
          <a:p>
            <a:pPr eaLnBrk="1" hangingPunct="1"/>
            <a:endParaRPr lang="en-US" dirty="0"/>
          </a:p>
          <a:p>
            <a:pPr eaLnBrk="1" hangingPunct="1"/>
            <a:r>
              <a:rPr lang="en-US" dirty="0"/>
              <a:t>Students may ask “How can you be sure that </a:t>
            </a:r>
            <a:r>
              <a:rPr lang="en-US" b="1" i="1" dirty="0"/>
              <a:t>NCO</a:t>
            </a:r>
            <a:r>
              <a:rPr lang="en-US" dirty="0"/>
              <a:t> rises?  Doesn’t the increase in </a:t>
            </a:r>
            <a:r>
              <a:rPr lang="en-US" b="1" i="1" dirty="0"/>
              <a:t>r</a:t>
            </a:r>
            <a:r>
              <a:rPr lang="en-US" dirty="0"/>
              <a:t> cause </a:t>
            </a:r>
            <a:r>
              <a:rPr lang="en-US" b="1" i="1" dirty="0"/>
              <a:t>NCO</a:t>
            </a:r>
            <a:r>
              <a:rPr lang="en-US" dirty="0"/>
              <a:t> to fall?”  You can convince them that </a:t>
            </a:r>
            <a:r>
              <a:rPr lang="en-US" b="1" i="1" dirty="0"/>
              <a:t>NCO</a:t>
            </a:r>
            <a:r>
              <a:rPr lang="en-US" dirty="0"/>
              <a:t> rises using simple algebra: </a:t>
            </a:r>
            <a:r>
              <a:rPr lang="en-US" b="1" i="1" dirty="0"/>
              <a:t>S</a:t>
            </a:r>
            <a:r>
              <a:rPr lang="en-US" dirty="0"/>
              <a:t> = </a:t>
            </a:r>
            <a:r>
              <a:rPr lang="en-US" b="1" i="1" dirty="0"/>
              <a:t>I</a:t>
            </a:r>
            <a:r>
              <a:rPr lang="en-US" dirty="0"/>
              <a:t> + </a:t>
            </a:r>
            <a:r>
              <a:rPr lang="en-US" b="1" i="1" dirty="0"/>
              <a:t>NCO</a:t>
            </a:r>
            <a:r>
              <a:rPr lang="en-US" dirty="0"/>
              <a:t>, so </a:t>
            </a:r>
            <a:r>
              <a:rPr lang="en-US" b="1" i="1" dirty="0"/>
              <a:t>NCO</a:t>
            </a:r>
            <a:r>
              <a:rPr lang="en-US" dirty="0"/>
              <a:t> = </a:t>
            </a:r>
            <a:r>
              <a:rPr lang="en-US" b="1" i="1" dirty="0"/>
              <a:t>S</a:t>
            </a:r>
            <a:r>
              <a:rPr lang="en-US" dirty="0"/>
              <a:t> – </a:t>
            </a:r>
            <a:r>
              <a:rPr lang="en-US" b="1" i="1" dirty="0"/>
              <a:t>I</a:t>
            </a:r>
            <a:r>
              <a:rPr lang="en-US" dirty="0"/>
              <a:t>, therefore </a:t>
            </a:r>
            <a:r>
              <a:rPr lang="el-GR" dirty="0">
                <a:cs typeface="Times New Roman" pitchFamily="18" charset="0"/>
              </a:rPr>
              <a:t>Δ</a:t>
            </a:r>
            <a:r>
              <a:rPr lang="en-US" b="1" i="1" dirty="0"/>
              <a:t>NCO</a:t>
            </a:r>
            <a:r>
              <a:rPr lang="en-US" dirty="0"/>
              <a:t> = </a:t>
            </a:r>
            <a:r>
              <a:rPr lang="el-GR" dirty="0">
                <a:cs typeface="Times New Roman" pitchFamily="18" charset="0"/>
              </a:rPr>
              <a:t>Δ</a:t>
            </a:r>
            <a:r>
              <a:rPr lang="en-US" b="1" i="1" dirty="0"/>
              <a:t>S</a:t>
            </a:r>
            <a:r>
              <a:rPr lang="en-US" dirty="0"/>
              <a:t> – </a:t>
            </a:r>
            <a:r>
              <a:rPr lang="el-GR" dirty="0">
                <a:cs typeface="Times New Roman" pitchFamily="18" charset="0"/>
              </a:rPr>
              <a:t>Δ</a:t>
            </a:r>
            <a:r>
              <a:rPr lang="en-US" b="1" i="1" dirty="0"/>
              <a:t>I</a:t>
            </a:r>
          </a:p>
          <a:p>
            <a:pPr marL="171450" indent="-171450" eaLnBrk="1" hangingPunct="1">
              <a:buFont typeface="Arial" panose="020B0604020202020204" pitchFamily="34" charset="0"/>
              <a:buChar char="•"/>
            </a:pPr>
            <a:r>
              <a:rPr lang="en-US" dirty="0"/>
              <a:t>where, for any variable </a:t>
            </a:r>
            <a:r>
              <a:rPr lang="en-US" b="1" i="1" dirty="0"/>
              <a:t>X</a:t>
            </a:r>
            <a:r>
              <a:rPr lang="en-US" dirty="0"/>
              <a:t>,  </a:t>
            </a:r>
            <a:r>
              <a:rPr lang="el-GR" dirty="0">
                <a:cs typeface="Times New Roman" pitchFamily="18" charset="0"/>
              </a:rPr>
              <a:t>Δ</a:t>
            </a:r>
            <a:r>
              <a:rPr lang="en-US" b="1" i="1" dirty="0">
                <a:cs typeface="Times New Roman" pitchFamily="18" charset="0"/>
              </a:rPr>
              <a:t>X</a:t>
            </a:r>
            <a:r>
              <a:rPr lang="en-US" dirty="0">
                <a:cs typeface="Times New Roman" pitchFamily="18" charset="0"/>
              </a:rPr>
              <a:t> = the change in </a:t>
            </a:r>
            <a:r>
              <a:rPr lang="en-US" b="1" i="1" dirty="0">
                <a:cs typeface="Times New Roman" pitchFamily="18" charset="0"/>
              </a:rPr>
              <a:t>X</a:t>
            </a:r>
            <a:r>
              <a:rPr lang="en-US" dirty="0">
                <a:cs typeface="Times New Roman" pitchFamily="18" charset="0"/>
              </a:rPr>
              <a:t> from one equilibrium to another.  </a:t>
            </a:r>
          </a:p>
          <a:p>
            <a:pPr marL="171450" indent="-171450" eaLnBrk="1" hangingPunct="1">
              <a:buFont typeface="Arial" panose="020B0604020202020204" pitchFamily="34" charset="0"/>
              <a:buChar char="•"/>
            </a:pPr>
            <a:r>
              <a:rPr lang="en-US" dirty="0">
                <a:cs typeface="Times New Roman" pitchFamily="18" charset="0"/>
              </a:rPr>
              <a:t>Because </a:t>
            </a:r>
            <a:r>
              <a:rPr lang="en-US" b="1" i="1" dirty="0">
                <a:cs typeface="Times New Roman" pitchFamily="18" charset="0"/>
              </a:rPr>
              <a:t>r</a:t>
            </a:r>
            <a:r>
              <a:rPr lang="en-US" dirty="0">
                <a:cs typeface="Times New Roman" pitchFamily="18" charset="0"/>
              </a:rPr>
              <a:t> is higher in the new equilibrium, </a:t>
            </a:r>
            <a:r>
              <a:rPr lang="el-GR" dirty="0">
                <a:cs typeface="Times New Roman" pitchFamily="18" charset="0"/>
              </a:rPr>
              <a:t>Δ</a:t>
            </a:r>
            <a:r>
              <a:rPr lang="en-US" b="1" i="1" dirty="0"/>
              <a:t>S</a:t>
            </a:r>
            <a:r>
              <a:rPr lang="en-US" dirty="0"/>
              <a:t> &gt; 0   and   </a:t>
            </a:r>
            <a:r>
              <a:rPr lang="el-GR" dirty="0">
                <a:cs typeface="Times New Roman" pitchFamily="18" charset="0"/>
              </a:rPr>
              <a:t>Δ</a:t>
            </a:r>
            <a:r>
              <a:rPr lang="en-US" b="1" i="1" dirty="0"/>
              <a:t>I</a:t>
            </a:r>
            <a:r>
              <a:rPr lang="en-US" dirty="0"/>
              <a:t> &lt; 0,</a:t>
            </a:r>
            <a:r>
              <a:rPr lang="en-US" baseline="0" dirty="0"/>
              <a:t> </a:t>
            </a:r>
            <a:r>
              <a:rPr lang="en-US" dirty="0"/>
              <a:t>Hence, it </a:t>
            </a:r>
            <a:r>
              <a:rPr lang="en-US" u="sng" dirty="0"/>
              <a:t>must</a:t>
            </a:r>
            <a:r>
              <a:rPr lang="en-US" dirty="0"/>
              <a:t> be true that </a:t>
            </a:r>
            <a:r>
              <a:rPr lang="el-GR" dirty="0">
                <a:cs typeface="Times New Roman" pitchFamily="18" charset="0"/>
              </a:rPr>
              <a:t>Δ</a:t>
            </a:r>
            <a:r>
              <a:rPr lang="en-US" b="1" i="1" dirty="0"/>
              <a:t>NCO</a:t>
            </a:r>
            <a:r>
              <a:rPr lang="en-US" dirty="0"/>
              <a:t> &gt; 0.  </a:t>
            </a:r>
          </a:p>
          <a:p>
            <a:pPr marL="0" indent="0" eaLnBrk="1" hangingPunct="1">
              <a:buFont typeface="Arial" panose="020B0604020202020204" pitchFamily="34" charset="0"/>
              <a:buNone/>
            </a:pPr>
            <a:endParaRPr lang="en-US" dirty="0"/>
          </a:p>
          <a:p>
            <a:pPr marL="0" indent="0" eaLnBrk="1" hangingPunct="1">
              <a:buFont typeface="Arial" panose="020B0604020202020204" pitchFamily="34" charset="0"/>
              <a:buNone/>
            </a:pPr>
            <a:r>
              <a:rPr lang="en-US" dirty="0"/>
              <a:t>So, the increase in </a:t>
            </a:r>
            <a:r>
              <a:rPr lang="en-US" b="1" i="1" dirty="0"/>
              <a:t>r</a:t>
            </a:r>
            <a:r>
              <a:rPr lang="en-US" dirty="0"/>
              <a:t> reduces </a:t>
            </a:r>
            <a:r>
              <a:rPr lang="en-US" b="1" i="1" dirty="0"/>
              <a:t>NCO</a:t>
            </a:r>
            <a:r>
              <a:rPr lang="en-US" dirty="0"/>
              <a:t> somewhat, but not enough to reverse the initial capital outflow. </a:t>
            </a:r>
            <a:endParaRPr lang="el-GR" dirty="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85372" indent="-302066" eaLnBrk="0" hangingPunct="0">
              <a:defRPr>
                <a:solidFill>
                  <a:schemeClr val="tx1"/>
                </a:solidFill>
                <a:latin typeface="Arial" charset="0"/>
              </a:defRPr>
            </a:lvl2pPr>
            <a:lvl3pPr marL="1208265" indent="-241653" eaLnBrk="0" hangingPunct="0">
              <a:defRPr>
                <a:solidFill>
                  <a:schemeClr val="tx1"/>
                </a:solidFill>
                <a:latin typeface="Arial" charset="0"/>
              </a:defRPr>
            </a:lvl3pPr>
            <a:lvl4pPr marL="1691571" indent="-241653" eaLnBrk="0" hangingPunct="0">
              <a:defRPr>
                <a:solidFill>
                  <a:schemeClr val="tx1"/>
                </a:solidFill>
                <a:latin typeface="Arial" charset="0"/>
              </a:defRPr>
            </a:lvl4pPr>
            <a:lvl5pPr marL="2174878" indent="-241653" eaLnBrk="0" hangingPunct="0">
              <a:defRPr>
                <a:solidFill>
                  <a:schemeClr val="tx1"/>
                </a:solidFill>
                <a:latin typeface="Arial" charset="0"/>
              </a:defRPr>
            </a:lvl5pPr>
            <a:lvl6pPr marL="2658184" indent="-241653" eaLnBrk="0" fontAlgn="base" hangingPunct="0">
              <a:spcBef>
                <a:spcPct val="0"/>
              </a:spcBef>
              <a:spcAft>
                <a:spcPct val="0"/>
              </a:spcAft>
              <a:defRPr>
                <a:solidFill>
                  <a:schemeClr val="tx1"/>
                </a:solidFill>
                <a:latin typeface="Arial" charset="0"/>
              </a:defRPr>
            </a:lvl6pPr>
            <a:lvl7pPr marL="3141490" indent="-241653" eaLnBrk="0" fontAlgn="base" hangingPunct="0">
              <a:spcBef>
                <a:spcPct val="0"/>
              </a:spcBef>
              <a:spcAft>
                <a:spcPct val="0"/>
              </a:spcAft>
              <a:defRPr>
                <a:solidFill>
                  <a:schemeClr val="tx1"/>
                </a:solidFill>
                <a:latin typeface="Arial" charset="0"/>
              </a:defRPr>
            </a:lvl7pPr>
            <a:lvl8pPr marL="3624796" indent="-241653" eaLnBrk="0" fontAlgn="base" hangingPunct="0">
              <a:spcBef>
                <a:spcPct val="0"/>
              </a:spcBef>
              <a:spcAft>
                <a:spcPct val="0"/>
              </a:spcAft>
              <a:defRPr>
                <a:solidFill>
                  <a:schemeClr val="tx1"/>
                </a:solidFill>
                <a:latin typeface="Arial" charset="0"/>
              </a:defRPr>
            </a:lvl8pPr>
            <a:lvl9pPr marL="4108102" indent="-241653" eaLnBrk="0" fontAlgn="base" hangingPunct="0">
              <a:spcBef>
                <a:spcPct val="0"/>
              </a:spcBef>
              <a:spcAft>
                <a:spcPct val="0"/>
              </a:spcAft>
              <a:defRPr>
                <a:solidFill>
                  <a:schemeClr val="tx1"/>
                </a:solidFill>
                <a:latin typeface="Arial" charset="0"/>
              </a:defRPr>
            </a:lvl9pPr>
          </a:lstStyle>
          <a:p>
            <a:pPr eaLnBrk="1" hangingPunct="1"/>
            <a:fld id="{28C71247-9813-48C1-B0D4-A1CD794C0FDE}" type="slidenum">
              <a:rPr lang="en-US" smtClean="0"/>
              <a:pPr eaLnBrk="1" hangingPunct="1"/>
              <a:t>41</a:t>
            </a:fld>
            <a:endParaRPr lang="en-US"/>
          </a:p>
        </p:txBody>
      </p:sp>
      <p:sp>
        <p:nvSpPr>
          <p:cNvPr id="88067" name="Rectangle 7"/>
          <p:cNvSpPr txBox="1">
            <a:spLocks noGrp="1" noChangeArrowheads="1"/>
          </p:cNvSpPr>
          <p:nvPr/>
        </p:nvSpPr>
        <p:spPr bwMode="auto">
          <a:xfrm>
            <a:off x="3850443" y="9428584"/>
            <a:ext cx="2945659" cy="496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61" tIns="48331" rIns="96661" bIns="48331"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667A9765-E902-40C8-AB92-2117B44A54A9}" type="slidenum">
              <a:rPr lang="en-US" sz="1300">
                <a:cs typeface="Arial" charset="0"/>
              </a:rPr>
              <a:pPr algn="r" eaLnBrk="1" hangingPunct="1"/>
              <a:t>41</a:t>
            </a:fld>
            <a:endParaRPr lang="en-US" sz="1300">
              <a:cs typeface="Arial" charset="0"/>
            </a:endParaRPr>
          </a:p>
        </p:txBody>
      </p:sp>
      <p:sp>
        <p:nvSpPr>
          <p:cNvPr id="88068" name="Rectangle 2"/>
          <p:cNvSpPr>
            <a:spLocks noGrp="1" noRot="1" noChangeAspect="1" noChangeArrowheads="1" noTextEdit="1"/>
          </p:cNvSpPr>
          <p:nvPr>
            <p:ph type="sldImg"/>
          </p:nvPr>
        </p:nvSpPr>
        <p:spPr>
          <a:xfrm>
            <a:off x="90488" y="581025"/>
            <a:ext cx="6616700" cy="3722688"/>
          </a:xfrm>
          <a:ln/>
        </p:spPr>
      </p:sp>
      <p:sp>
        <p:nvSpPr>
          <p:cNvPr id="88069" name="Rectangle 3"/>
          <p:cNvSpPr>
            <a:spLocks noGrp="1" noChangeArrowheads="1"/>
          </p:cNvSpPr>
          <p:nvPr>
            <p:ph type="body" idx="1"/>
          </p:nvPr>
        </p:nvSpPr>
        <p:spPr>
          <a:xfrm>
            <a:off x="679768" y="4611751"/>
            <a:ext cx="5438140" cy="457039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85372" indent="-302066" eaLnBrk="0" hangingPunct="0">
              <a:defRPr>
                <a:solidFill>
                  <a:schemeClr val="tx1"/>
                </a:solidFill>
                <a:latin typeface="Arial" charset="0"/>
              </a:defRPr>
            </a:lvl2pPr>
            <a:lvl3pPr marL="1208265" indent="-241653" eaLnBrk="0" hangingPunct="0">
              <a:defRPr>
                <a:solidFill>
                  <a:schemeClr val="tx1"/>
                </a:solidFill>
                <a:latin typeface="Arial" charset="0"/>
              </a:defRPr>
            </a:lvl3pPr>
            <a:lvl4pPr marL="1691571" indent="-241653" eaLnBrk="0" hangingPunct="0">
              <a:defRPr>
                <a:solidFill>
                  <a:schemeClr val="tx1"/>
                </a:solidFill>
                <a:latin typeface="Arial" charset="0"/>
              </a:defRPr>
            </a:lvl4pPr>
            <a:lvl5pPr marL="2174878" indent="-241653" eaLnBrk="0" hangingPunct="0">
              <a:defRPr>
                <a:solidFill>
                  <a:schemeClr val="tx1"/>
                </a:solidFill>
                <a:latin typeface="Arial" charset="0"/>
              </a:defRPr>
            </a:lvl5pPr>
            <a:lvl6pPr marL="2658184" indent="-241653" eaLnBrk="0" fontAlgn="base" hangingPunct="0">
              <a:spcBef>
                <a:spcPct val="0"/>
              </a:spcBef>
              <a:spcAft>
                <a:spcPct val="0"/>
              </a:spcAft>
              <a:defRPr>
                <a:solidFill>
                  <a:schemeClr val="tx1"/>
                </a:solidFill>
                <a:latin typeface="Arial" charset="0"/>
              </a:defRPr>
            </a:lvl6pPr>
            <a:lvl7pPr marL="3141490" indent="-241653" eaLnBrk="0" fontAlgn="base" hangingPunct="0">
              <a:spcBef>
                <a:spcPct val="0"/>
              </a:spcBef>
              <a:spcAft>
                <a:spcPct val="0"/>
              </a:spcAft>
              <a:defRPr>
                <a:solidFill>
                  <a:schemeClr val="tx1"/>
                </a:solidFill>
                <a:latin typeface="Arial" charset="0"/>
              </a:defRPr>
            </a:lvl7pPr>
            <a:lvl8pPr marL="3624796" indent="-241653" eaLnBrk="0" fontAlgn="base" hangingPunct="0">
              <a:spcBef>
                <a:spcPct val="0"/>
              </a:spcBef>
              <a:spcAft>
                <a:spcPct val="0"/>
              </a:spcAft>
              <a:defRPr>
                <a:solidFill>
                  <a:schemeClr val="tx1"/>
                </a:solidFill>
                <a:latin typeface="Arial" charset="0"/>
              </a:defRPr>
            </a:lvl8pPr>
            <a:lvl9pPr marL="4108102" indent="-241653" eaLnBrk="0" fontAlgn="base" hangingPunct="0">
              <a:spcBef>
                <a:spcPct val="0"/>
              </a:spcBef>
              <a:spcAft>
                <a:spcPct val="0"/>
              </a:spcAft>
              <a:defRPr>
                <a:solidFill>
                  <a:schemeClr val="tx1"/>
                </a:solidFill>
                <a:latin typeface="Arial" charset="0"/>
              </a:defRPr>
            </a:lvl9pPr>
          </a:lstStyle>
          <a:p>
            <a:pPr eaLnBrk="1" hangingPunct="1"/>
            <a:fld id="{E7D71174-FCD5-4ABD-B0AC-82EC696025B7}" type="slidenum">
              <a:rPr lang="en-US" smtClean="0"/>
              <a:pPr eaLnBrk="1" hangingPunct="1"/>
              <a:t>42</a:t>
            </a:fld>
            <a:endParaRPr lang="en-US"/>
          </a:p>
        </p:txBody>
      </p:sp>
      <p:sp>
        <p:nvSpPr>
          <p:cNvPr id="89091" name="Rectangle 7"/>
          <p:cNvSpPr txBox="1">
            <a:spLocks noGrp="1" noChangeArrowheads="1"/>
          </p:cNvSpPr>
          <p:nvPr/>
        </p:nvSpPr>
        <p:spPr bwMode="auto">
          <a:xfrm>
            <a:off x="3850443" y="9428584"/>
            <a:ext cx="2945659" cy="496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61" tIns="48331" rIns="96661" bIns="48331"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33083374-DB2C-4579-94D2-D9DC675AD04D}" type="slidenum">
              <a:rPr lang="en-US" sz="1300">
                <a:cs typeface="Arial" charset="0"/>
              </a:rPr>
              <a:pPr algn="r" eaLnBrk="1" hangingPunct="1"/>
              <a:t>42</a:t>
            </a:fld>
            <a:endParaRPr lang="en-US" sz="1300">
              <a:cs typeface="Arial" charset="0"/>
            </a:endParaRPr>
          </a:p>
        </p:txBody>
      </p:sp>
      <p:sp>
        <p:nvSpPr>
          <p:cNvPr id="89092" name="Rectangle 2"/>
          <p:cNvSpPr>
            <a:spLocks noGrp="1" noRot="1" noChangeAspect="1" noChangeArrowheads="1" noTextEdit="1"/>
          </p:cNvSpPr>
          <p:nvPr>
            <p:ph type="sldImg"/>
          </p:nvPr>
        </p:nvSpPr>
        <p:spPr>
          <a:xfrm>
            <a:off x="90488" y="581025"/>
            <a:ext cx="6616700" cy="3722688"/>
          </a:xfrm>
          <a:ln/>
        </p:spPr>
      </p:sp>
      <p:sp>
        <p:nvSpPr>
          <p:cNvPr id="89093" name="Rectangle 3"/>
          <p:cNvSpPr>
            <a:spLocks noGrp="1" noChangeArrowheads="1"/>
          </p:cNvSpPr>
          <p:nvPr>
            <p:ph type="body" idx="1"/>
          </p:nvPr>
        </p:nvSpPr>
        <p:spPr>
          <a:xfrm>
            <a:off x="679768" y="4611751"/>
            <a:ext cx="5438140" cy="457039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t>The textbook briefly discusses four recent examples of capital flight, but these</a:t>
            </a:r>
            <a:r>
              <a:rPr lang="en-US" baseline="0" dirty="0"/>
              <a:t> 4 graphs are not in the textbook</a:t>
            </a:r>
            <a:r>
              <a:rPr lang="en-US" dirty="0"/>
              <a:t>.  Here are a few slides showing the behavior of the exchange rate in each episode.   </a:t>
            </a: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85372" indent="-302066" eaLnBrk="0" hangingPunct="0">
              <a:defRPr>
                <a:solidFill>
                  <a:schemeClr val="tx1"/>
                </a:solidFill>
                <a:latin typeface="Arial" charset="0"/>
              </a:defRPr>
            </a:lvl2pPr>
            <a:lvl3pPr marL="1208265" indent="-241653" eaLnBrk="0" hangingPunct="0">
              <a:defRPr>
                <a:solidFill>
                  <a:schemeClr val="tx1"/>
                </a:solidFill>
                <a:latin typeface="Arial" charset="0"/>
              </a:defRPr>
            </a:lvl3pPr>
            <a:lvl4pPr marL="1691571" indent="-241653" eaLnBrk="0" hangingPunct="0">
              <a:defRPr>
                <a:solidFill>
                  <a:schemeClr val="tx1"/>
                </a:solidFill>
                <a:latin typeface="Arial" charset="0"/>
              </a:defRPr>
            </a:lvl4pPr>
            <a:lvl5pPr marL="2174878" indent="-241653" eaLnBrk="0" hangingPunct="0">
              <a:defRPr>
                <a:solidFill>
                  <a:schemeClr val="tx1"/>
                </a:solidFill>
                <a:latin typeface="Arial" charset="0"/>
              </a:defRPr>
            </a:lvl5pPr>
            <a:lvl6pPr marL="2658184" indent="-241653" eaLnBrk="0" fontAlgn="base" hangingPunct="0">
              <a:spcBef>
                <a:spcPct val="0"/>
              </a:spcBef>
              <a:spcAft>
                <a:spcPct val="0"/>
              </a:spcAft>
              <a:defRPr>
                <a:solidFill>
                  <a:schemeClr val="tx1"/>
                </a:solidFill>
                <a:latin typeface="Arial" charset="0"/>
              </a:defRPr>
            </a:lvl6pPr>
            <a:lvl7pPr marL="3141490" indent="-241653" eaLnBrk="0" fontAlgn="base" hangingPunct="0">
              <a:spcBef>
                <a:spcPct val="0"/>
              </a:spcBef>
              <a:spcAft>
                <a:spcPct val="0"/>
              </a:spcAft>
              <a:defRPr>
                <a:solidFill>
                  <a:schemeClr val="tx1"/>
                </a:solidFill>
                <a:latin typeface="Arial" charset="0"/>
              </a:defRPr>
            </a:lvl7pPr>
            <a:lvl8pPr marL="3624796" indent="-241653" eaLnBrk="0" fontAlgn="base" hangingPunct="0">
              <a:spcBef>
                <a:spcPct val="0"/>
              </a:spcBef>
              <a:spcAft>
                <a:spcPct val="0"/>
              </a:spcAft>
              <a:defRPr>
                <a:solidFill>
                  <a:schemeClr val="tx1"/>
                </a:solidFill>
                <a:latin typeface="Arial" charset="0"/>
              </a:defRPr>
            </a:lvl8pPr>
            <a:lvl9pPr marL="4108102" indent="-241653" eaLnBrk="0" fontAlgn="base" hangingPunct="0">
              <a:spcBef>
                <a:spcPct val="0"/>
              </a:spcBef>
              <a:spcAft>
                <a:spcPct val="0"/>
              </a:spcAft>
              <a:defRPr>
                <a:solidFill>
                  <a:schemeClr val="tx1"/>
                </a:solidFill>
                <a:latin typeface="Arial" charset="0"/>
              </a:defRPr>
            </a:lvl9pPr>
          </a:lstStyle>
          <a:p>
            <a:pPr eaLnBrk="1" hangingPunct="1"/>
            <a:fld id="{1F1DB305-A324-4FAA-A8B6-51D3684098CC}" type="slidenum">
              <a:rPr lang="en-US" smtClean="0"/>
              <a:pPr eaLnBrk="1" hangingPunct="1"/>
              <a:t>43</a:t>
            </a:fld>
            <a:endParaRPr lang="en-US"/>
          </a:p>
        </p:txBody>
      </p:sp>
      <p:sp>
        <p:nvSpPr>
          <p:cNvPr id="90115" name="Rectangle 7"/>
          <p:cNvSpPr txBox="1">
            <a:spLocks noGrp="1" noChangeArrowheads="1"/>
          </p:cNvSpPr>
          <p:nvPr/>
        </p:nvSpPr>
        <p:spPr bwMode="auto">
          <a:xfrm>
            <a:off x="3850443" y="9428584"/>
            <a:ext cx="2945659" cy="496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61" tIns="48331" rIns="96661" bIns="48331"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8B20B4B9-4A91-43D2-AC86-D8FFE43E067C}" type="slidenum">
              <a:rPr lang="en-US" sz="1300">
                <a:cs typeface="Arial" charset="0"/>
              </a:rPr>
              <a:pPr algn="r" eaLnBrk="1" hangingPunct="1"/>
              <a:t>43</a:t>
            </a:fld>
            <a:endParaRPr lang="en-US" sz="1300">
              <a:cs typeface="Arial" charset="0"/>
            </a:endParaRPr>
          </a:p>
        </p:txBody>
      </p:sp>
      <p:sp>
        <p:nvSpPr>
          <p:cNvPr id="90116" name="Rectangle 2"/>
          <p:cNvSpPr>
            <a:spLocks noGrp="1" noRot="1" noChangeAspect="1" noChangeArrowheads="1" noTextEdit="1"/>
          </p:cNvSpPr>
          <p:nvPr>
            <p:ph type="sldImg"/>
          </p:nvPr>
        </p:nvSpPr>
        <p:spPr>
          <a:xfrm>
            <a:off x="90488" y="581025"/>
            <a:ext cx="6616700" cy="3722688"/>
          </a:xfrm>
          <a:ln/>
        </p:spPr>
      </p:sp>
      <p:sp>
        <p:nvSpPr>
          <p:cNvPr id="90117" name="Rectangle 3"/>
          <p:cNvSpPr>
            <a:spLocks noGrp="1" noChangeArrowheads="1"/>
          </p:cNvSpPr>
          <p:nvPr>
            <p:ph type="body" idx="1"/>
          </p:nvPr>
        </p:nvSpPr>
        <p:spPr>
          <a:xfrm>
            <a:off x="679768" y="4611751"/>
            <a:ext cx="5438140" cy="457039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85372" indent="-302066" eaLnBrk="0" hangingPunct="0">
              <a:defRPr>
                <a:solidFill>
                  <a:schemeClr val="tx1"/>
                </a:solidFill>
                <a:latin typeface="Arial" charset="0"/>
              </a:defRPr>
            </a:lvl2pPr>
            <a:lvl3pPr marL="1208265" indent="-241653" eaLnBrk="0" hangingPunct="0">
              <a:defRPr>
                <a:solidFill>
                  <a:schemeClr val="tx1"/>
                </a:solidFill>
                <a:latin typeface="Arial" charset="0"/>
              </a:defRPr>
            </a:lvl3pPr>
            <a:lvl4pPr marL="1691571" indent="-241653" eaLnBrk="0" hangingPunct="0">
              <a:defRPr>
                <a:solidFill>
                  <a:schemeClr val="tx1"/>
                </a:solidFill>
                <a:latin typeface="Arial" charset="0"/>
              </a:defRPr>
            </a:lvl4pPr>
            <a:lvl5pPr marL="2174878" indent="-241653" eaLnBrk="0" hangingPunct="0">
              <a:defRPr>
                <a:solidFill>
                  <a:schemeClr val="tx1"/>
                </a:solidFill>
                <a:latin typeface="Arial" charset="0"/>
              </a:defRPr>
            </a:lvl5pPr>
            <a:lvl6pPr marL="2658184" indent="-241653" eaLnBrk="0" fontAlgn="base" hangingPunct="0">
              <a:spcBef>
                <a:spcPct val="0"/>
              </a:spcBef>
              <a:spcAft>
                <a:spcPct val="0"/>
              </a:spcAft>
              <a:defRPr>
                <a:solidFill>
                  <a:schemeClr val="tx1"/>
                </a:solidFill>
                <a:latin typeface="Arial" charset="0"/>
              </a:defRPr>
            </a:lvl6pPr>
            <a:lvl7pPr marL="3141490" indent="-241653" eaLnBrk="0" fontAlgn="base" hangingPunct="0">
              <a:spcBef>
                <a:spcPct val="0"/>
              </a:spcBef>
              <a:spcAft>
                <a:spcPct val="0"/>
              </a:spcAft>
              <a:defRPr>
                <a:solidFill>
                  <a:schemeClr val="tx1"/>
                </a:solidFill>
                <a:latin typeface="Arial" charset="0"/>
              </a:defRPr>
            </a:lvl7pPr>
            <a:lvl8pPr marL="3624796" indent="-241653" eaLnBrk="0" fontAlgn="base" hangingPunct="0">
              <a:spcBef>
                <a:spcPct val="0"/>
              </a:spcBef>
              <a:spcAft>
                <a:spcPct val="0"/>
              </a:spcAft>
              <a:defRPr>
                <a:solidFill>
                  <a:schemeClr val="tx1"/>
                </a:solidFill>
                <a:latin typeface="Arial" charset="0"/>
              </a:defRPr>
            </a:lvl8pPr>
            <a:lvl9pPr marL="4108102" indent="-241653" eaLnBrk="0" fontAlgn="base" hangingPunct="0">
              <a:spcBef>
                <a:spcPct val="0"/>
              </a:spcBef>
              <a:spcAft>
                <a:spcPct val="0"/>
              </a:spcAft>
              <a:defRPr>
                <a:solidFill>
                  <a:schemeClr val="tx1"/>
                </a:solidFill>
                <a:latin typeface="Arial" charset="0"/>
              </a:defRPr>
            </a:lvl9pPr>
          </a:lstStyle>
          <a:p>
            <a:pPr eaLnBrk="1" hangingPunct="1"/>
            <a:fld id="{F7341C8B-0FBD-40F8-AD6A-36FF5C72B9F9}" type="slidenum">
              <a:rPr lang="en-US" smtClean="0"/>
              <a:pPr eaLnBrk="1" hangingPunct="1"/>
              <a:t>44</a:t>
            </a:fld>
            <a:endParaRPr lang="en-US"/>
          </a:p>
        </p:txBody>
      </p:sp>
      <p:sp>
        <p:nvSpPr>
          <p:cNvPr id="91139" name="Rectangle 7"/>
          <p:cNvSpPr txBox="1">
            <a:spLocks noGrp="1" noChangeArrowheads="1"/>
          </p:cNvSpPr>
          <p:nvPr/>
        </p:nvSpPr>
        <p:spPr bwMode="auto">
          <a:xfrm>
            <a:off x="3850443" y="9428584"/>
            <a:ext cx="2945659" cy="496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61" tIns="48331" rIns="96661" bIns="48331"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A0F176E7-89CA-4F5E-805A-FD6FDB3E80F3}" type="slidenum">
              <a:rPr lang="en-US" sz="1300">
                <a:cs typeface="Arial" charset="0"/>
              </a:rPr>
              <a:pPr algn="r" eaLnBrk="1" hangingPunct="1"/>
              <a:t>44</a:t>
            </a:fld>
            <a:endParaRPr lang="en-US" sz="1300">
              <a:cs typeface="Arial" charset="0"/>
            </a:endParaRPr>
          </a:p>
        </p:txBody>
      </p:sp>
      <p:sp>
        <p:nvSpPr>
          <p:cNvPr id="91140" name="Rectangle 2"/>
          <p:cNvSpPr>
            <a:spLocks noGrp="1" noRot="1" noChangeAspect="1" noChangeArrowheads="1" noTextEdit="1"/>
          </p:cNvSpPr>
          <p:nvPr>
            <p:ph type="sldImg"/>
          </p:nvPr>
        </p:nvSpPr>
        <p:spPr>
          <a:xfrm>
            <a:off x="90488" y="581025"/>
            <a:ext cx="6616700" cy="3722688"/>
          </a:xfrm>
          <a:ln/>
        </p:spPr>
      </p:sp>
      <p:sp>
        <p:nvSpPr>
          <p:cNvPr id="91141" name="Rectangle 3"/>
          <p:cNvSpPr>
            <a:spLocks noGrp="1" noChangeArrowheads="1"/>
          </p:cNvSpPr>
          <p:nvPr>
            <p:ph type="body" idx="1"/>
          </p:nvPr>
        </p:nvSpPr>
        <p:spPr>
          <a:xfrm>
            <a:off x="679768" y="4611751"/>
            <a:ext cx="5438140" cy="457039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85372" indent="-302066" eaLnBrk="0" hangingPunct="0">
              <a:defRPr>
                <a:solidFill>
                  <a:schemeClr val="tx1"/>
                </a:solidFill>
                <a:latin typeface="Arial" charset="0"/>
              </a:defRPr>
            </a:lvl2pPr>
            <a:lvl3pPr marL="1208265" indent="-241653" eaLnBrk="0" hangingPunct="0">
              <a:defRPr>
                <a:solidFill>
                  <a:schemeClr val="tx1"/>
                </a:solidFill>
                <a:latin typeface="Arial" charset="0"/>
              </a:defRPr>
            </a:lvl3pPr>
            <a:lvl4pPr marL="1691571" indent="-241653" eaLnBrk="0" hangingPunct="0">
              <a:defRPr>
                <a:solidFill>
                  <a:schemeClr val="tx1"/>
                </a:solidFill>
                <a:latin typeface="Arial" charset="0"/>
              </a:defRPr>
            </a:lvl4pPr>
            <a:lvl5pPr marL="2174878" indent="-241653" eaLnBrk="0" hangingPunct="0">
              <a:defRPr>
                <a:solidFill>
                  <a:schemeClr val="tx1"/>
                </a:solidFill>
                <a:latin typeface="Arial" charset="0"/>
              </a:defRPr>
            </a:lvl5pPr>
            <a:lvl6pPr marL="2658184" indent="-241653" eaLnBrk="0" fontAlgn="base" hangingPunct="0">
              <a:spcBef>
                <a:spcPct val="0"/>
              </a:spcBef>
              <a:spcAft>
                <a:spcPct val="0"/>
              </a:spcAft>
              <a:defRPr>
                <a:solidFill>
                  <a:schemeClr val="tx1"/>
                </a:solidFill>
                <a:latin typeface="Arial" charset="0"/>
              </a:defRPr>
            </a:lvl6pPr>
            <a:lvl7pPr marL="3141490" indent="-241653" eaLnBrk="0" fontAlgn="base" hangingPunct="0">
              <a:spcBef>
                <a:spcPct val="0"/>
              </a:spcBef>
              <a:spcAft>
                <a:spcPct val="0"/>
              </a:spcAft>
              <a:defRPr>
                <a:solidFill>
                  <a:schemeClr val="tx1"/>
                </a:solidFill>
                <a:latin typeface="Arial" charset="0"/>
              </a:defRPr>
            </a:lvl7pPr>
            <a:lvl8pPr marL="3624796" indent="-241653" eaLnBrk="0" fontAlgn="base" hangingPunct="0">
              <a:spcBef>
                <a:spcPct val="0"/>
              </a:spcBef>
              <a:spcAft>
                <a:spcPct val="0"/>
              </a:spcAft>
              <a:defRPr>
                <a:solidFill>
                  <a:schemeClr val="tx1"/>
                </a:solidFill>
                <a:latin typeface="Arial" charset="0"/>
              </a:defRPr>
            </a:lvl8pPr>
            <a:lvl9pPr marL="4108102" indent="-241653" eaLnBrk="0" fontAlgn="base" hangingPunct="0">
              <a:spcBef>
                <a:spcPct val="0"/>
              </a:spcBef>
              <a:spcAft>
                <a:spcPct val="0"/>
              </a:spcAft>
              <a:defRPr>
                <a:solidFill>
                  <a:schemeClr val="tx1"/>
                </a:solidFill>
                <a:latin typeface="Arial" charset="0"/>
              </a:defRPr>
            </a:lvl9pPr>
          </a:lstStyle>
          <a:p>
            <a:pPr eaLnBrk="1" hangingPunct="1"/>
            <a:fld id="{AFD2FA11-9568-4671-8CA2-C0D6173A6C60}" type="slidenum">
              <a:rPr lang="en-US" smtClean="0"/>
              <a:pPr eaLnBrk="1" hangingPunct="1"/>
              <a:t>45</a:t>
            </a:fld>
            <a:endParaRPr lang="en-US"/>
          </a:p>
        </p:txBody>
      </p:sp>
      <p:sp>
        <p:nvSpPr>
          <p:cNvPr id="92163" name="Rectangle 7"/>
          <p:cNvSpPr txBox="1">
            <a:spLocks noGrp="1" noChangeArrowheads="1"/>
          </p:cNvSpPr>
          <p:nvPr/>
        </p:nvSpPr>
        <p:spPr bwMode="auto">
          <a:xfrm>
            <a:off x="3850443" y="9428584"/>
            <a:ext cx="2945659" cy="496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61" tIns="48331" rIns="96661" bIns="48331"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174BC451-E87F-4A6A-A3C2-4D65BACDC9B8}" type="slidenum">
              <a:rPr lang="en-US" sz="1300">
                <a:cs typeface="Arial" charset="0"/>
              </a:rPr>
              <a:pPr algn="r" eaLnBrk="1" hangingPunct="1"/>
              <a:t>45</a:t>
            </a:fld>
            <a:endParaRPr lang="en-US" sz="1300">
              <a:cs typeface="Arial" charset="0"/>
            </a:endParaRPr>
          </a:p>
        </p:txBody>
      </p:sp>
      <p:sp>
        <p:nvSpPr>
          <p:cNvPr id="92164" name="Rectangle 2"/>
          <p:cNvSpPr>
            <a:spLocks noGrp="1" noRot="1" noChangeAspect="1" noChangeArrowheads="1" noTextEdit="1"/>
          </p:cNvSpPr>
          <p:nvPr>
            <p:ph type="sldImg"/>
          </p:nvPr>
        </p:nvSpPr>
        <p:spPr>
          <a:xfrm>
            <a:off x="90488" y="581025"/>
            <a:ext cx="6616700" cy="3722688"/>
          </a:xfrm>
          <a:ln/>
        </p:spPr>
      </p:sp>
      <p:sp>
        <p:nvSpPr>
          <p:cNvPr id="92165" name="Rectangle 3"/>
          <p:cNvSpPr>
            <a:spLocks noGrp="1" noChangeArrowheads="1"/>
          </p:cNvSpPr>
          <p:nvPr>
            <p:ph type="body" idx="1"/>
          </p:nvPr>
        </p:nvSpPr>
        <p:spPr>
          <a:xfrm>
            <a:off x="679768" y="4611751"/>
            <a:ext cx="5438140" cy="457039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endParaRPr lang="en-US" sz="1200" b="0" i="0" u="none" strike="noStrike" kern="1200" baseline="0" dirty="0">
              <a:solidFill>
                <a:schemeClr val="tx1"/>
              </a:solidFill>
              <a:latin typeface="+mn-lt"/>
              <a:ea typeface="+mn-ea"/>
              <a:cs typeface="+mn-cs"/>
            </a:endParaRPr>
          </a:p>
          <a:p>
            <a:r>
              <a:rPr lang="en-US" dirty="0"/>
              <a:t>This “Ask the Experts” feature provides the opportunity for class discussion.  </a:t>
            </a:r>
          </a:p>
          <a:p>
            <a:r>
              <a:rPr lang="en-US" dirty="0"/>
              <a:t>After showing the statement, you can ask your students to choose one of the options: agree, disagree, or uncertain. You can collect their answers in a variety of ways: show of hands, ballot, clicker system, etc. If time permits, you can allow students to group and discuss some of the reasons they chose their answer. </a:t>
            </a:r>
          </a:p>
          <a:p>
            <a:r>
              <a:rPr lang="en-US" dirty="0"/>
              <a:t>Ask the students to share with the class their reasons. Their answers will vary. </a:t>
            </a:r>
          </a:p>
          <a:p>
            <a:endParaRPr lang="en-US" dirty="0"/>
          </a:p>
        </p:txBody>
      </p:sp>
      <p:sp>
        <p:nvSpPr>
          <p:cNvPr id="4" name="Slide Number Placeholder 3"/>
          <p:cNvSpPr>
            <a:spLocks noGrp="1"/>
          </p:cNvSpPr>
          <p:nvPr>
            <p:ph type="sldNum" sz="quarter" idx="10"/>
          </p:nvPr>
        </p:nvSpPr>
        <p:spPr/>
        <p:txBody>
          <a:bodyPr/>
          <a:lstStyle/>
          <a:p>
            <a:fld id="{2CAF6792-DBE1-4461-97FA-F85A7B48814E}" type="slidenum">
              <a:rPr lang="en-US" smtClean="0"/>
              <a:t>46</a:t>
            </a:fld>
            <a:endParaRPr lang="en-US"/>
          </a:p>
        </p:txBody>
      </p:sp>
    </p:spTree>
    <p:extLst>
      <p:ext uri="{BB962C8B-B14F-4D97-AF65-F5344CB8AC3E}">
        <p14:creationId xmlns:p14="http://schemas.microsoft.com/office/powerpoint/2010/main" val="195906680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pPr defTabSz="966612">
              <a:defRPr/>
            </a:pPr>
            <a:r>
              <a:rPr lang="en-US" dirty="0"/>
              <a:t>Some U.S. politicians want China to stop, argue for restricting trade with China to protect some U.S. industries.</a:t>
            </a:r>
          </a:p>
          <a:p>
            <a:pPr defTabSz="966612">
              <a:defRPr/>
            </a:pPr>
            <a:r>
              <a:rPr lang="en-US" dirty="0"/>
              <a:t>Yet, U.S. consumers benefit, and the net effect of China’s currency intervention is probably small. </a:t>
            </a:r>
          </a:p>
          <a:p>
            <a:pPr defTabSz="966612">
              <a:defRPr/>
            </a:pPr>
            <a:endParaRPr lang="en-US" dirty="0"/>
          </a:p>
          <a:p>
            <a:endParaRPr lang="en-US" dirty="0"/>
          </a:p>
          <a:p>
            <a:pPr defTabSz="966612">
              <a:defRPr/>
            </a:pPr>
            <a:endParaRPr lang="en-US" dirty="0"/>
          </a:p>
          <a:p>
            <a:endParaRPr lang="en-US" dirty="0"/>
          </a:p>
        </p:txBody>
      </p:sp>
      <p:sp>
        <p:nvSpPr>
          <p:cNvPr id="4" name="Slide Number Placeholder 3"/>
          <p:cNvSpPr>
            <a:spLocks noGrp="1"/>
          </p:cNvSpPr>
          <p:nvPr>
            <p:ph type="sldNum" sz="quarter" idx="10"/>
          </p:nvPr>
        </p:nvSpPr>
        <p:spPr/>
        <p:txBody>
          <a:bodyPr/>
          <a:lstStyle/>
          <a:p>
            <a:fld id="{2CAF6792-DBE1-4461-97FA-F85A7B48814E}" type="slidenum">
              <a:rPr lang="en-US" smtClean="0"/>
              <a:t>47</a:t>
            </a:fld>
            <a:endParaRPr lang="en-US"/>
          </a:p>
        </p:txBody>
      </p:sp>
    </p:spTree>
    <p:extLst>
      <p:ext uri="{BB962C8B-B14F-4D97-AF65-F5344CB8AC3E}">
        <p14:creationId xmlns:p14="http://schemas.microsoft.com/office/powerpoint/2010/main" val="217054550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90488" y="742950"/>
            <a:ext cx="6616700" cy="372268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C4115A0B-3047-41B1-B262-608885684E7D}" type="slidenum">
              <a:rPr lang="zh-TW" altLang="en-US" smtClean="0"/>
              <a:t>48</a:t>
            </a:fld>
            <a:endParaRPr lang="zh-TW" altLang="en-US"/>
          </a:p>
        </p:txBody>
      </p:sp>
    </p:spTree>
    <p:extLst>
      <p:ext uri="{BB962C8B-B14F-4D97-AF65-F5344CB8AC3E}">
        <p14:creationId xmlns:p14="http://schemas.microsoft.com/office/powerpoint/2010/main" val="3741524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Thinking of loanable funds as domestically generated flow of resources available for capital accumulation helps better understanding the demand and supply of loanable funds. </a:t>
            </a:r>
          </a:p>
          <a:p>
            <a:pPr marL="171450" indent="-171450">
              <a:buFont typeface="Arial" panose="020B0604020202020204" pitchFamily="34" charset="0"/>
              <a:buChar char="•"/>
            </a:pPr>
            <a:r>
              <a:rPr lang="en-US" dirty="0"/>
              <a:t>Supply of loanable funds = saving.</a:t>
            </a:r>
          </a:p>
          <a:p>
            <a:pPr marL="171450" indent="-171450">
              <a:buFont typeface="Arial" panose="020B0604020202020204" pitchFamily="34" charset="0"/>
              <a:buChar char="•"/>
            </a:pPr>
            <a:r>
              <a:rPr lang="en-US" dirty="0"/>
              <a:t>A dollar of saving can be used to finance: the purchase of domestic capital (</a:t>
            </a:r>
            <a:r>
              <a:rPr lang="en-US" b="1" i="1" dirty="0"/>
              <a:t>I</a:t>
            </a:r>
            <a:r>
              <a:rPr lang="en-US" dirty="0"/>
              <a:t>) or</a:t>
            </a:r>
            <a:r>
              <a:rPr lang="en-US" baseline="0" dirty="0"/>
              <a:t> </a:t>
            </a:r>
            <a:r>
              <a:rPr lang="en-US" dirty="0"/>
              <a:t>the purchase of a foreign asset (</a:t>
            </a:r>
            <a:r>
              <a:rPr lang="en-US" b="1" i="1" dirty="0"/>
              <a:t>NCO</a:t>
            </a:r>
            <a:r>
              <a:rPr lang="en-US" dirty="0"/>
              <a:t>). So, demand for loanable funds = </a:t>
            </a:r>
            <a:r>
              <a:rPr lang="en-US" b="1" i="1" dirty="0"/>
              <a:t>I</a:t>
            </a:r>
            <a:r>
              <a:rPr lang="en-US" dirty="0"/>
              <a:t> + </a:t>
            </a:r>
            <a:r>
              <a:rPr lang="en-US" b="1" i="1" dirty="0"/>
              <a:t>NCO</a:t>
            </a:r>
          </a:p>
          <a:p>
            <a:endParaRPr lang="en-US" dirty="0"/>
          </a:p>
        </p:txBody>
      </p:sp>
      <p:sp>
        <p:nvSpPr>
          <p:cNvPr id="4" name="Slide Number Placeholder 3"/>
          <p:cNvSpPr>
            <a:spLocks noGrp="1"/>
          </p:cNvSpPr>
          <p:nvPr>
            <p:ph type="sldNum" sz="quarter" idx="10"/>
          </p:nvPr>
        </p:nvSpPr>
        <p:spPr/>
        <p:txBody>
          <a:bodyPr/>
          <a:lstStyle/>
          <a:p>
            <a:fld id="{2CAF6792-DBE1-4461-97FA-F85A7B48814E}" type="slidenum">
              <a:rPr lang="en-US" smtClean="0"/>
              <a:t>4</a:t>
            </a:fld>
            <a:endParaRPr lang="en-US"/>
          </a:p>
        </p:txBody>
      </p:sp>
    </p:spTree>
    <p:extLst>
      <p:ext uri="{BB962C8B-B14F-4D97-AF65-F5344CB8AC3E}">
        <p14:creationId xmlns:p14="http://schemas.microsoft.com/office/powerpoint/2010/main" val="16106160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90488" y="742950"/>
            <a:ext cx="6616700" cy="372268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C4115A0B-3047-41B1-B262-608885684E7D}" type="slidenum">
              <a:rPr lang="zh-TW" altLang="en-US" smtClean="0"/>
              <a:t>49</a:t>
            </a:fld>
            <a:endParaRPr lang="zh-TW" altLang="en-US"/>
          </a:p>
        </p:txBody>
      </p:sp>
    </p:spTree>
    <p:extLst>
      <p:ext uri="{BB962C8B-B14F-4D97-AF65-F5344CB8AC3E}">
        <p14:creationId xmlns:p14="http://schemas.microsoft.com/office/powerpoint/2010/main" val="3099798678"/>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r>
              <a:rPr lang="en-US" dirty="0"/>
              <a:t>When politicians and commentators discuss international trade and finance, the lessons of this and the preceding chapter can help separate myth from reality. </a:t>
            </a:r>
          </a:p>
          <a:p>
            <a:endParaRPr lang="en-US" dirty="0"/>
          </a:p>
          <a:p>
            <a:endParaRPr lang="en-US" dirty="0"/>
          </a:p>
        </p:txBody>
      </p:sp>
      <p:sp>
        <p:nvSpPr>
          <p:cNvPr id="4" name="Slide Number Placeholder 3"/>
          <p:cNvSpPr>
            <a:spLocks noGrp="1"/>
          </p:cNvSpPr>
          <p:nvPr>
            <p:ph type="sldNum" sz="quarter" idx="10"/>
          </p:nvPr>
        </p:nvSpPr>
        <p:spPr/>
        <p:txBody>
          <a:bodyPr/>
          <a:lstStyle/>
          <a:p>
            <a:fld id="{2CAF6792-DBE1-4461-97FA-F85A7B48814E}" type="slidenum">
              <a:rPr lang="en-US" smtClean="0"/>
              <a:t>50</a:t>
            </a:fld>
            <a:endParaRPr lang="en-US"/>
          </a:p>
        </p:txBody>
      </p:sp>
    </p:spTree>
    <p:extLst>
      <p:ext uri="{BB962C8B-B14F-4D97-AF65-F5344CB8AC3E}">
        <p14:creationId xmlns:p14="http://schemas.microsoft.com/office/powerpoint/2010/main" val="144139400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pPr defTabSz="948507"/>
            <a:r>
              <a:rPr lang="en-US" dirty="0"/>
              <a:t>Suggestion:</a:t>
            </a:r>
            <a:r>
              <a:rPr lang="en-US" baseline="0" dirty="0"/>
              <a:t> For the Think-Pair-Share activities, if time allows, allow students to work in small groups for 5-10 minutes. Then allow student groups to share with other groups or with the entire class</a:t>
            </a:r>
            <a:r>
              <a:rPr lang="en-US" dirty="0"/>
              <a:t>.  Or, you can treat the Think-Pair-Share activity</a:t>
            </a:r>
            <a:r>
              <a:rPr lang="en-US" baseline="0" dirty="0"/>
              <a:t> as an open-to-all in–class discussion.</a:t>
            </a:r>
          </a:p>
          <a:p>
            <a:endParaRPr lang="en-US" dirty="0">
              <a:solidFill>
                <a:srgbClr val="002060"/>
              </a:solidFill>
            </a:endParaRPr>
          </a:p>
          <a:p>
            <a:r>
              <a:rPr lang="en-US" dirty="0">
                <a:solidFill>
                  <a:srgbClr val="002060"/>
                </a:solidFill>
              </a:rPr>
              <a:t>More questions and discussion points on the next slide. </a:t>
            </a:r>
          </a:p>
          <a:p>
            <a:endParaRPr lang="en-US" dirty="0">
              <a:solidFill>
                <a:srgbClr val="002060"/>
              </a:solidFill>
            </a:endParaRPr>
          </a:p>
          <a:p>
            <a:r>
              <a:rPr lang="en-US" dirty="0">
                <a:solidFill>
                  <a:srgbClr val="002060"/>
                </a:solidFill>
              </a:rPr>
              <a:t>Discussion points:</a:t>
            </a:r>
          </a:p>
          <a:p>
            <a:pPr marL="237127" indent="-237127">
              <a:buFont typeface="+mj-lt"/>
              <a:buAutoNum type="alphaUcPeriod"/>
            </a:pPr>
            <a:r>
              <a:rPr lang="en-US" dirty="0">
                <a:solidFill>
                  <a:srgbClr val="002060"/>
                </a:solidFill>
              </a:rPr>
              <a:t>It increased the </a:t>
            </a:r>
            <a:r>
              <a:rPr lang="en-US" b="1" i="1" dirty="0">
                <a:solidFill>
                  <a:srgbClr val="002060"/>
                </a:solidFill>
              </a:rPr>
              <a:t>NCO</a:t>
            </a:r>
            <a:r>
              <a:rPr lang="en-US" dirty="0">
                <a:solidFill>
                  <a:srgbClr val="002060"/>
                </a:solidFill>
              </a:rPr>
              <a:t> of Hong Kong because foreigners did not buy assets in Hong Kong and Hong Kong residents bought assets abroad—capital flight. Investors feared that China would nationalize much of Hong Kong’s industry.</a:t>
            </a:r>
          </a:p>
        </p:txBody>
      </p:sp>
      <p:sp>
        <p:nvSpPr>
          <p:cNvPr id="4" name="Slide Number Placeholder 3"/>
          <p:cNvSpPr>
            <a:spLocks noGrp="1"/>
          </p:cNvSpPr>
          <p:nvPr>
            <p:ph type="sldNum" sz="quarter" idx="10"/>
          </p:nvPr>
        </p:nvSpPr>
        <p:spPr/>
        <p:txBody>
          <a:bodyPr/>
          <a:lstStyle/>
          <a:p>
            <a:fld id="{2CAF6792-DBE1-4461-97FA-F85A7B48814E}" type="slidenum">
              <a:rPr lang="en-US" smtClean="0"/>
              <a:t>51</a:t>
            </a:fld>
            <a:endParaRPr lang="en-US"/>
          </a:p>
        </p:txBody>
      </p:sp>
    </p:spTree>
    <p:extLst>
      <p:ext uri="{BB962C8B-B14F-4D97-AF65-F5344CB8AC3E}">
        <p14:creationId xmlns:p14="http://schemas.microsoft.com/office/powerpoint/2010/main" val="21650051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r>
              <a:rPr lang="en-US" dirty="0">
                <a:solidFill>
                  <a:srgbClr val="002060"/>
                </a:solidFill>
              </a:rPr>
              <a:t>Discussion points:</a:t>
            </a:r>
          </a:p>
          <a:p>
            <a:pPr marL="0" indent="0">
              <a:buFont typeface="+mj-lt"/>
              <a:buNone/>
            </a:pPr>
            <a:endParaRPr lang="en-US" dirty="0">
              <a:solidFill>
                <a:srgbClr val="002060"/>
              </a:solidFill>
            </a:endParaRPr>
          </a:p>
          <a:p>
            <a:pPr marL="237127" indent="-237127">
              <a:buFont typeface="+mj-lt"/>
              <a:buAutoNum type="alphaUcPeriod" startAt="2"/>
            </a:pPr>
            <a:r>
              <a:rPr lang="en-US" dirty="0">
                <a:solidFill>
                  <a:srgbClr val="002060"/>
                </a:solidFill>
              </a:rPr>
              <a:t>This decreased Canada’s </a:t>
            </a:r>
            <a:r>
              <a:rPr lang="en-US" b="1" i="1" dirty="0">
                <a:solidFill>
                  <a:srgbClr val="002060"/>
                </a:solidFill>
              </a:rPr>
              <a:t>NCO</a:t>
            </a:r>
            <a:r>
              <a:rPr lang="en-US" dirty="0">
                <a:solidFill>
                  <a:srgbClr val="002060"/>
                </a:solidFill>
              </a:rPr>
              <a:t>, shifted the demand for loanable funds left, and lowered the real interest rate. The reduced </a:t>
            </a:r>
            <a:r>
              <a:rPr lang="en-US" b="1" i="1" dirty="0">
                <a:solidFill>
                  <a:srgbClr val="002060"/>
                </a:solidFill>
              </a:rPr>
              <a:t>NCO</a:t>
            </a:r>
            <a:r>
              <a:rPr lang="en-US" dirty="0">
                <a:solidFill>
                  <a:srgbClr val="002060"/>
                </a:solidFill>
              </a:rPr>
              <a:t> reduced the supply of Canadian dollars in the foreign-currency exchange market, raised the exchange rate, and moved </a:t>
            </a:r>
            <a:r>
              <a:rPr lang="en-US" b="1" i="1" dirty="0">
                <a:solidFill>
                  <a:srgbClr val="002060"/>
                </a:solidFill>
              </a:rPr>
              <a:t>NX</a:t>
            </a:r>
            <a:r>
              <a:rPr lang="en-US" dirty="0">
                <a:solidFill>
                  <a:srgbClr val="002060"/>
                </a:solidFill>
              </a:rPr>
              <a:t> toward deficit.</a:t>
            </a:r>
          </a:p>
          <a:p>
            <a:pPr marL="237127" indent="-237127">
              <a:buFont typeface="+mj-lt"/>
              <a:buAutoNum type="alphaUcPeriod" startAt="2"/>
            </a:pPr>
            <a:r>
              <a:rPr lang="en-US" dirty="0">
                <a:solidFill>
                  <a:srgbClr val="002060"/>
                </a:solidFill>
              </a:rPr>
              <a:t>The increase in the value of the Canadian dollar made Canadian producers less competitive abroad but made imports cheaper.</a:t>
            </a:r>
          </a:p>
          <a:p>
            <a:pPr marL="237127" indent="-237127">
              <a:buFont typeface="+mj-lt"/>
              <a:buAutoNum type="alphaUcPeriod" startAt="2"/>
            </a:pPr>
            <a:r>
              <a:rPr lang="en-US" dirty="0">
                <a:solidFill>
                  <a:srgbClr val="002060"/>
                </a:solidFill>
              </a:rPr>
              <a:t>The reduction in Canada’s </a:t>
            </a:r>
            <a:r>
              <a:rPr lang="en-US" b="1" i="1" dirty="0">
                <a:solidFill>
                  <a:srgbClr val="002060"/>
                </a:solidFill>
              </a:rPr>
              <a:t>NCO</a:t>
            </a:r>
            <a:r>
              <a:rPr lang="en-US" dirty="0">
                <a:solidFill>
                  <a:srgbClr val="002060"/>
                </a:solidFill>
              </a:rPr>
              <a:t> (due to Hong Kong’s increased </a:t>
            </a:r>
            <a:r>
              <a:rPr lang="en-US" b="1" i="1" dirty="0">
                <a:solidFill>
                  <a:srgbClr val="002060"/>
                </a:solidFill>
              </a:rPr>
              <a:t>NCO</a:t>
            </a:r>
            <a:r>
              <a:rPr lang="en-US" dirty="0">
                <a:solidFill>
                  <a:srgbClr val="002060"/>
                </a:solidFill>
              </a:rPr>
              <a:t>) increased the capital stock of Canada, causing it to grow.</a:t>
            </a:r>
          </a:p>
          <a:p>
            <a:pPr marL="0" indent="0">
              <a:buFont typeface="+mj-lt"/>
              <a:buNone/>
            </a:pPr>
            <a:endParaRPr lang="en-US" dirty="0">
              <a:solidFill>
                <a:srgbClr val="002060"/>
              </a:solidFill>
            </a:endParaRPr>
          </a:p>
        </p:txBody>
      </p:sp>
      <p:sp>
        <p:nvSpPr>
          <p:cNvPr id="4" name="Slide Number Placeholder 3"/>
          <p:cNvSpPr>
            <a:spLocks noGrp="1"/>
          </p:cNvSpPr>
          <p:nvPr>
            <p:ph type="sldNum" sz="quarter" idx="10"/>
          </p:nvPr>
        </p:nvSpPr>
        <p:spPr/>
        <p:txBody>
          <a:bodyPr/>
          <a:lstStyle/>
          <a:p>
            <a:fld id="{2CAF6792-DBE1-4461-97FA-F85A7B48814E}" type="slidenum">
              <a:rPr lang="en-US" smtClean="0"/>
              <a:t>52</a:t>
            </a:fld>
            <a:endParaRPr lang="en-US"/>
          </a:p>
        </p:txBody>
      </p:sp>
    </p:spTree>
    <p:extLst>
      <p:ext uri="{BB962C8B-B14F-4D97-AF65-F5344CB8AC3E}">
        <p14:creationId xmlns:p14="http://schemas.microsoft.com/office/powerpoint/2010/main" val="21650051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CAF6792-DBE1-4461-97FA-F85A7B48814E}" type="slidenum">
              <a:rPr lang="en-US" smtClean="0"/>
              <a:t>53</a:t>
            </a:fld>
            <a:endParaRPr lang="en-US"/>
          </a:p>
        </p:txBody>
      </p:sp>
    </p:spTree>
    <p:extLst>
      <p:ext uri="{BB962C8B-B14F-4D97-AF65-F5344CB8AC3E}">
        <p14:creationId xmlns:p14="http://schemas.microsoft.com/office/powerpoint/2010/main" val="3706611480"/>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CAF6792-DBE1-4461-97FA-F85A7B48814E}" type="slidenum">
              <a:rPr lang="en-US" smtClean="0"/>
              <a:t>54</a:t>
            </a:fld>
            <a:endParaRPr lang="en-US"/>
          </a:p>
        </p:txBody>
      </p:sp>
    </p:spTree>
    <p:extLst>
      <p:ext uri="{BB962C8B-B14F-4D97-AF65-F5344CB8AC3E}">
        <p14:creationId xmlns:p14="http://schemas.microsoft.com/office/powerpoint/2010/main" val="370661148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CAF6792-DBE1-4461-97FA-F85A7B48814E}" type="slidenum">
              <a:rPr lang="en-US" smtClean="0"/>
              <a:t>55</a:t>
            </a:fld>
            <a:endParaRPr lang="en-US"/>
          </a:p>
        </p:txBody>
      </p:sp>
    </p:spTree>
    <p:extLst>
      <p:ext uri="{BB962C8B-B14F-4D97-AF65-F5344CB8AC3E}">
        <p14:creationId xmlns:p14="http://schemas.microsoft.com/office/powerpoint/2010/main" val="37066114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r>
              <a:rPr lang="en-US" dirty="0"/>
              <a:t>Recall:  saving (</a:t>
            </a:r>
            <a:r>
              <a:rPr lang="en-US" b="1" i="1" dirty="0"/>
              <a:t>S</a:t>
            </a:r>
            <a:r>
              <a:rPr lang="en-US" dirty="0"/>
              <a:t>) depends positively on the real interest rate (</a:t>
            </a:r>
            <a:r>
              <a:rPr lang="en-US" b="1" i="1" dirty="0"/>
              <a:t>r</a:t>
            </a:r>
            <a:r>
              <a:rPr lang="en-US" dirty="0"/>
              <a:t>)</a:t>
            </a:r>
            <a:r>
              <a:rPr lang="en-US" baseline="0" dirty="0"/>
              <a:t> and </a:t>
            </a:r>
            <a:r>
              <a:rPr lang="en-US" dirty="0"/>
              <a:t>I depends negatively on </a:t>
            </a:r>
            <a:r>
              <a:rPr lang="en-US" b="1" i="1" dirty="0"/>
              <a:t>r</a:t>
            </a:r>
            <a:r>
              <a:rPr lang="en-US" dirty="0"/>
              <a:t>. What about </a:t>
            </a:r>
            <a:r>
              <a:rPr lang="en-US" b="1" i="1" dirty="0"/>
              <a:t>NCO</a:t>
            </a:r>
            <a:r>
              <a:rPr lang="en-US" dirty="0"/>
              <a:t>? (answers</a:t>
            </a:r>
            <a:r>
              <a:rPr lang="en-US" baseline="0" dirty="0"/>
              <a:t> on the next slide)</a:t>
            </a:r>
            <a:endParaRPr lang="en-US" dirty="0"/>
          </a:p>
          <a:p>
            <a:endParaRPr lang="en-US" dirty="0"/>
          </a:p>
        </p:txBody>
      </p:sp>
      <p:sp>
        <p:nvSpPr>
          <p:cNvPr id="4" name="Slide Number Placeholder 3"/>
          <p:cNvSpPr>
            <a:spLocks noGrp="1"/>
          </p:cNvSpPr>
          <p:nvPr>
            <p:ph type="sldNum" sz="quarter" idx="10"/>
          </p:nvPr>
        </p:nvSpPr>
        <p:spPr/>
        <p:txBody>
          <a:bodyPr/>
          <a:lstStyle/>
          <a:p>
            <a:fld id="{2CAF6792-DBE1-4461-97FA-F85A7B48814E}" type="slidenum">
              <a:rPr lang="en-US" smtClean="0"/>
              <a:t>5</a:t>
            </a:fld>
            <a:endParaRPr lang="en-US"/>
          </a:p>
        </p:txBody>
      </p:sp>
    </p:spTree>
    <p:extLst>
      <p:ext uri="{BB962C8B-B14F-4D97-AF65-F5344CB8AC3E}">
        <p14:creationId xmlns:p14="http://schemas.microsoft.com/office/powerpoint/2010/main" val="9283364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85372" indent="-302066" eaLnBrk="0" hangingPunct="0">
              <a:defRPr>
                <a:solidFill>
                  <a:schemeClr val="tx1"/>
                </a:solidFill>
                <a:latin typeface="Arial" charset="0"/>
              </a:defRPr>
            </a:lvl2pPr>
            <a:lvl3pPr marL="1208265" indent="-241653" eaLnBrk="0" hangingPunct="0">
              <a:defRPr>
                <a:solidFill>
                  <a:schemeClr val="tx1"/>
                </a:solidFill>
                <a:latin typeface="Arial" charset="0"/>
              </a:defRPr>
            </a:lvl3pPr>
            <a:lvl4pPr marL="1691571" indent="-241653" eaLnBrk="0" hangingPunct="0">
              <a:defRPr>
                <a:solidFill>
                  <a:schemeClr val="tx1"/>
                </a:solidFill>
                <a:latin typeface="Arial" charset="0"/>
              </a:defRPr>
            </a:lvl4pPr>
            <a:lvl5pPr marL="2174878" indent="-241653" eaLnBrk="0" hangingPunct="0">
              <a:defRPr>
                <a:solidFill>
                  <a:schemeClr val="tx1"/>
                </a:solidFill>
                <a:latin typeface="Arial" charset="0"/>
              </a:defRPr>
            </a:lvl5pPr>
            <a:lvl6pPr marL="2658184" indent="-241653" eaLnBrk="0" fontAlgn="base" hangingPunct="0">
              <a:spcBef>
                <a:spcPct val="0"/>
              </a:spcBef>
              <a:spcAft>
                <a:spcPct val="0"/>
              </a:spcAft>
              <a:defRPr>
                <a:solidFill>
                  <a:schemeClr val="tx1"/>
                </a:solidFill>
                <a:latin typeface="Arial" charset="0"/>
              </a:defRPr>
            </a:lvl6pPr>
            <a:lvl7pPr marL="3141490" indent="-241653" eaLnBrk="0" fontAlgn="base" hangingPunct="0">
              <a:spcBef>
                <a:spcPct val="0"/>
              </a:spcBef>
              <a:spcAft>
                <a:spcPct val="0"/>
              </a:spcAft>
              <a:defRPr>
                <a:solidFill>
                  <a:schemeClr val="tx1"/>
                </a:solidFill>
                <a:latin typeface="Arial" charset="0"/>
              </a:defRPr>
            </a:lvl7pPr>
            <a:lvl8pPr marL="3624796" indent="-241653" eaLnBrk="0" fontAlgn="base" hangingPunct="0">
              <a:spcBef>
                <a:spcPct val="0"/>
              </a:spcBef>
              <a:spcAft>
                <a:spcPct val="0"/>
              </a:spcAft>
              <a:defRPr>
                <a:solidFill>
                  <a:schemeClr val="tx1"/>
                </a:solidFill>
                <a:latin typeface="Arial" charset="0"/>
              </a:defRPr>
            </a:lvl8pPr>
            <a:lvl9pPr marL="4108102" indent="-241653" eaLnBrk="0" fontAlgn="base" hangingPunct="0">
              <a:spcBef>
                <a:spcPct val="0"/>
              </a:spcBef>
              <a:spcAft>
                <a:spcPct val="0"/>
              </a:spcAft>
              <a:defRPr>
                <a:solidFill>
                  <a:schemeClr val="tx1"/>
                </a:solidFill>
                <a:latin typeface="Arial" charset="0"/>
              </a:defRPr>
            </a:lvl9pPr>
          </a:lstStyle>
          <a:p>
            <a:pPr eaLnBrk="1" hangingPunct="1"/>
            <a:fld id="{9CBC0E93-4585-4C96-B172-AA7F13CA48B9}" type="slidenum">
              <a:rPr lang="en-US" smtClean="0"/>
              <a:pPr eaLnBrk="1" hangingPunct="1"/>
              <a:t>6</a:t>
            </a:fld>
            <a:endParaRPr lang="en-US"/>
          </a:p>
        </p:txBody>
      </p:sp>
      <p:sp>
        <p:nvSpPr>
          <p:cNvPr id="59395" name="Rectangle 7"/>
          <p:cNvSpPr txBox="1">
            <a:spLocks noGrp="1" noChangeArrowheads="1"/>
          </p:cNvSpPr>
          <p:nvPr/>
        </p:nvSpPr>
        <p:spPr bwMode="auto">
          <a:xfrm>
            <a:off x="3850443" y="9428584"/>
            <a:ext cx="2945659" cy="496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61" tIns="48331" rIns="96661" bIns="48331"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7AEAAFA5-D483-4EDC-92B1-01B03C39C115}" type="slidenum">
              <a:rPr lang="en-US" sz="1300">
                <a:cs typeface="Arial" charset="0"/>
              </a:rPr>
              <a:pPr algn="r" eaLnBrk="1" hangingPunct="1"/>
              <a:t>6</a:t>
            </a:fld>
            <a:endParaRPr lang="en-US" sz="1300">
              <a:cs typeface="Arial" charset="0"/>
            </a:endParaRPr>
          </a:p>
        </p:txBody>
      </p:sp>
      <p:sp>
        <p:nvSpPr>
          <p:cNvPr id="59396" name="Rectangle 2"/>
          <p:cNvSpPr>
            <a:spLocks noGrp="1" noRot="1" noChangeAspect="1" noChangeArrowheads="1" noTextEdit="1"/>
          </p:cNvSpPr>
          <p:nvPr>
            <p:ph type="sldImg"/>
          </p:nvPr>
        </p:nvSpPr>
        <p:spPr>
          <a:xfrm>
            <a:off x="90488" y="581025"/>
            <a:ext cx="6616700" cy="3722688"/>
          </a:xfrm>
          <a:ln/>
        </p:spPr>
      </p:sp>
      <p:sp>
        <p:nvSpPr>
          <p:cNvPr id="59397" name="Rectangle 3"/>
          <p:cNvSpPr>
            <a:spLocks noGrp="1" noChangeArrowheads="1"/>
          </p:cNvSpPr>
          <p:nvPr>
            <p:ph type="body" idx="1"/>
          </p:nvPr>
        </p:nvSpPr>
        <p:spPr>
          <a:xfrm>
            <a:off x="679768" y="4611751"/>
            <a:ext cx="5438140" cy="457039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Recall that </a:t>
            </a:r>
            <a:r>
              <a:rPr lang="en-US" altLang="en-US" b="1" i="1" dirty="0"/>
              <a:t>NCO</a:t>
            </a:r>
            <a:r>
              <a:rPr lang="en-US" altLang="en-US" baseline="0" dirty="0"/>
              <a:t> = </a:t>
            </a:r>
            <a:r>
              <a:rPr lang="en-US" altLang="en-US" dirty="0"/>
              <a:t>Purchase of foreign assets by domestic residents - Purchase of domestic assets by foreigners</a:t>
            </a:r>
          </a:p>
          <a:p>
            <a:pPr eaLnBrk="1" hangingPunct="1"/>
            <a:endParaRPr lang="en-US" dirty="0"/>
          </a:p>
          <a:p>
            <a:pPr eaLnBrk="1" hangingPunct="1"/>
            <a:r>
              <a:rPr lang="en-US" dirty="0"/>
              <a:t>Note that “0” is not where the two axes intersect. That’s because at higher </a:t>
            </a:r>
            <a:r>
              <a:rPr lang="en-US" b="1" i="1" dirty="0"/>
              <a:t>r</a:t>
            </a:r>
            <a:r>
              <a:rPr lang="en-US" dirty="0"/>
              <a:t> (domestic real interest rate), </a:t>
            </a:r>
            <a:r>
              <a:rPr lang="en-US" b="1" i="1" dirty="0"/>
              <a:t>NCO</a:t>
            </a:r>
            <a:r>
              <a:rPr lang="en-US" dirty="0"/>
              <a:t> is negative, and at lower </a:t>
            </a:r>
            <a:r>
              <a:rPr lang="en-US" b="1" i="1" dirty="0"/>
              <a:t>R</a:t>
            </a:r>
            <a:r>
              <a:rPr lang="en-US" dirty="0"/>
              <a:t>, </a:t>
            </a:r>
            <a:r>
              <a:rPr lang="en-US" b="1" i="1" dirty="0"/>
              <a:t>NCO</a:t>
            </a:r>
            <a:r>
              <a:rPr lang="en-US" dirty="0"/>
              <a:t> is positive. A higher r makes domestic assets more attractive, so that reduces </a:t>
            </a:r>
            <a:r>
              <a:rPr lang="en-US" b="1" i="1" dirty="0"/>
              <a:t>NCO</a:t>
            </a:r>
            <a:r>
              <a:rPr lang="en-US" dirty="0"/>
              <a:t> (net capital outflow). Figure 3 in the text shows</a:t>
            </a:r>
            <a:r>
              <a:rPr lang="en-US" baseline="0" dirty="0"/>
              <a:t> “0” in the middle of the horizontal axis. </a:t>
            </a:r>
          </a:p>
          <a:p>
            <a:pPr eaLnBrk="1" hangingPunct="1"/>
            <a:endParaRPr lang="en-US" baseline="0" dirty="0"/>
          </a:p>
          <a:p>
            <a:pPr eaLnBrk="1" hangingPunct="1"/>
            <a:r>
              <a:rPr lang="en-US" baseline="0" dirty="0"/>
              <a:t>Now that we know what is the relationship between </a:t>
            </a:r>
            <a:r>
              <a:rPr lang="en-US" b="1" i="1" baseline="0" dirty="0"/>
              <a:t>r</a:t>
            </a:r>
            <a:r>
              <a:rPr lang="en-US" baseline="0" dirty="0"/>
              <a:t> and </a:t>
            </a:r>
            <a:r>
              <a:rPr lang="en-US" b="1" i="1" baseline="0" dirty="0"/>
              <a:t>S</a:t>
            </a:r>
            <a:r>
              <a:rPr lang="en-US" baseline="0" dirty="0"/>
              <a:t>, </a:t>
            </a:r>
            <a:r>
              <a:rPr lang="en-US" b="1" i="1" baseline="0" dirty="0"/>
              <a:t>I</a:t>
            </a:r>
            <a:r>
              <a:rPr lang="en-US" baseline="0" dirty="0"/>
              <a:t>, and </a:t>
            </a:r>
            <a:r>
              <a:rPr lang="en-US" b="1" i="1" baseline="0" dirty="0"/>
              <a:t>NCO</a:t>
            </a:r>
            <a:r>
              <a:rPr lang="en-US" baseline="0" dirty="0"/>
              <a:t>, we can finally draw the demand and supply of loanable funds. (on the next slide)</a:t>
            </a:r>
            <a:endParaRPr lang="en-US" dirty="0"/>
          </a:p>
          <a:p>
            <a:pPr eaLnBrk="1" hangingPunct="1"/>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90488" y="742950"/>
            <a:ext cx="6616700" cy="372268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2CAF6792-DBE1-4461-97FA-F85A7B48814E}" type="slidenum">
              <a:rPr lang="en-US" smtClean="0"/>
              <a:t>7</a:t>
            </a:fld>
            <a:endParaRPr lang="en-US"/>
          </a:p>
        </p:txBody>
      </p:sp>
    </p:spTree>
    <p:extLst>
      <p:ext uri="{BB962C8B-B14F-4D97-AF65-F5344CB8AC3E}">
        <p14:creationId xmlns:p14="http://schemas.microsoft.com/office/powerpoint/2010/main" val="15547658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90488" y="742950"/>
            <a:ext cx="6616700" cy="372268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2CAF6792-DBE1-4461-97FA-F85A7B48814E}" type="slidenum">
              <a:rPr lang="en-US" smtClean="0"/>
              <a:t>8</a:t>
            </a:fld>
            <a:endParaRPr lang="en-US"/>
          </a:p>
        </p:txBody>
      </p:sp>
    </p:spTree>
    <p:extLst>
      <p:ext uri="{BB962C8B-B14F-4D97-AF65-F5344CB8AC3E}">
        <p14:creationId xmlns:p14="http://schemas.microsoft.com/office/powerpoint/2010/main" val="31894106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fontAlgn="base">
              <a:spcBef>
                <a:spcPct val="20000"/>
              </a:spcBef>
              <a:spcAft>
                <a:spcPct val="0"/>
              </a:spcAft>
              <a:defRPr/>
            </a:pPr>
            <a:fld id="{C148E929-2C81-42BB-92FD-6CE3916FB07A}" type="slidenum">
              <a:rPr lang="en-US" smtClean="0">
                <a:solidFill>
                  <a:srgbClr val="FFFFFF"/>
                </a:solidFill>
              </a:rPr>
              <a:pPr fontAlgn="base">
                <a:spcBef>
                  <a:spcPct val="20000"/>
                </a:spcBef>
                <a:spcAft>
                  <a:spcPct val="0"/>
                </a:spcAft>
                <a:defRPr/>
              </a:pPr>
              <a:t>‹#›</a:t>
            </a:fld>
            <a:endParaRPr lang="en-US" dirty="0">
              <a:solidFill>
                <a:srgbClr val="FFFFFF"/>
              </a:solidFill>
            </a:endParaRPr>
          </a:p>
        </p:txBody>
      </p:sp>
      <p:sp>
        <p:nvSpPr>
          <p:cNvPr id="4" name="Footer Placeholder 3"/>
          <p:cNvSpPr>
            <a:spLocks noGrp="1"/>
          </p:cNvSpPr>
          <p:nvPr>
            <p:ph type="ftr" sz="quarter" idx="11"/>
          </p:nvPr>
        </p:nvSpPr>
        <p:spPr/>
        <p:txBody>
          <a:bodyPr/>
          <a:lstStyle/>
          <a:p>
            <a:pPr fontAlgn="base">
              <a:spcAft>
                <a:spcPct val="0"/>
              </a:spcAft>
              <a:defRPr/>
            </a:pPr>
            <a:r>
              <a:rPr lang="en-US">
                <a:solidFill>
                  <a:srgbClr val="FFFFFF"/>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endParaRPr lang="en-US" dirty="0">
              <a:solidFill>
                <a:srgbClr val="FFFFFF"/>
              </a:solidFill>
            </a:endParaRPr>
          </a:p>
        </p:txBody>
      </p:sp>
      <p:sp>
        <p:nvSpPr>
          <p:cNvPr id="6" name="Content Placeholder 5"/>
          <p:cNvSpPr>
            <a:spLocks noGrp="1"/>
          </p:cNvSpPr>
          <p:nvPr>
            <p:ph sz="quarter" idx="12" hasCustomPrompt="1"/>
          </p:nvPr>
        </p:nvSpPr>
        <p:spPr>
          <a:xfrm>
            <a:off x="3454400" y="3429000"/>
            <a:ext cx="8705517" cy="1981200"/>
          </a:xfrm>
        </p:spPr>
        <p:txBody>
          <a:bodyPr/>
          <a:lstStyle>
            <a:lvl1pPr>
              <a:defRPr/>
            </a:lvl1pPr>
          </a:lstStyle>
          <a:p>
            <a:pPr lvl="0"/>
            <a:r>
              <a:rPr lang="en-US" dirty="0" err="1"/>
              <a:t>Ch</a:t>
            </a:r>
            <a:r>
              <a:rPr lang="en-US" dirty="0"/>
              <a:t> title</a:t>
            </a:r>
          </a:p>
        </p:txBody>
      </p:sp>
      <p:sp>
        <p:nvSpPr>
          <p:cNvPr id="8" name="Content Placeholder 7"/>
          <p:cNvSpPr>
            <a:spLocks noGrp="1"/>
          </p:cNvSpPr>
          <p:nvPr>
            <p:ph sz="quarter" idx="13" hasCustomPrompt="1"/>
          </p:nvPr>
        </p:nvSpPr>
        <p:spPr>
          <a:xfrm>
            <a:off x="32083" y="3352800"/>
            <a:ext cx="3422316" cy="2057400"/>
          </a:xfrm>
          <a:blipFill>
            <a:blip r:embed="rId2"/>
            <a:stretch>
              <a:fillRect/>
            </a:stretch>
          </a:blipFill>
        </p:spPr>
        <p:txBody>
          <a:bodyPr/>
          <a:lstStyle>
            <a:lvl1pPr>
              <a:defRPr>
                <a:solidFill>
                  <a:schemeClr val="bg1"/>
                </a:solidFill>
              </a:defRPr>
            </a:lvl1pPr>
          </a:lstStyle>
          <a:p>
            <a:pPr lvl="0"/>
            <a:r>
              <a:rPr lang="en-US" dirty="0"/>
              <a:t>CHAPTER </a:t>
            </a:r>
          </a:p>
          <a:p>
            <a:pPr lvl="0"/>
            <a:r>
              <a:rPr lang="en-US" dirty="0"/>
              <a:t>NB</a:t>
            </a:r>
          </a:p>
          <a:p>
            <a:pPr lvl="0"/>
            <a:r>
              <a:rPr lang="en-US" dirty="0"/>
              <a:t>BKGRD</a:t>
            </a:r>
          </a:p>
        </p:txBody>
      </p:sp>
      <p:sp>
        <p:nvSpPr>
          <p:cNvPr id="10" name="Content Placeholder 9"/>
          <p:cNvSpPr>
            <a:spLocks noGrp="1"/>
          </p:cNvSpPr>
          <p:nvPr>
            <p:ph sz="quarter" idx="14" hasCustomPrompt="1"/>
          </p:nvPr>
        </p:nvSpPr>
        <p:spPr>
          <a:xfrm>
            <a:off x="32083" y="0"/>
            <a:ext cx="7181517" cy="3429000"/>
          </a:xfrm>
        </p:spPr>
        <p:txBody>
          <a:bodyPr/>
          <a:lstStyle>
            <a:lvl1pPr>
              <a:defRPr/>
            </a:lvl1pPr>
          </a:lstStyle>
          <a:p>
            <a:pPr lvl="0"/>
            <a:r>
              <a:rPr lang="en-US" dirty="0"/>
              <a:t>Author</a:t>
            </a:r>
          </a:p>
          <a:p>
            <a:pPr lvl="0"/>
            <a:r>
              <a:rPr lang="en-US" dirty="0"/>
              <a:t>Title</a:t>
            </a:r>
          </a:p>
          <a:p>
            <a:pPr lvl="0"/>
            <a:r>
              <a:rPr lang="en-US" dirty="0"/>
              <a:t>Of book 54</a:t>
            </a:r>
          </a:p>
        </p:txBody>
      </p:sp>
      <p:sp>
        <p:nvSpPr>
          <p:cNvPr id="12" name="Content Placeholder 11"/>
          <p:cNvSpPr>
            <a:spLocks noGrp="1"/>
          </p:cNvSpPr>
          <p:nvPr>
            <p:ph sz="quarter" idx="15" hasCustomPrompt="1"/>
          </p:nvPr>
        </p:nvSpPr>
        <p:spPr>
          <a:xfrm>
            <a:off x="7315200" y="0"/>
            <a:ext cx="4876800" cy="533400"/>
          </a:xfrm>
        </p:spPr>
        <p:txBody>
          <a:bodyPr>
            <a:normAutofit/>
          </a:bodyPr>
          <a:lstStyle>
            <a:lvl1pPr algn="r">
              <a:defRPr sz="2800">
                <a:solidFill>
                  <a:schemeClr val="bg1"/>
                </a:solidFill>
                <a:effectLst>
                  <a:outerShdw blurRad="38100" dist="38100" dir="2700000" algn="tl">
                    <a:srgbClr val="000000">
                      <a:alpha val="43137"/>
                    </a:srgbClr>
                  </a:outerShdw>
                </a:effectLst>
              </a:defRPr>
            </a:lvl1pPr>
          </a:lstStyle>
          <a:p>
            <a:pPr lvl="0"/>
            <a:r>
              <a:rPr lang="en-US" dirty="0"/>
              <a:t>ED</a:t>
            </a:r>
          </a:p>
        </p:txBody>
      </p:sp>
      <p:sp>
        <p:nvSpPr>
          <p:cNvPr id="13" name="Rectangle 11"/>
          <p:cNvSpPr>
            <a:spLocks noChangeArrowheads="1"/>
          </p:cNvSpPr>
          <p:nvPr userDrawn="1"/>
        </p:nvSpPr>
        <p:spPr bwMode="auto">
          <a:xfrm>
            <a:off x="8934" y="5622132"/>
            <a:ext cx="4119033"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400">
                <a:solidFill>
                  <a:schemeClr val="tx1"/>
                </a:solidFill>
                <a:latin typeface="Arial" pitchFamily="34" charset="0"/>
              </a:defRPr>
            </a:lvl1pPr>
            <a:lvl2pPr marL="742950" indent="-285750" eaLnBrk="0" hangingPunct="0">
              <a:defRPr sz="3400">
                <a:solidFill>
                  <a:schemeClr val="tx1"/>
                </a:solidFill>
                <a:latin typeface="Arial" pitchFamily="34" charset="0"/>
              </a:defRPr>
            </a:lvl2pPr>
            <a:lvl3pPr marL="1143000" indent="-228600" eaLnBrk="0" hangingPunct="0">
              <a:defRPr sz="3400">
                <a:solidFill>
                  <a:schemeClr val="tx1"/>
                </a:solidFill>
                <a:latin typeface="Arial" pitchFamily="34" charset="0"/>
              </a:defRPr>
            </a:lvl3pPr>
            <a:lvl4pPr marL="1600200" indent="-228600" eaLnBrk="0" hangingPunct="0">
              <a:defRPr sz="3400">
                <a:solidFill>
                  <a:schemeClr val="tx1"/>
                </a:solidFill>
                <a:latin typeface="Arial" pitchFamily="34" charset="0"/>
              </a:defRPr>
            </a:lvl4pPr>
            <a:lvl5pPr marL="2057400" indent="-228600" eaLnBrk="0" hangingPunct="0">
              <a:defRPr sz="3400">
                <a:solidFill>
                  <a:schemeClr val="tx1"/>
                </a:solidFill>
                <a:latin typeface="Arial" pitchFamily="34" charset="0"/>
              </a:defRPr>
            </a:lvl5pPr>
            <a:lvl6pPr marL="2514600" indent="-228600" algn="ctr" eaLnBrk="0" fontAlgn="base" hangingPunct="0">
              <a:spcBef>
                <a:spcPct val="20000"/>
              </a:spcBef>
              <a:spcAft>
                <a:spcPct val="0"/>
              </a:spcAft>
              <a:buChar char="•"/>
              <a:defRPr sz="3400">
                <a:solidFill>
                  <a:schemeClr val="tx1"/>
                </a:solidFill>
                <a:latin typeface="Arial" pitchFamily="34" charset="0"/>
              </a:defRPr>
            </a:lvl6pPr>
            <a:lvl7pPr marL="2971800" indent="-228600" algn="ctr" eaLnBrk="0" fontAlgn="base" hangingPunct="0">
              <a:spcBef>
                <a:spcPct val="20000"/>
              </a:spcBef>
              <a:spcAft>
                <a:spcPct val="0"/>
              </a:spcAft>
              <a:buChar char="•"/>
              <a:defRPr sz="3400">
                <a:solidFill>
                  <a:schemeClr val="tx1"/>
                </a:solidFill>
                <a:latin typeface="Arial" pitchFamily="34" charset="0"/>
              </a:defRPr>
            </a:lvl7pPr>
            <a:lvl8pPr marL="3429000" indent="-228600" algn="ctr" eaLnBrk="0" fontAlgn="base" hangingPunct="0">
              <a:spcBef>
                <a:spcPct val="20000"/>
              </a:spcBef>
              <a:spcAft>
                <a:spcPct val="0"/>
              </a:spcAft>
              <a:buChar char="•"/>
              <a:defRPr sz="3400">
                <a:solidFill>
                  <a:schemeClr val="tx1"/>
                </a:solidFill>
                <a:latin typeface="Arial" pitchFamily="34" charset="0"/>
              </a:defRPr>
            </a:lvl8pPr>
            <a:lvl9pPr marL="3886200" indent="-228600" algn="ctr" eaLnBrk="0" fontAlgn="base" hangingPunct="0">
              <a:spcBef>
                <a:spcPct val="20000"/>
              </a:spcBef>
              <a:spcAft>
                <a:spcPct val="0"/>
              </a:spcAft>
              <a:buChar char="•"/>
              <a:defRPr sz="3400">
                <a:solidFill>
                  <a:schemeClr val="tx1"/>
                </a:solidFill>
                <a:latin typeface="Arial" pitchFamily="34" charset="0"/>
              </a:defRPr>
            </a:lvl9pPr>
          </a:lstStyle>
          <a:p>
            <a:pPr algn="l" eaLnBrk="1" fontAlgn="base" hangingPunct="1">
              <a:lnSpc>
                <a:spcPct val="80000"/>
              </a:lnSpc>
              <a:spcBef>
                <a:spcPct val="20000"/>
              </a:spcBef>
              <a:spcAft>
                <a:spcPct val="0"/>
              </a:spcAft>
              <a:defRPr/>
            </a:pPr>
            <a:r>
              <a:rPr lang="en-US" altLang="en-US" sz="1400" dirty="0">
                <a:solidFill>
                  <a:srgbClr val="000000"/>
                </a:solidFill>
              </a:rPr>
              <a:t>Interactive PowerPoint Slides by: </a:t>
            </a:r>
          </a:p>
          <a:p>
            <a:pPr algn="l" eaLnBrk="1" fontAlgn="base" hangingPunct="1">
              <a:lnSpc>
                <a:spcPct val="80000"/>
              </a:lnSpc>
              <a:spcBef>
                <a:spcPct val="20000"/>
              </a:spcBef>
              <a:spcAft>
                <a:spcPct val="0"/>
              </a:spcAft>
              <a:defRPr/>
            </a:pPr>
            <a:r>
              <a:rPr lang="en-US" altLang="en-US" sz="1400" dirty="0">
                <a:solidFill>
                  <a:srgbClr val="000000"/>
                </a:solidFill>
              </a:rPr>
              <a:t>V.  </a:t>
            </a:r>
            <a:r>
              <a:rPr lang="en-US" altLang="en-US" sz="1400" dirty="0" err="1">
                <a:solidFill>
                  <a:srgbClr val="000000"/>
                </a:solidFill>
              </a:rPr>
              <a:t>Andreea</a:t>
            </a:r>
            <a:r>
              <a:rPr lang="en-US" altLang="en-US" sz="1400" dirty="0">
                <a:solidFill>
                  <a:srgbClr val="000000"/>
                </a:solidFill>
              </a:rPr>
              <a:t>  </a:t>
            </a:r>
            <a:r>
              <a:rPr lang="en-US" altLang="en-US" sz="1400" dirty="0" err="1">
                <a:solidFill>
                  <a:srgbClr val="000000"/>
                </a:solidFill>
              </a:rPr>
              <a:t>Chiritescu</a:t>
            </a:r>
            <a:endParaRPr lang="en-US" altLang="en-US" sz="1400" dirty="0">
              <a:solidFill>
                <a:srgbClr val="000000"/>
              </a:solidFill>
            </a:endParaRPr>
          </a:p>
          <a:p>
            <a:pPr algn="l" eaLnBrk="1" fontAlgn="base" hangingPunct="1">
              <a:lnSpc>
                <a:spcPct val="80000"/>
              </a:lnSpc>
              <a:spcBef>
                <a:spcPct val="20000"/>
              </a:spcBef>
              <a:spcAft>
                <a:spcPct val="0"/>
              </a:spcAft>
              <a:defRPr/>
            </a:pPr>
            <a:r>
              <a:rPr lang="en-US" altLang="en-US" sz="1400" dirty="0">
                <a:solidFill>
                  <a:srgbClr val="000000"/>
                </a:solidFill>
              </a:rPr>
              <a:t>Eastern Illinois University</a:t>
            </a:r>
          </a:p>
        </p:txBody>
      </p:sp>
      <p:sp>
        <p:nvSpPr>
          <p:cNvPr id="9" name="文字方塊 8"/>
          <p:cNvSpPr txBox="1"/>
          <p:nvPr userDrawn="1"/>
        </p:nvSpPr>
        <p:spPr>
          <a:xfrm>
            <a:off x="8229600" y="5508811"/>
            <a:ext cx="3962400" cy="830997"/>
          </a:xfrm>
          <a:prstGeom prst="rect">
            <a:avLst/>
          </a:prstGeom>
          <a:noFill/>
        </p:spPr>
        <p:txBody>
          <a:bodyPr wrap="square" rtlCol="0">
            <a:spAutoFit/>
          </a:bodyPr>
          <a:lstStyle/>
          <a:p>
            <a:pPr algn="ctr">
              <a:buNone/>
            </a:pPr>
            <a:r>
              <a:rPr lang="zh-TW" altLang="en-US" sz="2400" dirty="0">
                <a:latin typeface="微軟正黑體" panose="020B0604030504040204" pitchFamily="34" charset="-120"/>
                <a:ea typeface="微軟正黑體" panose="020B0604030504040204" pitchFamily="34" charset="-120"/>
              </a:rPr>
              <a:t>經濟學二（第</a:t>
            </a:r>
            <a:r>
              <a:rPr lang="en-US" altLang="zh-TW" sz="2400" dirty="0">
                <a:latin typeface="微軟正黑體" panose="020B0604030504040204" pitchFamily="34" charset="-120"/>
                <a:ea typeface="微軟正黑體" panose="020B0604030504040204" pitchFamily="34" charset="-120"/>
              </a:rPr>
              <a:t>11</a:t>
            </a:r>
            <a:r>
              <a:rPr lang="zh-TW" altLang="en-US" sz="2400" dirty="0">
                <a:latin typeface="微軟正黑體" panose="020B0604030504040204" pitchFamily="34" charset="-120"/>
                <a:ea typeface="微軟正黑體" panose="020B0604030504040204" pitchFamily="34" charset="-120"/>
              </a:rPr>
              <a:t>講）</a:t>
            </a:r>
            <a:endParaRPr lang="en-US" altLang="zh-TW" sz="2400" dirty="0">
              <a:latin typeface="微軟正黑體" panose="020B0604030504040204" pitchFamily="34" charset="-120"/>
              <a:ea typeface="微軟正黑體" panose="020B0604030504040204" pitchFamily="34" charset="-120"/>
            </a:endParaRPr>
          </a:p>
          <a:p>
            <a:pPr algn="ctr">
              <a:buNone/>
            </a:pPr>
            <a:r>
              <a:rPr lang="zh-TW" altLang="en-US" sz="2400" dirty="0">
                <a:latin typeface="微軟正黑體" panose="020B0604030504040204" pitchFamily="34" charset="-120"/>
                <a:ea typeface="微軟正黑體" panose="020B0604030504040204" pitchFamily="34" charset="-120"/>
              </a:rPr>
              <a:t>授課老師：吳中書</a:t>
            </a:r>
          </a:p>
        </p:txBody>
      </p:sp>
    </p:spTree>
    <p:extLst>
      <p:ext uri="{BB962C8B-B14F-4D97-AF65-F5344CB8AC3E}">
        <p14:creationId xmlns:p14="http://schemas.microsoft.com/office/powerpoint/2010/main" val="2757052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solidFill>
                  <a:schemeClr val="tx1"/>
                </a:solidFill>
              </a:defRPr>
            </a:lvl1pPr>
          </a:lstStyle>
          <a:p>
            <a:r>
              <a:rPr lang="en-US" dirty="0"/>
              <a:t>Click to edit Master title style</a:t>
            </a:r>
          </a:p>
        </p:txBody>
      </p:sp>
      <p:sp>
        <p:nvSpPr>
          <p:cNvPr id="6" name="Text Placeholder 5"/>
          <p:cNvSpPr>
            <a:spLocks noGrp="1"/>
          </p:cNvSpPr>
          <p:nvPr>
            <p:ph type="body" sz="quarter" idx="12"/>
          </p:nvPr>
        </p:nvSpPr>
        <p:spPr>
          <a:xfrm>
            <a:off x="7247467" y="901700"/>
            <a:ext cx="4487333" cy="4826000"/>
          </a:xfrm>
        </p:spPr>
        <p:txBody>
          <a:bodyPr/>
          <a:lstStyle>
            <a:lvl1pPr marL="0" indent="0" algn="l">
              <a:spcBef>
                <a:spcPts val="0"/>
              </a:spcBef>
              <a:defRPr sz="1600"/>
            </a:lvl1pPr>
          </a:lstStyle>
          <a:p>
            <a:pPr lvl="0"/>
            <a:r>
              <a:rPr lang="en-US" dirty="0"/>
              <a:t>Click to edit Master text styles</a:t>
            </a:r>
          </a:p>
        </p:txBody>
      </p:sp>
      <p:sp>
        <p:nvSpPr>
          <p:cNvPr id="4" name="Rectangle 13"/>
          <p:cNvSpPr>
            <a:spLocks noGrp="1" noChangeArrowheads="1"/>
          </p:cNvSpPr>
          <p:nvPr>
            <p:ph type="sldNum" sz="quarter" idx="13"/>
          </p:nvPr>
        </p:nvSpPr>
        <p:spPr>
          <a:ln/>
        </p:spPr>
        <p:txBody>
          <a:bodyPr/>
          <a:lstStyle>
            <a:lvl1pPr>
              <a:defRPr/>
            </a:lvl1pPr>
          </a:lstStyle>
          <a:p>
            <a:pPr>
              <a:defRPr/>
            </a:pPr>
            <a:fld id="{2F37425F-5E17-4209-B948-B5CE2119E408}" type="slidenum">
              <a:rPr lang="en-US"/>
              <a:pPr>
                <a:defRPr/>
              </a:pPr>
              <a:t>‹#›</a:t>
            </a:fld>
            <a:endParaRPr lang="en-US" dirty="0"/>
          </a:p>
        </p:txBody>
      </p:sp>
      <p:sp>
        <p:nvSpPr>
          <p:cNvPr id="5" name="Footer Placeholder 4"/>
          <p:cNvSpPr>
            <a:spLocks noGrp="1"/>
          </p:cNvSpPr>
          <p:nvPr>
            <p:ph type="ftr" sz="quarter" idx="14"/>
          </p:nvPr>
        </p:nvSpPr>
        <p:spPr/>
        <p:txBody>
          <a:bodyPr/>
          <a:lstStyle>
            <a:lvl1pPr>
              <a:defRPr/>
            </a:lvl1pPr>
          </a:lstStyle>
          <a:p>
            <a:pPr>
              <a:defRPr/>
            </a:pPr>
            <a:r>
              <a:rPr lang="en-US">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endParaRPr lang="en-US" dirty="0">
              <a:solidFill>
                <a:srgbClr val="000000"/>
              </a:solidFill>
            </a:endParaRPr>
          </a:p>
        </p:txBody>
      </p:sp>
    </p:spTree>
    <p:extLst>
      <p:ext uri="{BB962C8B-B14F-4D97-AF65-F5344CB8AC3E}">
        <p14:creationId xmlns:p14="http://schemas.microsoft.com/office/powerpoint/2010/main" val="22040548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Placeholder 2"/>
          <p:cNvSpPr>
            <a:spLocks noGrp="1"/>
          </p:cNvSpPr>
          <p:nvPr>
            <p:ph type="sldNum" sz="quarter" idx="10"/>
          </p:nvPr>
        </p:nvSpPr>
        <p:spPr/>
        <p:txBody>
          <a:bodyPr/>
          <a:lstStyle/>
          <a:p>
            <a:pPr fontAlgn="base">
              <a:spcAft>
                <a:spcPct val="0"/>
              </a:spcAft>
              <a:defRPr/>
            </a:pPr>
            <a:fld id="{CFA536BC-3ED5-4293-8323-16A4258B4A0B}" type="slidenum">
              <a:rPr lang="en-US" smtClean="0"/>
              <a:pPr fontAlgn="base">
                <a:spcAft>
                  <a:spcPct val="0"/>
                </a:spcAft>
                <a:defRPr/>
              </a:pPr>
              <a:t>‹#›</a:t>
            </a:fld>
            <a:endParaRPr lang="en-US" dirty="0"/>
          </a:p>
        </p:txBody>
      </p:sp>
      <p:sp>
        <p:nvSpPr>
          <p:cNvPr id="4" name="Footer Placeholder 3"/>
          <p:cNvSpPr>
            <a:spLocks noGrp="1"/>
          </p:cNvSpPr>
          <p:nvPr>
            <p:ph type="ftr" sz="quarter" idx="11"/>
          </p:nvPr>
        </p:nvSpPr>
        <p:spPr/>
        <p:txBody>
          <a:bodyPr/>
          <a:lstStyle/>
          <a:p>
            <a:pPr fontAlgn="base">
              <a:spcBef>
                <a:spcPct val="20000"/>
              </a:spcBef>
              <a:spcAft>
                <a:spcPct val="0"/>
              </a:spcAft>
              <a:defRPr/>
            </a:pPr>
            <a:r>
              <a:rPr lang="en-US">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endParaRPr lang="en-US" dirty="0">
              <a:solidFill>
                <a:srgbClr val="000000"/>
              </a:solidFill>
            </a:endParaRPr>
          </a:p>
        </p:txBody>
      </p:sp>
      <p:sp>
        <p:nvSpPr>
          <p:cNvPr id="6" name="Text Placeholder 5"/>
          <p:cNvSpPr>
            <a:spLocks noGrp="1"/>
          </p:cNvSpPr>
          <p:nvPr>
            <p:ph type="body" sz="quarter" idx="12"/>
          </p:nvPr>
        </p:nvSpPr>
        <p:spPr>
          <a:xfrm>
            <a:off x="609600" y="533400"/>
            <a:ext cx="11277600" cy="533400"/>
          </a:xfrm>
        </p:spPr>
        <p:txBody>
          <a:bodyPr/>
          <a:lstStyle>
            <a:lvl1pPr marL="0" indent="0">
              <a:buNone/>
              <a:defRPr sz="3200" i="0">
                <a:solidFill>
                  <a:schemeClr val="tx1"/>
                </a:solidFill>
                <a:latin typeface="+mn-lt"/>
              </a:defRPr>
            </a:lvl1pPr>
            <a:lvl2pPr marL="457200" indent="0">
              <a:buNone/>
              <a:defRPr/>
            </a:lvl2pPr>
            <a:lvl3pPr marL="914400" indent="0">
              <a:buNone/>
              <a:defRPr/>
            </a:lvl3pPr>
            <a:lvl4pPr marL="1371600" indent="0">
              <a:buNone/>
              <a:defRPr/>
            </a:lvl4pPr>
            <a:lvl5pPr marL="1828800" indent="0">
              <a:buNone/>
              <a:defRPr/>
            </a:lvl5pPr>
          </a:lstStyle>
          <a:p>
            <a:pPr lvl="1"/>
            <a:r>
              <a:rPr lang="en-US" dirty="0"/>
              <a:t>Click to edit Master text styles</a:t>
            </a:r>
          </a:p>
        </p:txBody>
      </p:sp>
      <p:sp>
        <p:nvSpPr>
          <p:cNvPr id="9" name="Text Placeholder 5"/>
          <p:cNvSpPr>
            <a:spLocks noGrp="1"/>
          </p:cNvSpPr>
          <p:nvPr>
            <p:ph type="body" sz="quarter" idx="14"/>
          </p:nvPr>
        </p:nvSpPr>
        <p:spPr>
          <a:xfrm>
            <a:off x="711200" y="1295400"/>
            <a:ext cx="10769600" cy="2209800"/>
          </a:xfrm>
        </p:spPr>
        <p:txBody>
          <a:bodyPr/>
          <a:lstStyle>
            <a:lvl1pPr marL="0" indent="0">
              <a:buNone/>
              <a:defRPr sz="3200" i="1">
                <a:solidFill>
                  <a:schemeClr val="accent6">
                    <a:lumMod val="50000"/>
                  </a:schemeClr>
                </a:solidFill>
                <a:latin typeface="Cambria" panose="020405030504060302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Tree>
    <p:extLst>
      <p:ext uri="{BB962C8B-B14F-4D97-AF65-F5344CB8AC3E}">
        <p14:creationId xmlns:p14="http://schemas.microsoft.com/office/powerpoint/2010/main" val="37789211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AL or EX BT no animation">
    <p:spTree>
      <p:nvGrpSpPr>
        <p:cNvPr id="1" name=""/>
        <p:cNvGrpSpPr/>
        <p:nvPr/>
      </p:nvGrpSpPr>
      <p:grpSpPr>
        <a:xfrm>
          <a:off x="0" y="0"/>
          <a:ext cx="0" cy="0"/>
          <a:chOff x="0" y="0"/>
          <a:chExt cx="0" cy="0"/>
        </a:xfrm>
      </p:grpSpPr>
      <p:sp>
        <p:nvSpPr>
          <p:cNvPr id="2" name="Title 1"/>
          <p:cNvSpPr>
            <a:spLocks noGrp="1"/>
          </p:cNvSpPr>
          <p:nvPr>
            <p:ph type="title"/>
          </p:nvPr>
        </p:nvSpPr>
        <p:spPr>
          <a:xfrm>
            <a:off x="101600" y="100940"/>
            <a:ext cx="11887200" cy="661061"/>
          </a:xfrm>
        </p:spPr>
        <p:txBody>
          <a:bodyPr/>
          <a:lstStyle>
            <a:lvl1pPr>
              <a:defRPr sz="3200">
                <a:solidFill>
                  <a:srgbClr val="002060"/>
                </a:solidFill>
              </a:defRPr>
            </a:lvl1pPr>
          </a:lstStyle>
          <a:p>
            <a:r>
              <a:rPr lang="en-US" dirty="0"/>
              <a:t>Click to edit Master title style</a:t>
            </a:r>
          </a:p>
        </p:txBody>
      </p:sp>
      <p:sp>
        <p:nvSpPr>
          <p:cNvPr id="4" name="Rectangle 3"/>
          <p:cNvSpPr>
            <a:spLocks noGrp="1" noChangeArrowheads="1"/>
          </p:cNvSpPr>
          <p:nvPr>
            <p:ph type="sldNum" sz="quarter" idx="10"/>
          </p:nvPr>
        </p:nvSpPr>
        <p:spPr/>
        <p:txBody>
          <a:bodyPr/>
          <a:lstStyle>
            <a:lvl1pPr>
              <a:defRPr/>
            </a:lvl1pPr>
          </a:lstStyle>
          <a:p>
            <a:pPr>
              <a:defRPr/>
            </a:pPr>
            <a:fld id="{073C29DC-2178-4274-9150-45F8EBD31C2D}"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
        <p:nvSpPr>
          <p:cNvPr id="6" name="Content Placeholder 2"/>
          <p:cNvSpPr>
            <a:spLocks noGrp="1"/>
          </p:cNvSpPr>
          <p:nvPr>
            <p:ph idx="12" hasCustomPrompt="1"/>
          </p:nvPr>
        </p:nvSpPr>
        <p:spPr>
          <a:xfrm>
            <a:off x="508001" y="3200400"/>
            <a:ext cx="11358596" cy="2971800"/>
          </a:xfrm>
          <a:prstGeom prst="rect">
            <a:avLst/>
          </a:prstGeom>
        </p:spPr>
        <p:txBody>
          <a:bodyPr/>
          <a:lstStyle>
            <a:lvl1pPr>
              <a:defRPr sz="3000">
                <a:solidFill>
                  <a:schemeClr val="tx1"/>
                </a:solidFill>
              </a:defRPr>
            </a:lvl1pPr>
            <a:lvl2pPr>
              <a:defRPr sz="3000">
                <a:solidFill>
                  <a:schemeClr val="tx1"/>
                </a:solidFill>
              </a:defRPr>
            </a:lvl2pPr>
            <a:lvl3pPr>
              <a:defRPr sz="2400">
                <a:solidFill>
                  <a:schemeClr val="tx1"/>
                </a:solidFill>
              </a:defRPr>
            </a:lvl3pPr>
            <a:lvl4pPr>
              <a:defRPr sz="2000">
                <a:solidFill>
                  <a:schemeClr val="tx1"/>
                </a:solidFill>
              </a:defRPr>
            </a:lvl4pPr>
            <a:lvl5pPr>
              <a:defRPr sz="1800">
                <a:solidFill>
                  <a:schemeClr val="tx1"/>
                </a:solidFill>
              </a:defRPr>
            </a:lvl5pPr>
          </a:lstStyle>
          <a:p>
            <a:pPr lvl="0"/>
            <a:r>
              <a:rPr lang="en-US" dirty="0"/>
              <a:t>Click to edit Master text styles NO ANIM</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97997489"/>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solidFill>
                  <a:schemeClr val="tx1"/>
                </a:solidFill>
              </a:defRPr>
            </a:lvl1pPr>
          </a:lstStyle>
          <a:p>
            <a:r>
              <a:rPr lang="en-US" dirty="0"/>
              <a:t>Click to edit Master title style</a:t>
            </a:r>
          </a:p>
        </p:txBody>
      </p:sp>
      <p:sp>
        <p:nvSpPr>
          <p:cNvPr id="6" name="Text Placeholder 5"/>
          <p:cNvSpPr>
            <a:spLocks noGrp="1"/>
          </p:cNvSpPr>
          <p:nvPr>
            <p:ph type="body" sz="quarter" idx="12"/>
          </p:nvPr>
        </p:nvSpPr>
        <p:spPr>
          <a:xfrm>
            <a:off x="7247467" y="901700"/>
            <a:ext cx="4487333" cy="4826000"/>
          </a:xfrm>
        </p:spPr>
        <p:txBody>
          <a:bodyPr/>
          <a:lstStyle>
            <a:lvl1pPr marL="0" indent="0" algn="l">
              <a:spcBef>
                <a:spcPts val="0"/>
              </a:spcBef>
              <a:defRPr sz="1600"/>
            </a:lvl1pPr>
          </a:lstStyle>
          <a:p>
            <a:pPr lvl="0"/>
            <a:r>
              <a:rPr lang="en-US" dirty="0"/>
              <a:t>Click to edit Master text styles</a:t>
            </a:r>
          </a:p>
        </p:txBody>
      </p:sp>
      <p:sp>
        <p:nvSpPr>
          <p:cNvPr id="4" name="Rectangle 13"/>
          <p:cNvSpPr>
            <a:spLocks noGrp="1" noChangeArrowheads="1"/>
          </p:cNvSpPr>
          <p:nvPr>
            <p:ph type="sldNum" sz="quarter" idx="13"/>
          </p:nvPr>
        </p:nvSpPr>
        <p:spPr>
          <a:ln/>
        </p:spPr>
        <p:txBody>
          <a:bodyPr/>
          <a:lstStyle>
            <a:lvl1pPr>
              <a:defRPr/>
            </a:lvl1pPr>
          </a:lstStyle>
          <a:p>
            <a:pPr>
              <a:defRPr/>
            </a:pPr>
            <a:fld id="{2F37425F-5E17-4209-B948-B5CE2119E408}" type="slidenum">
              <a:rPr lang="en-US"/>
              <a:pPr>
                <a:defRPr/>
              </a:pPr>
              <a:t>‹#›</a:t>
            </a:fld>
            <a:endParaRPr lang="en-US" dirty="0"/>
          </a:p>
        </p:txBody>
      </p:sp>
      <p:sp>
        <p:nvSpPr>
          <p:cNvPr id="5" name="Footer Placeholder 4"/>
          <p:cNvSpPr>
            <a:spLocks noGrp="1"/>
          </p:cNvSpPr>
          <p:nvPr>
            <p:ph type="ftr" sz="quarter" idx="14"/>
          </p:nvPr>
        </p:nvSpPr>
        <p:spPr/>
        <p:txBody>
          <a:bodyPr/>
          <a:lstStyle>
            <a:lvl1pPr>
              <a:defRPr/>
            </a:lvl1pPr>
          </a:lstStyle>
          <a:p>
            <a:pPr>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2997577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786758" y="100940"/>
            <a:ext cx="10405241" cy="860961"/>
          </a:xfrm>
        </p:spPr>
        <p:txBody>
          <a:bodyPr/>
          <a:lstStyle/>
          <a:p>
            <a:r>
              <a:rPr lang="en-US" dirty="0"/>
              <a:t>Click to edit Master title style</a:t>
            </a:r>
          </a:p>
        </p:txBody>
      </p:sp>
      <p:sp>
        <p:nvSpPr>
          <p:cNvPr id="3" name="Content Placeholder 2"/>
          <p:cNvSpPr>
            <a:spLocks noGrp="1"/>
          </p:cNvSpPr>
          <p:nvPr>
            <p:ph idx="1"/>
          </p:nvPr>
        </p:nvSpPr>
        <p:spPr/>
        <p:txBody>
          <a:bodyPr/>
          <a:lstStyle>
            <a:lvl1pPr>
              <a:defRPr>
                <a:solidFill>
                  <a:srgbClr val="005EA4"/>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3"/>
          <p:cNvSpPr>
            <a:spLocks noGrp="1" noChangeArrowheads="1"/>
          </p:cNvSpPr>
          <p:nvPr>
            <p:ph type="sldNum" sz="quarter" idx="10"/>
          </p:nvPr>
        </p:nvSpPr>
        <p:spPr/>
        <p:txBody>
          <a:bodyPr/>
          <a:lstStyle>
            <a:lvl1pPr>
              <a:defRPr/>
            </a:lvl1pPr>
          </a:lstStyle>
          <a:p>
            <a:pPr>
              <a:defRPr/>
            </a:pPr>
            <a:fld id="{073C29DC-2178-4274-9150-45F8EBD31C2D}" type="slidenum">
              <a:rPr lang="en-US"/>
              <a:pPr>
                <a:defRPr/>
              </a:pPr>
              <a:t>‹#›</a:t>
            </a:fld>
            <a:endParaRPr lang="en-US"/>
          </a:p>
        </p:txBody>
      </p:sp>
    </p:spTree>
    <p:extLst>
      <p:ext uri="{BB962C8B-B14F-4D97-AF65-F5344CB8AC3E}">
        <p14:creationId xmlns:p14="http://schemas.microsoft.com/office/powerpoint/2010/main" val="129007843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left)">
                                      <p:cBhvr>
                                        <p:cTn id="11" dur="500"/>
                                        <p:tgtEl>
                                          <p:spTgt spid="3">
                                            <p:txEl>
                                              <p:pRg st="1" end="1"/>
                                            </p:txEl>
                                          </p:spTgt>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left)">
                                      <p:cBhvr>
                                        <p:cTn id="19" dur="500"/>
                                        <p:tgtEl>
                                          <p:spTgt spid="3">
                                            <p:txEl>
                                              <p:pRg st="3" end="3"/>
                                            </p:txEl>
                                          </p:spTgt>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Lst>
      </p:bldP>
    </p:bld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solidFill>
                  <a:schemeClr val="tx1"/>
                </a:solidFill>
              </a:defRPr>
            </a:lvl1pPr>
          </a:lstStyle>
          <a:p>
            <a:r>
              <a:rPr lang="en-US" dirty="0"/>
              <a:t>Click to edit Master title style</a:t>
            </a:r>
          </a:p>
        </p:txBody>
      </p:sp>
      <p:sp>
        <p:nvSpPr>
          <p:cNvPr id="6" name="Text Placeholder 5"/>
          <p:cNvSpPr>
            <a:spLocks noGrp="1"/>
          </p:cNvSpPr>
          <p:nvPr>
            <p:ph type="body" sz="quarter" idx="12"/>
          </p:nvPr>
        </p:nvSpPr>
        <p:spPr>
          <a:xfrm>
            <a:off x="7247467" y="901700"/>
            <a:ext cx="4487333" cy="4826000"/>
          </a:xfrm>
        </p:spPr>
        <p:txBody>
          <a:bodyPr/>
          <a:lstStyle>
            <a:lvl1pPr marL="0" indent="0" algn="l">
              <a:spcBef>
                <a:spcPts val="0"/>
              </a:spcBef>
              <a:defRPr sz="1600"/>
            </a:lvl1pPr>
          </a:lstStyle>
          <a:p>
            <a:pPr lvl="0"/>
            <a:r>
              <a:rPr lang="en-US" dirty="0"/>
              <a:t>Click to edit Master text styles</a:t>
            </a:r>
          </a:p>
        </p:txBody>
      </p:sp>
      <p:sp>
        <p:nvSpPr>
          <p:cNvPr id="4" name="Rectangle 13"/>
          <p:cNvSpPr>
            <a:spLocks noGrp="1" noChangeArrowheads="1"/>
          </p:cNvSpPr>
          <p:nvPr>
            <p:ph type="sldNum" sz="quarter" idx="13"/>
          </p:nvPr>
        </p:nvSpPr>
        <p:spPr>
          <a:ln/>
        </p:spPr>
        <p:txBody>
          <a:bodyPr/>
          <a:lstStyle>
            <a:lvl1pPr>
              <a:defRPr/>
            </a:lvl1pPr>
          </a:lstStyle>
          <a:p>
            <a:pPr>
              <a:defRPr/>
            </a:pPr>
            <a:fld id="{2F37425F-5E17-4209-B948-B5CE2119E408}" type="slidenum">
              <a:rPr lang="en-US"/>
              <a:pPr>
                <a:defRPr/>
              </a:pPr>
              <a:t>‹#›</a:t>
            </a:fld>
            <a:endParaRPr lang="en-US" dirty="0"/>
          </a:p>
        </p:txBody>
      </p:sp>
      <p:sp>
        <p:nvSpPr>
          <p:cNvPr id="5" name="Footer Placeholder 4"/>
          <p:cNvSpPr>
            <a:spLocks noGrp="1"/>
          </p:cNvSpPr>
          <p:nvPr>
            <p:ph type="ftr" sz="quarter" idx="14"/>
          </p:nvPr>
        </p:nvSpPr>
        <p:spPr/>
        <p:txBody>
          <a:bodyPr/>
          <a:lstStyle>
            <a:lvl1pPr>
              <a:defRPr/>
            </a:lvl1pPr>
          </a:lstStyle>
          <a:p>
            <a:pPr>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2188849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AL or Ex Main">
    <p:spTree>
      <p:nvGrpSpPr>
        <p:cNvPr id="1" name=""/>
        <p:cNvGrpSpPr/>
        <p:nvPr/>
      </p:nvGrpSpPr>
      <p:grpSpPr>
        <a:xfrm>
          <a:off x="0" y="0"/>
          <a:ext cx="0" cy="0"/>
          <a:chOff x="0" y="0"/>
          <a:chExt cx="0" cy="0"/>
        </a:xfrm>
      </p:grpSpPr>
      <p:sp>
        <p:nvSpPr>
          <p:cNvPr id="2" name="Title 1"/>
          <p:cNvSpPr>
            <a:spLocks noGrp="1"/>
          </p:cNvSpPr>
          <p:nvPr>
            <p:ph type="title"/>
          </p:nvPr>
        </p:nvSpPr>
        <p:spPr>
          <a:xfrm>
            <a:off x="101600" y="100940"/>
            <a:ext cx="11887200" cy="661061"/>
          </a:xfrm>
        </p:spPr>
        <p:txBody>
          <a:bodyPr/>
          <a:lstStyle>
            <a:lvl1pPr>
              <a:defRPr sz="3200">
                <a:solidFill>
                  <a:srgbClr val="002060"/>
                </a:solidFill>
              </a:defRPr>
            </a:lvl1pPr>
          </a:lstStyle>
          <a:p>
            <a:r>
              <a:rPr lang="en-US" dirty="0"/>
              <a:t>Click to edit Master title style</a:t>
            </a:r>
          </a:p>
        </p:txBody>
      </p:sp>
      <p:sp>
        <p:nvSpPr>
          <p:cNvPr id="3" name="Content Placeholder 2"/>
          <p:cNvSpPr>
            <a:spLocks noGrp="1"/>
          </p:cNvSpPr>
          <p:nvPr>
            <p:ph idx="1"/>
          </p:nvPr>
        </p:nvSpPr>
        <p:spPr>
          <a:xfrm>
            <a:off x="462989" y="914401"/>
            <a:ext cx="11358596" cy="5534025"/>
          </a:xfrm>
          <a:prstGeom prst="rect">
            <a:avLst/>
          </a:prstGeom>
        </p:spPr>
        <p:txBody>
          <a:bodyPr/>
          <a:lstStyle>
            <a:lvl1pPr>
              <a:defRPr sz="3200">
                <a:solidFill>
                  <a:schemeClr val="tx2"/>
                </a:solidFill>
              </a:defRPr>
            </a:lvl1pPr>
            <a:lvl2pPr>
              <a:defRPr sz="2800">
                <a:solidFill>
                  <a:schemeClr val="tx2"/>
                </a:solidFill>
              </a:defRPr>
            </a:lvl2pPr>
            <a:lvl3pPr>
              <a:defRPr sz="2400">
                <a:solidFill>
                  <a:schemeClr val="tx2"/>
                </a:solidFill>
              </a:defRPr>
            </a:lvl3pPr>
            <a:lvl4pPr>
              <a:defRPr sz="2000">
                <a:solidFill>
                  <a:schemeClr val="tx2"/>
                </a:solidFill>
              </a:defRPr>
            </a:lvl4pPr>
            <a:lvl5pPr>
              <a:defRPr sz="18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3"/>
          <p:cNvSpPr>
            <a:spLocks noGrp="1" noChangeArrowheads="1"/>
          </p:cNvSpPr>
          <p:nvPr>
            <p:ph type="sldNum" sz="quarter" idx="10"/>
          </p:nvPr>
        </p:nvSpPr>
        <p:spPr/>
        <p:txBody>
          <a:bodyPr/>
          <a:lstStyle>
            <a:lvl1pPr>
              <a:defRPr/>
            </a:lvl1pPr>
          </a:lstStyle>
          <a:p>
            <a:pPr>
              <a:defRPr/>
            </a:pPr>
            <a:fld id="{073C29DC-2178-4274-9150-45F8EBD31C2D}"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267569626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left)">
                                      <p:cBhvr>
                                        <p:cTn id="11" dur="500"/>
                                        <p:tgtEl>
                                          <p:spTgt spid="3">
                                            <p:txEl>
                                              <p:pRg st="1" end="1"/>
                                            </p:txEl>
                                          </p:spTgt>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left)">
                                      <p:cBhvr>
                                        <p:cTn id="19" dur="500"/>
                                        <p:tgtEl>
                                          <p:spTgt spid="3">
                                            <p:txEl>
                                              <p:pRg st="3" end="3"/>
                                            </p:txEl>
                                          </p:spTgt>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Lst>
      </p:bldP>
    </p:bld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AL or EX LeftText">
    <p:spTree>
      <p:nvGrpSpPr>
        <p:cNvPr id="1" name=""/>
        <p:cNvGrpSpPr/>
        <p:nvPr/>
      </p:nvGrpSpPr>
      <p:grpSpPr>
        <a:xfrm>
          <a:off x="0" y="0"/>
          <a:ext cx="0" cy="0"/>
          <a:chOff x="0" y="0"/>
          <a:chExt cx="0" cy="0"/>
        </a:xfrm>
      </p:grpSpPr>
      <p:sp>
        <p:nvSpPr>
          <p:cNvPr id="2" name="Title 1"/>
          <p:cNvSpPr>
            <a:spLocks noGrp="1"/>
          </p:cNvSpPr>
          <p:nvPr>
            <p:ph type="title"/>
          </p:nvPr>
        </p:nvSpPr>
        <p:spPr>
          <a:xfrm>
            <a:off x="101600" y="100940"/>
            <a:ext cx="11887200" cy="661061"/>
          </a:xfrm>
        </p:spPr>
        <p:txBody>
          <a:bodyPr/>
          <a:lstStyle>
            <a:lvl1pPr>
              <a:defRPr sz="3200">
                <a:solidFill>
                  <a:srgbClr val="002060"/>
                </a:solidFill>
              </a:defRPr>
            </a:lvl1pPr>
          </a:lstStyle>
          <a:p>
            <a:r>
              <a:rPr lang="en-US" dirty="0"/>
              <a:t>Click to edit Master title style</a:t>
            </a:r>
          </a:p>
        </p:txBody>
      </p:sp>
      <p:sp>
        <p:nvSpPr>
          <p:cNvPr id="3" name="Content Placeholder 2"/>
          <p:cNvSpPr>
            <a:spLocks noGrp="1"/>
          </p:cNvSpPr>
          <p:nvPr>
            <p:ph idx="1"/>
          </p:nvPr>
        </p:nvSpPr>
        <p:spPr>
          <a:xfrm>
            <a:off x="462989" y="914401"/>
            <a:ext cx="5429812" cy="5534025"/>
          </a:xfrm>
          <a:prstGeom prst="rect">
            <a:avLst/>
          </a:prstGeom>
        </p:spPr>
        <p:txBody>
          <a:bodyPr/>
          <a:lstStyle>
            <a:lvl1pPr>
              <a:defRPr sz="3200">
                <a:solidFill>
                  <a:schemeClr val="tx2"/>
                </a:solidFill>
              </a:defRPr>
            </a:lvl1pPr>
            <a:lvl2pPr>
              <a:defRPr sz="2800">
                <a:solidFill>
                  <a:schemeClr val="tx2"/>
                </a:solidFill>
              </a:defRPr>
            </a:lvl2pPr>
            <a:lvl3pPr>
              <a:defRPr sz="2400">
                <a:solidFill>
                  <a:schemeClr val="tx2"/>
                </a:solidFill>
              </a:defRPr>
            </a:lvl3pPr>
            <a:lvl4pPr>
              <a:defRPr sz="2000">
                <a:solidFill>
                  <a:schemeClr val="tx2"/>
                </a:solidFill>
              </a:defRPr>
            </a:lvl4pPr>
            <a:lvl5pPr>
              <a:defRPr sz="18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3"/>
          <p:cNvSpPr>
            <a:spLocks noGrp="1" noChangeArrowheads="1"/>
          </p:cNvSpPr>
          <p:nvPr>
            <p:ph type="sldNum" sz="quarter" idx="10"/>
          </p:nvPr>
        </p:nvSpPr>
        <p:spPr/>
        <p:txBody>
          <a:bodyPr/>
          <a:lstStyle>
            <a:lvl1pPr>
              <a:defRPr/>
            </a:lvl1pPr>
          </a:lstStyle>
          <a:p>
            <a:pPr>
              <a:defRPr/>
            </a:pPr>
            <a:fld id="{073C29DC-2178-4274-9150-45F8EBD31C2D}"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348854047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left)">
                                      <p:cBhvr>
                                        <p:cTn id="11" dur="500"/>
                                        <p:tgtEl>
                                          <p:spTgt spid="3">
                                            <p:txEl>
                                              <p:pRg st="1" end="1"/>
                                            </p:txEl>
                                          </p:spTgt>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left)">
                                      <p:cBhvr>
                                        <p:cTn id="19" dur="500"/>
                                        <p:tgtEl>
                                          <p:spTgt spid="3">
                                            <p:txEl>
                                              <p:pRg st="3" end="3"/>
                                            </p:txEl>
                                          </p:spTgt>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Lst>
      </p:bldP>
    </p:bld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AL or EX RText">
    <p:spTree>
      <p:nvGrpSpPr>
        <p:cNvPr id="1" name=""/>
        <p:cNvGrpSpPr/>
        <p:nvPr/>
      </p:nvGrpSpPr>
      <p:grpSpPr>
        <a:xfrm>
          <a:off x="0" y="0"/>
          <a:ext cx="0" cy="0"/>
          <a:chOff x="0" y="0"/>
          <a:chExt cx="0" cy="0"/>
        </a:xfrm>
      </p:grpSpPr>
      <p:sp>
        <p:nvSpPr>
          <p:cNvPr id="2" name="Title 1"/>
          <p:cNvSpPr>
            <a:spLocks noGrp="1"/>
          </p:cNvSpPr>
          <p:nvPr>
            <p:ph type="title"/>
          </p:nvPr>
        </p:nvSpPr>
        <p:spPr>
          <a:xfrm>
            <a:off x="101600" y="100940"/>
            <a:ext cx="11887200" cy="661061"/>
          </a:xfrm>
        </p:spPr>
        <p:txBody>
          <a:bodyPr/>
          <a:lstStyle>
            <a:lvl1pPr>
              <a:defRPr sz="3200">
                <a:solidFill>
                  <a:srgbClr val="002060"/>
                </a:solidFill>
              </a:defRPr>
            </a:lvl1pPr>
          </a:lstStyle>
          <a:p>
            <a:r>
              <a:rPr lang="en-US" dirty="0"/>
              <a:t>Click to edit Master title style</a:t>
            </a:r>
          </a:p>
        </p:txBody>
      </p:sp>
      <p:sp>
        <p:nvSpPr>
          <p:cNvPr id="3" name="Content Placeholder 2"/>
          <p:cNvSpPr>
            <a:spLocks noGrp="1"/>
          </p:cNvSpPr>
          <p:nvPr>
            <p:ph idx="1"/>
          </p:nvPr>
        </p:nvSpPr>
        <p:spPr>
          <a:xfrm>
            <a:off x="6604001" y="762001"/>
            <a:ext cx="5429812" cy="5534025"/>
          </a:xfrm>
          <a:prstGeom prst="rect">
            <a:avLst/>
          </a:prstGeom>
        </p:spPr>
        <p:txBody>
          <a:bodyPr/>
          <a:lstStyle>
            <a:lvl1pPr>
              <a:defRPr sz="3200">
                <a:solidFill>
                  <a:schemeClr val="tx2"/>
                </a:solidFill>
              </a:defRPr>
            </a:lvl1pPr>
            <a:lvl2pPr>
              <a:defRPr sz="2800">
                <a:solidFill>
                  <a:schemeClr val="tx2"/>
                </a:solidFill>
              </a:defRPr>
            </a:lvl2pPr>
            <a:lvl3pPr>
              <a:defRPr sz="2400">
                <a:solidFill>
                  <a:schemeClr val="tx2"/>
                </a:solidFill>
              </a:defRPr>
            </a:lvl3pPr>
            <a:lvl4pPr>
              <a:defRPr sz="2000">
                <a:solidFill>
                  <a:schemeClr val="tx2"/>
                </a:solidFill>
              </a:defRPr>
            </a:lvl4pPr>
            <a:lvl5pPr>
              <a:defRPr sz="18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3"/>
          <p:cNvSpPr>
            <a:spLocks noGrp="1" noChangeArrowheads="1"/>
          </p:cNvSpPr>
          <p:nvPr>
            <p:ph type="sldNum" sz="quarter" idx="10"/>
          </p:nvPr>
        </p:nvSpPr>
        <p:spPr/>
        <p:txBody>
          <a:bodyPr/>
          <a:lstStyle>
            <a:lvl1pPr>
              <a:defRPr/>
            </a:lvl1pPr>
          </a:lstStyle>
          <a:p>
            <a:pPr>
              <a:defRPr/>
            </a:pPr>
            <a:fld id="{073C29DC-2178-4274-9150-45F8EBD31C2D}"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90079831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left)">
                                      <p:cBhvr>
                                        <p:cTn id="11" dur="500"/>
                                        <p:tgtEl>
                                          <p:spTgt spid="3">
                                            <p:txEl>
                                              <p:pRg st="1" end="1"/>
                                            </p:txEl>
                                          </p:spTgt>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left)">
                                      <p:cBhvr>
                                        <p:cTn id="19" dur="500"/>
                                        <p:tgtEl>
                                          <p:spTgt spid="3">
                                            <p:txEl>
                                              <p:pRg st="3" end="3"/>
                                            </p:txEl>
                                          </p:spTgt>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Lst>
      </p:bldP>
    </p:bld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AL or Ex and ANSW">
    <p:spTree>
      <p:nvGrpSpPr>
        <p:cNvPr id="1" name=""/>
        <p:cNvGrpSpPr/>
        <p:nvPr/>
      </p:nvGrpSpPr>
      <p:grpSpPr>
        <a:xfrm>
          <a:off x="0" y="0"/>
          <a:ext cx="0" cy="0"/>
          <a:chOff x="0" y="0"/>
          <a:chExt cx="0" cy="0"/>
        </a:xfrm>
      </p:grpSpPr>
      <p:sp>
        <p:nvSpPr>
          <p:cNvPr id="2" name="Title 1"/>
          <p:cNvSpPr>
            <a:spLocks noGrp="1"/>
          </p:cNvSpPr>
          <p:nvPr>
            <p:ph type="title"/>
          </p:nvPr>
        </p:nvSpPr>
        <p:spPr>
          <a:xfrm>
            <a:off x="101600" y="100940"/>
            <a:ext cx="11887200" cy="661061"/>
          </a:xfrm>
        </p:spPr>
        <p:txBody>
          <a:bodyPr/>
          <a:lstStyle>
            <a:lvl1pPr>
              <a:defRPr sz="3200">
                <a:solidFill>
                  <a:srgbClr val="002060"/>
                </a:solidFill>
              </a:defRPr>
            </a:lvl1pPr>
          </a:lstStyle>
          <a:p>
            <a:r>
              <a:rPr lang="en-US" dirty="0"/>
              <a:t>Click to edit Master title style</a:t>
            </a:r>
          </a:p>
        </p:txBody>
      </p:sp>
      <p:sp>
        <p:nvSpPr>
          <p:cNvPr id="3" name="Content Placeholder 2"/>
          <p:cNvSpPr>
            <a:spLocks noGrp="1"/>
          </p:cNvSpPr>
          <p:nvPr>
            <p:ph idx="1"/>
          </p:nvPr>
        </p:nvSpPr>
        <p:spPr>
          <a:xfrm>
            <a:off x="462989" y="914401"/>
            <a:ext cx="11358596" cy="2362200"/>
          </a:xfrm>
          <a:prstGeom prst="rect">
            <a:avLst/>
          </a:prstGeom>
        </p:spPr>
        <p:txBody>
          <a:bodyPr/>
          <a:lstStyle>
            <a:lvl1pPr>
              <a:defRPr sz="3200">
                <a:solidFill>
                  <a:schemeClr val="tx2"/>
                </a:solidFill>
              </a:defRPr>
            </a:lvl1pPr>
            <a:lvl2pPr>
              <a:defRPr sz="3000">
                <a:solidFill>
                  <a:schemeClr val="tx2"/>
                </a:solidFill>
              </a:defRPr>
            </a:lvl2pPr>
            <a:lvl3pPr>
              <a:defRPr sz="2400">
                <a:solidFill>
                  <a:schemeClr val="tx2"/>
                </a:solidFill>
              </a:defRPr>
            </a:lvl3pPr>
            <a:lvl4pPr>
              <a:defRPr sz="2000">
                <a:solidFill>
                  <a:schemeClr val="tx2"/>
                </a:solidFill>
              </a:defRPr>
            </a:lvl4pPr>
            <a:lvl5pPr>
              <a:defRPr sz="18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3"/>
          <p:cNvSpPr>
            <a:spLocks noGrp="1" noChangeArrowheads="1"/>
          </p:cNvSpPr>
          <p:nvPr>
            <p:ph type="sldNum" sz="quarter" idx="10"/>
          </p:nvPr>
        </p:nvSpPr>
        <p:spPr/>
        <p:txBody>
          <a:bodyPr/>
          <a:lstStyle>
            <a:lvl1pPr>
              <a:defRPr/>
            </a:lvl1pPr>
          </a:lstStyle>
          <a:p>
            <a:pPr>
              <a:defRPr/>
            </a:pPr>
            <a:fld id="{073C29DC-2178-4274-9150-45F8EBD31C2D}"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
        <p:nvSpPr>
          <p:cNvPr id="6" name="Content Placeholder 2"/>
          <p:cNvSpPr>
            <a:spLocks noGrp="1"/>
          </p:cNvSpPr>
          <p:nvPr>
            <p:ph idx="12"/>
          </p:nvPr>
        </p:nvSpPr>
        <p:spPr>
          <a:xfrm>
            <a:off x="508001" y="3200400"/>
            <a:ext cx="11358596" cy="2971800"/>
          </a:xfrm>
          <a:prstGeom prst="rect">
            <a:avLst/>
          </a:prstGeom>
        </p:spPr>
        <p:txBody>
          <a:bodyPr/>
          <a:lstStyle>
            <a:lvl1pPr>
              <a:defRPr sz="3000">
                <a:solidFill>
                  <a:srgbClr val="002060"/>
                </a:solidFill>
              </a:defRPr>
            </a:lvl1pPr>
            <a:lvl2pPr>
              <a:defRPr sz="3000">
                <a:solidFill>
                  <a:srgbClr val="002060"/>
                </a:solidFill>
              </a:defRPr>
            </a:lvl2pPr>
            <a:lvl3pPr>
              <a:defRPr sz="2400">
                <a:solidFill>
                  <a:srgbClr val="002060"/>
                </a:solidFill>
              </a:defRPr>
            </a:lvl3pPr>
            <a:lvl4pPr>
              <a:defRPr sz="2000">
                <a:solidFill>
                  <a:srgbClr val="002060"/>
                </a:solidFill>
              </a:defRPr>
            </a:lvl4pPr>
            <a:lvl5pPr>
              <a:defRPr sz="1800">
                <a:solidFill>
                  <a:srgbClr val="002060"/>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07327331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200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2500"/>
                            </p:stCondLst>
                            <p:childTnLst>
                              <p:par>
                                <p:cTn id="9" presetID="22" presetClass="entr" presetSubtype="8"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left)">
                                      <p:cBhvr>
                                        <p:cTn id="11" dur="500"/>
                                        <p:tgtEl>
                                          <p:spTgt spid="3">
                                            <p:txEl>
                                              <p:pRg st="1" end="1"/>
                                            </p:txEl>
                                          </p:spTgt>
                                        </p:tgtEl>
                                      </p:cBhvr>
                                    </p:animEffect>
                                  </p:childTnLst>
                                </p:cTn>
                              </p:par>
                            </p:childTnLst>
                          </p:cTn>
                        </p:par>
                        <p:par>
                          <p:cTn id="12" fill="hold">
                            <p:stCondLst>
                              <p:cond delay="3000"/>
                            </p:stCondLst>
                            <p:childTnLst>
                              <p:par>
                                <p:cTn id="13" presetID="22" presetClass="entr" presetSubtype="8"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childTnLst>
                          </p:cTn>
                        </p:par>
                        <p:par>
                          <p:cTn id="16" fill="hold">
                            <p:stCondLst>
                              <p:cond delay="3500"/>
                            </p:stCondLst>
                            <p:childTnLst>
                              <p:par>
                                <p:cTn id="17" presetID="22" presetClass="entr" presetSubtype="8"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left)">
                                      <p:cBhvr>
                                        <p:cTn id="19" dur="500"/>
                                        <p:tgtEl>
                                          <p:spTgt spid="3">
                                            <p:txEl>
                                              <p:pRg st="3" end="3"/>
                                            </p:txEl>
                                          </p:spTgt>
                                        </p:tgtEl>
                                      </p:cBhvr>
                                    </p:animEffect>
                                  </p:childTnLst>
                                </p:cTn>
                              </p:par>
                            </p:childTnLst>
                          </p:cTn>
                        </p:par>
                        <p:par>
                          <p:cTn id="20" fill="hold">
                            <p:stCondLst>
                              <p:cond delay="4000"/>
                            </p:stCondLst>
                            <p:childTnLst>
                              <p:par>
                                <p:cTn id="21" presetID="22" presetClass="entr" presetSubtype="8" fill="hold" grpId="0"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6">
                                            <p:txEl>
                                              <p:pRg st="0" end="0"/>
                                            </p:txEl>
                                          </p:spTgt>
                                        </p:tgtEl>
                                        <p:attrNameLst>
                                          <p:attrName>style.visibility</p:attrName>
                                        </p:attrNameLst>
                                      </p:cBhvr>
                                      <p:to>
                                        <p:strVal val="visible"/>
                                      </p:to>
                                    </p:set>
                                    <p:animEffect transition="in" filter="wipe(left)">
                                      <p:cBhvr>
                                        <p:cTn id="28" dur="500"/>
                                        <p:tgtEl>
                                          <p:spTgt spid="6">
                                            <p:txEl>
                                              <p:pRg st="0" end="0"/>
                                            </p:txEl>
                                          </p:spTgt>
                                        </p:tgtEl>
                                      </p:cBhvr>
                                    </p:animEffect>
                                  </p:childTnLst>
                                </p:cTn>
                              </p:par>
                            </p:childTnLst>
                          </p:cTn>
                        </p:par>
                        <p:par>
                          <p:cTn id="29" fill="hold">
                            <p:stCondLst>
                              <p:cond delay="500"/>
                            </p:stCondLst>
                            <p:childTnLst>
                              <p:par>
                                <p:cTn id="30" presetID="22" presetClass="entr" presetSubtype="8" fill="hold" grpId="0" nodeType="afterEffect">
                                  <p:stCondLst>
                                    <p:cond delay="0"/>
                                  </p:stCondLst>
                                  <p:childTnLst>
                                    <p:set>
                                      <p:cBhvr>
                                        <p:cTn id="31" dur="1" fill="hold">
                                          <p:stCondLst>
                                            <p:cond delay="0"/>
                                          </p:stCondLst>
                                        </p:cTn>
                                        <p:tgtEl>
                                          <p:spTgt spid="6">
                                            <p:txEl>
                                              <p:pRg st="1" end="1"/>
                                            </p:txEl>
                                          </p:spTgt>
                                        </p:tgtEl>
                                        <p:attrNameLst>
                                          <p:attrName>style.visibility</p:attrName>
                                        </p:attrNameLst>
                                      </p:cBhvr>
                                      <p:to>
                                        <p:strVal val="visible"/>
                                      </p:to>
                                    </p:set>
                                    <p:animEffect transition="in" filter="wipe(left)">
                                      <p:cBhvr>
                                        <p:cTn id="32" dur="500"/>
                                        <p:tgtEl>
                                          <p:spTgt spid="6">
                                            <p:txEl>
                                              <p:pRg st="1" end="1"/>
                                            </p:txEl>
                                          </p:spTgt>
                                        </p:tgtEl>
                                      </p:cBhvr>
                                    </p:animEffect>
                                  </p:childTnLst>
                                </p:cTn>
                              </p:par>
                            </p:childTnLst>
                          </p:cTn>
                        </p:par>
                        <p:par>
                          <p:cTn id="33" fill="hold">
                            <p:stCondLst>
                              <p:cond delay="1000"/>
                            </p:stCondLst>
                            <p:childTnLst>
                              <p:par>
                                <p:cTn id="34" presetID="22" presetClass="entr" presetSubtype="8" fill="hold" grpId="0" nodeType="afterEffect">
                                  <p:stCondLst>
                                    <p:cond delay="0"/>
                                  </p:stCondLst>
                                  <p:childTnLst>
                                    <p:set>
                                      <p:cBhvr>
                                        <p:cTn id="35" dur="1" fill="hold">
                                          <p:stCondLst>
                                            <p:cond delay="0"/>
                                          </p:stCondLst>
                                        </p:cTn>
                                        <p:tgtEl>
                                          <p:spTgt spid="6">
                                            <p:txEl>
                                              <p:pRg st="2" end="2"/>
                                            </p:txEl>
                                          </p:spTgt>
                                        </p:tgtEl>
                                        <p:attrNameLst>
                                          <p:attrName>style.visibility</p:attrName>
                                        </p:attrNameLst>
                                      </p:cBhvr>
                                      <p:to>
                                        <p:strVal val="visible"/>
                                      </p:to>
                                    </p:set>
                                    <p:animEffect transition="in" filter="wipe(left)">
                                      <p:cBhvr>
                                        <p:cTn id="36" dur="500"/>
                                        <p:tgtEl>
                                          <p:spTgt spid="6">
                                            <p:txEl>
                                              <p:pRg st="2" end="2"/>
                                            </p:txEl>
                                          </p:spTgt>
                                        </p:tgtEl>
                                      </p:cBhvr>
                                    </p:animEffect>
                                  </p:childTnLst>
                                </p:cTn>
                              </p:par>
                            </p:childTnLst>
                          </p:cTn>
                        </p:par>
                        <p:par>
                          <p:cTn id="37" fill="hold">
                            <p:stCondLst>
                              <p:cond delay="1500"/>
                            </p:stCondLst>
                            <p:childTnLst>
                              <p:par>
                                <p:cTn id="38" presetID="22" presetClass="entr" presetSubtype="8" fill="hold" grpId="0" nodeType="afterEffect">
                                  <p:stCondLst>
                                    <p:cond delay="0"/>
                                  </p:stCondLst>
                                  <p:childTnLst>
                                    <p:set>
                                      <p:cBhvr>
                                        <p:cTn id="39" dur="1" fill="hold">
                                          <p:stCondLst>
                                            <p:cond delay="0"/>
                                          </p:stCondLst>
                                        </p:cTn>
                                        <p:tgtEl>
                                          <p:spTgt spid="6">
                                            <p:txEl>
                                              <p:pRg st="3" end="3"/>
                                            </p:txEl>
                                          </p:spTgt>
                                        </p:tgtEl>
                                        <p:attrNameLst>
                                          <p:attrName>style.visibility</p:attrName>
                                        </p:attrNameLst>
                                      </p:cBhvr>
                                      <p:to>
                                        <p:strVal val="visible"/>
                                      </p:to>
                                    </p:set>
                                    <p:animEffect transition="in" filter="wipe(left)">
                                      <p:cBhvr>
                                        <p:cTn id="40" dur="500"/>
                                        <p:tgtEl>
                                          <p:spTgt spid="6">
                                            <p:txEl>
                                              <p:pRg st="3" end="3"/>
                                            </p:txEl>
                                          </p:spTgt>
                                        </p:tgtEl>
                                      </p:cBhvr>
                                    </p:animEffect>
                                  </p:childTnLst>
                                </p:cTn>
                              </p:par>
                            </p:childTnLst>
                          </p:cTn>
                        </p:par>
                        <p:par>
                          <p:cTn id="41" fill="hold">
                            <p:stCondLst>
                              <p:cond delay="2000"/>
                            </p:stCondLst>
                            <p:childTnLst>
                              <p:par>
                                <p:cTn id="42" presetID="22" presetClass="entr" presetSubtype="8" fill="hold" grpId="0" nodeType="afterEffect">
                                  <p:stCondLst>
                                    <p:cond delay="0"/>
                                  </p:stCondLst>
                                  <p:childTnLst>
                                    <p:set>
                                      <p:cBhvr>
                                        <p:cTn id="43" dur="1" fill="hold">
                                          <p:stCondLst>
                                            <p:cond delay="0"/>
                                          </p:stCondLst>
                                        </p:cTn>
                                        <p:tgtEl>
                                          <p:spTgt spid="6">
                                            <p:txEl>
                                              <p:pRg st="4" end="4"/>
                                            </p:txEl>
                                          </p:spTgt>
                                        </p:tgtEl>
                                        <p:attrNameLst>
                                          <p:attrName>style.visibility</p:attrName>
                                        </p:attrNameLst>
                                      </p:cBhvr>
                                      <p:to>
                                        <p:strVal val="visible"/>
                                      </p:to>
                                    </p:set>
                                    <p:animEffect transition="in" filter="wipe(left)">
                                      <p:cBhvr>
                                        <p:cTn id="44"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tmplLst>
          <p:tmpl lvl="1">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Lst>
      </p:bldP>
      <p:bldP spid="6" grpId="0" uiExpand="1" build="p">
        <p:tmplLst>
          <p:tmpl lvl="1">
            <p:tnLst>
              <p:par>
                <p:cTn presetID="22" presetClass="entr" presetSubtype="8" fill="hold" nodeType="click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Lst>
      </p:bldP>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 this chapter">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3400">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3"/>
          <p:cNvSpPr>
            <a:spLocks noGrp="1" noChangeArrowheads="1"/>
          </p:cNvSpPr>
          <p:nvPr>
            <p:ph type="sldNum" sz="quarter" idx="10"/>
          </p:nvPr>
        </p:nvSpPr>
        <p:spPr/>
        <p:txBody>
          <a:bodyPr/>
          <a:lstStyle>
            <a:lvl1pPr>
              <a:defRPr/>
            </a:lvl1pPr>
          </a:lstStyle>
          <a:p>
            <a:pPr>
              <a:defRPr/>
            </a:pPr>
            <a:fld id="{073C29DC-2178-4274-9150-45F8EBD31C2D}"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
        <p:nvSpPr>
          <p:cNvPr id="2" name="Title 1"/>
          <p:cNvSpPr>
            <a:spLocks noGrp="1"/>
          </p:cNvSpPr>
          <p:nvPr>
            <p:ph type="title" hasCustomPrompt="1"/>
          </p:nvPr>
        </p:nvSpPr>
        <p:spPr>
          <a:xfrm>
            <a:off x="406400" y="0"/>
            <a:ext cx="11582400" cy="889000"/>
          </a:xfrm>
        </p:spPr>
        <p:txBody>
          <a:bodyPr/>
          <a:lstStyle>
            <a:lvl1pPr algn="l">
              <a:defRPr sz="4800" b="1" baseline="0">
                <a:solidFill>
                  <a:srgbClr val="AD400F"/>
                </a:solidFill>
              </a:defRPr>
            </a:lvl1pPr>
          </a:lstStyle>
          <a:p>
            <a:r>
              <a:rPr lang="en-US" dirty="0"/>
              <a:t>IN THIS ****</a:t>
            </a:r>
          </a:p>
        </p:txBody>
      </p:sp>
    </p:spTree>
    <p:extLst>
      <p:ext uri="{BB962C8B-B14F-4D97-AF65-F5344CB8AC3E}">
        <p14:creationId xmlns:p14="http://schemas.microsoft.com/office/powerpoint/2010/main" val="1318641172"/>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AL or EX BText">
    <p:spTree>
      <p:nvGrpSpPr>
        <p:cNvPr id="1" name=""/>
        <p:cNvGrpSpPr/>
        <p:nvPr/>
      </p:nvGrpSpPr>
      <p:grpSpPr>
        <a:xfrm>
          <a:off x="0" y="0"/>
          <a:ext cx="0" cy="0"/>
          <a:chOff x="0" y="0"/>
          <a:chExt cx="0" cy="0"/>
        </a:xfrm>
      </p:grpSpPr>
      <p:sp>
        <p:nvSpPr>
          <p:cNvPr id="2" name="Title 1"/>
          <p:cNvSpPr>
            <a:spLocks noGrp="1"/>
          </p:cNvSpPr>
          <p:nvPr>
            <p:ph type="title"/>
          </p:nvPr>
        </p:nvSpPr>
        <p:spPr>
          <a:xfrm>
            <a:off x="101600" y="100940"/>
            <a:ext cx="11887200" cy="661061"/>
          </a:xfrm>
        </p:spPr>
        <p:txBody>
          <a:bodyPr/>
          <a:lstStyle>
            <a:lvl1pPr>
              <a:defRPr sz="3200">
                <a:solidFill>
                  <a:srgbClr val="002060"/>
                </a:solidFill>
              </a:defRPr>
            </a:lvl1pPr>
          </a:lstStyle>
          <a:p>
            <a:r>
              <a:rPr lang="en-US" dirty="0"/>
              <a:t>Click to edit Master title style</a:t>
            </a:r>
          </a:p>
        </p:txBody>
      </p:sp>
      <p:sp>
        <p:nvSpPr>
          <p:cNvPr id="4" name="Rectangle 3"/>
          <p:cNvSpPr>
            <a:spLocks noGrp="1" noChangeArrowheads="1"/>
          </p:cNvSpPr>
          <p:nvPr>
            <p:ph type="sldNum" sz="quarter" idx="10"/>
          </p:nvPr>
        </p:nvSpPr>
        <p:spPr/>
        <p:txBody>
          <a:bodyPr/>
          <a:lstStyle>
            <a:lvl1pPr>
              <a:defRPr/>
            </a:lvl1pPr>
          </a:lstStyle>
          <a:p>
            <a:pPr>
              <a:defRPr/>
            </a:pPr>
            <a:fld id="{073C29DC-2178-4274-9150-45F8EBD31C2D}"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
        <p:nvSpPr>
          <p:cNvPr id="6" name="Content Placeholder 2"/>
          <p:cNvSpPr>
            <a:spLocks noGrp="1"/>
          </p:cNvSpPr>
          <p:nvPr>
            <p:ph idx="12"/>
          </p:nvPr>
        </p:nvSpPr>
        <p:spPr>
          <a:xfrm>
            <a:off x="508001" y="3200400"/>
            <a:ext cx="11358596" cy="2971800"/>
          </a:xfrm>
          <a:prstGeom prst="rect">
            <a:avLst/>
          </a:prstGeom>
        </p:spPr>
        <p:txBody>
          <a:bodyPr/>
          <a:lstStyle>
            <a:lvl1pPr>
              <a:defRPr sz="3000">
                <a:solidFill>
                  <a:schemeClr val="tx1"/>
                </a:solidFill>
              </a:defRPr>
            </a:lvl1pPr>
            <a:lvl2pPr>
              <a:defRPr sz="3000">
                <a:solidFill>
                  <a:schemeClr val="tx1"/>
                </a:solidFill>
              </a:defRPr>
            </a:lvl2pPr>
            <a:lvl3pPr>
              <a:defRPr sz="2400">
                <a:solidFill>
                  <a:schemeClr val="tx1"/>
                </a:solidFill>
              </a:defRPr>
            </a:lvl3pPr>
            <a:lvl4pPr>
              <a:defRPr sz="2000">
                <a:solidFill>
                  <a:schemeClr val="tx1"/>
                </a:solidFill>
              </a:defRPr>
            </a:lvl4pPr>
            <a:lvl5pPr>
              <a:defRPr sz="1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6874851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left)">
                                      <p:cBhvr>
                                        <p:cTn id="7" dur="500"/>
                                        <p:tgtEl>
                                          <p:spTgt spid="6">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Effect transition="in" filter="wipe(left)">
                                      <p:cBhvr>
                                        <p:cTn id="11" dur="500"/>
                                        <p:tgtEl>
                                          <p:spTgt spid="6">
                                            <p:txEl>
                                              <p:pRg st="1" end="1"/>
                                            </p:txEl>
                                          </p:spTgt>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Effect transition="in" filter="wipe(left)">
                                      <p:cBhvr>
                                        <p:cTn id="15" dur="500"/>
                                        <p:tgtEl>
                                          <p:spTgt spid="6">
                                            <p:txEl>
                                              <p:pRg st="2" end="2"/>
                                            </p:txEl>
                                          </p:spTgt>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Effect transition="in" filter="wipe(left)">
                                      <p:cBhvr>
                                        <p:cTn id="19" dur="500"/>
                                        <p:tgtEl>
                                          <p:spTgt spid="6">
                                            <p:txEl>
                                              <p:pRg st="3" end="3"/>
                                            </p:txEl>
                                          </p:spTgt>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animEffect transition="in" filter="wipe(left)">
                                      <p:cBhvr>
                                        <p:cTn id="23"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tmplLst>
          <p:tmpl lvl="1">
            <p:tnLst>
              <p:par>
                <p:cTn presetID="22" presetClass="entr" presetSubtype="8" fill="hold" nodeType="click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Lst>
      </p:bldP>
    </p:bld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AL or EX BT no animation">
    <p:spTree>
      <p:nvGrpSpPr>
        <p:cNvPr id="1" name=""/>
        <p:cNvGrpSpPr/>
        <p:nvPr/>
      </p:nvGrpSpPr>
      <p:grpSpPr>
        <a:xfrm>
          <a:off x="0" y="0"/>
          <a:ext cx="0" cy="0"/>
          <a:chOff x="0" y="0"/>
          <a:chExt cx="0" cy="0"/>
        </a:xfrm>
      </p:grpSpPr>
      <p:sp>
        <p:nvSpPr>
          <p:cNvPr id="2" name="Title 1"/>
          <p:cNvSpPr>
            <a:spLocks noGrp="1"/>
          </p:cNvSpPr>
          <p:nvPr>
            <p:ph type="title"/>
          </p:nvPr>
        </p:nvSpPr>
        <p:spPr>
          <a:xfrm>
            <a:off x="101600" y="100940"/>
            <a:ext cx="11887200" cy="661061"/>
          </a:xfrm>
        </p:spPr>
        <p:txBody>
          <a:bodyPr/>
          <a:lstStyle>
            <a:lvl1pPr>
              <a:defRPr sz="3200">
                <a:solidFill>
                  <a:srgbClr val="002060"/>
                </a:solidFill>
              </a:defRPr>
            </a:lvl1pPr>
          </a:lstStyle>
          <a:p>
            <a:r>
              <a:rPr lang="en-US" dirty="0"/>
              <a:t>Click to edit Master title style</a:t>
            </a:r>
          </a:p>
        </p:txBody>
      </p:sp>
      <p:sp>
        <p:nvSpPr>
          <p:cNvPr id="4" name="Rectangle 3"/>
          <p:cNvSpPr>
            <a:spLocks noGrp="1" noChangeArrowheads="1"/>
          </p:cNvSpPr>
          <p:nvPr>
            <p:ph type="sldNum" sz="quarter" idx="10"/>
          </p:nvPr>
        </p:nvSpPr>
        <p:spPr/>
        <p:txBody>
          <a:bodyPr/>
          <a:lstStyle>
            <a:lvl1pPr>
              <a:defRPr/>
            </a:lvl1pPr>
          </a:lstStyle>
          <a:p>
            <a:pPr>
              <a:defRPr/>
            </a:pPr>
            <a:fld id="{073C29DC-2178-4274-9150-45F8EBD31C2D}"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
        <p:nvSpPr>
          <p:cNvPr id="6" name="Content Placeholder 2"/>
          <p:cNvSpPr>
            <a:spLocks noGrp="1"/>
          </p:cNvSpPr>
          <p:nvPr>
            <p:ph idx="12" hasCustomPrompt="1"/>
          </p:nvPr>
        </p:nvSpPr>
        <p:spPr>
          <a:xfrm>
            <a:off x="508001" y="3200400"/>
            <a:ext cx="11358596" cy="2971800"/>
          </a:xfrm>
          <a:prstGeom prst="rect">
            <a:avLst/>
          </a:prstGeom>
        </p:spPr>
        <p:txBody>
          <a:bodyPr/>
          <a:lstStyle>
            <a:lvl1pPr>
              <a:defRPr sz="3000">
                <a:solidFill>
                  <a:schemeClr val="tx1"/>
                </a:solidFill>
              </a:defRPr>
            </a:lvl1pPr>
            <a:lvl2pPr>
              <a:defRPr sz="3000">
                <a:solidFill>
                  <a:schemeClr val="tx1"/>
                </a:solidFill>
              </a:defRPr>
            </a:lvl2pPr>
            <a:lvl3pPr>
              <a:defRPr sz="2400">
                <a:solidFill>
                  <a:schemeClr val="tx1"/>
                </a:solidFill>
              </a:defRPr>
            </a:lvl3pPr>
            <a:lvl4pPr>
              <a:defRPr sz="2000">
                <a:solidFill>
                  <a:schemeClr val="tx1"/>
                </a:solidFill>
              </a:defRPr>
            </a:lvl4pPr>
            <a:lvl5pPr>
              <a:defRPr sz="1800">
                <a:solidFill>
                  <a:schemeClr val="tx1"/>
                </a:solidFill>
              </a:defRPr>
            </a:lvl5pPr>
          </a:lstStyle>
          <a:p>
            <a:pPr lvl="0"/>
            <a:r>
              <a:rPr lang="en-US" dirty="0"/>
              <a:t>Click to edit Master text styles NO ANIM</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552494479"/>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dirty="0"/>
              <a:t>Click to edit Master title style</a:t>
            </a:r>
          </a:p>
        </p:txBody>
      </p:sp>
      <p:sp>
        <p:nvSpPr>
          <p:cNvPr id="3" name="Content Placeholder 2"/>
          <p:cNvSpPr>
            <a:spLocks noGrp="1"/>
          </p:cNvSpPr>
          <p:nvPr>
            <p:ph idx="1"/>
          </p:nvPr>
        </p:nvSpPr>
        <p:spPr>
          <a:xfrm>
            <a:off x="609600" y="688622"/>
            <a:ext cx="11277600" cy="5788378"/>
          </a:xfrm>
        </p:spPr>
        <p:txBody>
          <a:bodyPr/>
          <a:lstStyle>
            <a:lvl1pPr>
              <a:defRPr>
                <a:solidFill>
                  <a:srgbClr val="AE1221"/>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7"/>
          <p:cNvSpPr>
            <a:spLocks noGrp="1" noChangeArrowheads="1"/>
          </p:cNvSpPr>
          <p:nvPr>
            <p:ph type="sldNum" sz="quarter" idx="10"/>
          </p:nvPr>
        </p:nvSpPr>
        <p:spPr>
          <a:ln/>
        </p:spPr>
        <p:txBody>
          <a:bodyPr/>
          <a:lstStyle>
            <a:lvl1pPr>
              <a:defRPr/>
            </a:lvl1pPr>
          </a:lstStyle>
          <a:p>
            <a:pPr>
              <a:defRPr/>
            </a:pPr>
            <a:fld id="{F9168CB8-64E8-4A17-9AA1-DC0C06686103}" type="slidenum">
              <a:rPr lang="en-US"/>
              <a:pPr>
                <a:defRPr/>
              </a:pPr>
              <a:t>‹#›</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264246463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PS Ma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dirty="0"/>
              <a:t>Click to edit Master title style</a:t>
            </a:r>
          </a:p>
        </p:txBody>
      </p:sp>
      <p:sp>
        <p:nvSpPr>
          <p:cNvPr id="3" name="Content Placeholder 2"/>
          <p:cNvSpPr>
            <a:spLocks noGrp="1"/>
          </p:cNvSpPr>
          <p:nvPr>
            <p:ph idx="1"/>
          </p:nvPr>
        </p:nvSpPr>
        <p:spPr>
          <a:xfrm>
            <a:off x="609600" y="688622"/>
            <a:ext cx="11277600" cy="5788378"/>
          </a:xfrm>
        </p:spPr>
        <p:txBody>
          <a:bodyPr/>
          <a:lstStyle>
            <a:lvl1pPr>
              <a:defRPr>
                <a:solidFill>
                  <a:srgbClr val="AE1221"/>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7"/>
          <p:cNvSpPr>
            <a:spLocks noGrp="1" noChangeArrowheads="1"/>
          </p:cNvSpPr>
          <p:nvPr>
            <p:ph type="sldNum" sz="quarter" idx="10"/>
          </p:nvPr>
        </p:nvSpPr>
        <p:spPr>
          <a:ln/>
        </p:spPr>
        <p:txBody>
          <a:bodyPr/>
          <a:lstStyle>
            <a:lvl1pPr>
              <a:defRPr/>
            </a:lvl1pPr>
          </a:lstStyle>
          <a:p>
            <a:pPr>
              <a:defRPr/>
            </a:pPr>
            <a:fld id="{F9168CB8-64E8-4A17-9AA1-DC0C06686103}" type="slidenum">
              <a:rPr lang="en-US"/>
              <a:pPr>
                <a:defRPr/>
              </a:pPr>
              <a:t>‹#›</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2429465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left)">
                                      <p:cBhvr>
                                        <p:cTn id="11" dur="500"/>
                                        <p:tgtEl>
                                          <p:spTgt spid="3">
                                            <p:txEl>
                                              <p:pRg st="1" end="1"/>
                                            </p:txEl>
                                          </p:spTgt>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left)">
                                      <p:cBhvr>
                                        <p:cTn id="19" dur="500"/>
                                        <p:tgtEl>
                                          <p:spTgt spid="3">
                                            <p:txEl>
                                              <p:pRg st="3" end="3"/>
                                            </p:txEl>
                                          </p:spTgt>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Lst>
      </p:bldP>
    </p:bld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PS spli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dirty="0"/>
              <a:t>Click to edit Master title style</a:t>
            </a:r>
          </a:p>
        </p:txBody>
      </p:sp>
      <p:sp>
        <p:nvSpPr>
          <p:cNvPr id="3" name="Content Placeholder 2"/>
          <p:cNvSpPr>
            <a:spLocks noGrp="1"/>
          </p:cNvSpPr>
          <p:nvPr>
            <p:ph idx="1"/>
          </p:nvPr>
        </p:nvSpPr>
        <p:spPr>
          <a:xfrm>
            <a:off x="609600" y="688622"/>
            <a:ext cx="11277600" cy="2435578"/>
          </a:xfrm>
        </p:spPr>
        <p:txBody>
          <a:bodyPr/>
          <a:lstStyle>
            <a:lvl1pPr>
              <a:defRPr>
                <a:solidFill>
                  <a:srgbClr val="AE1221"/>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7"/>
          <p:cNvSpPr>
            <a:spLocks noGrp="1" noChangeArrowheads="1"/>
          </p:cNvSpPr>
          <p:nvPr>
            <p:ph type="sldNum" sz="quarter" idx="10"/>
          </p:nvPr>
        </p:nvSpPr>
        <p:spPr>
          <a:ln/>
        </p:spPr>
        <p:txBody>
          <a:bodyPr/>
          <a:lstStyle>
            <a:lvl1pPr>
              <a:defRPr/>
            </a:lvl1pPr>
          </a:lstStyle>
          <a:p>
            <a:pPr>
              <a:defRPr/>
            </a:pPr>
            <a:fld id="{F9168CB8-64E8-4A17-9AA1-DC0C06686103}" type="slidenum">
              <a:rPr lang="en-US"/>
              <a:pPr>
                <a:defRPr/>
              </a:pPr>
              <a:t>‹#›</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
        <p:nvSpPr>
          <p:cNvPr id="6" name="Content Placeholder 2"/>
          <p:cNvSpPr>
            <a:spLocks noGrp="1"/>
          </p:cNvSpPr>
          <p:nvPr>
            <p:ph idx="12"/>
          </p:nvPr>
        </p:nvSpPr>
        <p:spPr>
          <a:xfrm>
            <a:off x="609600" y="3124200"/>
            <a:ext cx="11277600" cy="3200400"/>
          </a:xfrm>
        </p:spPr>
        <p:txBody>
          <a:bodyPr/>
          <a:lstStyle>
            <a:lvl1pPr>
              <a:defRPr>
                <a:solidFill>
                  <a:srgbClr val="00206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18548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left)">
                                      <p:cBhvr>
                                        <p:cTn id="11" dur="500"/>
                                        <p:tgtEl>
                                          <p:spTgt spid="3">
                                            <p:txEl>
                                              <p:pRg st="1" end="1"/>
                                            </p:txEl>
                                          </p:spTgt>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left)">
                                      <p:cBhvr>
                                        <p:cTn id="19" dur="500"/>
                                        <p:tgtEl>
                                          <p:spTgt spid="3">
                                            <p:txEl>
                                              <p:pRg st="3" end="3"/>
                                            </p:txEl>
                                          </p:spTgt>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6">
                                            <p:txEl>
                                              <p:pRg st="0" end="0"/>
                                            </p:txEl>
                                          </p:spTgt>
                                        </p:tgtEl>
                                        <p:attrNameLst>
                                          <p:attrName>style.visibility</p:attrName>
                                        </p:attrNameLst>
                                      </p:cBhvr>
                                      <p:to>
                                        <p:strVal val="visible"/>
                                      </p:to>
                                    </p:set>
                                    <p:animEffect transition="in" filter="wipe(left)">
                                      <p:cBhvr>
                                        <p:cTn id="28" dur="500"/>
                                        <p:tgtEl>
                                          <p:spTgt spid="6">
                                            <p:txEl>
                                              <p:pRg st="0" end="0"/>
                                            </p:txEl>
                                          </p:spTgt>
                                        </p:tgtEl>
                                      </p:cBhvr>
                                    </p:animEffect>
                                  </p:childTnLst>
                                </p:cTn>
                              </p:par>
                            </p:childTnLst>
                          </p:cTn>
                        </p:par>
                        <p:par>
                          <p:cTn id="29" fill="hold">
                            <p:stCondLst>
                              <p:cond delay="500"/>
                            </p:stCondLst>
                            <p:childTnLst>
                              <p:par>
                                <p:cTn id="30" presetID="22" presetClass="entr" presetSubtype="8" fill="hold" grpId="0" nodeType="afterEffect">
                                  <p:stCondLst>
                                    <p:cond delay="0"/>
                                  </p:stCondLst>
                                  <p:childTnLst>
                                    <p:set>
                                      <p:cBhvr>
                                        <p:cTn id="31" dur="1" fill="hold">
                                          <p:stCondLst>
                                            <p:cond delay="0"/>
                                          </p:stCondLst>
                                        </p:cTn>
                                        <p:tgtEl>
                                          <p:spTgt spid="6">
                                            <p:txEl>
                                              <p:pRg st="1" end="1"/>
                                            </p:txEl>
                                          </p:spTgt>
                                        </p:tgtEl>
                                        <p:attrNameLst>
                                          <p:attrName>style.visibility</p:attrName>
                                        </p:attrNameLst>
                                      </p:cBhvr>
                                      <p:to>
                                        <p:strVal val="visible"/>
                                      </p:to>
                                    </p:set>
                                    <p:animEffect transition="in" filter="wipe(left)">
                                      <p:cBhvr>
                                        <p:cTn id="32" dur="500"/>
                                        <p:tgtEl>
                                          <p:spTgt spid="6">
                                            <p:txEl>
                                              <p:pRg st="1" end="1"/>
                                            </p:txEl>
                                          </p:spTgt>
                                        </p:tgtEl>
                                      </p:cBhvr>
                                    </p:animEffect>
                                  </p:childTnLst>
                                </p:cTn>
                              </p:par>
                            </p:childTnLst>
                          </p:cTn>
                        </p:par>
                        <p:par>
                          <p:cTn id="33" fill="hold">
                            <p:stCondLst>
                              <p:cond delay="1000"/>
                            </p:stCondLst>
                            <p:childTnLst>
                              <p:par>
                                <p:cTn id="34" presetID="22" presetClass="entr" presetSubtype="8" fill="hold" grpId="0" nodeType="afterEffect">
                                  <p:stCondLst>
                                    <p:cond delay="0"/>
                                  </p:stCondLst>
                                  <p:childTnLst>
                                    <p:set>
                                      <p:cBhvr>
                                        <p:cTn id="35" dur="1" fill="hold">
                                          <p:stCondLst>
                                            <p:cond delay="0"/>
                                          </p:stCondLst>
                                        </p:cTn>
                                        <p:tgtEl>
                                          <p:spTgt spid="6">
                                            <p:txEl>
                                              <p:pRg st="2" end="2"/>
                                            </p:txEl>
                                          </p:spTgt>
                                        </p:tgtEl>
                                        <p:attrNameLst>
                                          <p:attrName>style.visibility</p:attrName>
                                        </p:attrNameLst>
                                      </p:cBhvr>
                                      <p:to>
                                        <p:strVal val="visible"/>
                                      </p:to>
                                    </p:set>
                                    <p:animEffect transition="in" filter="wipe(left)">
                                      <p:cBhvr>
                                        <p:cTn id="36" dur="500"/>
                                        <p:tgtEl>
                                          <p:spTgt spid="6">
                                            <p:txEl>
                                              <p:pRg st="2" end="2"/>
                                            </p:txEl>
                                          </p:spTgt>
                                        </p:tgtEl>
                                      </p:cBhvr>
                                    </p:animEffect>
                                  </p:childTnLst>
                                </p:cTn>
                              </p:par>
                            </p:childTnLst>
                          </p:cTn>
                        </p:par>
                        <p:par>
                          <p:cTn id="37" fill="hold">
                            <p:stCondLst>
                              <p:cond delay="1500"/>
                            </p:stCondLst>
                            <p:childTnLst>
                              <p:par>
                                <p:cTn id="38" presetID="22" presetClass="entr" presetSubtype="8" fill="hold" grpId="0" nodeType="afterEffect">
                                  <p:stCondLst>
                                    <p:cond delay="0"/>
                                  </p:stCondLst>
                                  <p:childTnLst>
                                    <p:set>
                                      <p:cBhvr>
                                        <p:cTn id="39" dur="1" fill="hold">
                                          <p:stCondLst>
                                            <p:cond delay="0"/>
                                          </p:stCondLst>
                                        </p:cTn>
                                        <p:tgtEl>
                                          <p:spTgt spid="6">
                                            <p:txEl>
                                              <p:pRg st="3" end="3"/>
                                            </p:txEl>
                                          </p:spTgt>
                                        </p:tgtEl>
                                        <p:attrNameLst>
                                          <p:attrName>style.visibility</p:attrName>
                                        </p:attrNameLst>
                                      </p:cBhvr>
                                      <p:to>
                                        <p:strVal val="visible"/>
                                      </p:to>
                                    </p:set>
                                    <p:animEffect transition="in" filter="wipe(left)">
                                      <p:cBhvr>
                                        <p:cTn id="40" dur="500"/>
                                        <p:tgtEl>
                                          <p:spTgt spid="6">
                                            <p:txEl>
                                              <p:pRg st="3" end="3"/>
                                            </p:txEl>
                                          </p:spTgt>
                                        </p:tgtEl>
                                      </p:cBhvr>
                                    </p:animEffect>
                                  </p:childTnLst>
                                </p:cTn>
                              </p:par>
                            </p:childTnLst>
                          </p:cTn>
                        </p:par>
                        <p:par>
                          <p:cTn id="41" fill="hold">
                            <p:stCondLst>
                              <p:cond delay="2000"/>
                            </p:stCondLst>
                            <p:childTnLst>
                              <p:par>
                                <p:cTn id="42" presetID="22" presetClass="entr" presetSubtype="8" fill="hold" grpId="0" nodeType="afterEffect">
                                  <p:stCondLst>
                                    <p:cond delay="0"/>
                                  </p:stCondLst>
                                  <p:childTnLst>
                                    <p:set>
                                      <p:cBhvr>
                                        <p:cTn id="43" dur="1" fill="hold">
                                          <p:stCondLst>
                                            <p:cond delay="0"/>
                                          </p:stCondLst>
                                        </p:cTn>
                                        <p:tgtEl>
                                          <p:spTgt spid="6">
                                            <p:txEl>
                                              <p:pRg st="4" end="4"/>
                                            </p:txEl>
                                          </p:spTgt>
                                        </p:tgtEl>
                                        <p:attrNameLst>
                                          <p:attrName>style.visibility</p:attrName>
                                        </p:attrNameLst>
                                      </p:cBhvr>
                                      <p:to>
                                        <p:strVal val="visible"/>
                                      </p:to>
                                    </p:set>
                                    <p:animEffect transition="in" filter="wipe(left)">
                                      <p:cBhvr>
                                        <p:cTn id="44"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Lst>
      </p:bldP>
      <p:bldP spid="6" grpId="0" uiExpand="1" build="p">
        <p:tmplLst>
          <p:tmpl lvl="1">
            <p:tnLst>
              <p:par>
                <p:cTn presetID="22" presetClass="entr" presetSubtype="8" fill="hold" nodeType="click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Lst>
      </p:bldP>
    </p:bld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Placeholder 2"/>
          <p:cNvSpPr>
            <a:spLocks noGrp="1"/>
          </p:cNvSpPr>
          <p:nvPr>
            <p:ph type="sldNum" sz="quarter" idx="10"/>
          </p:nvPr>
        </p:nvSpPr>
        <p:spPr/>
        <p:txBody>
          <a:bodyPr/>
          <a:lstStyle/>
          <a:p>
            <a:pPr fontAlgn="base">
              <a:spcAft>
                <a:spcPct val="0"/>
              </a:spcAft>
              <a:defRPr/>
            </a:pPr>
            <a:fld id="{CFA536BC-3ED5-4293-8323-16A4258B4A0B}" type="slidenum">
              <a:rPr lang="en-US" smtClean="0"/>
              <a:pPr fontAlgn="base">
                <a:spcAft>
                  <a:spcPct val="0"/>
                </a:spcAft>
                <a:defRPr/>
              </a:pPr>
              <a:t>‹#›</a:t>
            </a:fld>
            <a:endParaRPr lang="en-US" dirty="0"/>
          </a:p>
        </p:txBody>
      </p:sp>
      <p:sp>
        <p:nvSpPr>
          <p:cNvPr id="4" name="Footer Placeholder 3"/>
          <p:cNvSpPr>
            <a:spLocks noGrp="1"/>
          </p:cNvSpPr>
          <p:nvPr>
            <p:ph type="ftr" sz="quarter" idx="11"/>
          </p:nvPr>
        </p:nvSpPr>
        <p:spPr/>
        <p:txBody>
          <a:bodyPr/>
          <a:lstStyle/>
          <a:p>
            <a:pPr fontAlgn="base">
              <a:spcBef>
                <a:spcPct val="20000"/>
              </a:spcBef>
              <a:spcAft>
                <a:spcPct val="0"/>
              </a:spcAft>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
        <p:nvSpPr>
          <p:cNvPr id="6" name="Text Placeholder 5"/>
          <p:cNvSpPr>
            <a:spLocks noGrp="1"/>
          </p:cNvSpPr>
          <p:nvPr>
            <p:ph type="body" sz="quarter" idx="12"/>
          </p:nvPr>
        </p:nvSpPr>
        <p:spPr>
          <a:xfrm>
            <a:off x="609600" y="533400"/>
            <a:ext cx="11277600" cy="533400"/>
          </a:xfrm>
        </p:spPr>
        <p:txBody>
          <a:bodyPr/>
          <a:lstStyle>
            <a:lvl1pPr marL="0" indent="0">
              <a:buNone/>
              <a:defRPr sz="3200" i="0">
                <a:solidFill>
                  <a:schemeClr val="tx1"/>
                </a:solidFill>
                <a:latin typeface="+mn-lt"/>
              </a:defRPr>
            </a:lvl1pPr>
            <a:lvl2pPr marL="457200" indent="0">
              <a:buNone/>
              <a:defRPr/>
            </a:lvl2pPr>
            <a:lvl3pPr marL="914400" indent="0">
              <a:buNone/>
              <a:defRPr/>
            </a:lvl3pPr>
            <a:lvl4pPr marL="1371600" indent="0">
              <a:buNone/>
              <a:defRPr/>
            </a:lvl4pPr>
            <a:lvl5pPr marL="1828800" indent="0">
              <a:buNone/>
              <a:defRPr/>
            </a:lvl5pPr>
          </a:lstStyle>
          <a:p>
            <a:pPr lvl="1"/>
            <a:r>
              <a:rPr lang="en-US" dirty="0"/>
              <a:t>Click to edit Master text styles</a:t>
            </a:r>
          </a:p>
        </p:txBody>
      </p:sp>
      <p:sp>
        <p:nvSpPr>
          <p:cNvPr id="9" name="Text Placeholder 5"/>
          <p:cNvSpPr>
            <a:spLocks noGrp="1"/>
          </p:cNvSpPr>
          <p:nvPr>
            <p:ph type="body" sz="quarter" idx="14"/>
          </p:nvPr>
        </p:nvSpPr>
        <p:spPr>
          <a:xfrm>
            <a:off x="711200" y="1295400"/>
            <a:ext cx="10769600" cy="2209800"/>
          </a:xfrm>
        </p:spPr>
        <p:txBody>
          <a:bodyPr/>
          <a:lstStyle>
            <a:lvl1pPr marL="0" indent="0">
              <a:buNone/>
              <a:defRPr sz="3200" i="1">
                <a:solidFill>
                  <a:schemeClr val="accent6">
                    <a:lumMod val="50000"/>
                  </a:schemeClr>
                </a:solidFill>
                <a:latin typeface="Cambria" panose="020405030504060302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Tree>
    <p:extLst>
      <p:ext uri="{BB962C8B-B14F-4D97-AF65-F5344CB8AC3E}">
        <p14:creationId xmlns:p14="http://schemas.microsoft.com/office/powerpoint/2010/main" val="369544949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609600" y="605119"/>
            <a:ext cx="11323781" cy="5836624"/>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7"/>
          <p:cNvSpPr>
            <a:spLocks noGrp="1" noChangeArrowheads="1"/>
          </p:cNvSpPr>
          <p:nvPr>
            <p:ph type="sldNum" sz="quarter" idx="10"/>
          </p:nvPr>
        </p:nvSpPr>
        <p:spPr>
          <a:ln/>
        </p:spPr>
        <p:txBody>
          <a:bodyPr/>
          <a:lstStyle>
            <a:lvl1pPr>
              <a:defRPr/>
            </a:lvl1pPr>
          </a:lstStyle>
          <a:p>
            <a:pPr>
              <a:defRPr/>
            </a:pPr>
            <a:fld id="{7FD95AB8-5D89-46A9-8508-FFECD7F10317}" type="slidenum">
              <a:rPr lang="en-US"/>
              <a:pPr>
                <a:defRPr/>
              </a:pPr>
              <a:t>‹#›</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503719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h in a nutshe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3"/>
          <p:cNvSpPr>
            <a:spLocks noGrp="1" noChangeArrowheads="1"/>
          </p:cNvSpPr>
          <p:nvPr>
            <p:ph type="sldNum" sz="quarter" idx="10"/>
          </p:nvPr>
        </p:nvSpPr>
        <p:spPr/>
        <p:txBody>
          <a:bodyPr/>
          <a:lstStyle>
            <a:lvl1pPr>
              <a:defRPr/>
            </a:lvl1pPr>
          </a:lstStyle>
          <a:p>
            <a:pPr>
              <a:defRPr/>
            </a:pPr>
            <a:fld id="{073C29DC-2178-4274-9150-45F8EBD31C2D}"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
        <p:nvSpPr>
          <p:cNvPr id="2" name="Title 1"/>
          <p:cNvSpPr>
            <a:spLocks noGrp="1"/>
          </p:cNvSpPr>
          <p:nvPr>
            <p:ph type="title" hasCustomPrompt="1"/>
          </p:nvPr>
        </p:nvSpPr>
        <p:spPr>
          <a:xfrm>
            <a:off x="0" y="8744"/>
            <a:ext cx="12192000" cy="889000"/>
          </a:xfrm>
        </p:spPr>
        <p:txBody>
          <a:bodyPr/>
          <a:lstStyle>
            <a:lvl1pPr>
              <a:defRPr b="1"/>
            </a:lvl1pPr>
          </a:lstStyle>
          <a:p>
            <a:r>
              <a:rPr lang="en-US" dirty="0"/>
              <a:t>CHAPTER ****</a:t>
            </a:r>
          </a:p>
        </p:txBody>
      </p:sp>
    </p:spTree>
    <p:extLst>
      <p:ext uri="{BB962C8B-B14F-4D97-AF65-F5344CB8AC3E}">
        <p14:creationId xmlns:p14="http://schemas.microsoft.com/office/powerpoint/2010/main" val="356044830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MM">
    <p:spTree>
      <p:nvGrpSpPr>
        <p:cNvPr id="1" name=""/>
        <p:cNvGrpSpPr/>
        <p:nvPr/>
      </p:nvGrpSpPr>
      <p:grpSpPr>
        <a:xfrm>
          <a:off x="0" y="0"/>
          <a:ext cx="0" cy="0"/>
          <a:chOff x="0" y="0"/>
          <a:chExt cx="0" cy="0"/>
        </a:xfrm>
      </p:grpSpPr>
      <p:sp>
        <p:nvSpPr>
          <p:cNvPr id="2" name="Title 1"/>
          <p:cNvSpPr>
            <a:spLocks noGrp="1"/>
          </p:cNvSpPr>
          <p:nvPr>
            <p:ph type="title"/>
          </p:nvPr>
        </p:nvSpPr>
        <p:spPr>
          <a:xfrm>
            <a:off x="1" y="1"/>
            <a:ext cx="12191999" cy="961900"/>
          </a:xfrm>
        </p:spPr>
        <p:txBody>
          <a:bodyPr/>
          <a:lstStyle/>
          <a:p>
            <a:r>
              <a:rPr lang="en-US" dirty="0"/>
              <a:t>Click to edit Master title style</a:t>
            </a:r>
          </a:p>
        </p:txBody>
      </p:sp>
      <p:sp>
        <p:nvSpPr>
          <p:cNvPr id="3" name="Content Placeholder 2"/>
          <p:cNvSpPr>
            <a:spLocks noGrp="1"/>
          </p:cNvSpPr>
          <p:nvPr>
            <p:ph idx="1"/>
          </p:nvPr>
        </p:nvSpPr>
        <p:spPr/>
        <p:txBody>
          <a:bodyPr/>
          <a:lstStyle>
            <a:lvl1pPr>
              <a:defRPr>
                <a:solidFill>
                  <a:srgbClr val="005EA4"/>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3"/>
          <p:cNvSpPr>
            <a:spLocks noGrp="1" noChangeArrowheads="1"/>
          </p:cNvSpPr>
          <p:nvPr>
            <p:ph type="sldNum" sz="quarter" idx="10"/>
          </p:nvPr>
        </p:nvSpPr>
        <p:spPr/>
        <p:txBody>
          <a:bodyPr/>
          <a:lstStyle>
            <a:lvl1pPr>
              <a:defRPr/>
            </a:lvl1pPr>
          </a:lstStyle>
          <a:p>
            <a:pPr>
              <a:defRPr/>
            </a:pPr>
            <a:fld id="{073C29DC-2178-4274-9150-45F8EBD31C2D}"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304672751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left)">
                                      <p:cBhvr>
                                        <p:cTn id="11" dur="500"/>
                                        <p:tgtEl>
                                          <p:spTgt spid="3">
                                            <p:txEl>
                                              <p:pRg st="1" end="1"/>
                                            </p:txEl>
                                          </p:spTgt>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left)">
                                      <p:cBhvr>
                                        <p:cTn id="19" dur="500"/>
                                        <p:tgtEl>
                                          <p:spTgt spid="3">
                                            <p:txEl>
                                              <p:pRg st="3" end="3"/>
                                            </p:txEl>
                                          </p:spTgt>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Lst>
      </p:bldP>
    </p:bld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 y="100940"/>
            <a:ext cx="12191999" cy="860961"/>
          </a:xfrm>
        </p:spPr>
        <p:txBody>
          <a:bodyPr/>
          <a:lstStyle/>
          <a:p>
            <a:r>
              <a:rPr lang="en-US" dirty="0"/>
              <a:t>Click to edit Master title style</a:t>
            </a:r>
          </a:p>
        </p:txBody>
      </p:sp>
      <p:sp>
        <p:nvSpPr>
          <p:cNvPr id="3" name="Content Placeholder 2"/>
          <p:cNvSpPr>
            <a:spLocks noGrp="1"/>
          </p:cNvSpPr>
          <p:nvPr>
            <p:ph idx="1"/>
          </p:nvPr>
        </p:nvSpPr>
        <p:spPr>
          <a:xfrm>
            <a:off x="370418" y="1025525"/>
            <a:ext cx="8875183" cy="5422900"/>
          </a:xfrm>
        </p:spPr>
        <p:txBody>
          <a:bodyPr/>
          <a:lstStyle>
            <a:lvl1pPr>
              <a:defRPr>
                <a:solidFill>
                  <a:srgbClr val="005EA4"/>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3"/>
          <p:cNvSpPr>
            <a:spLocks noGrp="1" noChangeArrowheads="1"/>
          </p:cNvSpPr>
          <p:nvPr>
            <p:ph type="sldNum" sz="quarter" idx="10"/>
          </p:nvPr>
        </p:nvSpPr>
        <p:spPr/>
        <p:txBody>
          <a:bodyPr/>
          <a:lstStyle>
            <a:lvl1pPr>
              <a:defRPr/>
            </a:lvl1pPr>
          </a:lstStyle>
          <a:p>
            <a:pPr>
              <a:defRPr/>
            </a:pPr>
            <a:fld id="{073C29DC-2178-4274-9150-45F8EBD31C2D}"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
        <p:nvSpPr>
          <p:cNvPr id="7" name="Text Placeholder 6"/>
          <p:cNvSpPr>
            <a:spLocks noGrp="1"/>
          </p:cNvSpPr>
          <p:nvPr>
            <p:ph type="body" sz="quarter" idx="12"/>
          </p:nvPr>
        </p:nvSpPr>
        <p:spPr>
          <a:xfrm>
            <a:off x="9347200" y="4191000"/>
            <a:ext cx="2844800" cy="1295400"/>
          </a:xfrm>
        </p:spPr>
        <p:txBody>
          <a:bodyPr/>
          <a:lstStyle>
            <a:lvl1pPr marL="0" indent="0">
              <a:buNone/>
              <a:defRPr sz="2000" i="1">
                <a:solidFill>
                  <a:schemeClr val="accent6">
                    <a:lumMod val="50000"/>
                  </a:schemeClr>
                </a:solidFill>
                <a:latin typeface="Cambria" panose="02040503050406030204" pitchFamily="18" charset="0"/>
                <a:sym typeface="Wingdings" panose="05000000000000000000" pitchFamily="2" charset="2"/>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Click to edit Master text styles</a:t>
            </a:r>
          </a:p>
          <a:p>
            <a:pPr lvl="0"/>
            <a:r>
              <a:rPr lang="en-US" dirty="0"/>
              <a:t>Picture comment </a:t>
            </a:r>
          </a:p>
        </p:txBody>
      </p:sp>
    </p:spTree>
    <p:extLst>
      <p:ext uri="{BB962C8B-B14F-4D97-AF65-F5344CB8AC3E}">
        <p14:creationId xmlns:p14="http://schemas.microsoft.com/office/powerpoint/2010/main" val="260046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left)">
                                      <p:cBhvr>
                                        <p:cTn id="11" dur="500"/>
                                        <p:tgtEl>
                                          <p:spTgt spid="3">
                                            <p:txEl>
                                              <p:pRg st="1" end="1"/>
                                            </p:txEl>
                                          </p:spTgt>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left)">
                                      <p:cBhvr>
                                        <p:cTn id="19" dur="500"/>
                                        <p:tgtEl>
                                          <p:spTgt spid="3">
                                            <p:txEl>
                                              <p:pRg st="3" end="3"/>
                                            </p:txEl>
                                          </p:spTgt>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Lst>
      </p:bldP>
    </p:bld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plit anim">
    <p:spTree>
      <p:nvGrpSpPr>
        <p:cNvPr id="1" name=""/>
        <p:cNvGrpSpPr/>
        <p:nvPr/>
      </p:nvGrpSpPr>
      <p:grpSpPr>
        <a:xfrm>
          <a:off x="0" y="0"/>
          <a:ext cx="0" cy="0"/>
          <a:chOff x="0" y="0"/>
          <a:chExt cx="0" cy="0"/>
        </a:xfrm>
      </p:grpSpPr>
      <p:sp>
        <p:nvSpPr>
          <p:cNvPr id="2" name="Title 1"/>
          <p:cNvSpPr>
            <a:spLocks noGrp="1"/>
          </p:cNvSpPr>
          <p:nvPr>
            <p:ph type="title"/>
          </p:nvPr>
        </p:nvSpPr>
        <p:spPr>
          <a:xfrm>
            <a:off x="1" y="100940"/>
            <a:ext cx="12191999" cy="860961"/>
          </a:xfrm>
        </p:spPr>
        <p:txBody>
          <a:bodyPr/>
          <a:lstStyle/>
          <a:p>
            <a:r>
              <a:rPr lang="en-US" dirty="0"/>
              <a:t>Click to edit Master title style</a:t>
            </a:r>
          </a:p>
        </p:txBody>
      </p:sp>
      <p:sp>
        <p:nvSpPr>
          <p:cNvPr id="3" name="Content Placeholder 2"/>
          <p:cNvSpPr>
            <a:spLocks noGrp="1"/>
          </p:cNvSpPr>
          <p:nvPr>
            <p:ph idx="1"/>
          </p:nvPr>
        </p:nvSpPr>
        <p:spPr>
          <a:xfrm>
            <a:off x="370418" y="1025526"/>
            <a:ext cx="11451167" cy="2479675"/>
          </a:xfrm>
        </p:spPr>
        <p:txBody>
          <a:bodyPr/>
          <a:lstStyle>
            <a:lvl1pPr>
              <a:defRPr>
                <a:solidFill>
                  <a:srgbClr val="005EA4"/>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3"/>
          <p:cNvSpPr>
            <a:spLocks noGrp="1" noChangeArrowheads="1"/>
          </p:cNvSpPr>
          <p:nvPr>
            <p:ph type="sldNum" sz="quarter" idx="10"/>
          </p:nvPr>
        </p:nvSpPr>
        <p:spPr/>
        <p:txBody>
          <a:bodyPr/>
          <a:lstStyle>
            <a:lvl1pPr>
              <a:defRPr/>
            </a:lvl1pPr>
          </a:lstStyle>
          <a:p>
            <a:pPr>
              <a:defRPr/>
            </a:pPr>
            <a:fld id="{073C29DC-2178-4274-9150-45F8EBD31C2D}"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
        <p:nvSpPr>
          <p:cNvPr id="7" name="Text Placeholder 6"/>
          <p:cNvSpPr>
            <a:spLocks noGrp="1"/>
          </p:cNvSpPr>
          <p:nvPr>
            <p:ph type="body" sz="quarter" idx="12"/>
          </p:nvPr>
        </p:nvSpPr>
        <p:spPr>
          <a:xfrm>
            <a:off x="406400" y="3581400"/>
            <a:ext cx="11582400" cy="2590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88347041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left)">
                                      <p:cBhvr>
                                        <p:cTn id="11" dur="500"/>
                                        <p:tgtEl>
                                          <p:spTgt spid="3">
                                            <p:txEl>
                                              <p:pRg st="1" end="1"/>
                                            </p:txEl>
                                          </p:spTgt>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left)">
                                      <p:cBhvr>
                                        <p:cTn id="19" dur="500"/>
                                        <p:tgtEl>
                                          <p:spTgt spid="3">
                                            <p:txEl>
                                              <p:pRg st="3" end="3"/>
                                            </p:txEl>
                                          </p:spTgt>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7">
                                            <p:txEl>
                                              <p:pRg st="0" end="0"/>
                                            </p:txEl>
                                          </p:spTgt>
                                        </p:tgtEl>
                                        <p:attrNameLst>
                                          <p:attrName>style.visibility</p:attrName>
                                        </p:attrNameLst>
                                      </p:cBhvr>
                                      <p:to>
                                        <p:strVal val="visible"/>
                                      </p:to>
                                    </p:set>
                                    <p:animEffect transition="in" filter="wipe(left)">
                                      <p:cBhvr>
                                        <p:cTn id="28" dur="500"/>
                                        <p:tgtEl>
                                          <p:spTgt spid="7">
                                            <p:txEl>
                                              <p:pRg st="0" end="0"/>
                                            </p:txEl>
                                          </p:spTgt>
                                        </p:tgtEl>
                                      </p:cBhvr>
                                    </p:animEffect>
                                  </p:childTnLst>
                                </p:cTn>
                              </p:par>
                            </p:childTnLst>
                          </p:cTn>
                        </p:par>
                        <p:par>
                          <p:cTn id="29" fill="hold">
                            <p:stCondLst>
                              <p:cond delay="500"/>
                            </p:stCondLst>
                            <p:childTnLst>
                              <p:par>
                                <p:cTn id="30" presetID="22" presetClass="entr" presetSubtype="8" fill="hold" grpId="0" nodeType="afterEffect">
                                  <p:stCondLst>
                                    <p:cond delay="0"/>
                                  </p:stCondLst>
                                  <p:childTnLst>
                                    <p:set>
                                      <p:cBhvr>
                                        <p:cTn id="31" dur="1" fill="hold">
                                          <p:stCondLst>
                                            <p:cond delay="0"/>
                                          </p:stCondLst>
                                        </p:cTn>
                                        <p:tgtEl>
                                          <p:spTgt spid="7">
                                            <p:txEl>
                                              <p:pRg st="1" end="1"/>
                                            </p:txEl>
                                          </p:spTgt>
                                        </p:tgtEl>
                                        <p:attrNameLst>
                                          <p:attrName>style.visibility</p:attrName>
                                        </p:attrNameLst>
                                      </p:cBhvr>
                                      <p:to>
                                        <p:strVal val="visible"/>
                                      </p:to>
                                    </p:set>
                                    <p:animEffect transition="in" filter="wipe(left)">
                                      <p:cBhvr>
                                        <p:cTn id="32" dur="500"/>
                                        <p:tgtEl>
                                          <p:spTgt spid="7">
                                            <p:txEl>
                                              <p:pRg st="1" end="1"/>
                                            </p:txEl>
                                          </p:spTgt>
                                        </p:tgtEl>
                                      </p:cBhvr>
                                    </p:animEffect>
                                  </p:childTnLst>
                                </p:cTn>
                              </p:par>
                            </p:childTnLst>
                          </p:cTn>
                        </p:par>
                        <p:par>
                          <p:cTn id="33" fill="hold">
                            <p:stCondLst>
                              <p:cond delay="1000"/>
                            </p:stCondLst>
                            <p:childTnLst>
                              <p:par>
                                <p:cTn id="34" presetID="22" presetClass="entr" presetSubtype="8" fill="hold" grpId="0" nodeType="afterEffect">
                                  <p:stCondLst>
                                    <p:cond delay="0"/>
                                  </p:stCondLst>
                                  <p:childTnLst>
                                    <p:set>
                                      <p:cBhvr>
                                        <p:cTn id="35" dur="1" fill="hold">
                                          <p:stCondLst>
                                            <p:cond delay="0"/>
                                          </p:stCondLst>
                                        </p:cTn>
                                        <p:tgtEl>
                                          <p:spTgt spid="7">
                                            <p:txEl>
                                              <p:pRg st="2" end="2"/>
                                            </p:txEl>
                                          </p:spTgt>
                                        </p:tgtEl>
                                        <p:attrNameLst>
                                          <p:attrName>style.visibility</p:attrName>
                                        </p:attrNameLst>
                                      </p:cBhvr>
                                      <p:to>
                                        <p:strVal val="visible"/>
                                      </p:to>
                                    </p:set>
                                    <p:animEffect transition="in" filter="wipe(left)">
                                      <p:cBhvr>
                                        <p:cTn id="36" dur="500"/>
                                        <p:tgtEl>
                                          <p:spTgt spid="7">
                                            <p:txEl>
                                              <p:pRg st="2" end="2"/>
                                            </p:txEl>
                                          </p:spTgt>
                                        </p:tgtEl>
                                      </p:cBhvr>
                                    </p:animEffect>
                                  </p:childTnLst>
                                </p:cTn>
                              </p:par>
                            </p:childTnLst>
                          </p:cTn>
                        </p:par>
                        <p:par>
                          <p:cTn id="37" fill="hold">
                            <p:stCondLst>
                              <p:cond delay="1500"/>
                            </p:stCondLst>
                            <p:childTnLst>
                              <p:par>
                                <p:cTn id="38" presetID="22" presetClass="entr" presetSubtype="8" fill="hold" grpId="0" nodeType="afterEffect">
                                  <p:stCondLst>
                                    <p:cond delay="0"/>
                                  </p:stCondLst>
                                  <p:childTnLst>
                                    <p:set>
                                      <p:cBhvr>
                                        <p:cTn id="39" dur="1" fill="hold">
                                          <p:stCondLst>
                                            <p:cond delay="0"/>
                                          </p:stCondLst>
                                        </p:cTn>
                                        <p:tgtEl>
                                          <p:spTgt spid="7">
                                            <p:txEl>
                                              <p:pRg st="3" end="3"/>
                                            </p:txEl>
                                          </p:spTgt>
                                        </p:tgtEl>
                                        <p:attrNameLst>
                                          <p:attrName>style.visibility</p:attrName>
                                        </p:attrNameLst>
                                      </p:cBhvr>
                                      <p:to>
                                        <p:strVal val="visible"/>
                                      </p:to>
                                    </p:set>
                                    <p:animEffect transition="in" filter="wipe(left)">
                                      <p:cBhvr>
                                        <p:cTn id="40" dur="500"/>
                                        <p:tgtEl>
                                          <p:spTgt spid="7">
                                            <p:txEl>
                                              <p:pRg st="3" end="3"/>
                                            </p:txEl>
                                          </p:spTgt>
                                        </p:tgtEl>
                                      </p:cBhvr>
                                    </p:animEffect>
                                  </p:childTnLst>
                                </p:cTn>
                              </p:par>
                            </p:childTnLst>
                          </p:cTn>
                        </p:par>
                        <p:par>
                          <p:cTn id="41" fill="hold">
                            <p:stCondLst>
                              <p:cond delay="2000"/>
                            </p:stCondLst>
                            <p:childTnLst>
                              <p:par>
                                <p:cTn id="42" presetID="22" presetClass="entr" presetSubtype="8" fill="hold" grpId="0" nodeType="afterEffect">
                                  <p:stCondLst>
                                    <p:cond delay="0"/>
                                  </p:stCondLst>
                                  <p:childTnLst>
                                    <p:set>
                                      <p:cBhvr>
                                        <p:cTn id="43" dur="1" fill="hold">
                                          <p:stCondLst>
                                            <p:cond delay="0"/>
                                          </p:stCondLst>
                                        </p:cTn>
                                        <p:tgtEl>
                                          <p:spTgt spid="7">
                                            <p:txEl>
                                              <p:pRg st="4" end="4"/>
                                            </p:txEl>
                                          </p:spTgt>
                                        </p:tgtEl>
                                        <p:attrNameLst>
                                          <p:attrName>style.visibility</p:attrName>
                                        </p:attrNameLst>
                                      </p:cBhvr>
                                      <p:to>
                                        <p:strVal val="visible"/>
                                      </p:to>
                                    </p:set>
                                    <p:animEffect transition="in" filter="wipe(left)">
                                      <p:cBhvr>
                                        <p:cTn id="44"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tmplLst>
          <p:tmpl lvl="1">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Lst>
      </p:bldP>
      <p:bldP spid="7" grpId="0" uiExpand="1" build="p">
        <p:tmplLst>
          <p:tmpl lvl="1">
            <p:tnLst>
              <p:par>
                <p:cTn presetID="22" presetClass="entr" presetSubtype="8" fill="hold" nodeType="clickEffect">
                  <p:stCondLst>
                    <p:cond delay="0"/>
                  </p:stCondLst>
                  <p:childTnLst>
                    <p:set>
                      <p:cBhvr>
                        <p:cTn dur="1" fill="hold">
                          <p:stCondLst>
                            <p:cond delay="0"/>
                          </p:stCondLst>
                        </p:cTn>
                        <p:tgtEl>
                          <p:spTgt spid="7"/>
                        </p:tgtEl>
                        <p:attrNameLst>
                          <p:attrName>style.visibility</p:attrName>
                        </p:attrNameLst>
                      </p:cBhvr>
                      <p:to>
                        <p:strVal val="visible"/>
                      </p:to>
                    </p:set>
                    <p:animEffect transition="in" filter="wipe(left)">
                      <p:cBhvr>
                        <p:cTn dur="500"/>
                        <p:tgtEl>
                          <p:spTgt spid="7"/>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7"/>
                        </p:tgtEl>
                        <p:attrNameLst>
                          <p:attrName>style.visibility</p:attrName>
                        </p:attrNameLst>
                      </p:cBhvr>
                      <p:to>
                        <p:strVal val="visible"/>
                      </p:to>
                    </p:set>
                    <p:animEffect transition="in" filter="wipe(left)">
                      <p:cBhvr>
                        <p:cTn dur="500"/>
                        <p:tgtEl>
                          <p:spTgt spid="7"/>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7"/>
                        </p:tgtEl>
                        <p:attrNameLst>
                          <p:attrName>style.visibility</p:attrName>
                        </p:attrNameLst>
                      </p:cBhvr>
                      <p:to>
                        <p:strVal val="visible"/>
                      </p:to>
                    </p:set>
                    <p:animEffect transition="in" filter="wipe(left)">
                      <p:cBhvr>
                        <p:cTn dur="500"/>
                        <p:tgtEl>
                          <p:spTgt spid="7"/>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7"/>
                        </p:tgtEl>
                        <p:attrNameLst>
                          <p:attrName>style.visibility</p:attrName>
                        </p:attrNameLst>
                      </p:cBhvr>
                      <p:to>
                        <p:strVal val="visible"/>
                      </p:to>
                    </p:set>
                    <p:animEffect transition="in" filter="wipe(left)">
                      <p:cBhvr>
                        <p:cTn dur="500"/>
                        <p:tgtEl>
                          <p:spTgt spid="7"/>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7"/>
                        </p:tgtEl>
                        <p:attrNameLst>
                          <p:attrName>style.visibility</p:attrName>
                        </p:attrNameLst>
                      </p:cBhvr>
                      <p:to>
                        <p:strVal val="visible"/>
                      </p:to>
                    </p:set>
                    <p:animEffect transition="in" filter="wipe(left)">
                      <p:cBhvr>
                        <p:cTn dur="500"/>
                        <p:tgtEl>
                          <p:spTgt spid="7"/>
                        </p:tgtEl>
                      </p:cBhvr>
                    </p:animEffect>
                  </p:childTnLst>
                </p:cTn>
              </p:par>
            </p:tnLst>
          </p:tmpl>
        </p:tmplLst>
      </p:bldP>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AL and ANS">
    <p:spTree>
      <p:nvGrpSpPr>
        <p:cNvPr id="1" name=""/>
        <p:cNvGrpSpPr/>
        <p:nvPr/>
      </p:nvGrpSpPr>
      <p:grpSpPr>
        <a:xfrm>
          <a:off x="0" y="0"/>
          <a:ext cx="0" cy="0"/>
          <a:chOff x="0" y="0"/>
          <a:chExt cx="0" cy="0"/>
        </a:xfrm>
      </p:grpSpPr>
      <p:sp>
        <p:nvSpPr>
          <p:cNvPr id="2" name="Title 1"/>
          <p:cNvSpPr>
            <a:spLocks noGrp="1"/>
          </p:cNvSpPr>
          <p:nvPr>
            <p:ph type="title"/>
          </p:nvPr>
        </p:nvSpPr>
        <p:spPr>
          <a:xfrm>
            <a:off x="101600" y="100940"/>
            <a:ext cx="11887200" cy="661061"/>
          </a:xfrm>
        </p:spPr>
        <p:txBody>
          <a:bodyPr/>
          <a:lstStyle>
            <a:lvl1pPr>
              <a:defRPr sz="3200">
                <a:solidFill>
                  <a:srgbClr val="002060"/>
                </a:solidFill>
              </a:defRPr>
            </a:lvl1pPr>
          </a:lstStyle>
          <a:p>
            <a:r>
              <a:rPr lang="en-US" dirty="0"/>
              <a:t>Click to edit Master title style</a:t>
            </a:r>
          </a:p>
        </p:txBody>
      </p:sp>
      <p:sp>
        <p:nvSpPr>
          <p:cNvPr id="3" name="Content Placeholder 2"/>
          <p:cNvSpPr>
            <a:spLocks noGrp="1"/>
          </p:cNvSpPr>
          <p:nvPr>
            <p:ph idx="1"/>
          </p:nvPr>
        </p:nvSpPr>
        <p:spPr>
          <a:xfrm>
            <a:off x="462989" y="914401"/>
            <a:ext cx="11358596" cy="2362200"/>
          </a:xfrm>
          <a:prstGeom prst="rect">
            <a:avLst/>
          </a:prstGeom>
        </p:spPr>
        <p:txBody>
          <a:bodyPr/>
          <a:lstStyle>
            <a:lvl1pPr>
              <a:defRPr sz="3200">
                <a:solidFill>
                  <a:schemeClr val="tx2"/>
                </a:solidFill>
              </a:defRPr>
            </a:lvl1pPr>
            <a:lvl2pPr>
              <a:defRPr sz="3000">
                <a:solidFill>
                  <a:schemeClr val="tx2"/>
                </a:solidFill>
              </a:defRPr>
            </a:lvl2pPr>
            <a:lvl3pPr>
              <a:defRPr sz="2400">
                <a:solidFill>
                  <a:schemeClr val="tx2"/>
                </a:solidFill>
              </a:defRPr>
            </a:lvl3pPr>
            <a:lvl4pPr>
              <a:defRPr sz="2000">
                <a:solidFill>
                  <a:schemeClr val="tx2"/>
                </a:solidFill>
              </a:defRPr>
            </a:lvl4pPr>
            <a:lvl5pPr>
              <a:defRPr sz="18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3"/>
          <p:cNvSpPr>
            <a:spLocks noGrp="1" noChangeArrowheads="1"/>
          </p:cNvSpPr>
          <p:nvPr>
            <p:ph type="sldNum" sz="quarter" idx="10"/>
          </p:nvPr>
        </p:nvSpPr>
        <p:spPr/>
        <p:txBody>
          <a:bodyPr/>
          <a:lstStyle>
            <a:lvl1pPr>
              <a:defRPr/>
            </a:lvl1pPr>
          </a:lstStyle>
          <a:p>
            <a:pPr>
              <a:defRPr/>
            </a:pPr>
            <a:fld id="{073C29DC-2178-4274-9150-45F8EBD31C2D}"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
        <p:nvSpPr>
          <p:cNvPr id="6" name="Content Placeholder 2"/>
          <p:cNvSpPr>
            <a:spLocks noGrp="1"/>
          </p:cNvSpPr>
          <p:nvPr>
            <p:ph idx="12"/>
          </p:nvPr>
        </p:nvSpPr>
        <p:spPr>
          <a:xfrm>
            <a:off x="508001" y="3200400"/>
            <a:ext cx="11358596" cy="2971800"/>
          </a:xfrm>
          <a:prstGeom prst="rect">
            <a:avLst/>
          </a:prstGeom>
        </p:spPr>
        <p:txBody>
          <a:bodyPr/>
          <a:lstStyle>
            <a:lvl1pPr>
              <a:defRPr sz="3000">
                <a:solidFill>
                  <a:srgbClr val="002060"/>
                </a:solidFill>
              </a:defRPr>
            </a:lvl1pPr>
            <a:lvl2pPr>
              <a:defRPr sz="3000">
                <a:solidFill>
                  <a:srgbClr val="002060"/>
                </a:solidFill>
              </a:defRPr>
            </a:lvl2pPr>
            <a:lvl3pPr>
              <a:defRPr sz="2400">
                <a:solidFill>
                  <a:srgbClr val="002060"/>
                </a:solidFill>
              </a:defRPr>
            </a:lvl3pPr>
            <a:lvl4pPr>
              <a:defRPr sz="2000">
                <a:solidFill>
                  <a:srgbClr val="002060"/>
                </a:solidFill>
              </a:defRPr>
            </a:lvl4pPr>
            <a:lvl5pPr>
              <a:defRPr sz="1800">
                <a:solidFill>
                  <a:srgbClr val="002060"/>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8068335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200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2500"/>
                            </p:stCondLst>
                            <p:childTnLst>
                              <p:par>
                                <p:cTn id="9" presetID="22" presetClass="entr" presetSubtype="8"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left)">
                                      <p:cBhvr>
                                        <p:cTn id="11" dur="500"/>
                                        <p:tgtEl>
                                          <p:spTgt spid="3">
                                            <p:txEl>
                                              <p:pRg st="1" end="1"/>
                                            </p:txEl>
                                          </p:spTgt>
                                        </p:tgtEl>
                                      </p:cBhvr>
                                    </p:animEffect>
                                  </p:childTnLst>
                                </p:cTn>
                              </p:par>
                            </p:childTnLst>
                          </p:cTn>
                        </p:par>
                        <p:par>
                          <p:cTn id="12" fill="hold">
                            <p:stCondLst>
                              <p:cond delay="3000"/>
                            </p:stCondLst>
                            <p:childTnLst>
                              <p:par>
                                <p:cTn id="13" presetID="22" presetClass="entr" presetSubtype="8"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childTnLst>
                          </p:cTn>
                        </p:par>
                        <p:par>
                          <p:cTn id="16" fill="hold">
                            <p:stCondLst>
                              <p:cond delay="3500"/>
                            </p:stCondLst>
                            <p:childTnLst>
                              <p:par>
                                <p:cTn id="17" presetID="22" presetClass="entr" presetSubtype="8"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left)">
                                      <p:cBhvr>
                                        <p:cTn id="19" dur="500"/>
                                        <p:tgtEl>
                                          <p:spTgt spid="3">
                                            <p:txEl>
                                              <p:pRg st="3" end="3"/>
                                            </p:txEl>
                                          </p:spTgt>
                                        </p:tgtEl>
                                      </p:cBhvr>
                                    </p:animEffect>
                                  </p:childTnLst>
                                </p:cTn>
                              </p:par>
                            </p:childTnLst>
                          </p:cTn>
                        </p:par>
                        <p:par>
                          <p:cTn id="20" fill="hold">
                            <p:stCondLst>
                              <p:cond delay="4000"/>
                            </p:stCondLst>
                            <p:childTnLst>
                              <p:par>
                                <p:cTn id="21" presetID="22" presetClass="entr" presetSubtype="8" fill="hold" grpId="0"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6">
                                            <p:txEl>
                                              <p:pRg st="0" end="0"/>
                                            </p:txEl>
                                          </p:spTgt>
                                        </p:tgtEl>
                                        <p:attrNameLst>
                                          <p:attrName>style.visibility</p:attrName>
                                        </p:attrNameLst>
                                      </p:cBhvr>
                                      <p:to>
                                        <p:strVal val="visible"/>
                                      </p:to>
                                    </p:set>
                                    <p:animEffect transition="in" filter="wipe(left)">
                                      <p:cBhvr>
                                        <p:cTn id="28" dur="500"/>
                                        <p:tgtEl>
                                          <p:spTgt spid="6">
                                            <p:txEl>
                                              <p:pRg st="0" end="0"/>
                                            </p:txEl>
                                          </p:spTgt>
                                        </p:tgtEl>
                                      </p:cBhvr>
                                    </p:animEffect>
                                  </p:childTnLst>
                                </p:cTn>
                              </p:par>
                            </p:childTnLst>
                          </p:cTn>
                        </p:par>
                        <p:par>
                          <p:cTn id="29" fill="hold">
                            <p:stCondLst>
                              <p:cond delay="500"/>
                            </p:stCondLst>
                            <p:childTnLst>
                              <p:par>
                                <p:cTn id="30" presetID="22" presetClass="entr" presetSubtype="8" fill="hold" grpId="0" nodeType="afterEffect">
                                  <p:stCondLst>
                                    <p:cond delay="0"/>
                                  </p:stCondLst>
                                  <p:childTnLst>
                                    <p:set>
                                      <p:cBhvr>
                                        <p:cTn id="31" dur="1" fill="hold">
                                          <p:stCondLst>
                                            <p:cond delay="0"/>
                                          </p:stCondLst>
                                        </p:cTn>
                                        <p:tgtEl>
                                          <p:spTgt spid="6">
                                            <p:txEl>
                                              <p:pRg st="1" end="1"/>
                                            </p:txEl>
                                          </p:spTgt>
                                        </p:tgtEl>
                                        <p:attrNameLst>
                                          <p:attrName>style.visibility</p:attrName>
                                        </p:attrNameLst>
                                      </p:cBhvr>
                                      <p:to>
                                        <p:strVal val="visible"/>
                                      </p:to>
                                    </p:set>
                                    <p:animEffect transition="in" filter="wipe(left)">
                                      <p:cBhvr>
                                        <p:cTn id="32" dur="500"/>
                                        <p:tgtEl>
                                          <p:spTgt spid="6">
                                            <p:txEl>
                                              <p:pRg st="1" end="1"/>
                                            </p:txEl>
                                          </p:spTgt>
                                        </p:tgtEl>
                                      </p:cBhvr>
                                    </p:animEffect>
                                  </p:childTnLst>
                                </p:cTn>
                              </p:par>
                            </p:childTnLst>
                          </p:cTn>
                        </p:par>
                        <p:par>
                          <p:cTn id="33" fill="hold">
                            <p:stCondLst>
                              <p:cond delay="1000"/>
                            </p:stCondLst>
                            <p:childTnLst>
                              <p:par>
                                <p:cTn id="34" presetID="22" presetClass="entr" presetSubtype="8" fill="hold" grpId="0" nodeType="afterEffect">
                                  <p:stCondLst>
                                    <p:cond delay="0"/>
                                  </p:stCondLst>
                                  <p:childTnLst>
                                    <p:set>
                                      <p:cBhvr>
                                        <p:cTn id="35" dur="1" fill="hold">
                                          <p:stCondLst>
                                            <p:cond delay="0"/>
                                          </p:stCondLst>
                                        </p:cTn>
                                        <p:tgtEl>
                                          <p:spTgt spid="6">
                                            <p:txEl>
                                              <p:pRg st="2" end="2"/>
                                            </p:txEl>
                                          </p:spTgt>
                                        </p:tgtEl>
                                        <p:attrNameLst>
                                          <p:attrName>style.visibility</p:attrName>
                                        </p:attrNameLst>
                                      </p:cBhvr>
                                      <p:to>
                                        <p:strVal val="visible"/>
                                      </p:to>
                                    </p:set>
                                    <p:animEffect transition="in" filter="wipe(left)">
                                      <p:cBhvr>
                                        <p:cTn id="36" dur="500"/>
                                        <p:tgtEl>
                                          <p:spTgt spid="6">
                                            <p:txEl>
                                              <p:pRg st="2" end="2"/>
                                            </p:txEl>
                                          </p:spTgt>
                                        </p:tgtEl>
                                      </p:cBhvr>
                                    </p:animEffect>
                                  </p:childTnLst>
                                </p:cTn>
                              </p:par>
                            </p:childTnLst>
                          </p:cTn>
                        </p:par>
                        <p:par>
                          <p:cTn id="37" fill="hold">
                            <p:stCondLst>
                              <p:cond delay="1500"/>
                            </p:stCondLst>
                            <p:childTnLst>
                              <p:par>
                                <p:cTn id="38" presetID="22" presetClass="entr" presetSubtype="8" fill="hold" grpId="0" nodeType="afterEffect">
                                  <p:stCondLst>
                                    <p:cond delay="0"/>
                                  </p:stCondLst>
                                  <p:childTnLst>
                                    <p:set>
                                      <p:cBhvr>
                                        <p:cTn id="39" dur="1" fill="hold">
                                          <p:stCondLst>
                                            <p:cond delay="0"/>
                                          </p:stCondLst>
                                        </p:cTn>
                                        <p:tgtEl>
                                          <p:spTgt spid="6">
                                            <p:txEl>
                                              <p:pRg st="3" end="3"/>
                                            </p:txEl>
                                          </p:spTgt>
                                        </p:tgtEl>
                                        <p:attrNameLst>
                                          <p:attrName>style.visibility</p:attrName>
                                        </p:attrNameLst>
                                      </p:cBhvr>
                                      <p:to>
                                        <p:strVal val="visible"/>
                                      </p:to>
                                    </p:set>
                                    <p:animEffect transition="in" filter="wipe(left)">
                                      <p:cBhvr>
                                        <p:cTn id="40" dur="500"/>
                                        <p:tgtEl>
                                          <p:spTgt spid="6">
                                            <p:txEl>
                                              <p:pRg st="3" end="3"/>
                                            </p:txEl>
                                          </p:spTgt>
                                        </p:tgtEl>
                                      </p:cBhvr>
                                    </p:animEffect>
                                  </p:childTnLst>
                                </p:cTn>
                              </p:par>
                            </p:childTnLst>
                          </p:cTn>
                        </p:par>
                        <p:par>
                          <p:cTn id="41" fill="hold">
                            <p:stCondLst>
                              <p:cond delay="2000"/>
                            </p:stCondLst>
                            <p:childTnLst>
                              <p:par>
                                <p:cTn id="42" presetID="22" presetClass="entr" presetSubtype="8" fill="hold" grpId="0" nodeType="afterEffect">
                                  <p:stCondLst>
                                    <p:cond delay="0"/>
                                  </p:stCondLst>
                                  <p:childTnLst>
                                    <p:set>
                                      <p:cBhvr>
                                        <p:cTn id="43" dur="1" fill="hold">
                                          <p:stCondLst>
                                            <p:cond delay="0"/>
                                          </p:stCondLst>
                                        </p:cTn>
                                        <p:tgtEl>
                                          <p:spTgt spid="6">
                                            <p:txEl>
                                              <p:pRg st="4" end="4"/>
                                            </p:txEl>
                                          </p:spTgt>
                                        </p:tgtEl>
                                        <p:attrNameLst>
                                          <p:attrName>style.visibility</p:attrName>
                                        </p:attrNameLst>
                                      </p:cBhvr>
                                      <p:to>
                                        <p:strVal val="visible"/>
                                      </p:to>
                                    </p:set>
                                    <p:animEffect transition="in" filter="wipe(left)">
                                      <p:cBhvr>
                                        <p:cTn id="44"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Lst>
      </p:bldP>
      <p:bldP spid="6" grpId="0" build="p">
        <p:tmplLst>
          <p:tmpl lvl="1">
            <p:tnLst>
              <p:par>
                <p:cTn presetID="22" presetClass="entr" presetSubtype="8" fill="hold" nodeType="click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Lst>
      </p:bldP>
    </p:bld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 y="100940"/>
            <a:ext cx="12191999" cy="860961"/>
          </a:xfrm>
        </p:spPr>
        <p:txBody>
          <a:bodyPr/>
          <a:lstStyle/>
          <a:p>
            <a:r>
              <a:rPr lang="en-US" dirty="0"/>
              <a:t>Click to edit Master title style</a:t>
            </a:r>
          </a:p>
        </p:txBody>
      </p:sp>
      <p:sp>
        <p:nvSpPr>
          <p:cNvPr id="3" name="Content Placeholder 2"/>
          <p:cNvSpPr>
            <a:spLocks noGrp="1"/>
          </p:cNvSpPr>
          <p:nvPr>
            <p:ph idx="1"/>
          </p:nvPr>
        </p:nvSpPr>
        <p:spPr>
          <a:xfrm>
            <a:off x="370418" y="1025526"/>
            <a:ext cx="11451167" cy="2479675"/>
          </a:xfrm>
        </p:spPr>
        <p:txBody>
          <a:bodyPr/>
          <a:lstStyle>
            <a:lvl1pPr>
              <a:defRPr>
                <a:solidFill>
                  <a:srgbClr val="005EA4"/>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3"/>
          <p:cNvSpPr>
            <a:spLocks noGrp="1" noChangeArrowheads="1"/>
          </p:cNvSpPr>
          <p:nvPr>
            <p:ph type="sldNum" sz="quarter" idx="10"/>
          </p:nvPr>
        </p:nvSpPr>
        <p:spPr/>
        <p:txBody>
          <a:bodyPr/>
          <a:lstStyle>
            <a:lvl1pPr>
              <a:defRPr/>
            </a:lvl1pPr>
          </a:lstStyle>
          <a:p>
            <a:pPr>
              <a:defRPr/>
            </a:pPr>
            <a:fld id="{073C29DC-2178-4274-9150-45F8EBD31C2D}"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
        <p:nvSpPr>
          <p:cNvPr id="7" name="Text Placeholder 6"/>
          <p:cNvSpPr>
            <a:spLocks noGrp="1"/>
          </p:cNvSpPr>
          <p:nvPr>
            <p:ph type="body" sz="quarter" idx="12"/>
          </p:nvPr>
        </p:nvSpPr>
        <p:spPr>
          <a:xfrm>
            <a:off x="406400" y="3581400"/>
            <a:ext cx="11582400" cy="2590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7561460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left)">
                                      <p:cBhvr>
                                        <p:cTn id="11" dur="500"/>
                                        <p:tgtEl>
                                          <p:spTgt spid="3">
                                            <p:txEl>
                                              <p:pRg st="1" end="1"/>
                                            </p:txEl>
                                          </p:spTgt>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left)">
                                      <p:cBhvr>
                                        <p:cTn id="19" dur="500"/>
                                        <p:tgtEl>
                                          <p:spTgt spid="3">
                                            <p:txEl>
                                              <p:pRg st="3" end="3"/>
                                            </p:txEl>
                                          </p:spTgt>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7">
                                            <p:txEl>
                                              <p:pRg st="0" end="0"/>
                                            </p:txEl>
                                          </p:spTgt>
                                        </p:tgtEl>
                                        <p:attrNameLst>
                                          <p:attrName>style.visibility</p:attrName>
                                        </p:attrNameLst>
                                      </p:cBhvr>
                                      <p:to>
                                        <p:strVal val="visible"/>
                                      </p:to>
                                    </p:set>
                                    <p:animEffect transition="in" filter="wipe(left)">
                                      <p:cBhvr>
                                        <p:cTn id="28" dur="500"/>
                                        <p:tgtEl>
                                          <p:spTgt spid="7">
                                            <p:txEl>
                                              <p:pRg st="0" end="0"/>
                                            </p:txEl>
                                          </p:spTgt>
                                        </p:tgtEl>
                                      </p:cBhvr>
                                    </p:animEffect>
                                  </p:childTnLst>
                                </p:cTn>
                              </p:par>
                            </p:childTnLst>
                          </p:cTn>
                        </p:par>
                        <p:par>
                          <p:cTn id="29" fill="hold">
                            <p:stCondLst>
                              <p:cond delay="500"/>
                            </p:stCondLst>
                            <p:childTnLst>
                              <p:par>
                                <p:cTn id="30" presetID="22" presetClass="entr" presetSubtype="8" fill="hold" grpId="0" nodeType="afterEffect">
                                  <p:stCondLst>
                                    <p:cond delay="0"/>
                                  </p:stCondLst>
                                  <p:childTnLst>
                                    <p:set>
                                      <p:cBhvr>
                                        <p:cTn id="31" dur="1" fill="hold">
                                          <p:stCondLst>
                                            <p:cond delay="0"/>
                                          </p:stCondLst>
                                        </p:cTn>
                                        <p:tgtEl>
                                          <p:spTgt spid="7">
                                            <p:txEl>
                                              <p:pRg st="1" end="1"/>
                                            </p:txEl>
                                          </p:spTgt>
                                        </p:tgtEl>
                                        <p:attrNameLst>
                                          <p:attrName>style.visibility</p:attrName>
                                        </p:attrNameLst>
                                      </p:cBhvr>
                                      <p:to>
                                        <p:strVal val="visible"/>
                                      </p:to>
                                    </p:set>
                                    <p:animEffect transition="in" filter="wipe(left)">
                                      <p:cBhvr>
                                        <p:cTn id="32" dur="500"/>
                                        <p:tgtEl>
                                          <p:spTgt spid="7">
                                            <p:txEl>
                                              <p:pRg st="1" end="1"/>
                                            </p:txEl>
                                          </p:spTgt>
                                        </p:tgtEl>
                                      </p:cBhvr>
                                    </p:animEffect>
                                  </p:childTnLst>
                                </p:cTn>
                              </p:par>
                            </p:childTnLst>
                          </p:cTn>
                        </p:par>
                        <p:par>
                          <p:cTn id="33" fill="hold">
                            <p:stCondLst>
                              <p:cond delay="1000"/>
                            </p:stCondLst>
                            <p:childTnLst>
                              <p:par>
                                <p:cTn id="34" presetID="22" presetClass="entr" presetSubtype="8" fill="hold" grpId="0" nodeType="afterEffect">
                                  <p:stCondLst>
                                    <p:cond delay="0"/>
                                  </p:stCondLst>
                                  <p:childTnLst>
                                    <p:set>
                                      <p:cBhvr>
                                        <p:cTn id="35" dur="1" fill="hold">
                                          <p:stCondLst>
                                            <p:cond delay="0"/>
                                          </p:stCondLst>
                                        </p:cTn>
                                        <p:tgtEl>
                                          <p:spTgt spid="7">
                                            <p:txEl>
                                              <p:pRg st="2" end="2"/>
                                            </p:txEl>
                                          </p:spTgt>
                                        </p:tgtEl>
                                        <p:attrNameLst>
                                          <p:attrName>style.visibility</p:attrName>
                                        </p:attrNameLst>
                                      </p:cBhvr>
                                      <p:to>
                                        <p:strVal val="visible"/>
                                      </p:to>
                                    </p:set>
                                    <p:animEffect transition="in" filter="wipe(left)">
                                      <p:cBhvr>
                                        <p:cTn id="36" dur="500"/>
                                        <p:tgtEl>
                                          <p:spTgt spid="7">
                                            <p:txEl>
                                              <p:pRg st="2" end="2"/>
                                            </p:txEl>
                                          </p:spTgt>
                                        </p:tgtEl>
                                      </p:cBhvr>
                                    </p:animEffect>
                                  </p:childTnLst>
                                </p:cTn>
                              </p:par>
                            </p:childTnLst>
                          </p:cTn>
                        </p:par>
                        <p:par>
                          <p:cTn id="37" fill="hold">
                            <p:stCondLst>
                              <p:cond delay="1500"/>
                            </p:stCondLst>
                            <p:childTnLst>
                              <p:par>
                                <p:cTn id="38" presetID="22" presetClass="entr" presetSubtype="8" fill="hold" grpId="0" nodeType="afterEffect">
                                  <p:stCondLst>
                                    <p:cond delay="0"/>
                                  </p:stCondLst>
                                  <p:childTnLst>
                                    <p:set>
                                      <p:cBhvr>
                                        <p:cTn id="39" dur="1" fill="hold">
                                          <p:stCondLst>
                                            <p:cond delay="0"/>
                                          </p:stCondLst>
                                        </p:cTn>
                                        <p:tgtEl>
                                          <p:spTgt spid="7">
                                            <p:txEl>
                                              <p:pRg st="3" end="3"/>
                                            </p:txEl>
                                          </p:spTgt>
                                        </p:tgtEl>
                                        <p:attrNameLst>
                                          <p:attrName>style.visibility</p:attrName>
                                        </p:attrNameLst>
                                      </p:cBhvr>
                                      <p:to>
                                        <p:strVal val="visible"/>
                                      </p:to>
                                    </p:set>
                                    <p:animEffect transition="in" filter="wipe(left)">
                                      <p:cBhvr>
                                        <p:cTn id="40" dur="500"/>
                                        <p:tgtEl>
                                          <p:spTgt spid="7">
                                            <p:txEl>
                                              <p:pRg st="3" end="3"/>
                                            </p:txEl>
                                          </p:spTgt>
                                        </p:tgtEl>
                                      </p:cBhvr>
                                    </p:animEffect>
                                  </p:childTnLst>
                                </p:cTn>
                              </p:par>
                            </p:childTnLst>
                          </p:cTn>
                        </p:par>
                        <p:par>
                          <p:cTn id="41" fill="hold">
                            <p:stCondLst>
                              <p:cond delay="2000"/>
                            </p:stCondLst>
                            <p:childTnLst>
                              <p:par>
                                <p:cTn id="42" presetID="22" presetClass="entr" presetSubtype="8" fill="hold" grpId="0" nodeType="afterEffect">
                                  <p:stCondLst>
                                    <p:cond delay="0"/>
                                  </p:stCondLst>
                                  <p:childTnLst>
                                    <p:set>
                                      <p:cBhvr>
                                        <p:cTn id="43" dur="1" fill="hold">
                                          <p:stCondLst>
                                            <p:cond delay="0"/>
                                          </p:stCondLst>
                                        </p:cTn>
                                        <p:tgtEl>
                                          <p:spTgt spid="7">
                                            <p:txEl>
                                              <p:pRg st="4" end="4"/>
                                            </p:txEl>
                                          </p:spTgt>
                                        </p:tgtEl>
                                        <p:attrNameLst>
                                          <p:attrName>style.visibility</p:attrName>
                                        </p:attrNameLst>
                                      </p:cBhvr>
                                      <p:to>
                                        <p:strVal val="visible"/>
                                      </p:to>
                                    </p:set>
                                    <p:animEffect transition="in" filter="wipe(left)">
                                      <p:cBhvr>
                                        <p:cTn id="44"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Lst>
      </p:bldP>
      <p:bldP spid="7" grpId="0" build="p">
        <p:tmplLst>
          <p:tmpl lvl="1">
            <p:tnLst>
              <p:par>
                <p:cTn presetID="22" presetClass="entr" presetSubtype="8" fill="hold" nodeType="clickEffect">
                  <p:stCondLst>
                    <p:cond delay="0"/>
                  </p:stCondLst>
                  <p:childTnLst>
                    <p:set>
                      <p:cBhvr>
                        <p:cTn dur="1" fill="hold">
                          <p:stCondLst>
                            <p:cond delay="0"/>
                          </p:stCondLst>
                        </p:cTn>
                        <p:tgtEl>
                          <p:spTgt spid="7"/>
                        </p:tgtEl>
                        <p:attrNameLst>
                          <p:attrName>style.visibility</p:attrName>
                        </p:attrNameLst>
                      </p:cBhvr>
                      <p:to>
                        <p:strVal val="visible"/>
                      </p:to>
                    </p:set>
                    <p:animEffect transition="in" filter="wipe(left)">
                      <p:cBhvr>
                        <p:cTn dur="500"/>
                        <p:tgtEl>
                          <p:spTgt spid="7"/>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7"/>
                        </p:tgtEl>
                        <p:attrNameLst>
                          <p:attrName>style.visibility</p:attrName>
                        </p:attrNameLst>
                      </p:cBhvr>
                      <p:to>
                        <p:strVal val="visible"/>
                      </p:to>
                    </p:set>
                    <p:animEffect transition="in" filter="wipe(left)">
                      <p:cBhvr>
                        <p:cTn dur="500"/>
                        <p:tgtEl>
                          <p:spTgt spid="7"/>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7"/>
                        </p:tgtEl>
                        <p:attrNameLst>
                          <p:attrName>style.visibility</p:attrName>
                        </p:attrNameLst>
                      </p:cBhvr>
                      <p:to>
                        <p:strVal val="visible"/>
                      </p:to>
                    </p:set>
                    <p:animEffect transition="in" filter="wipe(left)">
                      <p:cBhvr>
                        <p:cTn dur="500"/>
                        <p:tgtEl>
                          <p:spTgt spid="7"/>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7"/>
                        </p:tgtEl>
                        <p:attrNameLst>
                          <p:attrName>style.visibility</p:attrName>
                        </p:attrNameLst>
                      </p:cBhvr>
                      <p:to>
                        <p:strVal val="visible"/>
                      </p:to>
                    </p:set>
                    <p:animEffect transition="in" filter="wipe(left)">
                      <p:cBhvr>
                        <p:cTn dur="500"/>
                        <p:tgtEl>
                          <p:spTgt spid="7"/>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7"/>
                        </p:tgtEl>
                        <p:attrNameLst>
                          <p:attrName>style.visibility</p:attrName>
                        </p:attrNameLst>
                      </p:cBhvr>
                      <p:to>
                        <p:strVal val="visible"/>
                      </p:to>
                    </p:set>
                    <p:animEffect transition="in" filter="wipe(left)">
                      <p:cBhvr>
                        <p:cTn dur="500"/>
                        <p:tgtEl>
                          <p:spTgt spid="7"/>
                        </p:tgtEl>
                      </p:cBhvr>
                    </p:animEffect>
                  </p:childTnLst>
                </p:cTn>
              </p:par>
            </p:tnLst>
          </p:tmpl>
        </p:tmplLst>
      </p:bldP>
    </p:bld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1_AL and ANS">
    <p:spTree>
      <p:nvGrpSpPr>
        <p:cNvPr id="1" name=""/>
        <p:cNvGrpSpPr/>
        <p:nvPr/>
      </p:nvGrpSpPr>
      <p:grpSpPr>
        <a:xfrm>
          <a:off x="0" y="0"/>
          <a:ext cx="0" cy="0"/>
          <a:chOff x="0" y="0"/>
          <a:chExt cx="0" cy="0"/>
        </a:xfrm>
      </p:grpSpPr>
      <p:sp>
        <p:nvSpPr>
          <p:cNvPr id="2" name="Title 1"/>
          <p:cNvSpPr>
            <a:spLocks noGrp="1"/>
          </p:cNvSpPr>
          <p:nvPr>
            <p:ph type="title"/>
          </p:nvPr>
        </p:nvSpPr>
        <p:spPr>
          <a:xfrm>
            <a:off x="101600" y="100940"/>
            <a:ext cx="11887200" cy="661061"/>
          </a:xfrm>
        </p:spPr>
        <p:txBody>
          <a:bodyPr/>
          <a:lstStyle>
            <a:lvl1pPr>
              <a:defRPr sz="3200">
                <a:solidFill>
                  <a:srgbClr val="002060"/>
                </a:solidFill>
              </a:defRPr>
            </a:lvl1pPr>
          </a:lstStyle>
          <a:p>
            <a:r>
              <a:rPr lang="en-US" dirty="0"/>
              <a:t>Click to edit Master title style</a:t>
            </a:r>
          </a:p>
        </p:txBody>
      </p:sp>
      <p:sp>
        <p:nvSpPr>
          <p:cNvPr id="4" name="Rectangle 3"/>
          <p:cNvSpPr>
            <a:spLocks noGrp="1" noChangeArrowheads="1"/>
          </p:cNvSpPr>
          <p:nvPr>
            <p:ph type="sldNum" sz="quarter" idx="10"/>
          </p:nvPr>
        </p:nvSpPr>
        <p:spPr/>
        <p:txBody>
          <a:bodyPr/>
          <a:lstStyle>
            <a:lvl1pPr>
              <a:defRPr/>
            </a:lvl1pPr>
          </a:lstStyle>
          <a:p>
            <a:pPr>
              <a:defRPr/>
            </a:pPr>
            <a:fld id="{073C29DC-2178-4274-9150-45F8EBD31C2D}"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
        <p:nvSpPr>
          <p:cNvPr id="6" name="Content Placeholder 2"/>
          <p:cNvSpPr>
            <a:spLocks noGrp="1"/>
          </p:cNvSpPr>
          <p:nvPr>
            <p:ph idx="12"/>
          </p:nvPr>
        </p:nvSpPr>
        <p:spPr>
          <a:xfrm>
            <a:off x="508001" y="3200400"/>
            <a:ext cx="11358596" cy="2971800"/>
          </a:xfrm>
          <a:prstGeom prst="rect">
            <a:avLst/>
          </a:prstGeom>
        </p:spPr>
        <p:txBody>
          <a:bodyPr/>
          <a:lstStyle>
            <a:lvl1pPr>
              <a:defRPr sz="3000">
                <a:solidFill>
                  <a:schemeClr val="tx1"/>
                </a:solidFill>
              </a:defRPr>
            </a:lvl1pPr>
            <a:lvl2pPr>
              <a:defRPr sz="3000">
                <a:solidFill>
                  <a:schemeClr val="tx1"/>
                </a:solidFill>
              </a:defRPr>
            </a:lvl2pPr>
            <a:lvl3pPr>
              <a:defRPr sz="2400">
                <a:solidFill>
                  <a:schemeClr val="tx1"/>
                </a:solidFill>
              </a:defRPr>
            </a:lvl3pPr>
            <a:lvl4pPr>
              <a:defRPr sz="2000">
                <a:solidFill>
                  <a:schemeClr val="tx1"/>
                </a:solidFill>
              </a:defRPr>
            </a:lvl4pPr>
            <a:lvl5pPr>
              <a:defRPr sz="1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42524234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left)">
                                      <p:cBhvr>
                                        <p:cTn id="7" dur="500"/>
                                        <p:tgtEl>
                                          <p:spTgt spid="6">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Effect transition="in" filter="wipe(left)">
                                      <p:cBhvr>
                                        <p:cTn id="11" dur="500"/>
                                        <p:tgtEl>
                                          <p:spTgt spid="6">
                                            <p:txEl>
                                              <p:pRg st="1" end="1"/>
                                            </p:txEl>
                                          </p:spTgt>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Effect transition="in" filter="wipe(left)">
                                      <p:cBhvr>
                                        <p:cTn id="15" dur="500"/>
                                        <p:tgtEl>
                                          <p:spTgt spid="6">
                                            <p:txEl>
                                              <p:pRg st="2" end="2"/>
                                            </p:txEl>
                                          </p:spTgt>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Effect transition="in" filter="wipe(left)">
                                      <p:cBhvr>
                                        <p:cTn id="19" dur="500"/>
                                        <p:tgtEl>
                                          <p:spTgt spid="6">
                                            <p:txEl>
                                              <p:pRg st="3" end="3"/>
                                            </p:txEl>
                                          </p:spTgt>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animEffect transition="in" filter="wipe(left)">
                                      <p:cBhvr>
                                        <p:cTn id="23"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tmplLst>
          <p:tmpl lvl="1">
            <p:tnLst>
              <p:par>
                <p:cTn presetID="22" presetClass="entr" presetSubtype="8" fill="hold" nodeType="click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Lst>
      </p:bldP>
    </p:bld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eg"/></Relationships>
</file>

<file path=ppt/slideMasters/_rels/slideMaster10.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theme" Target="../theme/theme10.xml"/><Relationship Id="rId1" Type="http://schemas.openxmlformats.org/officeDocument/2006/relationships/slideLayout" Target="../slideLayouts/slideLayout26.xml"/><Relationship Id="rId5" Type="http://schemas.openxmlformats.org/officeDocument/2006/relationships/image" Target="../media/image25.png"/><Relationship Id="rId4" Type="http://schemas.openxmlformats.org/officeDocument/2006/relationships/image" Target="../media/image24.pn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4.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image" Target="../media/image6.png"/><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image" Target="../media/image5.png"/><Relationship Id="rId5" Type="http://schemas.openxmlformats.org/officeDocument/2006/relationships/slideLayout" Target="../slideLayouts/slideLayout8.xml"/><Relationship Id="rId10" Type="http://schemas.openxmlformats.org/officeDocument/2006/relationships/theme" Target="../theme/theme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7" Type="http://schemas.openxmlformats.org/officeDocument/2006/relationships/image" Target="../media/image10.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theme" Target="../theme/theme5.xml"/><Relationship Id="rId1" Type="http://schemas.openxmlformats.org/officeDocument/2006/relationships/slideLayout" Target="../slideLayouts/slideLayout15.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Masters/_rels/slideMaster6.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18.xml"/><Relationship Id="rId7" Type="http://schemas.openxmlformats.org/officeDocument/2006/relationships/theme" Target="../theme/theme6.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5" Type="http://schemas.openxmlformats.org/officeDocument/2006/relationships/slideLayout" Target="../slideLayouts/slideLayout20.xml"/><Relationship Id="rId4" Type="http://schemas.openxmlformats.org/officeDocument/2006/relationships/slideLayout" Target="../slideLayouts/slideLayout19.xml"/></Relationships>
</file>

<file path=ppt/slideMasters/_rels/slideMaster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theme" Target="../theme/theme7.xml"/><Relationship Id="rId1" Type="http://schemas.openxmlformats.org/officeDocument/2006/relationships/slideLayout" Target="../slideLayouts/slideLayout22.xml"/><Relationship Id="rId4" Type="http://schemas.openxmlformats.org/officeDocument/2006/relationships/image" Target="../media/image16.png"/></Relationships>
</file>

<file path=ppt/slideMasters/_rels/slideMaster8.xml.rels><?xml version="1.0" encoding="UTF-8" standalone="yes"?>
<Relationships xmlns="http://schemas.openxmlformats.org/package/2006/relationships"><Relationship Id="rId3" Type="http://schemas.openxmlformats.org/officeDocument/2006/relationships/theme" Target="../theme/theme8.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s>
</file>

<file path=ppt/slideMasters/_rels/slideMaster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theme" Target="../theme/theme9.xml"/><Relationship Id="rId1" Type="http://schemas.openxmlformats.org/officeDocument/2006/relationships/slideLayout" Target="../slideLayouts/slideLayout25.xml"/><Relationship Id="rId5" Type="http://schemas.openxmlformats.org/officeDocument/2006/relationships/image" Target="../media/image22.png"/><Relationship Id="rId4" Type="http://schemas.openxmlformats.org/officeDocument/2006/relationships/image" Target="../media/image2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4"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 y="6400800"/>
            <a:ext cx="12191999"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4"/>
          </p:nvPr>
        </p:nvSpPr>
        <p:spPr>
          <a:xfrm>
            <a:off x="11362267" y="6484939"/>
            <a:ext cx="829733" cy="409575"/>
          </a:xfrm>
          <a:prstGeom prst="rect">
            <a:avLst/>
          </a:prstGeom>
          <a:noFill/>
        </p:spPr>
        <p:txBody>
          <a:bodyPr vert="horz" lIns="91440" tIns="45720" rIns="91440" bIns="45720" rtlCol="0" anchor="ctr"/>
          <a:lstStyle>
            <a:lvl1pPr algn="r">
              <a:buFontTx/>
              <a:buNone/>
              <a:defRPr sz="1200">
                <a:solidFill>
                  <a:schemeClr val="bg1"/>
                </a:solidFill>
              </a:defRPr>
            </a:lvl1pPr>
          </a:lstStyle>
          <a:p>
            <a:pPr fontAlgn="base">
              <a:spcBef>
                <a:spcPct val="20000"/>
              </a:spcBef>
              <a:spcAft>
                <a:spcPct val="0"/>
              </a:spcAft>
              <a:defRPr/>
            </a:pPr>
            <a:fld id="{C148E929-2C81-42BB-92FD-6CE3916FB07A}" type="slidenum">
              <a:rPr lang="en-US">
                <a:solidFill>
                  <a:srgbClr val="FFFFFF"/>
                </a:solidFill>
              </a:rPr>
              <a:pPr fontAlgn="base">
                <a:spcBef>
                  <a:spcPct val="20000"/>
                </a:spcBef>
                <a:spcAft>
                  <a:spcPct val="0"/>
                </a:spcAft>
                <a:defRPr/>
              </a:pPr>
              <a:t>‹#›</a:t>
            </a:fld>
            <a:endParaRPr lang="en-US" dirty="0">
              <a:solidFill>
                <a:srgbClr val="FFFFFF"/>
              </a:solidFill>
            </a:endParaRPr>
          </a:p>
        </p:txBody>
      </p:sp>
      <p:sp>
        <p:nvSpPr>
          <p:cNvPr id="3" name="Footer Placeholder 2"/>
          <p:cNvSpPr>
            <a:spLocks noGrp="1"/>
          </p:cNvSpPr>
          <p:nvPr>
            <p:ph type="ftr" sz="quarter" idx="3"/>
          </p:nvPr>
        </p:nvSpPr>
        <p:spPr>
          <a:xfrm>
            <a:off x="0" y="6400800"/>
            <a:ext cx="11582400" cy="4572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rgbClr val="FFFFFF"/>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pic>
        <p:nvPicPr>
          <p:cNvPr id="1026"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 y="1"/>
            <a:ext cx="12191999"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 Placeholder 5"/>
          <p:cNvSpPr>
            <a:spLocks noGrp="1"/>
          </p:cNvSpPr>
          <p:nvPr>
            <p:ph type="body" idx="1"/>
          </p:nvPr>
        </p:nvSpPr>
        <p:spPr>
          <a:xfrm>
            <a:off x="3657600" y="3543301"/>
            <a:ext cx="8534400" cy="2582863"/>
          </a:xfrm>
          <a:prstGeom prst="rect">
            <a:avLst/>
          </a:prstGeom>
        </p:spPr>
        <p:txBody>
          <a:bodyPr vert="horz" lIns="91440" tIns="45720" rIns="91440" bIns="45720" rtlCol="0">
            <a:normAutofit/>
          </a:bodyPr>
          <a:lstStyle/>
          <a:p>
            <a:pPr lvl="0"/>
            <a:r>
              <a:rPr lang="en-US" dirty="0"/>
              <a:t>Chapter title</a:t>
            </a:r>
          </a:p>
        </p:txBody>
      </p:sp>
      <p:pic>
        <p:nvPicPr>
          <p:cNvPr id="8" name="Picture 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227197" y="457199"/>
            <a:ext cx="4964804" cy="3049588"/>
          </a:xfrm>
          <a:prstGeom prst="rect">
            <a:avLst/>
          </a:prstGeom>
        </p:spPr>
      </p:pic>
    </p:spTree>
    <p:extLst>
      <p:ext uri="{BB962C8B-B14F-4D97-AF65-F5344CB8AC3E}">
        <p14:creationId xmlns:p14="http://schemas.microsoft.com/office/powerpoint/2010/main" val="3130776066"/>
      </p:ext>
    </p:extLst>
  </p:cSld>
  <p:clrMap bg1="lt1" tx1="dk1" bg2="lt2" tx2="dk2" accent1="accent1" accent2="accent2" accent3="accent3" accent4="accent4" accent5="accent5" accent6="accent6" hlink="hlink" folHlink="folHlink"/>
  <p:sldLayoutIdLst>
    <p:sldLayoutId id="2147483689" r:id="rId1"/>
  </p:sldLayoutIdLst>
  <p:hf hdr="0" dt="0"/>
  <p:txStyles>
    <p:titleStyle>
      <a:lvl1pPr algn="l" rtl="0" eaLnBrk="0" fontAlgn="base" hangingPunct="0">
        <a:spcBef>
          <a:spcPct val="0"/>
        </a:spcBef>
        <a:spcAft>
          <a:spcPct val="0"/>
        </a:spcAft>
        <a:defRPr sz="3200">
          <a:solidFill>
            <a:schemeClr val="bg1"/>
          </a:solidFill>
          <a:latin typeface="+mj-lt"/>
          <a:ea typeface="+mj-ea"/>
          <a:cs typeface="+mj-cs"/>
        </a:defRPr>
      </a:lvl1pPr>
      <a:lvl2pPr algn="l" rtl="0" eaLnBrk="0" fontAlgn="base" hangingPunct="0">
        <a:spcBef>
          <a:spcPct val="0"/>
        </a:spcBef>
        <a:spcAft>
          <a:spcPct val="0"/>
        </a:spcAft>
        <a:defRPr sz="4400">
          <a:solidFill>
            <a:schemeClr val="accent2"/>
          </a:solidFill>
          <a:latin typeface="Sabon-Bold" charset="0"/>
        </a:defRPr>
      </a:lvl2pPr>
      <a:lvl3pPr algn="l" rtl="0" eaLnBrk="0" fontAlgn="base" hangingPunct="0">
        <a:spcBef>
          <a:spcPct val="0"/>
        </a:spcBef>
        <a:spcAft>
          <a:spcPct val="0"/>
        </a:spcAft>
        <a:defRPr sz="4400">
          <a:solidFill>
            <a:schemeClr val="accent2"/>
          </a:solidFill>
          <a:latin typeface="Sabon-Bold" charset="0"/>
        </a:defRPr>
      </a:lvl3pPr>
      <a:lvl4pPr algn="l" rtl="0" eaLnBrk="0" fontAlgn="base" hangingPunct="0">
        <a:spcBef>
          <a:spcPct val="0"/>
        </a:spcBef>
        <a:spcAft>
          <a:spcPct val="0"/>
        </a:spcAft>
        <a:defRPr sz="4400">
          <a:solidFill>
            <a:schemeClr val="accent2"/>
          </a:solidFill>
          <a:latin typeface="Sabon-Bold" charset="0"/>
        </a:defRPr>
      </a:lvl4pPr>
      <a:lvl5pPr algn="l" rtl="0" eaLnBrk="0" fontAlgn="base" hangingPunct="0">
        <a:spcBef>
          <a:spcPct val="0"/>
        </a:spcBef>
        <a:spcAft>
          <a:spcPct val="0"/>
        </a:spcAft>
        <a:defRPr sz="4400">
          <a:solidFill>
            <a:schemeClr val="accent2"/>
          </a:solidFill>
          <a:latin typeface="Sabon-Bold" charset="0"/>
        </a:defRPr>
      </a:lvl5pPr>
      <a:lvl6pPr marL="457200" algn="l" rtl="0" fontAlgn="base">
        <a:spcBef>
          <a:spcPct val="0"/>
        </a:spcBef>
        <a:spcAft>
          <a:spcPct val="0"/>
        </a:spcAft>
        <a:defRPr sz="4400">
          <a:solidFill>
            <a:schemeClr val="accent2"/>
          </a:solidFill>
          <a:latin typeface="Sabon-Bold" charset="0"/>
        </a:defRPr>
      </a:lvl6pPr>
      <a:lvl7pPr marL="914400" algn="l" rtl="0" fontAlgn="base">
        <a:spcBef>
          <a:spcPct val="0"/>
        </a:spcBef>
        <a:spcAft>
          <a:spcPct val="0"/>
        </a:spcAft>
        <a:defRPr sz="4400">
          <a:solidFill>
            <a:schemeClr val="accent2"/>
          </a:solidFill>
          <a:latin typeface="Sabon-Bold" charset="0"/>
        </a:defRPr>
      </a:lvl7pPr>
      <a:lvl8pPr marL="1371600" algn="l" rtl="0" fontAlgn="base">
        <a:spcBef>
          <a:spcPct val="0"/>
        </a:spcBef>
        <a:spcAft>
          <a:spcPct val="0"/>
        </a:spcAft>
        <a:defRPr sz="4400">
          <a:solidFill>
            <a:schemeClr val="accent2"/>
          </a:solidFill>
          <a:latin typeface="Sabon-Bold" charset="0"/>
        </a:defRPr>
      </a:lvl8pPr>
      <a:lvl9pPr marL="1828800" algn="l" rtl="0" fontAlgn="base">
        <a:spcBef>
          <a:spcPct val="0"/>
        </a:spcBef>
        <a:spcAft>
          <a:spcPct val="0"/>
        </a:spcAft>
        <a:defRPr sz="4400">
          <a:solidFill>
            <a:schemeClr val="accent2"/>
          </a:solidFill>
          <a:latin typeface="Sabon-Bold" charset="0"/>
        </a:defRPr>
      </a:lvl9pPr>
    </p:titleStyle>
    <p:bodyStyle>
      <a:lvl1pPr marL="0" indent="0" algn="l" rtl="0" eaLnBrk="0" fontAlgn="base" hangingPunct="0">
        <a:spcBef>
          <a:spcPct val="20000"/>
        </a:spcBef>
        <a:spcAft>
          <a:spcPct val="0"/>
        </a:spcAft>
        <a:buNone/>
        <a:defRPr sz="3200" baseline="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spect="1" noChangeArrowheads="1"/>
          </p:cNvSpPr>
          <p:nvPr>
            <p:ph type="title"/>
          </p:nvPr>
        </p:nvSpPr>
        <p:spPr bwMode="auto">
          <a:xfrm>
            <a:off x="2677776" y="0"/>
            <a:ext cx="9514224"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Appendix master title</a:t>
            </a:r>
          </a:p>
        </p:txBody>
      </p:sp>
      <p:sp>
        <p:nvSpPr>
          <p:cNvPr id="206855" name="Rectangle 7"/>
          <p:cNvSpPr>
            <a:spLocks noGrp="1" noChangeArrowheads="1"/>
          </p:cNvSpPr>
          <p:nvPr>
            <p:ph type="sldNum" sz="quarter" idx="4"/>
          </p:nvPr>
        </p:nvSpPr>
        <p:spPr bwMode="auto">
          <a:xfrm>
            <a:off x="11544301" y="6488114"/>
            <a:ext cx="647700" cy="3698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buFontTx/>
              <a:buNone/>
              <a:defRPr sz="1200">
                <a:solidFill>
                  <a:srgbClr val="002060"/>
                </a:solidFill>
              </a:defRPr>
            </a:lvl1pPr>
          </a:lstStyle>
          <a:p>
            <a:pPr fontAlgn="base">
              <a:spcAft>
                <a:spcPct val="0"/>
              </a:spcAft>
              <a:defRPr/>
            </a:pPr>
            <a:fld id="{FCD5D5FD-C24C-4EC1-877A-4A06FFD43F54}" type="slidenum">
              <a:rPr lang="en-US"/>
              <a:pPr fontAlgn="base">
                <a:spcAft>
                  <a:spcPct val="0"/>
                </a:spcAft>
                <a:defRPr/>
              </a:pPr>
              <a:t>‹#›</a:t>
            </a:fld>
            <a:endParaRPr lang="en-US" dirty="0"/>
          </a:p>
        </p:txBody>
      </p:sp>
      <p:sp>
        <p:nvSpPr>
          <p:cNvPr id="10" name="Text Placeholder 9"/>
          <p:cNvSpPr>
            <a:spLocks noGrp="1"/>
          </p:cNvSpPr>
          <p:nvPr>
            <p:ph type="body" idx="1"/>
          </p:nvPr>
        </p:nvSpPr>
        <p:spPr bwMode="auto">
          <a:xfrm>
            <a:off x="609600" y="592138"/>
            <a:ext cx="11309351" cy="5808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grpSp>
        <p:nvGrpSpPr>
          <p:cNvPr id="3" name="Group 2"/>
          <p:cNvGrpSpPr/>
          <p:nvPr/>
        </p:nvGrpSpPr>
        <p:grpSpPr>
          <a:xfrm>
            <a:off x="42690" y="72582"/>
            <a:ext cx="2635087" cy="6252019"/>
            <a:chOff x="26319" y="75430"/>
            <a:chExt cx="1976315" cy="6409508"/>
          </a:xfrm>
        </p:grpSpPr>
        <p:pic>
          <p:nvPicPr>
            <p:cNvPr id="6155" name="Picture 11"/>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319" y="75430"/>
              <a:ext cx="1976315" cy="5217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miter lim="800000"/>
                  <a:headEnd type="none" w="med" len="med"/>
                  <a:tailEnd type="none" w="med" len="med"/>
                </a14:hiddenLine>
              </a:ext>
            </a:extLst>
          </p:spPr>
        </p:pic>
        <p:pic>
          <p:nvPicPr>
            <p:cNvPr id="6156" name="Picture 12"/>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26319" y="563034"/>
              <a:ext cx="391023" cy="59219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miter lim="800000"/>
                  <a:headEnd type="none" w="med" len="med"/>
                  <a:tailEnd type="none" w="med" len="med"/>
                </a14:hiddenLine>
              </a:ext>
            </a:extLst>
          </p:spPr>
        </p:pic>
      </p:grpSp>
      <p:grpSp>
        <p:nvGrpSpPr>
          <p:cNvPr id="2" name="Group 1"/>
          <p:cNvGrpSpPr/>
          <p:nvPr/>
        </p:nvGrpSpPr>
        <p:grpSpPr>
          <a:xfrm>
            <a:off x="10957606" y="750888"/>
            <a:ext cx="1191173" cy="5573712"/>
            <a:chOff x="8229600" y="750888"/>
            <a:chExt cx="893380" cy="5734050"/>
          </a:xfrm>
        </p:grpSpPr>
        <p:pic>
          <p:nvPicPr>
            <p:cNvPr id="13" name="Picture 12"/>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9032905" y="750888"/>
              <a:ext cx="90075" cy="5734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miter lim="800000"/>
                  <a:headEnd type="none" w="med" len="med"/>
                  <a:tailEnd type="none" w="med" len="med"/>
                </a14:hiddenLine>
              </a:ext>
            </a:extLst>
          </p:spPr>
        </p:pic>
        <p:pic>
          <p:nvPicPr>
            <p:cNvPr id="6157" name="Picture 13"/>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8229600" y="6434982"/>
              <a:ext cx="893380" cy="499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miter lim="800000"/>
                  <a:headEnd type="none" w="med" len="med"/>
                  <a:tailEnd type="none" w="med" len="med"/>
                </a14:hiddenLine>
              </a:ext>
            </a:extLst>
          </p:spPr>
        </p:pic>
      </p:grpSp>
      <p:sp>
        <p:nvSpPr>
          <p:cNvPr id="5" name="Footer Placeholder 4"/>
          <p:cNvSpPr>
            <a:spLocks noGrp="1"/>
          </p:cNvSpPr>
          <p:nvPr>
            <p:ph type="ftr" sz="quarter" idx="3"/>
          </p:nvPr>
        </p:nvSpPr>
        <p:spPr>
          <a:xfrm>
            <a:off x="0" y="6324601"/>
            <a:ext cx="11684000" cy="533401"/>
          </a:xfrm>
          <a:prstGeom prst="rect">
            <a:avLst/>
          </a:prstGeom>
        </p:spPr>
        <p:txBody>
          <a:bodyPr vert="horz" lIns="91440" tIns="45720" rIns="91440" bIns="45720" rtlCol="0" anchor="ctr"/>
          <a:lstStyle>
            <a:lvl1pPr algn="l">
              <a:buNone/>
              <a:defRPr sz="900">
                <a:solidFill>
                  <a:schemeClr val="tx1"/>
                </a:solidFill>
                <a:cs typeface="Arial" pitchFamily="34" charset="0"/>
              </a:defRPr>
            </a:lvl1pPr>
          </a:lstStyle>
          <a:p>
            <a:pPr fontAlgn="base">
              <a:spcBef>
                <a:spcPct val="20000"/>
              </a:spcBef>
              <a:spcAft>
                <a:spcPct val="0"/>
              </a:spcAft>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3578277993"/>
      </p:ext>
    </p:extLst>
  </p:cSld>
  <p:clrMap bg1="lt1" tx1="dk1" bg2="lt2" tx2="dk2" accent1="accent1" accent2="accent2" accent3="accent3" accent4="accent4" accent5="accent5" accent6="accent6" hlink="hlink" folHlink="folHlink"/>
  <p:sldLayoutIdLst>
    <p:sldLayoutId id="2147483673" r:id="rId1"/>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wipe(left)">
                                      <p:cBhvr>
                                        <p:cTn id="7" dur="500"/>
                                        <p:tgtEl>
                                          <p:spTgt spid="10">
                                            <p:txEl>
                                              <p:pRg st="0" end="0"/>
                                            </p:txEl>
                                          </p:spTgt>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0">
                                            <p:txEl>
                                              <p:pRg st="1" end="1"/>
                                            </p:txEl>
                                          </p:spTgt>
                                        </p:tgtEl>
                                        <p:attrNameLst>
                                          <p:attrName>style.visibility</p:attrName>
                                        </p:attrNameLst>
                                      </p:cBhvr>
                                      <p:to>
                                        <p:strVal val="visible"/>
                                      </p:to>
                                    </p:set>
                                    <p:animEffect transition="in" filter="wipe(left)">
                                      <p:cBhvr>
                                        <p:cTn id="11" dur="500"/>
                                        <p:tgtEl>
                                          <p:spTgt spid="10">
                                            <p:txEl>
                                              <p:pRg st="1" end="1"/>
                                            </p:txEl>
                                          </p:spTgt>
                                        </p:tgtEl>
                                      </p:cBhvr>
                                    </p:animEffect>
                                  </p:childTnLst>
                                </p:cTn>
                              </p:par>
                            </p:childTnLst>
                          </p:cTn>
                        </p:par>
                        <p:par>
                          <p:cTn id="12" fill="hold" nodeType="afterGroup">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10">
                                            <p:txEl>
                                              <p:pRg st="2" end="2"/>
                                            </p:txEl>
                                          </p:spTgt>
                                        </p:tgtEl>
                                        <p:attrNameLst>
                                          <p:attrName>style.visibility</p:attrName>
                                        </p:attrNameLst>
                                      </p:cBhvr>
                                      <p:to>
                                        <p:strVal val="visible"/>
                                      </p:to>
                                    </p:set>
                                    <p:animEffect transition="in" filter="wipe(left)">
                                      <p:cBhvr>
                                        <p:cTn id="15" dur="500"/>
                                        <p:tgtEl>
                                          <p:spTgt spid="10">
                                            <p:txEl>
                                              <p:pRg st="2" end="2"/>
                                            </p:txEl>
                                          </p:spTgt>
                                        </p:tgtEl>
                                      </p:cBhvr>
                                    </p:animEffect>
                                  </p:childTnLst>
                                </p:cTn>
                              </p:par>
                            </p:childTnLst>
                          </p:cTn>
                        </p:par>
                        <p:par>
                          <p:cTn id="16" fill="hold" nodeType="afterGroup">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10">
                                            <p:txEl>
                                              <p:pRg st="3" end="3"/>
                                            </p:txEl>
                                          </p:spTgt>
                                        </p:tgtEl>
                                        <p:attrNameLst>
                                          <p:attrName>style.visibility</p:attrName>
                                        </p:attrNameLst>
                                      </p:cBhvr>
                                      <p:to>
                                        <p:strVal val="visible"/>
                                      </p:to>
                                    </p:set>
                                    <p:animEffect transition="in" filter="wipe(left)">
                                      <p:cBhvr>
                                        <p:cTn id="19" dur="500"/>
                                        <p:tgtEl>
                                          <p:spTgt spid="10">
                                            <p:txEl>
                                              <p:pRg st="3" end="3"/>
                                            </p:txEl>
                                          </p:spTgt>
                                        </p:tgtEl>
                                      </p:cBhvr>
                                    </p:animEffect>
                                  </p:childTnLst>
                                </p:cTn>
                              </p:par>
                            </p:childTnLst>
                          </p:cTn>
                        </p:par>
                        <p:par>
                          <p:cTn id="20" fill="hold" nodeType="afterGroup">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10">
                                            <p:txEl>
                                              <p:pRg st="4" end="4"/>
                                            </p:txEl>
                                          </p:spTgt>
                                        </p:tgtEl>
                                        <p:attrNameLst>
                                          <p:attrName>style.visibility</p:attrName>
                                        </p:attrNameLst>
                                      </p:cBhvr>
                                      <p:to>
                                        <p:strVal val="visible"/>
                                      </p:to>
                                    </p:set>
                                    <p:animEffect transition="in" filter="wipe(left)">
                                      <p:cBhvr>
                                        <p:cTn id="23" dur="500"/>
                                        <p:tgtEl>
                                          <p:spTgt spid="1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tmplLst>
          <p:tmpl lvl="1">
            <p:tnLst>
              <p:par>
                <p:cTn presetID="22" presetClass="entr" presetSubtype="8" fill="hold" nodeType="afterEffect">
                  <p:stCondLst>
                    <p:cond delay="0"/>
                  </p:stCondLst>
                  <p:childTnLst>
                    <p:set>
                      <p:cBhvr>
                        <p:cTn dur="1" fill="hold">
                          <p:stCondLst>
                            <p:cond delay="0"/>
                          </p:stCondLst>
                        </p:cTn>
                        <p:tgtEl>
                          <p:spTgt spid="10"/>
                        </p:tgtEl>
                        <p:attrNameLst>
                          <p:attrName>style.visibility</p:attrName>
                        </p:attrNameLst>
                      </p:cBhvr>
                      <p:to>
                        <p:strVal val="visible"/>
                      </p:to>
                    </p:set>
                    <p:animEffect transition="in" filter="wipe(left)">
                      <p:cBhvr>
                        <p:cTn dur="500"/>
                        <p:tgtEl>
                          <p:spTgt spid="10"/>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10"/>
                        </p:tgtEl>
                        <p:attrNameLst>
                          <p:attrName>style.visibility</p:attrName>
                        </p:attrNameLst>
                      </p:cBhvr>
                      <p:to>
                        <p:strVal val="visible"/>
                      </p:to>
                    </p:set>
                    <p:animEffect transition="in" filter="wipe(left)">
                      <p:cBhvr>
                        <p:cTn dur="500"/>
                        <p:tgtEl>
                          <p:spTgt spid="10"/>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10"/>
                        </p:tgtEl>
                        <p:attrNameLst>
                          <p:attrName>style.visibility</p:attrName>
                        </p:attrNameLst>
                      </p:cBhvr>
                      <p:to>
                        <p:strVal val="visible"/>
                      </p:to>
                    </p:set>
                    <p:animEffect transition="in" filter="wipe(left)">
                      <p:cBhvr>
                        <p:cTn dur="500"/>
                        <p:tgtEl>
                          <p:spTgt spid="10"/>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10"/>
                        </p:tgtEl>
                        <p:attrNameLst>
                          <p:attrName>style.visibility</p:attrName>
                        </p:attrNameLst>
                      </p:cBhvr>
                      <p:to>
                        <p:strVal val="visible"/>
                      </p:to>
                    </p:set>
                    <p:animEffect transition="in" filter="wipe(left)">
                      <p:cBhvr>
                        <p:cTn dur="500"/>
                        <p:tgtEl>
                          <p:spTgt spid="10"/>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10"/>
                        </p:tgtEl>
                        <p:attrNameLst>
                          <p:attrName>style.visibility</p:attrName>
                        </p:attrNameLst>
                      </p:cBhvr>
                      <p:to>
                        <p:strVal val="visible"/>
                      </p:to>
                    </p:set>
                    <p:animEffect transition="in" filter="wipe(left)">
                      <p:cBhvr>
                        <p:cTn dur="500"/>
                        <p:tgtEl>
                          <p:spTgt spid="10"/>
                        </p:tgtEl>
                      </p:cBhvr>
                    </p:animEffect>
                  </p:childTnLst>
                </p:cTn>
              </p:par>
            </p:tnLst>
          </p:tmpl>
        </p:tmplLst>
      </p:bldP>
    </p:bldLst>
  </p:timing>
  <p:hf hdr="0" dt="0"/>
  <p:txStyles>
    <p:titleStyle>
      <a:lvl1pPr algn="l" rtl="0" eaLnBrk="0" fontAlgn="base" hangingPunct="0">
        <a:spcBef>
          <a:spcPct val="0"/>
        </a:spcBef>
        <a:spcAft>
          <a:spcPct val="0"/>
        </a:spcAft>
        <a:defRPr sz="3400">
          <a:solidFill>
            <a:schemeClr val="tx1"/>
          </a:solidFill>
          <a:latin typeface="+mj-lt"/>
          <a:ea typeface="+mj-ea"/>
          <a:cs typeface="+mj-cs"/>
        </a:defRPr>
      </a:lvl1pPr>
      <a:lvl2pPr algn="l" rtl="0" eaLnBrk="0" fontAlgn="base" hangingPunct="0">
        <a:spcBef>
          <a:spcPct val="0"/>
        </a:spcBef>
        <a:spcAft>
          <a:spcPct val="0"/>
        </a:spcAft>
        <a:defRPr sz="3400">
          <a:solidFill>
            <a:schemeClr val="tx1"/>
          </a:solidFill>
          <a:latin typeface="Arial" pitchFamily="34" charset="0"/>
        </a:defRPr>
      </a:lvl2pPr>
      <a:lvl3pPr algn="l" rtl="0" eaLnBrk="0" fontAlgn="base" hangingPunct="0">
        <a:spcBef>
          <a:spcPct val="0"/>
        </a:spcBef>
        <a:spcAft>
          <a:spcPct val="0"/>
        </a:spcAft>
        <a:defRPr sz="3400">
          <a:solidFill>
            <a:schemeClr val="tx1"/>
          </a:solidFill>
          <a:latin typeface="Arial" pitchFamily="34" charset="0"/>
        </a:defRPr>
      </a:lvl3pPr>
      <a:lvl4pPr algn="l" rtl="0" eaLnBrk="0" fontAlgn="base" hangingPunct="0">
        <a:spcBef>
          <a:spcPct val="0"/>
        </a:spcBef>
        <a:spcAft>
          <a:spcPct val="0"/>
        </a:spcAft>
        <a:defRPr sz="3400">
          <a:solidFill>
            <a:schemeClr val="tx1"/>
          </a:solidFill>
          <a:latin typeface="Arial" pitchFamily="34" charset="0"/>
        </a:defRPr>
      </a:lvl4pPr>
      <a:lvl5pPr algn="l" rtl="0" eaLnBrk="0" fontAlgn="base" hangingPunct="0">
        <a:spcBef>
          <a:spcPct val="0"/>
        </a:spcBef>
        <a:spcAft>
          <a:spcPct val="0"/>
        </a:spcAft>
        <a:defRPr sz="3400">
          <a:solidFill>
            <a:schemeClr val="tx1"/>
          </a:solidFill>
          <a:latin typeface="Arial" pitchFamily="34" charset="0"/>
        </a:defRPr>
      </a:lvl5pPr>
      <a:lvl6pPr marL="457200" algn="l" rtl="0" fontAlgn="base">
        <a:spcBef>
          <a:spcPct val="0"/>
        </a:spcBef>
        <a:spcAft>
          <a:spcPct val="0"/>
        </a:spcAft>
        <a:defRPr sz="3400">
          <a:solidFill>
            <a:srgbClr val="990000"/>
          </a:solidFill>
          <a:latin typeface="Arial" pitchFamily="34" charset="0"/>
        </a:defRPr>
      </a:lvl6pPr>
      <a:lvl7pPr marL="914400" algn="l" rtl="0" fontAlgn="base">
        <a:spcBef>
          <a:spcPct val="0"/>
        </a:spcBef>
        <a:spcAft>
          <a:spcPct val="0"/>
        </a:spcAft>
        <a:defRPr sz="3400">
          <a:solidFill>
            <a:srgbClr val="990000"/>
          </a:solidFill>
          <a:latin typeface="Arial" pitchFamily="34" charset="0"/>
        </a:defRPr>
      </a:lvl7pPr>
      <a:lvl8pPr marL="1371600" algn="l" rtl="0" fontAlgn="base">
        <a:spcBef>
          <a:spcPct val="0"/>
        </a:spcBef>
        <a:spcAft>
          <a:spcPct val="0"/>
        </a:spcAft>
        <a:defRPr sz="3400">
          <a:solidFill>
            <a:srgbClr val="990000"/>
          </a:solidFill>
          <a:latin typeface="Arial" pitchFamily="34" charset="0"/>
        </a:defRPr>
      </a:lvl8pPr>
      <a:lvl9pPr marL="1828800" algn="l" rtl="0" fontAlgn="base">
        <a:spcBef>
          <a:spcPct val="0"/>
        </a:spcBef>
        <a:spcAft>
          <a:spcPct val="0"/>
        </a:spcAft>
        <a:defRPr sz="3400">
          <a:solidFill>
            <a:srgbClr val="990000"/>
          </a:solidFill>
          <a:latin typeface="Arial" pitchFamily="34" charset="0"/>
        </a:defRPr>
      </a:lvl9pPr>
    </p:titleStyle>
    <p:bodyStyle>
      <a:lvl1pPr marL="342900" indent="-342900" algn="l" rtl="0" eaLnBrk="0" fontAlgn="base" hangingPunct="0">
        <a:spcBef>
          <a:spcPct val="20000"/>
        </a:spcBef>
        <a:spcAft>
          <a:spcPct val="0"/>
        </a:spcAft>
        <a:buChar char="•"/>
        <a:defRPr sz="3400">
          <a:solidFill>
            <a:srgbClr val="005EA4"/>
          </a:solidFill>
          <a:latin typeface="+mn-lt"/>
          <a:ea typeface="+mn-ea"/>
          <a:cs typeface="+mn-cs"/>
        </a:defRPr>
      </a:lvl1pPr>
      <a:lvl2pPr marL="742950" indent="-285750" algn="l" rtl="0" eaLnBrk="0" fontAlgn="base" hangingPunct="0">
        <a:spcBef>
          <a:spcPct val="20000"/>
        </a:spcBef>
        <a:spcAft>
          <a:spcPct val="0"/>
        </a:spcAft>
        <a:buChar char="–"/>
        <a:defRPr sz="3200">
          <a:solidFill>
            <a:schemeClr val="tx1"/>
          </a:solidFill>
          <a:latin typeface="+mn-lt"/>
        </a:defRPr>
      </a:lvl2pPr>
      <a:lvl3pPr marL="1143000" indent="-228600" algn="l" rtl="0" eaLnBrk="0" fontAlgn="base" hangingPunct="0">
        <a:spcBef>
          <a:spcPct val="20000"/>
        </a:spcBef>
        <a:spcAft>
          <a:spcPct val="0"/>
        </a:spcAft>
        <a:buChar char="•"/>
        <a:defRPr sz="2800">
          <a:solidFill>
            <a:schemeClr val="tx1"/>
          </a:solidFill>
          <a:latin typeface="+mn-lt"/>
        </a:defRPr>
      </a:lvl3pPr>
      <a:lvl4pPr marL="1600200" indent="-228600" algn="l" rtl="0" eaLnBrk="0" fontAlgn="base" hangingPunct="0">
        <a:spcBef>
          <a:spcPct val="20000"/>
        </a:spcBef>
        <a:spcAft>
          <a:spcPct val="0"/>
        </a:spcAft>
        <a:buChar char="–"/>
        <a:defRPr sz="2400">
          <a:solidFill>
            <a:schemeClr val="tx1"/>
          </a:solidFill>
          <a:latin typeface="+mn-lt"/>
        </a:defRPr>
      </a:lvl4pPr>
      <a:lvl5pPr marL="2057400" indent="-228600" algn="l" rtl="0" eaLnBrk="0" fontAlgn="base" hangingPunct="0">
        <a:spcBef>
          <a:spcPct val="20000"/>
        </a:spcBef>
        <a:spcAft>
          <a:spcPct val="0"/>
        </a:spcAft>
        <a:buChar char="»"/>
        <a:defRPr sz="2400">
          <a:solidFill>
            <a:schemeClr val="tx1"/>
          </a:solidFill>
          <a:latin typeface="+mn-lt"/>
        </a:defRPr>
      </a:lvl5pPr>
      <a:lvl6pPr marL="2514600" indent="-228600" algn="l" rtl="0" fontAlgn="base">
        <a:spcBef>
          <a:spcPct val="20000"/>
        </a:spcBef>
        <a:spcAft>
          <a:spcPct val="0"/>
        </a:spcAft>
        <a:buChar char="»"/>
        <a:defRPr sz="2400">
          <a:solidFill>
            <a:schemeClr val="tx1"/>
          </a:solidFill>
          <a:latin typeface="+mn-lt"/>
        </a:defRPr>
      </a:lvl6pPr>
      <a:lvl7pPr marL="2971800" indent="-228600" algn="l" rtl="0" fontAlgn="base">
        <a:spcBef>
          <a:spcPct val="20000"/>
        </a:spcBef>
        <a:spcAft>
          <a:spcPct val="0"/>
        </a:spcAft>
        <a:buChar char="»"/>
        <a:defRPr sz="2400">
          <a:solidFill>
            <a:schemeClr val="tx1"/>
          </a:solidFill>
          <a:latin typeface="+mn-lt"/>
        </a:defRPr>
      </a:lvl7pPr>
      <a:lvl8pPr marL="3429000" indent="-228600" algn="l" rtl="0" fontAlgn="base">
        <a:spcBef>
          <a:spcPct val="20000"/>
        </a:spcBef>
        <a:spcAft>
          <a:spcPct val="0"/>
        </a:spcAft>
        <a:buChar char="»"/>
        <a:defRPr sz="2400">
          <a:solidFill>
            <a:schemeClr val="tx1"/>
          </a:solidFill>
          <a:latin typeface="+mn-lt"/>
        </a:defRPr>
      </a:lvl8pPr>
      <a:lvl9pPr marL="3886200" indent="-228600" algn="l" rtl="0" fontAlgn="base">
        <a:spcBef>
          <a:spcPct val="20000"/>
        </a:spcBef>
        <a:spcAft>
          <a:spcPct val="0"/>
        </a:spcAft>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5123"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 y="990600"/>
            <a:ext cx="12191997" cy="54379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053" name="Rectangle 3"/>
          <p:cNvSpPr>
            <a:spLocks noGrp="1" noChangeAspect="1" noChangeArrowheads="1"/>
          </p:cNvSpPr>
          <p:nvPr>
            <p:ph type="title"/>
          </p:nvPr>
        </p:nvSpPr>
        <p:spPr bwMode="auto">
          <a:xfrm>
            <a:off x="344608" y="101600"/>
            <a:ext cx="11466392"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ctr" anchorCtr="0" compatLnSpc="1">
            <a:prstTxWarp prst="textNoShape">
              <a:avLst/>
            </a:prstTxWarp>
          </a:bodyPr>
          <a:lstStyle/>
          <a:p>
            <a:pPr lvl="0"/>
            <a:r>
              <a:rPr lang="en-US" altLang="en-US" dirty="0"/>
              <a:t>IN THIS CHAPTER OR NUTSHELL</a:t>
            </a:r>
          </a:p>
        </p:txBody>
      </p:sp>
      <p:sp>
        <p:nvSpPr>
          <p:cNvPr id="3078" name="Rectangle 8"/>
          <p:cNvSpPr>
            <a:spLocks noGrp="1" noChangeArrowheads="1"/>
          </p:cNvSpPr>
          <p:nvPr>
            <p:ph type="body" idx="1"/>
          </p:nvPr>
        </p:nvSpPr>
        <p:spPr bwMode="auto">
          <a:xfrm>
            <a:off x="390550" y="1054100"/>
            <a:ext cx="11451167" cy="542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This is the intro slide and the summary slide (chapter in a nutshell) design</a:t>
            </a:r>
          </a:p>
          <a:p>
            <a:pPr lvl="1"/>
            <a:r>
              <a:rPr lang="en-US" altLang="en-US" dirty="0"/>
              <a:t>Second level</a:t>
            </a:r>
          </a:p>
          <a:p>
            <a:pPr lvl="2"/>
            <a:r>
              <a:rPr lang="en-US" altLang="en-US" dirty="0" err="1"/>
              <a:t>Thirdlevel</a:t>
            </a:r>
            <a:endParaRPr lang="en-US" altLang="en-US" dirty="0"/>
          </a:p>
          <a:p>
            <a:pPr lvl="2"/>
            <a:r>
              <a:rPr lang="en-US" altLang="en-US" dirty="0"/>
              <a:t> Fourth level</a:t>
            </a:r>
          </a:p>
          <a:p>
            <a:pPr lvl="4"/>
            <a:r>
              <a:rPr lang="en-US" altLang="en-US" dirty="0"/>
              <a:t>Fifth level</a:t>
            </a:r>
          </a:p>
        </p:txBody>
      </p:sp>
      <p:sp>
        <p:nvSpPr>
          <p:cNvPr id="37898" name="Rectangle 10"/>
          <p:cNvSpPr>
            <a:spLocks noGrp="1" noChangeArrowheads="1"/>
          </p:cNvSpPr>
          <p:nvPr>
            <p:ph type="sldNum" sz="quarter" idx="4"/>
          </p:nvPr>
        </p:nvSpPr>
        <p:spPr bwMode="auto">
          <a:xfrm>
            <a:off x="11491384" y="6470651"/>
            <a:ext cx="694267" cy="379413"/>
          </a:xfrm>
          <a:prstGeom prst="rect">
            <a:avLst/>
          </a:prstGeom>
          <a:noFill/>
          <a:ln w="19050">
            <a:noFill/>
            <a:prstDash val="sysDot"/>
            <a:bevel/>
            <a:headEnd/>
            <a:tailEnd/>
          </a:ln>
          <a:effectLst/>
        </p:spPr>
        <p:txBody>
          <a:bodyPr vert="horz" wrap="square" lIns="91440" tIns="45720" rIns="91440" bIns="45720" numCol="1" anchor="t" anchorCtr="0" compatLnSpc="1">
            <a:prstTxWarp prst="textNoShape">
              <a:avLst/>
            </a:prstTxWarp>
          </a:bodyPr>
          <a:lstStyle>
            <a:lvl1pPr algn="ctr">
              <a:spcBef>
                <a:spcPct val="0"/>
              </a:spcBef>
              <a:buFontTx/>
              <a:buNone/>
              <a:defRPr sz="1200">
                <a:solidFill>
                  <a:srgbClr val="002060"/>
                </a:solidFill>
              </a:defRPr>
            </a:lvl1pPr>
          </a:lstStyle>
          <a:p>
            <a:pPr fontAlgn="base">
              <a:spcAft>
                <a:spcPct val="0"/>
              </a:spcAft>
              <a:defRPr/>
            </a:pPr>
            <a:fld id="{2378B25E-053D-4AA2-A71D-1D9F2F8C0927}" type="slidenum">
              <a:rPr lang="en-US"/>
              <a:pPr fontAlgn="base">
                <a:spcAft>
                  <a:spcPct val="0"/>
                </a:spcAft>
                <a:defRPr/>
              </a:pPr>
              <a:t>‹#›</a:t>
            </a:fld>
            <a:endParaRPr lang="en-US" dirty="0"/>
          </a:p>
        </p:txBody>
      </p:sp>
      <p:sp>
        <p:nvSpPr>
          <p:cNvPr id="5" name="Footer Placeholder 4"/>
          <p:cNvSpPr>
            <a:spLocks noGrp="1"/>
          </p:cNvSpPr>
          <p:nvPr>
            <p:ph type="ftr" sz="quarter" idx="3"/>
          </p:nvPr>
        </p:nvSpPr>
        <p:spPr>
          <a:xfrm>
            <a:off x="0" y="6400801"/>
            <a:ext cx="11684000" cy="457200"/>
          </a:xfrm>
          <a:prstGeom prst="rect">
            <a:avLst/>
          </a:prstGeom>
          <a:noFill/>
        </p:spPr>
        <p:txBody>
          <a:bodyPr vert="horz" lIns="91440" tIns="45720" rIns="91440" bIns="45720" rtlCol="0" anchor="ctr"/>
          <a:lstStyle>
            <a:lvl1pPr algn="l">
              <a:buFontTx/>
              <a:buNone/>
              <a:defRPr sz="900">
                <a:solidFill>
                  <a:schemeClr val="tx1"/>
                </a:solidFill>
                <a:cs typeface="Arial" pitchFamily="34" charset="0"/>
              </a:defRPr>
            </a:lvl1pPr>
          </a:lstStyle>
          <a:p>
            <a:pPr fontAlgn="base">
              <a:spcBef>
                <a:spcPct val="20000"/>
              </a:spcBef>
              <a:spcAft>
                <a:spcPct val="0"/>
              </a:spcAft>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pic>
        <p:nvPicPr>
          <p:cNvPr id="9" name="Picture 2"/>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rot="16200000">
            <a:off x="-3098796" y="3098798"/>
            <a:ext cx="6400799" cy="2032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rot="16200000">
            <a:off x="8889998" y="3098798"/>
            <a:ext cx="6400799" cy="2032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77070386"/>
      </p:ext>
    </p:extLst>
  </p:cSld>
  <p:clrMap bg1="lt1" tx1="dk1" bg2="lt2" tx2="dk2" accent1="accent1" accent2="accent2" accent3="accent3" accent4="accent4" accent5="accent5" accent6="accent6" hlink="hlink" folHlink="folHlink"/>
  <p:sldLayoutIdLst>
    <p:sldLayoutId id="2147483681" r:id="rId1"/>
    <p:sldLayoutId id="2147483683" r:id="rId2"/>
  </p:sldLayoutIdLs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078">
                                            <p:txEl>
                                              <p:pRg st="0" end="0"/>
                                            </p:txEl>
                                          </p:spTgt>
                                        </p:tgtEl>
                                        <p:attrNameLst>
                                          <p:attrName>style.visibility</p:attrName>
                                        </p:attrNameLst>
                                      </p:cBhvr>
                                      <p:to>
                                        <p:strVal val="visible"/>
                                      </p:to>
                                    </p:set>
                                    <p:animEffect transition="in" filter="wipe(left)">
                                      <p:cBhvr>
                                        <p:cTn id="7" dur="500"/>
                                        <p:tgtEl>
                                          <p:spTgt spid="3078">
                                            <p:txEl>
                                              <p:pRg st="0" end="0"/>
                                            </p:txEl>
                                          </p:spTgt>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078">
                                            <p:txEl>
                                              <p:pRg st="1" end="1"/>
                                            </p:txEl>
                                          </p:spTgt>
                                        </p:tgtEl>
                                        <p:attrNameLst>
                                          <p:attrName>style.visibility</p:attrName>
                                        </p:attrNameLst>
                                      </p:cBhvr>
                                      <p:to>
                                        <p:strVal val="visible"/>
                                      </p:to>
                                    </p:set>
                                    <p:animEffect transition="in" filter="wipe(left)">
                                      <p:cBhvr>
                                        <p:cTn id="11" dur="500"/>
                                        <p:tgtEl>
                                          <p:spTgt spid="3078">
                                            <p:txEl>
                                              <p:pRg st="1" end="1"/>
                                            </p:txEl>
                                          </p:spTgt>
                                        </p:tgtEl>
                                      </p:cBhvr>
                                    </p:animEffect>
                                  </p:childTnLst>
                                </p:cTn>
                              </p:par>
                            </p:childTnLst>
                          </p:cTn>
                        </p:par>
                        <p:par>
                          <p:cTn id="12" fill="hold" nodeType="afterGroup">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078">
                                            <p:txEl>
                                              <p:pRg st="2" end="2"/>
                                            </p:txEl>
                                          </p:spTgt>
                                        </p:tgtEl>
                                        <p:attrNameLst>
                                          <p:attrName>style.visibility</p:attrName>
                                        </p:attrNameLst>
                                      </p:cBhvr>
                                      <p:to>
                                        <p:strVal val="visible"/>
                                      </p:to>
                                    </p:set>
                                    <p:animEffect transition="in" filter="wipe(left)">
                                      <p:cBhvr>
                                        <p:cTn id="15" dur="500"/>
                                        <p:tgtEl>
                                          <p:spTgt spid="3078">
                                            <p:txEl>
                                              <p:pRg st="2" end="2"/>
                                            </p:txEl>
                                          </p:spTgt>
                                        </p:tgtEl>
                                      </p:cBhvr>
                                    </p:animEffect>
                                  </p:childTnLst>
                                </p:cTn>
                              </p:par>
                            </p:childTnLst>
                          </p:cTn>
                        </p:par>
                        <p:par>
                          <p:cTn id="16" fill="hold" nodeType="afterGroup">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3078">
                                            <p:txEl>
                                              <p:pRg st="3" end="3"/>
                                            </p:txEl>
                                          </p:spTgt>
                                        </p:tgtEl>
                                        <p:attrNameLst>
                                          <p:attrName>style.visibility</p:attrName>
                                        </p:attrNameLst>
                                      </p:cBhvr>
                                      <p:to>
                                        <p:strVal val="visible"/>
                                      </p:to>
                                    </p:set>
                                    <p:animEffect transition="in" filter="wipe(left)">
                                      <p:cBhvr>
                                        <p:cTn id="19" dur="500"/>
                                        <p:tgtEl>
                                          <p:spTgt spid="3078">
                                            <p:txEl>
                                              <p:pRg st="3" end="3"/>
                                            </p:txEl>
                                          </p:spTgt>
                                        </p:tgtEl>
                                      </p:cBhvr>
                                    </p:animEffect>
                                  </p:childTnLst>
                                </p:cTn>
                              </p:par>
                            </p:childTnLst>
                          </p:cTn>
                        </p:par>
                        <p:par>
                          <p:cTn id="20" fill="hold" nodeType="afterGroup">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3078">
                                            <p:txEl>
                                              <p:pRg st="4" end="4"/>
                                            </p:txEl>
                                          </p:spTgt>
                                        </p:tgtEl>
                                        <p:attrNameLst>
                                          <p:attrName>style.visibility</p:attrName>
                                        </p:attrNameLst>
                                      </p:cBhvr>
                                      <p:to>
                                        <p:strVal val="visible"/>
                                      </p:to>
                                    </p:set>
                                    <p:animEffect transition="in" filter="wipe(left)">
                                      <p:cBhvr>
                                        <p:cTn id="23" dur="500"/>
                                        <p:tgtEl>
                                          <p:spTgt spid="307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8" grpId="0" build="p">
        <p:tmplLst>
          <p:tmpl lvl="1">
            <p:tnLst>
              <p:par>
                <p:cTn presetID="22" presetClass="entr" presetSubtype="8" fill="hold" nodeType="afterEffect">
                  <p:stCondLst>
                    <p:cond delay="0"/>
                  </p:stCondLst>
                  <p:childTnLst>
                    <p:set>
                      <p:cBhvr>
                        <p:cTn dur="1" fill="hold">
                          <p:stCondLst>
                            <p:cond delay="0"/>
                          </p:stCondLst>
                        </p:cTn>
                        <p:tgtEl>
                          <p:spTgt spid="3078"/>
                        </p:tgtEl>
                        <p:attrNameLst>
                          <p:attrName>style.visibility</p:attrName>
                        </p:attrNameLst>
                      </p:cBhvr>
                      <p:to>
                        <p:strVal val="visible"/>
                      </p:to>
                    </p:set>
                    <p:animEffect transition="in" filter="wipe(left)">
                      <p:cBhvr>
                        <p:cTn dur="500"/>
                        <p:tgtEl>
                          <p:spTgt spid="3078"/>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3078"/>
                        </p:tgtEl>
                        <p:attrNameLst>
                          <p:attrName>style.visibility</p:attrName>
                        </p:attrNameLst>
                      </p:cBhvr>
                      <p:to>
                        <p:strVal val="visible"/>
                      </p:to>
                    </p:set>
                    <p:animEffect transition="in" filter="wipe(left)">
                      <p:cBhvr>
                        <p:cTn dur="500"/>
                        <p:tgtEl>
                          <p:spTgt spid="3078"/>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3078"/>
                        </p:tgtEl>
                        <p:attrNameLst>
                          <p:attrName>style.visibility</p:attrName>
                        </p:attrNameLst>
                      </p:cBhvr>
                      <p:to>
                        <p:strVal val="visible"/>
                      </p:to>
                    </p:set>
                    <p:animEffect transition="in" filter="wipe(left)">
                      <p:cBhvr>
                        <p:cTn dur="500"/>
                        <p:tgtEl>
                          <p:spTgt spid="3078"/>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3078"/>
                        </p:tgtEl>
                        <p:attrNameLst>
                          <p:attrName>style.visibility</p:attrName>
                        </p:attrNameLst>
                      </p:cBhvr>
                      <p:to>
                        <p:strVal val="visible"/>
                      </p:to>
                    </p:set>
                    <p:animEffect transition="in" filter="wipe(left)">
                      <p:cBhvr>
                        <p:cTn dur="500"/>
                        <p:tgtEl>
                          <p:spTgt spid="3078"/>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3078"/>
                        </p:tgtEl>
                        <p:attrNameLst>
                          <p:attrName>style.visibility</p:attrName>
                        </p:attrNameLst>
                      </p:cBhvr>
                      <p:to>
                        <p:strVal val="visible"/>
                      </p:to>
                    </p:set>
                    <p:animEffect transition="in" filter="wipe(left)">
                      <p:cBhvr>
                        <p:cTn dur="500"/>
                        <p:tgtEl>
                          <p:spTgt spid="3078"/>
                        </p:tgtEl>
                      </p:cBhvr>
                    </p:animEffect>
                  </p:childTnLst>
                </p:cTn>
              </p:par>
            </p:tnLst>
          </p:tmpl>
        </p:tmplLst>
      </p:bldP>
    </p:bldLst>
  </p:timing>
  <p:hf hdr="0" dt="0"/>
  <p:txStyles>
    <p:titleStyle>
      <a:lvl1pPr algn="ctr" rtl="0" eaLnBrk="0" fontAlgn="base" hangingPunct="0">
        <a:spcBef>
          <a:spcPct val="0"/>
        </a:spcBef>
        <a:spcAft>
          <a:spcPct val="0"/>
        </a:spcAft>
        <a:defRPr sz="4800" baseline="0">
          <a:solidFill>
            <a:srgbClr val="AD400F"/>
          </a:solidFill>
          <a:latin typeface="+mj-lt"/>
          <a:ea typeface="+mj-ea"/>
          <a:cs typeface="+mj-cs"/>
        </a:defRPr>
      </a:lvl1pPr>
      <a:lvl2pPr algn="ctr" rtl="0" eaLnBrk="0" fontAlgn="base" hangingPunct="0">
        <a:spcBef>
          <a:spcPct val="0"/>
        </a:spcBef>
        <a:spcAft>
          <a:spcPct val="0"/>
        </a:spcAft>
        <a:defRPr sz="4000">
          <a:solidFill>
            <a:srgbClr val="AE1221"/>
          </a:solidFill>
          <a:latin typeface="Arial" pitchFamily="34" charset="0"/>
        </a:defRPr>
      </a:lvl2pPr>
      <a:lvl3pPr algn="ctr" rtl="0" eaLnBrk="0" fontAlgn="base" hangingPunct="0">
        <a:spcBef>
          <a:spcPct val="0"/>
        </a:spcBef>
        <a:spcAft>
          <a:spcPct val="0"/>
        </a:spcAft>
        <a:defRPr sz="4000">
          <a:solidFill>
            <a:srgbClr val="AE1221"/>
          </a:solidFill>
          <a:latin typeface="Arial" pitchFamily="34" charset="0"/>
        </a:defRPr>
      </a:lvl3pPr>
      <a:lvl4pPr algn="ctr" rtl="0" eaLnBrk="0" fontAlgn="base" hangingPunct="0">
        <a:spcBef>
          <a:spcPct val="0"/>
        </a:spcBef>
        <a:spcAft>
          <a:spcPct val="0"/>
        </a:spcAft>
        <a:defRPr sz="4000">
          <a:solidFill>
            <a:srgbClr val="AE1221"/>
          </a:solidFill>
          <a:latin typeface="Arial" pitchFamily="34" charset="0"/>
        </a:defRPr>
      </a:lvl4pPr>
      <a:lvl5pPr algn="ctr" rtl="0" eaLnBrk="0" fontAlgn="base" hangingPunct="0">
        <a:spcBef>
          <a:spcPct val="0"/>
        </a:spcBef>
        <a:spcAft>
          <a:spcPct val="0"/>
        </a:spcAft>
        <a:defRPr sz="4000">
          <a:solidFill>
            <a:srgbClr val="AE1221"/>
          </a:solidFill>
          <a:latin typeface="Arial" pitchFamily="34" charset="0"/>
        </a:defRPr>
      </a:lvl5pPr>
      <a:lvl6pPr marL="457200" algn="ctr" rtl="0" fontAlgn="base">
        <a:spcBef>
          <a:spcPct val="0"/>
        </a:spcBef>
        <a:spcAft>
          <a:spcPct val="0"/>
        </a:spcAft>
        <a:defRPr sz="4000">
          <a:solidFill>
            <a:schemeClr val="accent2"/>
          </a:solidFill>
          <a:latin typeface="Arial" pitchFamily="34" charset="0"/>
        </a:defRPr>
      </a:lvl6pPr>
      <a:lvl7pPr marL="914400" algn="ctr" rtl="0" fontAlgn="base">
        <a:spcBef>
          <a:spcPct val="0"/>
        </a:spcBef>
        <a:spcAft>
          <a:spcPct val="0"/>
        </a:spcAft>
        <a:defRPr sz="4000">
          <a:solidFill>
            <a:schemeClr val="accent2"/>
          </a:solidFill>
          <a:latin typeface="Arial" pitchFamily="34" charset="0"/>
        </a:defRPr>
      </a:lvl7pPr>
      <a:lvl8pPr marL="1371600" algn="ctr" rtl="0" fontAlgn="base">
        <a:spcBef>
          <a:spcPct val="0"/>
        </a:spcBef>
        <a:spcAft>
          <a:spcPct val="0"/>
        </a:spcAft>
        <a:defRPr sz="4000">
          <a:solidFill>
            <a:schemeClr val="accent2"/>
          </a:solidFill>
          <a:latin typeface="Arial" pitchFamily="34" charset="0"/>
        </a:defRPr>
      </a:lvl8pPr>
      <a:lvl9pPr marL="1828800" algn="ctr" rtl="0" fontAlgn="base">
        <a:spcBef>
          <a:spcPct val="0"/>
        </a:spcBef>
        <a:spcAft>
          <a:spcPct val="0"/>
        </a:spcAft>
        <a:defRPr sz="4000">
          <a:solidFill>
            <a:schemeClr val="accent2"/>
          </a:solidFill>
          <a:latin typeface="Arial" pitchFamily="34" charset="0"/>
        </a:defRPr>
      </a:lvl9pPr>
    </p:titleStyle>
    <p:bodyStyle>
      <a:lvl1pPr marL="342900" indent="-342900" algn="l" rtl="0" eaLnBrk="0" fontAlgn="base" hangingPunct="0">
        <a:spcBef>
          <a:spcPct val="20000"/>
        </a:spcBef>
        <a:spcAft>
          <a:spcPct val="0"/>
        </a:spcAft>
        <a:buChar char="•"/>
        <a:defRPr sz="3400" baseline="0">
          <a:solidFill>
            <a:schemeClr val="tx2"/>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3200">
          <a:solidFill>
            <a:schemeClr val="tx2"/>
          </a:solidFill>
          <a:latin typeface="+mn-lt"/>
        </a:defRPr>
      </a:lvl2pPr>
      <a:lvl3pPr marL="1143000" indent="-228600" algn="l" rtl="0" eaLnBrk="0" fontAlgn="base" hangingPunct="0">
        <a:spcBef>
          <a:spcPct val="20000"/>
        </a:spcBef>
        <a:spcAft>
          <a:spcPct val="0"/>
        </a:spcAft>
        <a:buSzPct val="90000"/>
        <a:buChar char="•"/>
        <a:defRPr sz="2800">
          <a:solidFill>
            <a:schemeClr val="tx2"/>
          </a:solidFill>
          <a:latin typeface="+mn-lt"/>
        </a:defRPr>
      </a:lvl3pPr>
      <a:lvl4pPr marL="1600200" indent="-228600" algn="l" rtl="0" eaLnBrk="0" fontAlgn="base" hangingPunct="0">
        <a:spcBef>
          <a:spcPct val="20000"/>
        </a:spcBef>
        <a:spcAft>
          <a:spcPct val="0"/>
        </a:spcAft>
        <a:buChar char="–"/>
        <a:defRPr sz="2400">
          <a:solidFill>
            <a:schemeClr val="tx1"/>
          </a:solidFill>
          <a:latin typeface="+mn-lt"/>
        </a:defRPr>
      </a:lvl4pPr>
      <a:lvl5pPr marL="2057400" indent="-228600" algn="l" rtl="0" eaLnBrk="0" fontAlgn="base" hangingPunct="0">
        <a:spcBef>
          <a:spcPct val="20000"/>
        </a:spcBef>
        <a:spcAft>
          <a:spcPct val="0"/>
        </a:spcAft>
        <a:buChar char="»"/>
        <a:defRPr sz="2000">
          <a:solidFill>
            <a:schemeClr val="tx2"/>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1" name="Picture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09551" y="941388"/>
            <a:ext cx="11772900" cy="190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pic>
      <p:sp>
        <p:nvSpPr>
          <p:cNvPr id="2053" name="Rectangle 3"/>
          <p:cNvSpPr>
            <a:spLocks noGrp="1" noChangeAspect="1" noChangeArrowheads="1"/>
          </p:cNvSpPr>
          <p:nvPr>
            <p:ph type="title"/>
          </p:nvPr>
        </p:nvSpPr>
        <p:spPr bwMode="auto">
          <a:xfrm>
            <a:off x="1" y="77788"/>
            <a:ext cx="12192000"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ctr" anchorCtr="0" compatLnSpc="1">
            <a:prstTxWarp prst="textNoShape">
              <a:avLst/>
            </a:prstTxWarp>
          </a:bodyPr>
          <a:lstStyle/>
          <a:p>
            <a:pPr lvl="0"/>
            <a:r>
              <a:rPr lang="en-US" altLang="en-US" dirty="0"/>
              <a:t>Name </a:t>
            </a:r>
            <a:r>
              <a:rPr lang="en-US" altLang="en-US" dirty="0" err="1"/>
              <a:t>fgchmvb</a:t>
            </a:r>
            <a:r>
              <a:rPr lang="en-US" altLang="en-US" dirty="0"/>
              <a:t> </a:t>
            </a:r>
          </a:p>
        </p:txBody>
      </p:sp>
      <p:sp>
        <p:nvSpPr>
          <p:cNvPr id="3078" name="Rectangle 8"/>
          <p:cNvSpPr>
            <a:spLocks noGrp="1" noChangeArrowheads="1"/>
          </p:cNvSpPr>
          <p:nvPr>
            <p:ph type="body" idx="1"/>
          </p:nvPr>
        </p:nvSpPr>
        <p:spPr bwMode="auto">
          <a:xfrm>
            <a:off x="370418" y="1025525"/>
            <a:ext cx="11451167" cy="542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text </a:t>
            </a:r>
            <a:r>
              <a:rPr lang="en-US" altLang="en-US" dirty="0" err="1"/>
              <a:t>stClick</a:t>
            </a:r>
            <a:r>
              <a:rPr lang="en-US" altLang="en-US" dirty="0"/>
              <a:t> to edit Master </a:t>
            </a:r>
            <a:r>
              <a:rPr lang="en-US" altLang="en-US" dirty="0" err="1"/>
              <a:t>yles</a:t>
            </a:r>
            <a:endParaRPr lang="en-US" altLang="en-US" dirty="0"/>
          </a:p>
          <a:p>
            <a:pPr lvl="1"/>
            <a:r>
              <a:rPr lang="en-US" altLang="en-US" dirty="0"/>
              <a:t>Second level</a:t>
            </a:r>
          </a:p>
          <a:p>
            <a:pPr lvl="2"/>
            <a:r>
              <a:rPr lang="en-US" altLang="en-US" dirty="0" err="1"/>
              <a:t>Thirdlevel</a:t>
            </a:r>
            <a:endParaRPr lang="en-US" altLang="en-US" dirty="0"/>
          </a:p>
          <a:p>
            <a:pPr lvl="2"/>
            <a:r>
              <a:rPr lang="en-US" altLang="en-US" dirty="0"/>
              <a:t> Fourth level</a:t>
            </a:r>
          </a:p>
          <a:p>
            <a:pPr lvl="4"/>
            <a:r>
              <a:rPr lang="en-US" altLang="en-US" dirty="0"/>
              <a:t>Fifth level</a:t>
            </a:r>
          </a:p>
        </p:txBody>
      </p:sp>
      <p:sp>
        <p:nvSpPr>
          <p:cNvPr id="37898" name="Rectangle 10"/>
          <p:cNvSpPr>
            <a:spLocks noGrp="1" noChangeArrowheads="1"/>
          </p:cNvSpPr>
          <p:nvPr>
            <p:ph type="sldNum" sz="quarter" idx="4"/>
          </p:nvPr>
        </p:nvSpPr>
        <p:spPr bwMode="auto">
          <a:xfrm>
            <a:off x="11491384" y="6423026"/>
            <a:ext cx="694267" cy="379413"/>
          </a:xfrm>
          <a:prstGeom prst="rect">
            <a:avLst/>
          </a:prstGeom>
          <a:noFill/>
          <a:ln w="19050">
            <a:noFill/>
            <a:prstDash val="sysDot"/>
            <a:bevel/>
            <a:headEnd/>
            <a:tailEnd/>
          </a:ln>
          <a:effectLst/>
        </p:spPr>
        <p:txBody>
          <a:bodyPr vert="horz" wrap="square" lIns="91440" tIns="45720" rIns="91440" bIns="45720" numCol="1" anchor="t" anchorCtr="0" compatLnSpc="1">
            <a:prstTxWarp prst="textNoShape">
              <a:avLst/>
            </a:prstTxWarp>
          </a:bodyPr>
          <a:lstStyle>
            <a:lvl1pPr algn="ctr">
              <a:spcBef>
                <a:spcPct val="0"/>
              </a:spcBef>
              <a:buFontTx/>
              <a:buNone/>
              <a:defRPr sz="1200">
                <a:solidFill>
                  <a:srgbClr val="AE1221"/>
                </a:solidFill>
              </a:defRPr>
            </a:lvl1pPr>
          </a:lstStyle>
          <a:p>
            <a:pPr fontAlgn="base">
              <a:spcAft>
                <a:spcPct val="0"/>
              </a:spcAft>
              <a:defRPr/>
            </a:pPr>
            <a:fld id="{2378B25E-053D-4AA2-A71D-1D9F2F8C0927}" type="slidenum">
              <a:rPr lang="en-US" smtClean="0"/>
              <a:pPr fontAlgn="base">
                <a:spcAft>
                  <a:spcPct val="0"/>
                </a:spcAft>
                <a:defRPr/>
              </a:pPr>
              <a:t>‹#›</a:t>
            </a:fld>
            <a:endParaRPr lang="en-US" dirty="0"/>
          </a:p>
        </p:txBody>
      </p:sp>
      <p:sp>
        <p:nvSpPr>
          <p:cNvPr id="5" name="Footer Placeholder 4"/>
          <p:cNvSpPr>
            <a:spLocks noGrp="1"/>
          </p:cNvSpPr>
          <p:nvPr>
            <p:ph type="ftr" sz="quarter" idx="3"/>
          </p:nvPr>
        </p:nvSpPr>
        <p:spPr>
          <a:xfrm>
            <a:off x="0" y="6359858"/>
            <a:ext cx="11684000" cy="498143"/>
          </a:xfrm>
          <a:prstGeom prst="rect">
            <a:avLst/>
          </a:prstGeom>
          <a:noFill/>
        </p:spPr>
        <p:txBody>
          <a:bodyPr vert="horz" lIns="91440" tIns="45720" rIns="91440" bIns="45720" rtlCol="0" anchor="ctr"/>
          <a:lstStyle>
            <a:lvl1pPr algn="l">
              <a:buFontTx/>
              <a:buNone/>
              <a:defRPr sz="900">
                <a:solidFill>
                  <a:schemeClr val="tx1"/>
                </a:solidFill>
                <a:cs typeface="Arial" pitchFamily="34" charset="0"/>
              </a:defRPr>
            </a:lvl1pPr>
          </a:lstStyle>
          <a:p>
            <a:pPr fontAlgn="base">
              <a:spcBef>
                <a:spcPct val="20000"/>
              </a:spcBef>
              <a:spcAft>
                <a:spcPct val="0"/>
              </a:spcAft>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pic>
        <p:nvPicPr>
          <p:cNvPr id="4098" name="Picture 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9551" y="6355082"/>
            <a:ext cx="11772900" cy="4571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24080141"/>
      </p:ext>
    </p:extLst>
  </p:cSld>
  <p:clrMap bg1="lt1" tx1="dk1" bg2="lt2" tx2="dk2" accent1="accent1" accent2="accent2" accent3="accent3" accent4="accent4" accent5="accent5" accent6="accent6" hlink="hlink" folHlink="folHlink"/>
  <p:sldLayoutIdLst>
    <p:sldLayoutId id="2147483664" r:id="rId1"/>
    <p:sldLayoutId id="2147483674" r:id="rId2"/>
    <p:sldLayoutId id="2147483682" r:id="rId3"/>
    <p:sldLayoutId id="2147483695" r:id="rId4"/>
    <p:sldLayoutId id="2147483696" r:id="rId5"/>
    <p:sldLayoutId id="2147483697" r:id="rId6"/>
    <p:sldLayoutId id="2147483698" r:id="rId7"/>
    <p:sldLayoutId id="2147483699" r:id="rId8"/>
    <p:sldLayoutId id="2147483700" r:id="rId9"/>
  </p:sldLayoutIdLst>
  <p:transition/>
  <p:hf hdr="0" dt="0"/>
  <p:txStyles>
    <p:titleStyle>
      <a:lvl1pPr algn="ctr" rtl="0" eaLnBrk="0" fontAlgn="base" hangingPunct="0">
        <a:spcBef>
          <a:spcPct val="0"/>
        </a:spcBef>
        <a:spcAft>
          <a:spcPct val="0"/>
        </a:spcAft>
        <a:defRPr sz="4000">
          <a:solidFill>
            <a:srgbClr val="AE1221"/>
          </a:solidFill>
          <a:latin typeface="+mj-lt"/>
          <a:ea typeface="+mj-ea"/>
          <a:cs typeface="+mj-cs"/>
        </a:defRPr>
      </a:lvl1pPr>
      <a:lvl2pPr algn="ctr" rtl="0" eaLnBrk="0" fontAlgn="base" hangingPunct="0">
        <a:spcBef>
          <a:spcPct val="0"/>
        </a:spcBef>
        <a:spcAft>
          <a:spcPct val="0"/>
        </a:spcAft>
        <a:defRPr sz="4000">
          <a:solidFill>
            <a:srgbClr val="AE1221"/>
          </a:solidFill>
          <a:latin typeface="Arial" pitchFamily="34" charset="0"/>
        </a:defRPr>
      </a:lvl2pPr>
      <a:lvl3pPr algn="ctr" rtl="0" eaLnBrk="0" fontAlgn="base" hangingPunct="0">
        <a:spcBef>
          <a:spcPct val="0"/>
        </a:spcBef>
        <a:spcAft>
          <a:spcPct val="0"/>
        </a:spcAft>
        <a:defRPr sz="4000">
          <a:solidFill>
            <a:srgbClr val="AE1221"/>
          </a:solidFill>
          <a:latin typeface="Arial" pitchFamily="34" charset="0"/>
        </a:defRPr>
      </a:lvl3pPr>
      <a:lvl4pPr algn="ctr" rtl="0" eaLnBrk="0" fontAlgn="base" hangingPunct="0">
        <a:spcBef>
          <a:spcPct val="0"/>
        </a:spcBef>
        <a:spcAft>
          <a:spcPct val="0"/>
        </a:spcAft>
        <a:defRPr sz="4000">
          <a:solidFill>
            <a:srgbClr val="AE1221"/>
          </a:solidFill>
          <a:latin typeface="Arial" pitchFamily="34" charset="0"/>
        </a:defRPr>
      </a:lvl4pPr>
      <a:lvl5pPr algn="ctr" rtl="0" eaLnBrk="0" fontAlgn="base" hangingPunct="0">
        <a:spcBef>
          <a:spcPct val="0"/>
        </a:spcBef>
        <a:spcAft>
          <a:spcPct val="0"/>
        </a:spcAft>
        <a:defRPr sz="4000">
          <a:solidFill>
            <a:srgbClr val="AE1221"/>
          </a:solidFill>
          <a:latin typeface="Arial" pitchFamily="34" charset="0"/>
        </a:defRPr>
      </a:lvl5pPr>
      <a:lvl6pPr marL="457200" algn="ctr" rtl="0" fontAlgn="base">
        <a:spcBef>
          <a:spcPct val="0"/>
        </a:spcBef>
        <a:spcAft>
          <a:spcPct val="0"/>
        </a:spcAft>
        <a:defRPr sz="4000">
          <a:solidFill>
            <a:schemeClr val="accent2"/>
          </a:solidFill>
          <a:latin typeface="Arial" pitchFamily="34" charset="0"/>
        </a:defRPr>
      </a:lvl6pPr>
      <a:lvl7pPr marL="914400" algn="ctr" rtl="0" fontAlgn="base">
        <a:spcBef>
          <a:spcPct val="0"/>
        </a:spcBef>
        <a:spcAft>
          <a:spcPct val="0"/>
        </a:spcAft>
        <a:defRPr sz="4000">
          <a:solidFill>
            <a:schemeClr val="accent2"/>
          </a:solidFill>
          <a:latin typeface="Arial" pitchFamily="34" charset="0"/>
        </a:defRPr>
      </a:lvl7pPr>
      <a:lvl8pPr marL="1371600" algn="ctr" rtl="0" fontAlgn="base">
        <a:spcBef>
          <a:spcPct val="0"/>
        </a:spcBef>
        <a:spcAft>
          <a:spcPct val="0"/>
        </a:spcAft>
        <a:defRPr sz="4000">
          <a:solidFill>
            <a:schemeClr val="accent2"/>
          </a:solidFill>
          <a:latin typeface="Arial" pitchFamily="34" charset="0"/>
        </a:defRPr>
      </a:lvl8pPr>
      <a:lvl9pPr marL="1828800" algn="ctr" rtl="0" fontAlgn="base">
        <a:spcBef>
          <a:spcPct val="0"/>
        </a:spcBef>
        <a:spcAft>
          <a:spcPct val="0"/>
        </a:spcAft>
        <a:defRPr sz="4000">
          <a:solidFill>
            <a:schemeClr val="accent2"/>
          </a:solidFill>
          <a:latin typeface="Arial" pitchFamily="34" charset="0"/>
        </a:defRPr>
      </a:lvl9pPr>
    </p:titleStyle>
    <p:bodyStyle>
      <a:lvl1pPr marL="342900" indent="-342900" algn="l" rtl="0" eaLnBrk="0" fontAlgn="base" hangingPunct="0">
        <a:spcBef>
          <a:spcPct val="20000"/>
        </a:spcBef>
        <a:spcAft>
          <a:spcPct val="0"/>
        </a:spcAft>
        <a:buChar char="•"/>
        <a:defRPr sz="3400">
          <a:solidFill>
            <a:srgbClr val="005EA4"/>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3200">
          <a:solidFill>
            <a:schemeClr val="tx1"/>
          </a:solidFill>
          <a:latin typeface="+mn-lt"/>
        </a:defRPr>
      </a:lvl2pPr>
      <a:lvl3pPr marL="1143000" indent="-228600" algn="l" rtl="0" eaLnBrk="0" fontAlgn="base" hangingPunct="0">
        <a:spcBef>
          <a:spcPct val="20000"/>
        </a:spcBef>
        <a:spcAft>
          <a:spcPct val="0"/>
        </a:spcAft>
        <a:buSzPct val="90000"/>
        <a:buChar char="•"/>
        <a:defRPr sz="2800">
          <a:solidFill>
            <a:schemeClr val="tx1"/>
          </a:solidFill>
          <a:latin typeface="+mn-lt"/>
        </a:defRPr>
      </a:lvl3pPr>
      <a:lvl4pPr marL="1600200" indent="-228600" algn="l" rtl="0" eaLnBrk="0" fontAlgn="base" hangingPunct="0">
        <a:spcBef>
          <a:spcPct val="20000"/>
        </a:spcBef>
        <a:spcAft>
          <a:spcPct val="0"/>
        </a:spcAft>
        <a:buChar char="–"/>
        <a:defRPr sz="24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2" name="Group 1"/>
          <p:cNvGrpSpPr/>
          <p:nvPr/>
        </p:nvGrpSpPr>
        <p:grpSpPr>
          <a:xfrm>
            <a:off x="0" y="1"/>
            <a:ext cx="12192000" cy="6542704"/>
            <a:chOff x="0" y="1"/>
            <a:chExt cx="9144000" cy="6542704"/>
          </a:xfrm>
        </p:grpSpPr>
        <p:pic>
          <p:nvPicPr>
            <p:cNvPr id="3074" name="Picture 13"/>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209550" y="487363"/>
              <a:ext cx="8591550" cy="56537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pic>
        <p:pic>
          <p:nvPicPr>
            <p:cNvPr id="3080" name="Picture 10"/>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8801100" y="436563"/>
              <a:ext cx="342900" cy="6051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pic>
        <p:pic>
          <p:nvPicPr>
            <p:cNvPr id="3081" name="Picture 11"/>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0" y="6141067"/>
              <a:ext cx="9144000" cy="4016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pic>
        <p:pic>
          <p:nvPicPr>
            <p:cNvPr id="3075" name="Picture 12"/>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11328" y="1"/>
              <a:ext cx="247650" cy="65427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pic>
      </p:grpSp>
      <p:sp>
        <p:nvSpPr>
          <p:cNvPr id="3076" name="Rectangle 2"/>
          <p:cNvSpPr>
            <a:spLocks noGrp="1" noChangeAspect="1" noChangeArrowheads="1"/>
          </p:cNvSpPr>
          <p:nvPr>
            <p:ph type="title"/>
          </p:nvPr>
        </p:nvSpPr>
        <p:spPr bwMode="auto">
          <a:xfrm>
            <a:off x="279400" y="0"/>
            <a:ext cx="11694584"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Figure 1</a:t>
            </a:r>
          </a:p>
        </p:txBody>
      </p:sp>
      <p:sp>
        <p:nvSpPr>
          <p:cNvPr id="3077" name="Rectangle 3"/>
          <p:cNvSpPr>
            <a:spLocks noGrp="1" noChangeArrowheads="1"/>
          </p:cNvSpPr>
          <p:nvPr>
            <p:ph type="body" idx="1"/>
          </p:nvPr>
        </p:nvSpPr>
        <p:spPr bwMode="auto">
          <a:xfrm>
            <a:off x="552451" y="1600200"/>
            <a:ext cx="48768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Text</a:t>
            </a:r>
          </a:p>
        </p:txBody>
      </p:sp>
      <p:sp>
        <p:nvSpPr>
          <p:cNvPr id="185357" name="Rectangle 13"/>
          <p:cNvSpPr>
            <a:spLocks noGrp="1" noChangeArrowheads="1"/>
          </p:cNvSpPr>
          <p:nvPr>
            <p:ph type="sldNum" sz="quarter" idx="4"/>
          </p:nvPr>
        </p:nvSpPr>
        <p:spPr bwMode="auto">
          <a:xfrm>
            <a:off x="11491384" y="6473826"/>
            <a:ext cx="694267" cy="379413"/>
          </a:xfrm>
          <a:prstGeom prst="rect">
            <a:avLst/>
          </a:prstGeom>
          <a:noFill/>
          <a:ln w="19050">
            <a:noFill/>
            <a:prstDash val="sysDash"/>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buFontTx/>
              <a:buNone/>
              <a:defRPr sz="1200">
                <a:solidFill>
                  <a:srgbClr val="002060"/>
                </a:solidFill>
              </a:defRPr>
            </a:lvl1pPr>
          </a:lstStyle>
          <a:p>
            <a:pPr fontAlgn="base">
              <a:spcAft>
                <a:spcPct val="0"/>
              </a:spcAft>
              <a:defRPr/>
            </a:pPr>
            <a:fld id="{5E12E99D-42F8-4B90-BC1F-2FD222301686}" type="slidenum">
              <a:rPr lang="en-US"/>
              <a:pPr fontAlgn="base">
                <a:spcAft>
                  <a:spcPct val="0"/>
                </a:spcAft>
                <a:defRPr/>
              </a:pPr>
              <a:t>‹#›</a:t>
            </a:fld>
            <a:endParaRPr lang="en-US" dirty="0"/>
          </a:p>
        </p:txBody>
      </p:sp>
      <p:sp>
        <p:nvSpPr>
          <p:cNvPr id="5" name="Footer Placeholder 4"/>
          <p:cNvSpPr>
            <a:spLocks noGrp="1"/>
          </p:cNvSpPr>
          <p:nvPr>
            <p:ph type="ftr" sz="quarter" idx="3"/>
          </p:nvPr>
        </p:nvSpPr>
        <p:spPr>
          <a:xfrm>
            <a:off x="0" y="6341886"/>
            <a:ext cx="11684000" cy="516114"/>
          </a:xfrm>
          <a:prstGeom prst="rect">
            <a:avLst/>
          </a:prstGeom>
        </p:spPr>
        <p:txBody>
          <a:bodyPr vert="horz" lIns="91440" tIns="45720" rIns="91440" bIns="45720" rtlCol="0" anchor="ctr"/>
          <a:lstStyle>
            <a:lvl1pPr algn="l">
              <a:buFontTx/>
              <a:buNone/>
              <a:defRPr sz="900">
                <a:solidFill>
                  <a:schemeClr val="tx1"/>
                </a:solidFill>
                <a:cs typeface="Arial" pitchFamily="34" charset="0"/>
              </a:defRPr>
            </a:lvl1pPr>
          </a:lstStyle>
          <a:p>
            <a:pPr fontAlgn="base">
              <a:spcBef>
                <a:spcPct val="20000"/>
              </a:spcBef>
              <a:spcAft>
                <a:spcPct val="0"/>
              </a:spcAft>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grpSp>
        <p:nvGrpSpPr>
          <p:cNvPr id="11" name="Group 10"/>
          <p:cNvGrpSpPr/>
          <p:nvPr/>
        </p:nvGrpSpPr>
        <p:grpSpPr>
          <a:xfrm>
            <a:off x="120719" y="77774"/>
            <a:ext cx="11906157" cy="6297167"/>
            <a:chOff x="90539" y="77773"/>
            <a:chExt cx="8929618" cy="6297167"/>
          </a:xfrm>
        </p:grpSpPr>
        <p:grpSp>
          <p:nvGrpSpPr>
            <p:cNvPr id="12" name="Group 11"/>
            <p:cNvGrpSpPr/>
            <p:nvPr userDrawn="1"/>
          </p:nvGrpSpPr>
          <p:grpSpPr>
            <a:xfrm>
              <a:off x="90539" y="77773"/>
              <a:ext cx="2075718" cy="583326"/>
              <a:chOff x="90539" y="77773"/>
              <a:chExt cx="2075718" cy="583326"/>
            </a:xfrm>
          </p:grpSpPr>
          <p:cxnSp>
            <p:nvCxnSpPr>
              <p:cNvPr id="16" name="Straight Connector 15"/>
              <p:cNvCxnSpPr/>
              <p:nvPr userDrawn="1"/>
            </p:nvCxnSpPr>
            <p:spPr bwMode="auto">
              <a:xfrm>
                <a:off x="90539" y="536628"/>
                <a:ext cx="2075718" cy="0"/>
              </a:xfrm>
              <a:prstGeom prst="line">
                <a:avLst/>
              </a:prstGeom>
              <a:noFill/>
              <a:ln w="28575" cap="flat" cmpd="sng" algn="ctr">
                <a:solidFill>
                  <a:srgbClr val="074866"/>
                </a:solidFill>
                <a:prstDash val="solid"/>
                <a:round/>
                <a:headEnd type="none" w="med" len="med"/>
                <a:tailEnd type="none" w="med" len="med"/>
              </a:ln>
              <a:effectLst/>
            </p:spPr>
          </p:cxnSp>
          <p:cxnSp>
            <p:nvCxnSpPr>
              <p:cNvPr id="17" name="Straight Connector 16"/>
              <p:cNvCxnSpPr/>
              <p:nvPr userDrawn="1"/>
            </p:nvCxnSpPr>
            <p:spPr bwMode="auto">
              <a:xfrm flipV="1">
                <a:off x="202361" y="77773"/>
                <a:ext cx="0" cy="583326"/>
              </a:xfrm>
              <a:prstGeom prst="line">
                <a:avLst/>
              </a:prstGeom>
              <a:noFill/>
              <a:ln w="28575" cap="flat" cmpd="sng" algn="ctr">
                <a:solidFill>
                  <a:srgbClr val="074866"/>
                </a:solidFill>
                <a:prstDash val="solid"/>
                <a:round/>
                <a:headEnd type="none" w="med" len="med"/>
                <a:tailEnd type="none" w="med" len="med"/>
              </a:ln>
              <a:effectLst/>
            </p:spPr>
          </p:cxnSp>
        </p:grpSp>
        <p:grpSp>
          <p:nvGrpSpPr>
            <p:cNvPr id="13" name="Group 12"/>
            <p:cNvGrpSpPr/>
            <p:nvPr userDrawn="1"/>
          </p:nvGrpSpPr>
          <p:grpSpPr>
            <a:xfrm>
              <a:off x="8187163" y="6011640"/>
              <a:ext cx="832994" cy="363300"/>
              <a:chOff x="8187163" y="6011640"/>
              <a:chExt cx="832994" cy="363300"/>
            </a:xfrm>
          </p:grpSpPr>
          <p:cxnSp>
            <p:nvCxnSpPr>
              <p:cNvPr id="14" name="Straight Connector 13"/>
              <p:cNvCxnSpPr/>
              <p:nvPr userDrawn="1"/>
            </p:nvCxnSpPr>
            <p:spPr bwMode="auto">
              <a:xfrm>
                <a:off x="8187163" y="6292878"/>
                <a:ext cx="832994" cy="1"/>
              </a:xfrm>
              <a:prstGeom prst="line">
                <a:avLst/>
              </a:prstGeom>
              <a:noFill/>
              <a:ln w="28575" cap="flat" cmpd="sng" algn="ctr">
                <a:solidFill>
                  <a:srgbClr val="074866"/>
                </a:solidFill>
                <a:prstDash val="solid"/>
                <a:round/>
                <a:headEnd type="none" w="med" len="med"/>
                <a:tailEnd type="none" w="med" len="med"/>
              </a:ln>
              <a:effectLst/>
            </p:spPr>
          </p:cxnSp>
          <p:cxnSp>
            <p:nvCxnSpPr>
              <p:cNvPr id="15" name="Straight Connector 14"/>
              <p:cNvCxnSpPr/>
              <p:nvPr userDrawn="1"/>
            </p:nvCxnSpPr>
            <p:spPr bwMode="auto">
              <a:xfrm>
                <a:off x="8942003" y="6011640"/>
                <a:ext cx="0" cy="363300"/>
              </a:xfrm>
              <a:prstGeom prst="line">
                <a:avLst/>
              </a:prstGeom>
              <a:noFill/>
              <a:ln w="28575" cap="flat" cmpd="sng" algn="ctr">
                <a:solidFill>
                  <a:srgbClr val="074866"/>
                </a:solidFill>
                <a:prstDash val="solid"/>
                <a:round/>
                <a:headEnd type="none" w="med" len="med"/>
                <a:tailEnd type="none" w="med" len="med"/>
              </a:ln>
              <a:effectLst/>
            </p:spPr>
          </p:cxnSp>
        </p:grpSp>
      </p:grpSp>
    </p:spTree>
    <p:extLst>
      <p:ext uri="{BB962C8B-B14F-4D97-AF65-F5344CB8AC3E}">
        <p14:creationId xmlns:p14="http://schemas.microsoft.com/office/powerpoint/2010/main" val="3318089468"/>
      </p:ext>
    </p:extLst>
  </p:cSld>
  <p:clrMap bg1="lt1" tx1="dk1" bg2="lt2" tx2="dk2" accent1="accent1" accent2="accent2" accent3="accent3" accent4="accent4" accent5="accent5" accent6="accent6" hlink="hlink" folHlink="folHlink"/>
  <p:sldLayoutIdLst>
    <p:sldLayoutId id="2147483666" r:id="rId1"/>
    <p:sldLayoutId id="2147483701" r:id="rId2"/>
  </p:sldLayoutIdLst>
  <p:hf hdr="0" dt="0"/>
  <p:txStyles>
    <p:titleStyle>
      <a:lvl1pPr algn="ctr" rtl="0" eaLnBrk="0" fontAlgn="base" hangingPunct="0">
        <a:spcBef>
          <a:spcPct val="0"/>
        </a:spcBef>
        <a:spcAft>
          <a:spcPct val="0"/>
        </a:spcAft>
        <a:defRPr sz="3300">
          <a:solidFill>
            <a:srgbClr val="0D0D0D"/>
          </a:solidFill>
          <a:latin typeface="+mj-lt"/>
          <a:ea typeface="+mj-ea"/>
          <a:cs typeface="+mj-cs"/>
        </a:defRPr>
      </a:lvl1pPr>
      <a:lvl2pPr algn="ctr" rtl="0" eaLnBrk="0" fontAlgn="base" hangingPunct="0">
        <a:spcBef>
          <a:spcPct val="0"/>
        </a:spcBef>
        <a:spcAft>
          <a:spcPct val="0"/>
        </a:spcAft>
        <a:defRPr sz="3300">
          <a:solidFill>
            <a:srgbClr val="0D0D0D"/>
          </a:solidFill>
          <a:latin typeface="Arial" pitchFamily="34" charset="0"/>
        </a:defRPr>
      </a:lvl2pPr>
      <a:lvl3pPr algn="ctr" rtl="0" eaLnBrk="0" fontAlgn="base" hangingPunct="0">
        <a:spcBef>
          <a:spcPct val="0"/>
        </a:spcBef>
        <a:spcAft>
          <a:spcPct val="0"/>
        </a:spcAft>
        <a:defRPr sz="3300">
          <a:solidFill>
            <a:srgbClr val="0D0D0D"/>
          </a:solidFill>
          <a:latin typeface="Arial" pitchFamily="34" charset="0"/>
        </a:defRPr>
      </a:lvl3pPr>
      <a:lvl4pPr algn="ctr" rtl="0" eaLnBrk="0" fontAlgn="base" hangingPunct="0">
        <a:spcBef>
          <a:spcPct val="0"/>
        </a:spcBef>
        <a:spcAft>
          <a:spcPct val="0"/>
        </a:spcAft>
        <a:defRPr sz="3300">
          <a:solidFill>
            <a:srgbClr val="0D0D0D"/>
          </a:solidFill>
          <a:latin typeface="Arial" pitchFamily="34" charset="0"/>
        </a:defRPr>
      </a:lvl4pPr>
      <a:lvl5pPr algn="ctr" rtl="0" eaLnBrk="0" fontAlgn="base" hangingPunct="0">
        <a:spcBef>
          <a:spcPct val="0"/>
        </a:spcBef>
        <a:spcAft>
          <a:spcPct val="0"/>
        </a:spcAft>
        <a:defRPr sz="3300">
          <a:solidFill>
            <a:srgbClr val="0D0D0D"/>
          </a:solidFill>
          <a:latin typeface="Arial" pitchFamily="34" charset="0"/>
        </a:defRPr>
      </a:lvl5pPr>
      <a:lvl6pPr marL="457200" algn="l" rtl="0" fontAlgn="base">
        <a:spcBef>
          <a:spcPct val="0"/>
        </a:spcBef>
        <a:spcAft>
          <a:spcPct val="0"/>
        </a:spcAft>
        <a:defRPr sz="3400">
          <a:solidFill>
            <a:srgbClr val="660066"/>
          </a:solidFill>
          <a:latin typeface="Arial" pitchFamily="34" charset="0"/>
        </a:defRPr>
      </a:lvl6pPr>
      <a:lvl7pPr marL="914400" algn="l" rtl="0" fontAlgn="base">
        <a:spcBef>
          <a:spcPct val="0"/>
        </a:spcBef>
        <a:spcAft>
          <a:spcPct val="0"/>
        </a:spcAft>
        <a:defRPr sz="3400">
          <a:solidFill>
            <a:srgbClr val="660066"/>
          </a:solidFill>
          <a:latin typeface="Arial" pitchFamily="34" charset="0"/>
        </a:defRPr>
      </a:lvl7pPr>
      <a:lvl8pPr marL="1371600" algn="l" rtl="0" fontAlgn="base">
        <a:spcBef>
          <a:spcPct val="0"/>
        </a:spcBef>
        <a:spcAft>
          <a:spcPct val="0"/>
        </a:spcAft>
        <a:defRPr sz="3400">
          <a:solidFill>
            <a:srgbClr val="660066"/>
          </a:solidFill>
          <a:latin typeface="Arial" pitchFamily="34" charset="0"/>
        </a:defRPr>
      </a:lvl8pPr>
      <a:lvl9pPr marL="1828800" algn="l" rtl="0" fontAlgn="base">
        <a:spcBef>
          <a:spcPct val="0"/>
        </a:spcBef>
        <a:spcAft>
          <a:spcPct val="0"/>
        </a:spcAft>
        <a:defRPr sz="3400">
          <a:solidFill>
            <a:srgbClr val="660066"/>
          </a:solidFill>
          <a:latin typeface="Arial" pitchFamily="34" charset="0"/>
        </a:defRPr>
      </a:lvl9pPr>
    </p:titleStyle>
    <p:bodyStyle>
      <a:lvl1pPr marL="342900" indent="-342900" algn="l" rtl="0" eaLnBrk="0" fontAlgn="base" hangingPunct="0">
        <a:spcBef>
          <a:spcPct val="20000"/>
        </a:spcBef>
        <a:spcAft>
          <a:spcPct val="0"/>
        </a:spcAft>
        <a:defRPr>
          <a:solidFill>
            <a:schemeClr val="tx1"/>
          </a:solidFill>
          <a:latin typeface="+mn-lt"/>
          <a:ea typeface="+mn-ea"/>
          <a:cs typeface="+mn-cs"/>
        </a:defRPr>
      </a:lvl1pPr>
      <a:lvl2pPr marL="742950" indent="-285750" algn="l" rtl="0" eaLnBrk="0" fontAlgn="base" hangingPunct="0">
        <a:spcBef>
          <a:spcPct val="20000"/>
        </a:spcBef>
        <a:spcAft>
          <a:spcPct val="0"/>
        </a:spcAft>
        <a:defRPr>
          <a:solidFill>
            <a:schemeClr val="tx1"/>
          </a:solidFill>
          <a:latin typeface="+mn-lt"/>
        </a:defRPr>
      </a:lvl2pPr>
      <a:lvl3pPr marL="1143000" indent="-228600" algn="l" rtl="0" eaLnBrk="0" fontAlgn="base" hangingPunct="0">
        <a:spcBef>
          <a:spcPct val="20000"/>
        </a:spcBef>
        <a:spcAft>
          <a:spcPct val="0"/>
        </a:spcAft>
        <a:defRPr>
          <a:solidFill>
            <a:schemeClr val="tx1"/>
          </a:solidFill>
          <a:latin typeface="+mn-lt"/>
        </a:defRPr>
      </a:lvl3pPr>
      <a:lvl4pPr marL="1600200" indent="-228600" algn="l" rtl="0" eaLnBrk="0" fontAlgn="base" hangingPunct="0">
        <a:spcBef>
          <a:spcPct val="20000"/>
        </a:spcBef>
        <a:spcAft>
          <a:spcPct val="0"/>
        </a:spcAft>
        <a:defRPr>
          <a:solidFill>
            <a:schemeClr val="tx1"/>
          </a:solidFill>
          <a:latin typeface="+mn-lt"/>
        </a:defRPr>
      </a:lvl4pPr>
      <a:lvl5pPr marL="2057400" indent="-228600" algn="l" rtl="0" eaLnBrk="0" fontAlgn="base" hangingPunct="0">
        <a:spcBef>
          <a:spcPct val="20000"/>
        </a:spcBef>
        <a:spcAft>
          <a:spcPct val="0"/>
        </a:spcAft>
        <a:defRPr>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6" name="Rectangle 2"/>
          <p:cNvSpPr>
            <a:spLocks noGrp="1" noChangeAspect="1" noChangeArrowheads="1"/>
          </p:cNvSpPr>
          <p:nvPr>
            <p:ph type="title"/>
          </p:nvPr>
        </p:nvSpPr>
        <p:spPr bwMode="auto">
          <a:xfrm>
            <a:off x="279400" y="0"/>
            <a:ext cx="11694584"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Table 1</a:t>
            </a:r>
          </a:p>
        </p:txBody>
      </p:sp>
      <p:sp>
        <p:nvSpPr>
          <p:cNvPr id="3077" name="Rectangle 3"/>
          <p:cNvSpPr>
            <a:spLocks noGrp="1" noChangeArrowheads="1"/>
          </p:cNvSpPr>
          <p:nvPr>
            <p:ph type="body" idx="1"/>
          </p:nvPr>
        </p:nvSpPr>
        <p:spPr bwMode="auto">
          <a:xfrm>
            <a:off x="552451" y="1600200"/>
            <a:ext cx="48768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Text</a:t>
            </a:r>
          </a:p>
        </p:txBody>
      </p:sp>
      <p:sp>
        <p:nvSpPr>
          <p:cNvPr id="185357" name="Rectangle 13"/>
          <p:cNvSpPr>
            <a:spLocks noGrp="1" noChangeArrowheads="1"/>
          </p:cNvSpPr>
          <p:nvPr>
            <p:ph type="sldNum" sz="quarter" idx="4"/>
          </p:nvPr>
        </p:nvSpPr>
        <p:spPr bwMode="auto">
          <a:xfrm>
            <a:off x="11491384" y="6473826"/>
            <a:ext cx="694267" cy="379413"/>
          </a:xfrm>
          <a:prstGeom prst="rect">
            <a:avLst/>
          </a:prstGeom>
          <a:noFill/>
          <a:ln w="19050">
            <a:noFill/>
            <a:prstDash val="sysDash"/>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buFontTx/>
              <a:buNone/>
              <a:defRPr sz="1200">
                <a:solidFill>
                  <a:srgbClr val="002060"/>
                </a:solidFill>
              </a:defRPr>
            </a:lvl1pPr>
          </a:lstStyle>
          <a:p>
            <a:pPr fontAlgn="base">
              <a:spcAft>
                <a:spcPct val="0"/>
              </a:spcAft>
              <a:defRPr/>
            </a:pPr>
            <a:fld id="{5E12E99D-42F8-4B90-BC1F-2FD222301686}" type="slidenum">
              <a:rPr lang="en-US"/>
              <a:pPr fontAlgn="base">
                <a:spcAft>
                  <a:spcPct val="0"/>
                </a:spcAft>
                <a:defRPr/>
              </a:pPr>
              <a:t>‹#›</a:t>
            </a:fld>
            <a:endParaRPr lang="en-US" dirty="0"/>
          </a:p>
        </p:txBody>
      </p:sp>
      <p:grpSp>
        <p:nvGrpSpPr>
          <p:cNvPr id="4" name="Group 3"/>
          <p:cNvGrpSpPr/>
          <p:nvPr/>
        </p:nvGrpSpPr>
        <p:grpSpPr>
          <a:xfrm>
            <a:off x="-1" y="1"/>
            <a:ext cx="12192001" cy="6568831"/>
            <a:chOff x="-1" y="0"/>
            <a:chExt cx="9144001" cy="6568831"/>
          </a:xfrm>
        </p:grpSpPr>
        <p:pic>
          <p:nvPicPr>
            <p:cNvPr id="23555"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915400" y="418246"/>
              <a:ext cx="228600" cy="60690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miter lim="800000"/>
                  <a:headEnd type="none" w="med" len="med"/>
                  <a:tailEnd type="none" w="med" len="med"/>
                </a14:hiddenLine>
              </a:ext>
            </a:extLst>
          </p:spPr>
        </p:pic>
        <p:grpSp>
          <p:nvGrpSpPr>
            <p:cNvPr id="3" name="Group 2"/>
            <p:cNvGrpSpPr/>
            <p:nvPr userDrawn="1"/>
          </p:nvGrpSpPr>
          <p:grpSpPr>
            <a:xfrm>
              <a:off x="-1" y="0"/>
              <a:ext cx="9108746" cy="6568831"/>
              <a:chOff x="-1" y="0"/>
              <a:chExt cx="9108746" cy="6568831"/>
            </a:xfrm>
          </p:grpSpPr>
          <p:pic>
            <p:nvPicPr>
              <p:cNvPr id="23556" name="Picture 4"/>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 y="0"/>
                <a:ext cx="310551" cy="65688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miter lim="800000"/>
                    <a:headEnd type="none" w="med" len="med"/>
                    <a:tailEnd type="none" w="med" len="med"/>
                  </a14:hiddenLine>
                </a:ext>
              </a:extLst>
            </p:spPr>
          </p:pic>
          <p:pic>
            <p:nvPicPr>
              <p:cNvPr id="23557" name="Picture 5"/>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3785" y="6213232"/>
                <a:ext cx="9014960" cy="2789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miter lim="800000"/>
                    <a:headEnd type="none" w="med" len="med"/>
                    <a:tailEnd type="none" w="med" len="med"/>
                  </a14:hiddenLine>
                </a:ext>
              </a:extLst>
            </p:spPr>
          </p:pic>
        </p:grpSp>
        <p:pic>
          <p:nvPicPr>
            <p:cNvPr id="23554" name="Picture 2"/>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209551" y="457975"/>
              <a:ext cx="8705849" cy="58606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miter lim="800000"/>
                  <a:headEnd type="none" w="med" len="med"/>
                  <a:tailEnd type="none" w="med" len="med"/>
                </a14:hiddenLine>
              </a:ext>
            </a:extLst>
          </p:spPr>
        </p:pic>
      </p:grpSp>
      <p:grpSp>
        <p:nvGrpSpPr>
          <p:cNvPr id="17" name="Group 16"/>
          <p:cNvGrpSpPr/>
          <p:nvPr/>
        </p:nvGrpSpPr>
        <p:grpSpPr>
          <a:xfrm>
            <a:off x="166039" y="47183"/>
            <a:ext cx="11891367" cy="6330053"/>
            <a:chOff x="124529" y="47182"/>
            <a:chExt cx="8918525" cy="6330053"/>
          </a:xfrm>
        </p:grpSpPr>
        <p:grpSp>
          <p:nvGrpSpPr>
            <p:cNvPr id="16" name="Group 15"/>
            <p:cNvGrpSpPr/>
            <p:nvPr userDrawn="1"/>
          </p:nvGrpSpPr>
          <p:grpSpPr>
            <a:xfrm>
              <a:off x="124529" y="47182"/>
              <a:ext cx="1704271" cy="583326"/>
              <a:chOff x="124529" y="47182"/>
              <a:chExt cx="1704271" cy="583326"/>
            </a:xfrm>
          </p:grpSpPr>
          <p:cxnSp>
            <p:nvCxnSpPr>
              <p:cNvPr id="7" name="Straight Connector 6"/>
              <p:cNvCxnSpPr/>
              <p:nvPr userDrawn="1"/>
            </p:nvCxnSpPr>
            <p:spPr bwMode="auto">
              <a:xfrm>
                <a:off x="124529" y="506037"/>
                <a:ext cx="1704271" cy="0"/>
              </a:xfrm>
              <a:prstGeom prst="line">
                <a:avLst/>
              </a:prstGeom>
              <a:noFill/>
              <a:ln w="28575" cap="flat" cmpd="sng" algn="ctr">
                <a:solidFill>
                  <a:srgbClr val="E71303"/>
                </a:solidFill>
                <a:prstDash val="solid"/>
                <a:round/>
                <a:headEnd type="none" w="med" len="med"/>
                <a:tailEnd type="none" w="med" len="med"/>
              </a:ln>
              <a:effectLst/>
            </p:spPr>
          </p:cxnSp>
          <p:cxnSp>
            <p:nvCxnSpPr>
              <p:cNvPr id="24" name="Straight Connector 23"/>
              <p:cNvCxnSpPr/>
              <p:nvPr userDrawn="1"/>
            </p:nvCxnSpPr>
            <p:spPr bwMode="auto">
              <a:xfrm flipV="1">
                <a:off x="236351" y="47182"/>
                <a:ext cx="0" cy="583326"/>
              </a:xfrm>
              <a:prstGeom prst="line">
                <a:avLst/>
              </a:prstGeom>
              <a:noFill/>
              <a:ln w="28575" cap="flat" cmpd="sng" algn="ctr">
                <a:solidFill>
                  <a:srgbClr val="E71303"/>
                </a:solidFill>
                <a:prstDash val="solid"/>
                <a:round/>
                <a:headEnd type="none" w="med" len="med"/>
                <a:tailEnd type="none" w="med" len="med"/>
              </a:ln>
              <a:effectLst/>
            </p:spPr>
          </p:cxnSp>
        </p:grpSp>
        <p:grpSp>
          <p:nvGrpSpPr>
            <p:cNvPr id="15" name="Group 14"/>
            <p:cNvGrpSpPr/>
            <p:nvPr userDrawn="1"/>
          </p:nvGrpSpPr>
          <p:grpSpPr>
            <a:xfrm>
              <a:off x="8210060" y="6013935"/>
              <a:ext cx="832994" cy="363300"/>
              <a:chOff x="8210060" y="6013935"/>
              <a:chExt cx="832994" cy="363300"/>
            </a:xfrm>
          </p:grpSpPr>
          <p:cxnSp>
            <p:nvCxnSpPr>
              <p:cNvPr id="22" name="Straight Connector 21"/>
              <p:cNvCxnSpPr/>
              <p:nvPr userDrawn="1"/>
            </p:nvCxnSpPr>
            <p:spPr bwMode="auto">
              <a:xfrm>
                <a:off x="8210060" y="6295173"/>
                <a:ext cx="832994" cy="1"/>
              </a:xfrm>
              <a:prstGeom prst="line">
                <a:avLst/>
              </a:prstGeom>
              <a:noFill/>
              <a:ln w="28575" cap="flat" cmpd="sng" algn="ctr">
                <a:solidFill>
                  <a:srgbClr val="E71303"/>
                </a:solidFill>
                <a:prstDash val="solid"/>
                <a:round/>
                <a:headEnd type="none" w="med" len="med"/>
                <a:tailEnd type="none" w="med" len="med"/>
              </a:ln>
              <a:effectLst/>
            </p:spPr>
          </p:cxnSp>
          <p:cxnSp>
            <p:nvCxnSpPr>
              <p:cNvPr id="27" name="Straight Connector 26"/>
              <p:cNvCxnSpPr/>
              <p:nvPr userDrawn="1"/>
            </p:nvCxnSpPr>
            <p:spPr bwMode="auto">
              <a:xfrm>
                <a:off x="8964900" y="6013935"/>
                <a:ext cx="0" cy="363300"/>
              </a:xfrm>
              <a:prstGeom prst="line">
                <a:avLst/>
              </a:prstGeom>
              <a:noFill/>
              <a:ln w="28575" cap="flat" cmpd="sng" algn="ctr">
                <a:solidFill>
                  <a:srgbClr val="E71303"/>
                </a:solidFill>
                <a:prstDash val="solid"/>
                <a:round/>
                <a:headEnd type="none" w="med" len="med"/>
                <a:tailEnd type="none" w="med" len="med"/>
              </a:ln>
              <a:effectLst/>
            </p:spPr>
          </p:cxnSp>
        </p:grpSp>
      </p:grpSp>
      <p:sp>
        <p:nvSpPr>
          <p:cNvPr id="5" name="Footer Placeholder 4"/>
          <p:cNvSpPr>
            <a:spLocks noGrp="1"/>
          </p:cNvSpPr>
          <p:nvPr>
            <p:ph type="ftr" sz="quarter" idx="3"/>
          </p:nvPr>
        </p:nvSpPr>
        <p:spPr>
          <a:xfrm>
            <a:off x="0" y="6352698"/>
            <a:ext cx="11684000" cy="505303"/>
          </a:xfrm>
          <a:prstGeom prst="rect">
            <a:avLst/>
          </a:prstGeom>
        </p:spPr>
        <p:txBody>
          <a:bodyPr vert="horz" lIns="91440" tIns="45720" rIns="91440" bIns="45720" rtlCol="0" anchor="ctr"/>
          <a:lstStyle>
            <a:lvl1pPr algn="l">
              <a:buFontTx/>
              <a:buNone/>
              <a:defRPr sz="900">
                <a:solidFill>
                  <a:schemeClr val="tx1"/>
                </a:solidFill>
                <a:cs typeface="Arial" pitchFamily="34" charset="0"/>
              </a:defRPr>
            </a:lvl1pPr>
          </a:lstStyle>
          <a:p>
            <a:pPr fontAlgn="base">
              <a:spcBef>
                <a:spcPct val="20000"/>
              </a:spcBef>
              <a:spcAft>
                <a:spcPct val="0"/>
              </a:spcAft>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1738036896"/>
      </p:ext>
    </p:extLst>
  </p:cSld>
  <p:clrMap bg1="lt1" tx1="dk1" bg2="lt2" tx2="dk2" accent1="accent1" accent2="accent2" accent3="accent3" accent4="accent4" accent5="accent5" accent6="accent6" hlink="hlink" folHlink="folHlink"/>
  <p:sldLayoutIdLst>
    <p:sldLayoutId id="2147483669" r:id="rId1"/>
  </p:sldLayoutIdLst>
  <p:hf hdr="0" dt="0"/>
  <p:txStyles>
    <p:titleStyle>
      <a:lvl1pPr algn="ctr" rtl="0" eaLnBrk="0" fontAlgn="base" hangingPunct="0">
        <a:spcBef>
          <a:spcPct val="0"/>
        </a:spcBef>
        <a:spcAft>
          <a:spcPct val="0"/>
        </a:spcAft>
        <a:defRPr sz="3300">
          <a:solidFill>
            <a:srgbClr val="0D0D0D"/>
          </a:solidFill>
          <a:latin typeface="+mj-lt"/>
          <a:ea typeface="+mj-ea"/>
          <a:cs typeface="+mj-cs"/>
        </a:defRPr>
      </a:lvl1pPr>
      <a:lvl2pPr algn="ctr" rtl="0" eaLnBrk="0" fontAlgn="base" hangingPunct="0">
        <a:spcBef>
          <a:spcPct val="0"/>
        </a:spcBef>
        <a:spcAft>
          <a:spcPct val="0"/>
        </a:spcAft>
        <a:defRPr sz="3300">
          <a:solidFill>
            <a:srgbClr val="0D0D0D"/>
          </a:solidFill>
          <a:latin typeface="Arial" pitchFamily="34" charset="0"/>
        </a:defRPr>
      </a:lvl2pPr>
      <a:lvl3pPr algn="ctr" rtl="0" eaLnBrk="0" fontAlgn="base" hangingPunct="0">
        <a:spcBef>
          <a:spcPct val="0"/>
        </a:spcBef>
        <a:spcAft>
          <a:spcPct val="0"/>
        </a:spcAft>
        <a:defRPr sz="3300">
          <a:solidFill>
            <a:srgbClr val="0D0D0D"/>
          </a:solidFill>
          <a:latin typeface="Arial" pitchFamily="34" charset="0"/>
        </a:defRPr>
      </a:lvl3pPr>
      <a:lvl4pPr algn="ctr" rtl="0" eaLnBrk="0" fontAlgn="base" hangingPunct="0">
        <a:spcBef>
          <a:spcPct val="0"/>
        </a:spcBef>
        <a:spcAft>
          <a:spcPct val="0"/>
        </a:spcAft>
        <a:defRPr sz="3300">
          <a:solidFill>
            <a:srgbClr val="0D0D0D"/>
          </a:solidFill>
          <a:latin typeface="Arial" pitchFamily="34" charset="0"/>
        </a:defRPr>
      </a:lvl4pPr>
      <a:lvl5pPr algn="ctr" rtl="0" eaLnBrk="0" fontAlgn="base" hangingPunct="0">
        <a:spcBef>
          <a:spcPct val="0"/>
        </a:spcBef>
        <a:spcAft>
          <a:spcPct val="0"/>
        </a:spcAft>
        <a:defRPr sz="3300">
          <a:solidFill>
            <a:srgbClr val="0D0D0D"/>
          </a:solidFill>
          <a:latin typeface="Arial" pitchFamily="34" charset="0"/>
        </a:defRPr>
      </a:lvl5pPr>
      <a:lvl6pPr marL="457200" algn="l" rtl="0" fontAlgn="base">
        <a:spcBef>
          <a:spcPct val="0"/>
        </a:spcBef>
        <a:spcAft>
          <a:spcPct val="0"/>
        </a:spcAft>
        <a:defRPr sz="3400">
          <a:solidFill>
            <a:srgbClr val="660066"/>
          </a:solidFill>
          <a:latin typeface="Arial" pitchFamily="34" charset="0"/>
        </a:defRPr>
      </a:lvl6pPr>
      <a:lvl7pPr marL="914400" algn="l" rtl="0" fontAlgn="base">
        <a:spcBef>
          <a:spcPct val="0"/>
        </a:spcBef>
        <a:spcAft>
          <a:spcPct val="0"/>
        </a:spcAft>
        <a:defRPr sz="3400">
          <a:solidFill>
            <a:srgbClr val="660066"/>
          </a:solidFill>
          <a:latin typeface="Arial" pitchFamily="34" charset="0"/>
        </a:defRPr>
      </a:lvl7pPr>
      <a:lvl8pPr marL="1371600" algn="l" rtl="0" fontAlgn="base">
        <a:spcBef>
          <a:spcPct val="0"/>
        </a:spcBef>
        <a:spcAft>
          <a:spcPct val="0"/>
        </a:spcAft>
        <a:defRPr sz="3400">
          <a:solidFill>
            <a:srgbClr val="660066"/>
          </a:solidFill>
          <a:latin typeface="Arial" pitchFamily="34" charset="0"/>
        </a:defRPr>
      </a:lvl8pPr>
      <a:lvl9pPr marL="1828800" algn="l" rtl="0" fontAlgn="base">
        <a:spcBef>
          <a:spcPct val="0"/>
        </a:spcBef>
        <a:spcAft>
          <a:spcPct val="0"/>
        </a:spcAft>
        <a:defRPr sz="3400">
          <a:solidFill>
            <a:srgbClr val="660066"/>
          </a:solidFill>
          <a:latin typeface="Arial" pitchFamily="34" charset="0"/>
        </a:defRPr>
      </a:lvl9pPr>
    </p:titleStyle>
    <p:bodyStyle>
      <a:lvl1pPr marL="342900" indent="-342900" algn="l" rtl="0" eaLnBrk="0" fontAlgn="base" hangingPunct="0">
        <a:spcBef>
          <a:spcPct val="20000"/>
        </a:spcBef>
        <a:spcAft>
          <a:spcPct val="0"/>
        </a:spcAft>
        <a:defRPr>
          <a:solidFill>
            <a:schemeClr val="tx1"/>
          </a:solidFill>
          <a:latin typeface="+mn-lt"/>
          <a:ea typeface="+mn-ea"/>
          <a:cs typeface="+mn-cs"/>
        </a:defRPr>
      </a:lvl1pPr>
      <a:lvl2pPr marL="742950" indent="-285750" algn="l" rtl="0" eaLnBrk="0" fontAlgn="base" hangingPunct="0">
        <a:spcBef>
          <a:spcPct val="20000"/>
        </a:spcBef>
        <a:spcAft>
          <a:spcPct val="0"/>
        </a:spcAft>
        <a:defRPr>
          <a:solidFill>
            <a:schemeClr val="tx1"/>
          </a:solidFill>
          <a:latin typeface="+mn-lt"/>
        </a:defRPr>
      </a:lvl2pPr>
      <a:lvl3pPr marL="1143000" indent="-228600" algn="l" rtl="0" eaLnBrk="0" fontAlgn="base" hangingPunct="0">
        <a:spcBef>
          <a:spcPct val="20000"/>
        </a:spcBef>
        <a:spcAft>
          <a:spcPct val="0"/>
        </a:spcAft>
        <a:defRPr>
          <a:solidFill>
            <a:schemeClr val="tx1"/>
          </a:solidFill>
          <a:latin typeface="+mn-lt"/>
        </a:defRPr>
      </a:lvl3pPr>
      <a:lvl4pPr marL="1600200" indent="-228600" algn="l" rtl="0" eaLnBrk="0" fontAlgn="base" hangingPunct="0">
        <a:spcBef>
          <a:spcPct val="20000"/>
        </a:spcBef>
        <a:spcAft>
          <a:spcPct val="0"/>
        </a:spcAft>
        <a:defRPr>
          <a:solidFill>
            <a:schemeClr val="tx1"/>
          </a:solidFill>
          <a:latin typeface="+mn-lt"/>
        </a:defRPr>
      </a:lvl4pPr>
      <a:lvl5pPr marL="2057400" indent="-228600" algn="l" rtl="0" eaLnBrk="0" fontAlgn="base" hangingPunct="0">
        <a:spcBef>
          <a:spcPct val="20000"/>
        </a:spcBef>
        <a:spcAft>
          <a:spcPct val="0"/>
        </a:spcAft>
        <a:defRPr>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1"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 y="8966"/>
            <a:ext cx="12141199" cy="2196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pic>
      <p:sp>
        <p:nvSpPr>
          <p:cNvPr id="2053" name="Rectangle 3"/>
          <p:cNvSpPr>
            <a:spLocks noGrp="1" noChangeAspect="1" noChangeArrowheads="1"/>
          </p:cNvSpPr>
          <p:nvPr>
            <p:ph type="title"/>
          </p:nvPr>
        </p:nvSpPr>
        <p:spPr bwMode="auto">
          <a:xfrm>
            <a:off x="101601" y="153988"/>
            <a:ext cx="12090400" cy="60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ctr" anchorCtr="0" compatLnSpc="1">
            <a:prstTxWarp prst="textNoShape">
              <a:avLst/>
            </a:prstTxWarp>
          </a:bodyPr>
          <a:lstStyle/>
          <a:p>
            <a:pPr lvl="0"/>
            <a:r>
              <a:rPr lang="en-US" altLang="en-US" dirty="0"/>
              <a:t>Example or Active Learning</a:t>
            </a:r>
          </a:p>
        </p:txBody>
      </p:sp>
      <p:sp>
        <p:nvSpPr>
          <p:cNvPr id="37898" name="Rectangle 10"/>
          <p:cNvSpPr>
            <a:spLocks noGrp="1" noChangeArrowheads="1"/>
          </p:cNvSpPr>
          <p:nvPr>
            <p:ph type="sldNum" sz="quarter" idx="4"/>
          </p:nvPr>
        </p:nvSpPr>
        <p:spPr bwMode="auto">
          <a:xfrm>
            <a:off x="11491384" y="6470651"/>
            <a:ext cx="694267" cy="379413"/>
          </a:xfrm>
          <a:prstGeom prst="rect">
            <a:avLst/>
          </a:prstGeom>
          <a:noFill/>
          <a:ln w="19050">
            <a:noFill/>
            <a:prstDash val="sysDot"/>
            <a:bevel/>
            <a:headEnd/>
            <a:tailEnd/>
          </a:ln>
          <a:effectLst/>
        </p:spPr>
        <p:txBody>
          <a:bodyPr vert="horz" wrap="square" lIns="91440" tIns="45720" rIns="91440" bIns="45720" numCol="1" anchor="t" anchorCtr="0" compatLnSpc="1">
            <a:prstTxWarp prst="textNoShape">
              <a:avLst/>
            </a:prstTxWarp>
          </a:bodyPr>
          <a:lstStyle>
            <a:lvl1pPr algn="ctr">
              <a:spcBef>
                <a:spcPct val="0"/>
              </a:spcBef>
              <a:buFontTx/>
              <a:buNone/>
              <a:defRPr sz="1200">
                <a:solidFill>
                  <a:srgbClr val="002060"/>
                </a:solidFill>
              </a:defRPr>
            </a:lvl1pPr>
          </a:lstStyle>
          <a:p>
            <a:pPr fontAlgn="base">
              <a:spcAft>
                <a:spcPct val="0"/>
              </a:spcAft>
              <a:defRPr/>
            </a:pPr>
            <a:fld id="{2378B25E-053D-4AA2-A71D-1D9F2F8C0927}" type="slidenum">
              <a:rPr lang="en-US"/>
              <a:pPr fontAlgn="base">
                <a:spcAft>
                  <a:spcPct val="0"/>
                </a:spcAft>
                <a:defRPr/>
              </a:pPr>
              <a:t>‹#›</a:t>
            </a:fld>
            <a:endParaRPr lang="en-US" dirty="0"/>
          </a:p>
        </p:txBody>
      </p:sp>
      <p:sp>
        <p:nvSpPr>
          <p:cNvPr id="5" name="Footer Placeholder 4"/>
          <p:cNvSpPr>
            <a:spLocks noGrp="1"/>
          </p:cNvSpPr>
          <p:nvPr>
            <p:ph type="ftr" sz="quarter" idx="3"/>
          </p:nvPr>
        </p:nvSpPr>
        <p:spPr>
          <a:xfrm>
            <a:off x="0" y="6324601"/>
            <a:ext cx="11684000" cy="533400"/>
          </a:xfrm>
          <a:prstGeom prst="rect">
            <a:avLst/>
          </a:prstGeom>
          <a:noFill/>
        </p:spPr>
        <p:txBody>
          <a:bodyPr vert="horz" lIns="91440" tIns="45720" rIns="91440" bIns="45720" rtlCol="0" anchor="ctr"/>
          <a:lstStyle>
            <a:lvl1pPr algn="l">
              <a:buFontTx/>
              <a:buNone/>
              <a:defRPr sz="900">
                <a:solidFill>
                  <a:schemeClr val="tx1"/>
                </a:solidFill>
                <a:cs typeface="Arial" pitchFamily="34" charset="0"/>
              </a:defRPr>
            </a:lvl1pPr>
          </a:lstStyle>
          <a:p>
            <a:pPr fontAlgn="base">
              <a:spcBef>
                <a:spcPct val="20000"/>
              </a:spcBef>
              <a:spcAft>
                <a:spcPct val="0"/>
              </a:spcAft>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
        <p:nvSpPr>
          <p:cNvPr id="2" name="Text Placeholder 1"/>
          <p:cNvSpPr>
            <a:spLocks noGrp="1"/>
          </p:cNvSpPr>
          <p:nvPr>
            <p:ph type="body" idx="1"/>
          </p:nvPr>
        </p:nvSpPr>
        <p:spPr>
          <a:xfrm>
            <a:off x="609600" y="838201"/>
            <a:ext cx="10972800" cy="5287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rot="10800000">
            <a:off x="-6597" y="685801"/>
            <a:ext cx="12141199" cy="2196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pic>
    </p:spTree>
    <p:extLst>
      <p:ext uri="{BB962C8B-B14F-4D97-AF65-F5344CB8AC3E}">
        <p14:creationId xmlns:p14="http://schemas.microsoft.com/office/powerpoint/2010/main" val="4257325678"/>
      </p:ext>
    </p:extLst>
  </p:cSld>
  <p:clrMap bg1="lt1" tx1="dk1" bg2="lt2" tx2="dk2" accent1="accent1" accent2="accent2" accent3="accent3" accent4="accent4" accent5="accent5" accent6="accent6" hlink="hlink" folHlink="folHlink"/>
  <p:sldLayoutIdLst>
    <p:sldLayoutId id="2147483679" r:id="rId1"/>
    <p:sldLayoutId id="2147483691" r:id="rId2"/>
    <p:sldLayoutId id="2147483692" r:id="rId3"/>
    <p:sldLayoutId id="2147483686" r:id="rId4"/>
    <p:sldLayoutId id="2147483688" r:id="rId5"/>
    <p:sldLayoutId id="2147483693" r:id="rId6"/>
  </p:sldLayoutIdLst>
  <p:transition/>
  <p:hf hdr="0" dt="0"/>
  <p:txStyles>
    <p:titleStyle>
      <a:lvl1pPr algn="l" rtl="0" eaLnBrk="0" fontAlgn="base" hangingPunct="0">
        <a:spcBef>
          <a:spcPct val="0"/>
        </a:spcBef>
        <a:spcAft>
          <a:spcPct val="0"/>
        </a:spcAft>
        <a:defRPr sz="4000">
          <a:solidFill>
            <a:srgbClr val="AE1221"/>
          </a:solidFill>
          <a:latin typeface="+mj-lt"/>
          <a:ea typeface="+mj-ea"/>
          <a:cs typeface="+mj-cs"/>
        </a:defRPr>
      </a:lvl1pPr>
      <a:lvl2pPr algn="ctr" rtl="0" eaLnBrk="0" fontAlgn="base" hangingPunct="0">
        <a:spcBef>
          <a:spcPct val="0"/>
        </a:spcBef>
        <a:spcAft>
          <a:spcPct val="0"/>
        </a:spcAft>
        <a:defRPr sz="4000">
          <a:solidFill>
            <a:srgbClr val="AE1221"/>
          </a:solidFill>
          <a:latin typeface="Arial" pitchFamily="34" charset="0"/>
        </a:defRPr>
      </a:lvl2pPr>
      <a:lvl3pPr algn="ctr" rtl="0" eaLnBrk="0" fontAlgn="base" hangingPunct="0">
        <a:spcBef>
          <a:spcPct val="0"/>
        </a:spcBef>
        <a:spcAft>
          <a:spcPct val="0"/>
        </a:spcAft>
        <a:defRPr sz="4000">
          <a:solidFill>
            <a:srgbClr val="AE1221"/>
          </a:solidFill>
          <a:latin typeface="Arial" pitchFamily="34" charset="0"/>
        </a:defRPr>
      </a:lvl3pPr>
      <a:lvl4pPr algn="ctr" rtl="0" eaLnBrk="0" fontAlgn="base" hangingPunct="0">
        <a:spcBef>
          <a:spcPct val="0"/>
        </a:spcBef>
        <a:spcAft>
          <a:spcPct val="0"/>
        </a:spcAft>
        <a:defRPr sz="4000">
          <a:solidFill>
            <a:srgbClr val="AE1221"/>
          </a:solidFill>
          <a:latin typeface="Arial" pitchFamily="34" charset="0"/>
        </a:defRPr>
      </a:lvl4pPr>
      <a:lvl5pPr algn="ctr" rtl="0" eaLnBrk="0" fontAlgn="base" hangingPunct="0">
        <a:spcBef>
          <a:spcPct val="0"/>
        </a:spcBef>
        <a:spcAft>
          <a:spcPct val="0"/>
        </a:spcAft>
        <a:defRPr sz="4000">
          <a:solidFill>
            <a:srgbClr val="AE1221"/>
          </a:solidFill>
          <a:latin typeface="Arial" pitchFamily="34" charset="0"/>
        </a:defRPr>
      </a:lvl5pPr>
      <a:lvl6pPr marL="457200" algn="ctr" rtl="0" fontAlgn="base">
        <a:spcBef>
          <a:spcPct val="0"/>
        </a:spcBef>
        <a:spcAft>
          <a:spcPct val="0"/>
        </a:spcAft>
        <a:defRPr sz="4000">
          <a:solidFill>
            <a:schemeClr val="accent2"/>
          </a:solidFill>
          <a:latin typeface="Arial" pitchFamily="34" charset="0"/>
        </a:defRPr>
      </a:lvl6pPr>
      <a:lvl7pPr marL="914400" algn="ctr" rtl="0" fontAlgn="base">
        <a:spcBef>
          <a:spcPct val="0"/>
        </a:spcBef>
        <a:spcAft>
          <a:spcPct val="0"/>
        </a:spcAft>
        <a:defRPr sz="4000">
          <a:solidFill>
            <a:schemeClr val="accent2"/>
          </a:solidFill>
          <a:latin typeface="Arial" pitchFamily="34" charset="0"/>
        </a:defRPr>
      </a:lvl7pPr>
      <a:lvl8pPr marL="1371600" algn="ctr" rtl="0" fontAlgn="base">
        <a:spcBef>
          <a:spcPct val="0"/>
        </a:spcBef>
        <a:spcAft>
          <a:spcPct val="0"/>
        </a:spcAft>
        <a:defRPr sz="4000">
          <a:solidFill>
            <a:schemeClr val="accent2"/>
          </a:solidFill>
          <a:latin typeface="Arial" pitchFamily="34" charset="0"/>
        </a:defRPr>
      </a:lvl8pPr>
      <a:lvl9pPr marL="1828800" algn="ctr" rtl="0" fontAlgn="base">
        <a:spcBef>
          <a:spcPct val="0"/>
        </a:spcBef>
        <a:spcAft>
          <a:spcPct val="0"/>
        </a:spcAft>
        <a:defRPr sz="4000">
          <a:solidFill>
            <a:schemeClr val="accent2"/>
          </a:solidFill>
          <a:latin typeface="Arial" pitchFamily="34" charset="0"/>
        </a:defRPr>
      </a:lvl9pPr>
    </p:titleStyle>
    <p:bodyStyle>
      <a:lvl1pPr marL="342900" indent="-342900" algn="l" rtl="0" eaLnBrk="0" fontAlgn="base" hangingPunct="0">
        <a:spcBef>
          <a:spcPct val="20000"/>
        </a:spcBef>
        <a:spcAft>
          <a:spcPct val="0"/>
        </a:spcAft>
        <a:buChar char="•"/>
        <a:defRPr sz="3400">
          <a:solidFill>
            <a:srgbClr val="005EA4"/>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3200">
          <a:solidFill>
            <a:schemeClr val="tx1"/>
          </a:solidFill>
          <a:latin typeface="+mn-lt"/>
        </a:defRPr>
      </a:lvl2pPr>
      <a:lvl3pPr marL="1143000" indent="-228600" algn="l" rtl="0" eaLnBrk="0" fontAlgn="base" hangingPunct="0">
        <a:spcBef>
          <a:spcPct val="20000"/>
        </a:spcBef>
        <a:spcAft>
          <a:spcPct val="0"/>
        </a:spcAft>
        <a:buSzPct val="90000"/>
        <a:buChar char="•"/>
        <a:defRPr sz="2800">
          <a:solidFill>
            <a:schemeClr val="tx1"/>
          </a:solidFill>
          <a:latin typeface="+mn-lt"/>
        </a:defRPr>
      </a:lvl3pPr>
      <a:lvl4pPr marL="1600200" indent="-228600" algn="l" rtl="0" eaLnBrk="0" fontAlgn="base" hangingPunct="0">
        <a:spcBef>
          <a:spcPct val="20000"/>
        </a:spcBef>
        <a:spcAft>
          <a:spcPct val="0"/>
        </a:spcAft>
        <a:buChar char="–"/>
        <a:defRPr sz="24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35955" y="6400800"/>
            <a:ext cx="656045"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122" name="Rectangle 2"/>
          <p:cNvSpPr>
            <a:spLocks noGrp="1" noChangeAspect="1" noChangeArrowheads="1"/>
          </p:cNvSpPr>
          <p:nvPr>
            <p:ph type="title"/>
          </p:nvPr>
        </p:nvSpPr>
        <p:spPr bwMode="auto">
          <a:xfrm>
            <a:off x="675217" y="1"/>
            <a:ext cx="11267016" cy="58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Master case-study #2</a:t>
            </a:r>
          </a:p>
        </p:txBody>
      </p:sp>
      <p:sp>
        <p:nvSpPr>
          <p:cNvPr id="6150" name="Rectangle 3"/>
          <p:cNvSpPr>
            <a:spLocks noGrp="1" noChangeAspect="1" noChangeArrowheads="1"/>
          </p:cNvSpPr>
          <p:nvPr>
            <p:ph type="body" idx="1"/>
          </p:nvPr>
        </p:nvSpPr>
        <p:spPr bwMode="auto">
          <a:xfrm>
            <a:off x="609600" y="700088"/>
            <a:ext cx="11277600" cy="5776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  - </a:t>
            </a:r>
            <a:r>
              <a:rPr lang="en-US" altLang="en-US" dirty="0" err="1"/>
              <a:t>colorat</a:t>
            </a:r>
            <a:r>
              <a:rPr lang="en-US" altLang="en-US" dirty="0"/>
              <a:t> </a:t>
            </a:r>
            <a:r>
              <a:rPr lang="en-US" altLang="en-US" dirty="0" err="1"/>
              <a:t>diferit</a:t>
            </a:r>
            <a:endParaRPr lang="en-US" altLang="en-US" dirty="0"/>
          </a:p>
        </p:txBody>
      </p:sp>
      <p:sp>
        <p:nvSpPr>
          <p:cNvPr id="216071" name="Rectangle 7"/>
          <p:cNvSpPr>
            <a:spLocks noGrp="1" noChangeArrowheads="1"/>
          </p:cNvSpPr>
          <p:nvPr>
            <p:ph type="sldNum" sz="quarter" idx="4"/>
          </p:nvPr>
        </p:nvSpPr>
        <p:spPr bwMode="auto">
          <a:xfrm>
            <a:off x="11504085" y="6467476"/>
            <a:ext cx="687916" cy="390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buFontTx/>
              <a:buNone/>
              <a:defRPr sz="1200">
                <a:solidFill>
                  <a:schemeClr val="bg1"/>
                </a:solidFill>
              </a:defRPr>
            </a:lvl1pPr>
          </a:lstStyle>
          <a:p>
            <a:pPr fontAlgn="base">
              <a:spcAft>
                <a:spcPct val="0"/>
              </a:spcAft>
              <a:defRPr/>
            </a:pPr>
            <a:fld id="{CFA536BC-3ED5-4293-8323-16A4258B4A0B}" type="slidenum">
              <a:rPr lang="en-US" smtClean="0"/>
              <a:pPr fontAlgn="base">
                <a:spcAft>
                  <a:spcPct val="0"/>
                </a:spcAft>
                <a:defRPr/>
              </a:pPr>
              <a:t>‹#›</a:t>
            </a:fld>
            <a:endParaRPr lang="en-US" dirty="0"/>
          </a:p>
        </p:txBody>
      </p:sp>
      <p:sp>
        <p:nvSpPr>
          <p:cNvPr id="5" name="Footer Placeholder 4"/>
          <p:cNvSpPr>
            <a:spLocks noGrp="1"/>
          </p:cNvSpPr>
          <p:nvPr>
            <p:ph type="ftr" sz="quarter" idx="3"/>
          </p:nvPr>
        </p:nvSpPr>
        <p:spPr>
          <a:xfrm>
            <a:off x="0" y="6400800"/>
            <a:ext cx="11684000"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Bef>
                <a:spcPct val="20000"/>
              </a:spcBef>
              <a:spcAft>
                <a:spcPct val="0"/>
              </a:spcAft>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pic>
        <p:nvPicPr>
          <p:cNvPr id="5126"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34" y="-9525"/>
            <a:ext cx="1060451" cy="76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pic>
    </p:spTree>
    <p:extLst>
      <p:ext uri="{BB962C8B-B14F-4D97-AF65-F5344CB8AC3E}">
        <p14:creationId xmlns:p14="http://schemas.microsoft.com/office/powerpoint/2010/main" val="1007448745"/>
      </p:ext>
    </p:extLst>
  </p:cSld>
  <p:clrMap bg1="lt1" tx1="dk1" bg2="lt2" tx2="dk2" accent1="accent1" accent2="accent2" accent3="accent3" accent4="accent4" accent5="accent5" accent6="accent6" hlink="hlink" folHlink="folHlink"/>
  <p:sldLayoutIdLst>
    <p:sldLayoutId id="2147483671" r:id="rId1"/>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6150">
                                            <p:txEl>
                                              <p:pRg st="0" end="0"/>
                                            </p:txEl>
                                          </p:spTgt>
                                        </p:tgtEl>
                                        <p:attrNameLst>
                                          <p:attrName>style.visibility</p:attrName>
                                        </p:attrNameLst>
                                      </p:cBhvr>
                                      <p:to>
                                        <p:strVal val="visible"/>
                                      </p:to>
                                    </p:set>
                                    <p:animEffect transition="in" filter="wipe(left)">
                                      <p:cBhvr>
                                        <p:cTn id="7" dur="500"/>
                                        <p:tgtEl>
                                          <p:spTgt spid="6150">
                                            <p:txEl>
                                              <p:pRg st="0" end="0"/>
                                            </p:txEl>
                                          </p:spTgt>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6150">
                                            <p:txEl>
                                              <p:pRg st="1" end="1"/>
                                            </p:txEl>
                                          </p:spTgt>
                                        </p:tgtEl>
                                        <p:attrNameLst>
                                          <p:attrName>style.visibility</p:attrName>
                                        </p:attrNameLst>
                                      </p:cBhvr>
                                      <p:to>
                                        <p:strVal val="visible"/>
                                      </p:to>
                                    </p:set>
                                    <p:animEffect transition="in" filter="wipe(left)">
                                      <p:cBhvr>
                                        <p:cTn id="11" dur="500"/>
                                        <p:tgtEl>
                                          <p:spTgt spid="6150">
                                            <p:txEl>
                                              <p:pRg st="1" end="1"/>
                                            </p:txEl>
                                          </p:spTgt>
                                        </p:tgtEl>
                                      </p:cBhvr>
                                    </p:animEffect>
                                  </p:childTnLst>
                                </p:cTn>
                              </p:par>
                            </p:childTnLst>
                          </p:cTn>
                        </p:par>
                        <p:par>
                          <p:cTn id="12" fill="hold" nodeType="afterGroup">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6150">
                                            <p:txEl>
                                              <p:pRg st="2" end="2"/>
                                            </p:txEl>
                                          </p:spTgt>
                                        </p:tgtEl>
                                        <p:attrNameLst>
                                          <p:attrName>style.visibility</p:attrName>
                                        </p:attrNameLst>
                                      </p:cBhvr>
                                      <p:to>
                                        <p:strVal val="visible"/>
                                      </p:to>
                                    </p:set>
                                    <p:animEffect transition="in" filter="wipe(left)">
                                      <p:cBhvr>
                                        <p:cTn id="15" dur="500"/>
                                        <p:tgtEl>
                                          <p:spTgt spid="6150">
                                            <p:txEl>
                                              <p:pRg st="2" end="2"/>
                                            </p:txEl>
                                          </p:spTgt>
                                        </p:tgtEl>
                                      </p:cBhvr>
                                    </p:animEffect>
                                  </p:childTnLst>
                                </p:cTn>
                              </p:par>
                            </p:childTnLst>
                          </p:cTn>
                        </p:par>
                        <p:par>
                          <p:cTn id="16" fill="hold" nodeType="afterGroup">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6150">
                                            <p:txEl>
                                              <p:pRg st="3" end="3"/>
                                            </p:txEl>
                                          </p:spTgt>
                                        </p:tgtEl>
                                        <p:attrNameLst>
                                          <p:attrName>style.visibility</p:attrName>
                                        </p:attrNameLst>
                                      </p:cBhvr>
                                      <p:to>
                                        <p:strVal val="visible"/>
                                      </p:to>
                                    </p:set>
                                    <p:animEffect transition="in" filter="wipe(left)">
                                      <p:cBhvr>
                                        <p:cTn id="19" dur="500"/>
                                        <p:tgtEl>
                                          <p:spTgt spid="6150">
                                            <p:txEl>
                                              <p:pRg st="3" end="3"/>
                                            </p:txEl>
                                          </p:spTgt>
                                        </p:tgtEl>
                                      </p:cBhvr>
                                    </p:animEffect>
                                  </p:childTnLst>
                                </p:cTn>
                              </p:par>
                            </p:childTnLst>
                          </p:cTn>
                        </p:par>
                        <p:par>
                          <p:cTn id="20" fill="hold" nodeType="afterGroup">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6150">
                                            <p:txEl>
                                              <p:pRg st="4" end="4"/>
                                            </p:txEl>
                                          </p:spTgt>
                                        </p:tgtEl>
                                        <p:attrNameLst>
                                          <p:attrName>style.visibility</p:attrName>
                                        </p:attrNameLst>
                                      </p:cBhvr>
                                      <p:to>
                                        <p:strVal val="visible"/>
                                      </p:to>
                                    </p:set>
                                    <p:animEffect transition="in" filter="wipe(left)">
                                      <p:cBhvr>
                                        <p:cTn id="23" dur="500"/>
                                        <p:tgtEl>
                                          <p:spTgt spid="615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0" grpId="0" build="p">
        <p:tmplLst>
          <p:tmpl lvl="1">
            <p:tnLst>
              <p:par>
                <p:cTn presetID="22" presetClass="entr" presetSubtype="8" fill="hold" nodeType="afterEffect">
                  <p:stCondLst>
                    <p:cond delay="0"/>
                  </p:stCondLst>
                  <p:childTnLst>
                    <p:set>
                      <p:cBhvr>
                        <p:cTn dur="1" fill="hold">
                          <p:stCondLst>
                            <p:cond delay="0"/>
                          </p:stCondLst>
                        </p:cTn>
                        <p:tgtEl>
                          <p:spTgt spid="6150"/>
                        </p:tgtEl>
                        <p:attrNameLst>
                          <p:attrName>style.visibility</p:attrName>
                        </p:attrNameLst>
                      </p:cBhvr>
                      <p:to>
                        <p:strVal val="visible"/>
                      </p:to>
                    </p:set>
                    <p:animEffect transition="in" filter="wipe(left)">
                      <p:cBhvr>
                        <p:cTn dur="500"/>
                        <p:tgtEl>
                          <p:spTgt spid="6150"/>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6150"/>
                        </p:tgtEl>
                        <p:attrNameLst>
                          <p:attrName>style.visibility</p:attrName>
                        </p:attrNameLst>
                      </p:cBhvr>
                      <p:to>
                        <p:strVal val="visible"/>
                      </p:to>
                    </p:set>
                    <p:animEffect transition="in" filter="wipe(left)">
                      <p:cBhvr>
                        <p:cTn dur="500"/>
                        <p:tgtEl>
                          <p:spTgt spid="6150"/>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6150"/>
                        </p:tgtEl>
                        <p:attrNameLst>
                          <p:attrName>style.visibility</p:attrName>
                        </p:attrNameLst>
                      </p:cBhvr>
                      <p:to>
                        <p:strVal val="visible"/>
                      </p:to>
                    </p:set>
                    <p:animEffect transition="in" filter="wipe(left)">
                      <p:cBhvr>
                        <p:cTn dur="500"/>
                        <p:tgtEl>
                          <p:spTgt spid="6150"/>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6150"/>
                        </p:tgtEl>
                        <p:attrNameLst>
                          <p:attrName>style.visibility</p:attrName>
                        </p:attrNameLst>
                      </p:cBhvr>
                      <p:to>
                        <p:strVal val="visible"/>
                      </p:to>
                    </p:set>
                    <p:animEffect transition="in" filter="wipe(left)">
                      <p:cBhvr>
                        <p:cTn dur="500"/>
                        <p:tgtEl>
                          <p:spTgt spid="6150"/>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6150"/>
                        </p:tgtEl>
                        <p:attrNameLst>
                          <p:attrName>style.visibility</p:attrName>
                        </p:attrNameLst>
                      </p:cBhvr>
                      <p:to>
                        <p:strVal val="visible"/>
                      </p:to>
                    </p:set>
                    <p:animEffect transition="in" filter="wipe(left)">
                      <p:cBhvr>
                        <p:cTn dur="500"/>
                        <p:tgtEl>
                          <p:spTgt spid="6150"/>
                        </p:tgtEl>
                      </p:cBhvr>
                    </p:animEffect>
                  </p:childTnLst>
                </p:cTn>
              </p:par>
            </p:tnLst>
          </p:tmpl>
        </p:tmplLst>
      </p:bldP>
    </p:bldLst>
  </p:timing>
  <p:hf hdr="0" dt="0"/>
  <p:txStyles>
    <p:titleStyle>
      <a:lvl1pPr algn="ctr" rtl="0" eaLnBrk="0" fontAlgn="base" hangingPunct="0">
        <a:spcBef>
          <a:spcPct val="0"/>
        </a:spcBef>
        <a:spcAft>
          <a:spcPct val="0"/>
        </a:spcAft>
        <a:defRPr sz="3000">
          <a:solidFill>
            <a:srgbClr val="0D0D0D"/>
          </a:solidFill>
          <a:latin typeface="+mj-lt"/>
          <a:ea typeface="+mj-ea"/>
          <a:cs typeface="+mj-cs"/>
        </a:defRPr>
      </a:lvl1pPr>
      <a:lvl2pPr algn="ctr" rtl="0" eaLnBrk="0" fontAlgn="base" hangingPunct="0">
        <a:spcBef>
          <a:spcPct val="0"/>
        </a:spcBef>
        <a:spcAft>
          <a:spcPct val="0"/>
        </a:spcAft>
        <a:defRPr sz="3000">
          <a:solidFill>
            <a:srgbClr val="0D0D0D"/>
          </a:solidFill>
          <a:latin typeface="Arial" pitchFamily="34" charset="0"/>
        </a:defRPr>
      </a:lvl2pPr>
      <a:lvl3pPr algn="ctr" rtl="0" eaLnBrk="0" fontAlgn="base" hangingPunct="0">
        <a:spcBef>
          <a:spcPct val="0"/>
        </a:spcBef>
        <a:spcAft>
          <a:spcPct val="0"/>
        </a:spcAft>
        <a:defRPr sz="3000">
          <a:solidFill>
            <a:srgbClr val="0D0D0D"/>
          </a:solidFill>
          <a:latin typeface="Arial" pitchFamily="34" charset="0"/>
        </a:defRPr>
      </a:lvl3pPr>
      <a:lvl4pPr algn="ctr" rtl="0" eaLnBrk="0" fontAlgn="base" hangingPunct="0">
        <a:spcBef>
          <a:spcPct val="0"/>
        </a:spcBef>
        <a:spcAft>
          <a:spcPct val="0"/>
        </a:spcAft>
        <a:defRPr sz="3000">
          <a:solidFill>
            <a:srgbClr val="0D0D0D"/>
          </a:solidFill>
          <a:latin typeface="Arial" pitchFamily="34" charset="0"/>
        </a:defRPr>
      </a:lvl4pPr>
      <a:lvl5pPr algn="ctr" rtl="0" eaLnBrk="0" fontAlgn="base" hangingPunct="0">
        <a:spcBef>
          <a:spcPct val="0"/>
        </a:spcBef>
        <a:spcAft>
          <a:spcPct val="0"/>
        </a:spcAft>
        <a:defRPr sz="3000">
          <a:solidFill>
            <a:srgbClr val="0D0D0D"/>
          </a:solidFill>
          <a:latin typeface="Arial" pitchFamily="34" charset="0"/>
        </a:defRPr>
      </a:lvl5pPr>
      <a:lvl6pPr marL="457200" algn="l" rtl="0" fontAlgn="base">
        <a:spcBef>
          <a:spcPct val="0"/>
        </a:spcBef>
        <a:spcAft>
          <a:spcPct val="0"/>
        </a:spcAft>
        <a:defRPr sz="3000">
          <a:solidFill>
            <a:srgbClr val="990000"/>
          </a:solidFill>
          <a:latin typeface="Arial" pitchFamily="34" charset="0"/>
        </a:defRPr>
      </a:lvl6pPr>
      <a:lvl7pPr marL="914400" algn="l" rtl="0" fontAlgn="base">
        <a:spcBef>
          <a:spcPct val="0"/>
        </a:spcBef>
        <a:spcAft>
          <a:spcPct val="0"/>
        </a:spcAft>
        <a:defRPr sz="3000">
          <a:solidFill>
            <a:srgbClr val="990000"/>
          </a:solidFill>
          <a:latin typeface="Arial" pitchFamily="34" charset="0"/>
        </a:defRPr>
      </a:lvl7pPr>
      <a:lvl8pPr marL="1371600" algn="l" rtl="0" fontAlgn="base">
        <a:spcBef>
          <a:spcPct val="0"/>
        </a:spcBef>
        <a:spcAft>
          <a:spcPct val="0"/>
        </a:spcAft>
        <a:defRPr sz="3000">
          <a:solidFill>
            <a:srgbClr val="990000"/>
          </a:solidFill>
          <a:latin typeface="Arial" pitchFamily="34" charset="0"/>
        </a:defRPr>
      </a:lvl8pPr>
      <a:lvl9pPr marL="1828800" algn="l" rtl="0" fontAlgn="base">
        <a:spcBef>
          <a:spcPct val="0"/>
        </a:spcBef>
        <a:spcAft>
          <a:spcPct val="0"/>
        </a:spcAft>
        <a:defRPr sz="3000">
          <a:solidFill>
            <a:srgbClr val="990000"/>
          </a:solidFill>
          <a:latin typeface="Arial" pitchFamily="34" charset="0"/>
        </a:defRPr>
      </a:lvl9pPr>
    </p:titleStyle>
    <p:bodyStyle>
      <a:lvl1pPr marL="342900" indent="-342900" algn="l" rtl="0" eaLnBrk="0" fontAlgn="base" hangingPunct="0">
        <a:spcBef>
          <a:spcPct val="20000"/>
        </a:spcBef>
        <a:spcAft>
          <a:spcPct val="0"/>
        </a:spcAft>
        <a:buChar char="•"/>
        <a:defRPr sz="3400">
          <a:solidFill>
            <a:srgbClr val="AE1221"/>
          </a:solidFill>
          <a:latin typeface="+mn-lt"/>
          <a:ea typeface="+mn-ea"/>
          <a:cs typeface="+mn-cs"/>
        </a:defRPr>
      </a:lvl1pPr>
      <a:lvl2pPr marL="742950" indent="-285750" algn="l" rtl="0" eaLnBrk="0" fontAlgn="base" hangingPunct="0">
        <a:spcBef>
          <a:spcPct val="20000"/>
        </a:spcBef>
        <a:spcAft>
          <a:spcPct val="0"/>
        </a:spcAft>
        <a:buChar char="–"/>
        <a:defRPr sz="3200">
          <a:solidFill>
            <a:schemeClr val="tx1"/>
          </a:solidFill>
          <a:latin typeface="+mn-lt"/>
        </a:defRPr>
      </a:lvl2pPr>
      <a:lvl3pPr marL="1143000" indent="-228600" algn="l" rtl="0" eaLnBrk="0" fontAlgn="base" hangingPunct="0">
        <a:spcBef>
          <a:spcPct val="20000"/>
        </a:spcBef>
        <a:spcAft>
          <a:spcPct val="0"/>
        </a:spcAft>
        <a:buChar char="•"/>
        <a:defRPr sz="2800">
          <a:solidFill>
            <a:schemeClr val="tx1"/>
          </a:solidFill>
          <a:latin typeface="+mn-lt"/>
        </a:defRPr>
      </a:lvl3pPr>
      <a:lvl4pPr marL="1600200" indent="-228600" algn="l" rtl="0" eaLnBrk="0" fontAlgn="base" hangingPunct="0">
        <a:spcBef>
          <a:spcPct val="20000"/>
        </a:spcBef>
        <a:spcAft>
          <a:spcPct val="0"/>
        </a:spcAft>
        <a:buChar char="–"/>
        <a:defRPr sz="2400">
          <a:solidFill>
            <a:schemeClr val="tx1"/>
          </a:solidFill>
          <a:latin typeface="+mn-lt"/>
        </a:defRPr>
      </a:lvl4pPr>
      <a:lvl5pPr marL="2057400" indent="-228600" algn="l" rtl="0" eaLnBrk="0" fontAlgn="base" hangingPunct="0">
        <a:spcBef>
          <a:spcPct val="20000"/>
        </a:spcBef>
        <a:spcAft>
          <a:spcPct val="0"/>
        </a:spcAft>
        <a:buChar char="»"/>
        <a:defRPr sz="2400">
          <a:solidFill>
            <a:schemeClr val="tx1"/>
          </a:solidFill>
          <a:latin typeface="+mn-lt"/>
        </a:defRPr>
      </a:lvl5pPr>
      <a:lvl6pPr marL="2514600" indent="-228600" algn="l" rtl="0" fontAlgn="base">
        <a:spcBef>
          <a:spcPct val="20000"/>
        </a:spcBef>
        <a:spcAft>
          <a:spcPct val="0"/>
        </a:spcAft>
        <a:buChar char="»"/>
        <a:defRPr sz="2400">
          <a:solidFill>
            <a:schemeClr val="tx1"/>
          </a:solidFill>
          <a:latin typeface="+mn-lt"/>
        </a:defRPr>
      </a:lvl6pPr>
      <a:lvl7pPr marL="2971800" indent="-228600" algn="l" rtl="0" fontAlgn="base">
        <a:spcBef>
          <a:spcPct val="20000"/>
        </a:spcBef>
        <a:spcAft>
          <a:spcPct val="0"/>
        </a:spcAft>
        <a:buChar char="»"/>
        <a:defRPr sz="2400">
          <a:solidFill>
            <a:schemeClr val="tx1"/>
          </a:solidFill>
          <a:latin typeface="+mn-lt"/>
        </a:defRPr>
      </a:lvl7pPr>
      <a:lvl8pPr marL="3429000" indent="-228600" algn="l" rtl="0" fontAlgn="base">
        <a:spcBef>
          <a:spcPct val="20000"/>
        </a:spcBef>
        <a:spcAft>
          <a:spcPct val="0"/>
        </a:spcAft>
        <a:buChar char="»"/>
        <a:defRPr sz="2400">
          <a:solidFill>
            <a:schemeClr val="tx1"/>
          </a:solidFill>
          <a:latin typeface="+mn-lt"/>
        </a:defRPr>
      </a:lvl8pPr>
      <a:lvl9pPr marL="3886200" indent="-228600" algn="l" rtl="0" fontAlgn="base">
        <a:spcBef>
          <a:spcPct val="20000"/>
        </a:spcBef>
        <a:spcAft>
          <a:spcPct val="0"/>
        </a:spcAft>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3" name="Group 2"/>
          <p:cNvGrpSpPr/>
          <p:nvPr userDrawn="1"/>
        </p:nvGrpSpPr>
        <p:grpSpPr>
          <a:xfrm>
            <a:off x="2" y="2"/>
            <a:ext cx="12191999" cy="914399"/>
            <a:chOff x="1" y="1"/>
            <a:chExt cx="9143999" cy="914399"/>
          </a:xfrm>
        </p:grpSpPr>
        <p:pic>
          <p:nvPicPr>
            <p:cNvPr id="1032" name="Picture 8"/>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3886200" y="8082"/>
              <a:ext cx="5257800" cy="9063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 y="1"/>
              <a:ext cx="5105399" cy="8595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pic>
        <p:nvPicPr>
          <p:cNvPr id="1027" name="Picture 3"/>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1543323" y="6400801"/>
            <a:ext cx="648676" cy="4571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122" name="Rectangle 2"/>
          <p:cNvSpPr>
            <a:spLocks noGrp="1" noChangeAspect="1" noChangeArrowheads="1"/>
          </p:cNvSpPr>
          <p:nvPr>
            <p:ph type="title"/>
          </p:nvPr>
        </p:nvSpPr>
        <p:spPr bwMode="auto">
          <a:xfrm>
            <a:off x="2" y="0"/>
            <a:ext cx="12191997"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THINK-PAIR-SHARE</a:t>
            </a:r>
          </a:p>
        </p:txBody>
      </p:sp>
      <p:sp>
        <p:nvSpPr>
          <p:cNvPr id="6150" name="Rectangle 3"/>
          <p:cNvSpPr>
            <a:spLocks noGrp="1" noChangeAspect="1" noChangeArrowheads="1"/>
          </p:cNvSpPr>
          <p:nvPr>
            <p:ph type="body" idx="1"/>
          </p:nvPr>
        </p:nvSpPr>
        <p:spPr bwMode="auto">
          <a:xfrm>
            <a:off x="609600" y="700088"/>
            <a:ext cx="11277600" cy="5776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  - </a:t>
            </a:r>
            <a:r>
              <a:rPr lang="en-US" altLang="en-US" dirty="0" err="1"/>
              <a:t>colorat</a:t>
            </a:r>
            <a:r>
              <a:rPr lang="en-US" altLang="en-US" dirty="0"/>
              <a:t> </a:t>
            </a:r>
            <a:r>
              <a:rPr lang="en-US" altLang="en-US" dirty="0" err="1"/>
              <a:t>diferit</a:t>
            </a:r>
            <a:endParaRPr lang="en-US" altLang="en-US" dirty="0"/>
          </a:p>
        </p:txBody>
      </p:sp>
      <p:sp>
        <p:nvSpPr>
          <p:cNvPr id="216071" name="Rectangle 7"/>
          <p:cNvSpPr>
            <a:spLocks noGrp="1" noChangeArrowheads="1"/>
          </p:cNvSpPr>
          <p:nvPr>
            <p:ph type="sldNum" sz="quarter" idx="4"/>
          </p:nvPr>
        </p:nvSpPr>
        <p:spPr bwMode="auto">
          <a:xfrm>
            <a:off x="11504085" y="6467476"/>
            <a:ext cx="687916" cy="390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buFontTx/>
              <a:buNone/>
              <a:defRPr sz="1200">
                <a:solidFill>
                  <a:schemeClr val="bg1"/>
                </a:solidFill>
              </a:defRPr>
            </a:lvl1pPr>
          </a:lstStyle>
          <a:p>
            <a:pPr fontAlgn="base">
              <a:spcAft>
                <a:spcPct val="0"/>
              </a:spcAft>
              <a:defRPr/>
            </a:pPr>
            <a:fld id="{CFA536BC-3ED5-4293-8323-16A4258B4A0B}" type="slidenum">
              <a:rPr lang="en-US" smtClean="0"/>
              <a:pPr fontAlgn="base">
                <a:spcAft>
                  <a:spcPct val="0"/>
                </a:spcAft>
                <a:defRPr/>
              </a:pPr>
              <a:t>‹#›</a:t>
            </a:fld>
            <a:endParaRPr lang="en-US" dirty="0"/>
          </a:p>
        </p:txBody>
      </p:sp>
      <p:sp>
        <p:nvSpPr>
          <p:cNvPr id="5" name="Footer Placeholder 4"/>
          <p:cNvSpPr>
            <a:spLocks noGrp="1"/>
          </p:cNvSpPr>
          <p:nvPr>
            <p:ph type="ftr" sz="quarter" idx="3"/>
          </p:nvPr>
        </p:nvSpPr>
        <p:spPr>
          <a:xfrm>
            <a:off x="0" y="6400800"/>
            <a:ext cx="11684000"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Bef>
                <a:spcPct val="20000"/>
              </a:spcBef>
              <a:spcAft>
                <a:spcPct val="0"/>
              </a:spcAft>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3728541375"/>
      </p:ext>
    </p:extLst>
  </p:cSld>
  <p:clrMap bg1="lt1" tx1="dk1" bg2="lt2" tx2="dk2" accent1="accent1" accent2="accent2" accent3="accent3" accent4="accent4" accent5="accent5" accent6="accent6" hlink="hlink" folHlink="folHlink"/>
  <p:sldLayoutIdLst>
    <p:sldLayoutId id="2147483685" r:id="rId1"/>
    <p:sldLayoutId id="2147483687" r:id="rId2"/>
  </p:sldLayoutIdLst>
  <p:hf hdr="0" dt="0"/>
  <p:txStyles>
    <p:titleStyle>
      <a:lvl1pPr algn="ctr" rtl="0" eaLnBrk="0" fontAlgn="base" hangingPunct="0">
        <a:spcBef>
          <a:spcPct val="0"/>
        </a:spcBef>
        <a:spcAft>
          <a:spcPct val="0"/>
        </a:spcAft>
        <a:defRPr sz="3200" b="1">
          <a:solidFill>
            <a:schemeClr val="bg1"/>
          </a:solidFill>
          <a:latin typeface="+mj-lt"/>
          <a:ea typeface="+mj-ea"/>
          <a:cs typeface="+mj-cs"/>
        </a:defRPr>
      </a:lvl1pPr>
      <a:lvl2pPr algn="ctr" rtl="0" eaLnBrk="0" fontAlgn="base" hangingPunct="0">
        <a:spcBef>
          <a:spcPct val="0"/>
        </a:spcBef>
        <a:spcAft>
          <a:spcPct val="0"/>
        </a:spcAft>
        <a:defRPr sz="3000">
          <a:solidFill>
            <a:srgbClr val="0D0D0D"/>
          </a:solidFill>
          <a:latin typeface="Arial" pitchFamily="34" charset="0"/>
        </a:defRPr>
      </a:lvl2pPr>
      <a:lvl3pPr algn="ctr" rtl="0" eaLnBrk="0" fontAlgn="base" hangingPunct="0">
        <a:spcBef>
          <a:spcPct val="0"/>
        </a:spcBef>
        <a:spcAft>
          <a:spcPct val="0"/>
        </a:spcAft>
        <a:defRPr sz="3000">
          <a:solidFill>
            <a:srgbClr val="0D0D0D"/>
          </a:solidFill>
          <a:latin typeface="Arial" pitchFamily="34" charset="0"/>
        </a:defRPr>
      </a:lvl3pPr>
      <a:lvl4pPr algn="ctr" rtl="0" eaLnBrk="0" fontAlgn="base" hangingPunct="0">
        <a:spcBef>
          <a:spcPct val="0"/>
        </a:spcBef>
        <a:spcAft>
          <a:spcPct val="0"/>
        </a:spcAft>
        <a:defRPr sz="3000">
          <a:solidFill>
            <a:srgbClr val="0D0D0D"/>
          </a:solidFill>
          <a:latin typeface="Arial" pitchFamily="34" charset="0"/>
        </a:defRPr>
      </a:lvl4pPr>
      <a:lvl5pPr algn="ctr" rtl="0" eaLnBrk="0" fontAlgn="base" hangingPunct="0">
        <a:spcBef>
          <a:spcPct val="0"/>
        </a:spcBef>
        <a:spcAft>
          <a:spcPct val="0"/>
        </a:spcAft>
        <a:defRPr sz="3000">
          <a:solidFill>
            <a:srgbClr val="0D0D0D"/>
          </a:solidFill>
          <a:latin typeface="Arial" pitchFamily="34" charset="0"/>
        </a:defRPr>
      </a:lvl5pPr>
      <a:lvl6pPr marL="457200" algn="l" rtl="0" fontAlgn="base">
        <a:spcBef>
          <a:spcPct val="0"/>
        </a:spcBef>
        <a:spcAft>
          <a:spcPct val="0"/>
        </a:spcAft>
        <a:defRPr sz="3000">
          <a:solidFill>
            <a:srgbClr val="990000"/>
          </a:solidFill>
          <a:latin typeface="Arial" pitchFamily="34" charset="0"/>
        </a:defRPr>
      </a:lvl6pPr>
      <a:lvl7pPr marL="914400" algn="l" rtl="0" fontAlgn="base">
        <a:spcBef>
          <a:spcPct val="0"/>
        </a:spcBef>
        <a:spcAft>
          <a:spcPct val="0"/>
        </a:spcAft>
        <a:defRPr sz="3000">
          <a:solidFill>
            <a:srgbClr val="990000"/>
          </a:solidFill>
          <a:latin typeface="Arial" pitchFamily="34" charset="0"/>
        </a:defRPr>
      </a:lvl7pPr>
      <a:lvl8pPr marL="1371600" algn="l" rtl="0" fontAlgn="base">
        <a:spcBef>
          <a:spcPct val="0"/>
        </a:spcBef>
        <a:spcAft>
          <a:spcPct val="0"/>
        </a:spcAft>
        <a:defRPr sz="3000">
          <a:solidFill>
            <a:srgbClr val="990000"/>
          </a:solidFill>
          <a:latin typeface="Arial" pitchFamily="34" charset="0"/>
        </a:defRPr>
      </a:lvl8pPr>
      <a:lvl9pPr marL="1828800" algn="l" rtl="0" fontAlgn="base">
        <a:spcBef>
          <a:spcPct val="0"/>
        </a:spcBef>
        <a:spcAft>
          <a:spcPct val="0"/>
        </a:spcAft>
        <a:defRPr sz="3000">
          <a:solidFill>
            <a:srgbClr val="990000"/>
          </a:solidFill>
          <a:latin typeface="Arial" pitchFamily="34" charset="0"/>
        </a:defRPr>
      </a:lvl9pPr>
    </p:titleStyle>
    <p:bodyStyle>
      <a:lvl1pPr marL="342900" indent="-342900" algn="l" rtl="0" eaLnBrk="0" fontAlgn="base" hangingPunct="0">
        <a:spcBef>
          <a:spcPct val="20000"/>
        </a:spcBef>
        <a:spcAft>
          <a:spcPct val="0"/>
        </a:spcAft>
        <a:buChar char="•"/>
        <a:defRPr sz="3400">
          <a:solidFill>
            <a:srgbClr val="AE1221"/>
          </a:solidFill>
          <a:latin typeface="+mn-lt"/>
          <a:ea typeface="+mn-ea"/>
          <a:cs typeface="+mn-cs"/>
        </a:defRPr>
      </a:lvl1pPr>
      <a:lvl2pPr marL="742950" indent="-285750" algn="l" rtl="0" eaLnBrk="0" fontAlgn="base" hangingPunct="0">
        <a:spcBef>
          <a:spcPct val="20000"/>
        </a:spcBef>
        <a:spcAft>
          <a:spcPct val="0"/>
        </a:spcAft>
        <a:buChar char="–"/>
        <a:defRPr sz="3200">
          <a:solidFill>
            <a:schemeClr val="tx1"/>
          </a:solidFill>
          <a:latin typeface="+mn-lt"/>
        </a:defRPr>
      </a:lvl2pPr>
      <a:lvl3pPr marL="1143000" indent="-228600" algn="l" rtl="0" eaLnBrk="0" fontAlgn="base" hangingPunct="0">
        <a:spcBef>
          <a:spcPct val="20000"/>
        </a:spcBef>
        <a:spcAft>
          <a:spcPct val="0"/>
        </a:spcAft>
        <a:buChar char="•"/>
        <a:defRPr sz="2800">
          <a:solidFill>
            <a:schemeClr val="tx1"/>
          </a:solidFill>
          <a:latin typeface="+mn-lt"/>
        </a:defRPr>
      </a:lvl3pPr>
      <a:lvl4pPr marL="1600200" indent="-228600" algn="l" rtl="0" eaLnBrk="0" fontAlgn="base" hangingPunct="0">
        <a:spcBef>
          <a:spcPct val="20000"/>
        </a:spcBef>
        <a:spcAft>
          <a:spcPct val="0"/>
        </a:spcAft>
        <a:buChar char="–"/>
        <a:defRPr sz="2400">
          <a:solidFill>
            <a:schemeClr val="tx1"/>
          </a:solidFill>
          <a:latin typeface="+mn-lt"/>
        </a:defRPr>
      </a:lvl4pPr>
      <a:lvl5pPr marL="2057400" indent="-228600" algn="l" rtl="0" eaLnBrk="0" fontAlgn="base" hangingPunct="0">
        <a:spcBef>
          <a:spcPct val="20000"/>
        </a:spcBef>
        <a:spcAft>
          <a:spcPct val="0"/>
        </a:spcAft>
        <a:buChar char="»"/>
        <a:defRPr sz="2400">
          <a:solidFill>
            <a:schemeClr val="tx1"/>
          </a:solidFill>
          <a:latin typeface="+mn-lt"/>
        </a:defRPr>
      </a:lvl5pPr>
      <a:lvl6pPr marL="2514600" indent="-228600" algn="l" rtl="0" fontAlgn="base">
        <a:spcBef>
          <a:spcPct val="20000"/>
        </a:spcBef>
        <a:spcAft>
          <a:spcPct val="0"/>
        </a:spcAft>
        <a:buChar char="»"/>
        <a:defRPr sz="2400">
          <a:solidFill>
            <a:schemeClr val="tx1"/>
          </a:solidFill>
          <a:latin typeface="+mn-lt"/>
        </a:defRPr>
      </a:lvl6pPr>
      <a:lvl7pPr marL="2971800" indent="-228600" algn="l" rtl="0" fontAlgn="base">
        <a:spcBef>
          <a:spcPct val="20000"/>
        </a:spcBef>
        <a:spcAft>
          <a:spcPct val="0"/>
        </a:spcAft>
        <a:buChar char="»"/>
        <a:defRPr sz="2400">
          <a:solidFill>
            <a:schemeClr val="tx1"/>
          </a:solidFill>
          <a:latin typeface="+mn-lt"/>
        </a:defRPr>
      </a:lvl7pPr>
      <a:lvl8pPr marL="3429000" indent="-228600" algn="l" rtl="0" fontAlgn="base">
        <a:spcBef>
          <a:spcPct val="20000"/>
        </a:spcBef>
        <a:spcAft>
          <a:spcPct val="0"/>
        </a:spcAft>
        <a:buChar char="»"/>
        <a:defRPr sz="2400">
          <a:solidFill>
            <a:schemeClr val="tx1"/>
          </a:solidFill>
          <a:latin typeface="+mn-lt"/>
        </a:defRPr>
      </a:lvl8pPr>
      <a:lvl9pPr marL="3886200" indent="-228600" algn="l" rtl="0" fontAlgn="base">
        <a:spcBef>
          <a:spcPct val="20000"/>
        </a:spcBef>
        <a:spcAft>
          <a:spcPct val="0"/>
        </a:spcAft>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990600"/>
            <a:ext cx="12192000" cy="53507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150" name="Rectangle 3"/>
          <p:cNvSpPr>
            <a:spLocks noGrp="1" noChangeAspect="1" noChangeArrowheads="1"/>
          </p:cNvSpPr>
          <p:nvPr>
            <p:ph type="body" idx="1"/>
          </p:nvPr>
        </p:nvSpPr>
        <p:spPr bwMode="auto">
          <a:xfrm>
            <a:off x="609600" y="1524000"/>
            <a:ext cx="1127760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  - </a:t>
            </a:r>
            <a:r>
              <a:rPr lang="en-US" altLang="en-US" dirty="0" err="1"/>
              <a:t>colorat</a:t>
            </a:r>
            <a:r>
              <a:rPr lang="en-US" altLang="en-US" dirty="0"/>
              <a:t> </a:t>
            </a:r>
            <a:r>
              <a:rPr lang="en-US" altLang="en-US" dirty="0" err="1"/>
              <a:t>diferit</a:t>
            </a:r>
            <a:endParaRPr lang="en-US" altLang="en-US" dirty="0"/>
          </a:p>
        </p:txBody>
      </p:sp>
      <p:sp>
        <p:nvSpPr>
          <p:cNvPr id="216071" name="Rectangle 7"/>
          <p:cNvSpPr>
            <a:spLocks noGrp="1" noChangeArrowheads="1"/>
          </p:cNvSpPr>
          <p:nvPr>
            <p:ph type="sldNum" sz="quarter" idx="4"/>
          </p:nvPr>
        </p:nvSpPr>
        <p:spPr bwMode="auto">
          <a:xfrm>
            <a:off x="11504085" y="6467476"/>
            <a:ext cx="687916" cy="390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buFontTx/>
              <a:buNone/>
              <a:defRPr sz="1200">
                <a:solidFill>
                  <a:srgbClr val="002060"/>
                </a:solidFill>
              </a:defRPr>
            </a:lvl1pPr>
          </a:lstStyle>
          <a:p>
            <a:pPr fontAlgn="base">
              <a:spcAft>
                <a:spcPct val="0"/>
              </a:spcAft>
              <a:defRPr/>
            </a:pPr>
            <a:fld id="{CFA536BC-3ED5-4293-8323-16A4258B4A0B}" type="slidenum">
              <a:rPr lang="en-US"/>
              <a:pPr fontAlgn="base">
                <a:spcAft>
                  <a:spcPct val="0"/>
                </a:spcAft>
                <a:defRPr/>
              </a:pPr>
              <a:t>‹#›</a:t>
            </a:fld>
            <a:endParaRPr lang="en-US" dirty="0"/>
          </a:p>
        </p:txBody>
      </p:sp>
      <p:sp>
        <p:nvSpPr>
          <p:cNvPr id="5" name="Footer Placeholder 4"/>
          <p:cNvSpPr>
            <a:spLocks noGrp="1"/>
          </p:cNvSpPr>
          <p:nvPr>
            <p:ph type="ftr" sz="quarter" idx="3"/>
          </p:nvPr>
        </p:nvSpPr>
        <p:spPr>
          <a:xfrm>
            <a:off x="0" y="6400801"/>
            <a:ext cx="11684000"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Bef>
                <a:spcPct val="20000"/>
              </a:spcBef>
              <a:spcAft>
                <a:spcPct val="0"/>
              </a:spcAft>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12192000" cy="5762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122" name="Rectangle 2"/>
          <p:cNvSpPr>
            <a:spLocks noGrp="1" noChangeAspect="1" noChangeArrowheads="1"/>
          </p:cNvSpPr>
          <p:nvPr>
            <p:ph type="title"/>
          </p:nvPr>
        </p:nvSpPr>
        <p:spPr bwMode="auto">
          <a:xfrm>
            <a:off x="675217" y="1"/>
            <a:ext cx="11267016" cy="58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ASK THE EXPERTS</a:t>
            </a:r>
          </a:p>
        </p:txBody>
      </p:sp>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533400"/>
            <a:ext cx="12192000" cy="5762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40183629"/>
      </p:ext>
    </p:extLst>
  </p:cSld>
  <p:clrMap bg1="lt1" tx1="dk1" bg2="lt2" tx2="dk2" accent1="accent1" accent2="accent2" accent3="accent3" accent4="accent4" accent5="accent5" accent6="accent6" hlink="hlink" folHlink="folHlink"/>
  <p:sldLayoutIdLst>
    <p:sldLayoutId id="2147483677" r:id="rId1"/>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6150">
                                            <p:txEl>
                                              <p:pRg st="0" end="0"/>
                                            </p:txEl>
                                          </p:spTgt>
                                        </p:tgtEl>
                                        <p:attrNameLst>
                                          <p:attrName>style.visibility</p:attrName>
                                        </p:attrNameLst>
                                      </p:cBhvr>
                                      <p:to>
                                        <p:strVal val="visible"/>
                                      </p:to>
                                    </p:set>
                                    <p:animEffect transition="in" filter="wipe(left)">
                                      <p:cBhvr>
                                        <p:cTn id="7" dur="500"/>
                                        <p:tgtEl>
                                          <p:spTgt spid="6150">
                                            <p:txEl>
                                              <p:pRg st="0" end="0"/>
                                            </p:txEl>
                                          </p:spTgt>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6150">
                                            <p:txEl>
                                              <p:pRg st="1" end="1"/>
                                            </p:txEl>
                                          </p:spTgt>
                                        </p:tgtEl>
                                        <p:attrNameLst>
                                          <p:attrName>style.visibility</p:attrName>
                                        </p:attrNameLst>
                                      </p:cBhvr>
                                      <p:to>
                                        <p:strVal val="visible"/>
                                      </p:to>
                                    </p:set>
                                    <p:animEffect transition="in" filter="wipe(left)">
                                      <p:cBhvr>
                                        <p:cTn id="11" dur="500"/>
                                        <p:tgtEl>
                                          <p:spTgt spid="6150">
                                            <p:txEl>
                                              <p:pRg st="1" end="1"/>
                                            </p:txEl>
                                          </p:spTgt>
                                        </p:tgtEl>
                                      </p:cBhvr>
                                    </p:animEffect>
                                  </p:childTnLst>
                                </p:cTn>
                              </p:par>
                            </p:childTnLst>
                          </p:cTn>
                        </p:par>
                        <p:par>
                          <p:cTn id="12" fill="hold" nodeType="afterGroup">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6150">
                                            <p:txEl>
                                              <p:pRg st="2" end="2"/>
                                            </p:txEl>
                                          </p:spTgt>
                                        </p:tgtEl>
                                        <p:attrNameLst>
                                          <p:attrName>style.visibility</p:attrName>
                                        </p:attrNameLst>
                                      </p:cBhvr>
                                      <p:to>
                                        <p:strVal val="visible"/>
                                      </p:to>
                                    </p:set>
                                    <p:animEffect transition="in" filter="wipe(left)">
                                      <p:cBhvr>
                                        <p:cTn id="15" dur="500"/>
                                        <p:tgtEl>
                                          <p:spTgt spid="6150">
                                            <p:txEl>
                                              <p:pRg st="2" end="2"/>
                                            </p:txEl>
                                          </p:spTgt>
                                        </p:tgtEl>
                                      </p:cBhvr>
                                    </p:animEffect>
                                  </p:childTnLst>
                                </p:cTn>
                              </p:par>
                            </p:childTnLst>
                          </p:cTn>
                        </p:par>
                        <p:par>
                          <p:cTn id="16" fill="hold" nodeType="afterGroup">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6150">
                                            <p:txEl>
                                              <p:pRg st="3" end="3"/>
                                            </p:txEl>
                                          </p:spTgt>
                                        </p:tgtEl>
                                        <p:attrNameLst>
                                          <p:attrName>style.visibility</p:attrName>
                                        </p:attrNameLst>
                                      </p:cBhvr>
                                      <p:to>
                                        <p:strVal val="visible"/>
                                      </p:to>
                                    </p:set>
                                    <p:animEffect transition="in" filter="wipe(left)">
                                      <p:cBhvr>
                                        <p:cTn id="19" dur="500"/>
                                        <p:tgtEl>
                                          <p:spTgt spid="6150">
                                            <p:txEl>
                                              <p:pRg st="3" end="3"/>
                                            </p:txEl>
                                          </p:spTgt>
                                        </p:tgtEl>
                                      </p:cBhvr>
                                    </p:animEffect>
                                  </p:childTnLst>
                                </p:cTn>
                              </p:par>
                            </p:childTnLst>
                          </p:cTn>
                        </p:par>
                        <p:par>
                          <p:cTn id="20" fill="hold" nodeType="afterGroup">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6150">
                                            <p:txEl>
                                              <p:pRg st="4" end="4"/>
                                            </p:txEl>
                                          </p:spTgt>
                                        </p:tgtEl>
                                        <p:attrNameLst>
                                          <p:attrName>style.visibility</p:attrName>
                                        </p:attrNameLst>
                                      </p:cBhvr>
                                      <p:to>
                                        <p:strVal val="visible"/>
                                      </p:to>
                                    </p:set>
                                    <p:animEffect transition="in" filter="wipe(left)">
                                      <p:cBhvr>
                                        <p:cTn id="23" dur="500"/>
                                        <p:tgtEl>
                                          <p:spTgt spid="615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0" grpId="0" build="p">
        <p:tmplLst>
          <p:tmpl lvl="1">
            <p:tnLst>
              <p:par>
                <p:cTn presetID="22" presetClass="entr" presetSubtype="8" fill="hold" nodeType="afterEffect">
                  <p:stCondLst>
                    <p:cond delay="0"/>
                  </p:stCondLst>
                  <p:childTnLst>
                    <p:set>
                      <p:cBhvr>
                        <p:cTn dur="1" fill="hold">
                          <p:stCondLst>
                            <p:cond delay="0"/>
                          </p:stCondLst>
                        </p:cTn>
                        <p:tgtEl>
                          <p:spTgt spid="6150"/>
                        </p:tgtEl>
                        <p:attrNameLst>
                          <p:attrName>style.visibility</p:attrName>
                        </p:attrNameLst>
                      </p:cBhvr>
                      <p:to>
                        <p:strVal val="visible"/>
                      </p:to>
                    </p:set>
                    <p:animEffect transition="in" filter="wipe(left)">
                      <p:cBhvr>
                        <p:cTn dur="500"/>
                        <p:tgtEl>
                          <p:spTgt spid="6150"/>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6150"/>
                        </p:tgtEl>
                        <p:attrNameLst>
                          <p:attrName>style.visibility</p:attrName>
                        </p:attrNameLst>
                      </p:cBhvr>
                      <p:to>
                        <p:strVal val="visible"/>
                      </p:to>
                    </p:set>
                    <p:animEffect transition="in" filter="wipe(left)">
                      <p:cBhvr>
                        <p:cTn dur="500"/>
                        <p:tgtEl>
                          <p:spTgt spid="6150"/>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6150"/>
                        </p:tgtEl>
                        <p:attrNameLst>
                          <p:attrName>style.visibility</p:attrName>
                        </p:attrNameLst>
                      </p:cBhvr>
                      <p:to>
                        <p:strVal val="visible"/>
                      </p:to>
                    </p:set>
                    <p:animEffect transition="in" filter="wipe(left)">
                      <p:cBhvr>
                        <p:cTn dur="500"/>
                        <p:tgtEl>
                          <p:spTgt spid="6150"/>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6150"/>
                        </p:tgtEl>
                        <p:attrNameLst>
                          <p:attrName>style.visibility</p:attrName>
                        </p:attrNameLst>
                      </p:cBhvr>
                      <p:to>
                        <p:strVal val="visible"/>
                      </p:to>
                    </p:set>
                    <p:animEffect transition="in" filter="wipe(left)">
                      <p:cBhvr>
                        <p:cTn dur="500"/>
                        <p:tgtEl>
                          <p:spTgt spid="6150"/>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6150"/>
                        </p:tgtEl>
                        <p:attrNameLst>
                          <p:attrName>style.visibility</p:attrName>
                        </p:attrNameLst>
                      </p:cBhvr>
                      <p:to>
                        <p:strVal val="visible"/>
                      </p:to>
                    </p:set>
                    <p:animEffect transition="in" filter="wipe(left)">
                      <p:cBhvr>
                        <p:cTn dur="500"/>
                        <p:tgtEl>
                          <p:spTgt spid="6150"/>
                        </p:tgtEl>
                      </p:cBhvr>
                    </p:animEffect>
                  </p:childTnLst>
                </p:cTn>
              </p:par>
            </p:tnLst>
          </p:tmpl>
        </p:tmplLst>
      </p:bldP>
    </p:bldLst>
  </p:timing>
  <p:hf hdr="0" dt="0"/>
  <p:txStyles>
    <p:titleStyle>
      <a:lvl1pPr algn="l" rtl="0" eaLnBrk="0" fontAlgn="base" hangingPunct="0">
        <a:spcBef>
          <a:spcPct val="0"/>
        </a:spcBef>
        <a:spcAft>
          <a:spcPct val="0"/>
        </a:spcAft>
        <a:defRPr sz="3200">
          <a:solidFill>
            <a:schemeClr val="bg1"/>
          </a:solidFill>
          <a:latin typeface="+mj-lt"/>
          <a:ea typeface="+mj-ea"/>
          <a:cs typeface="+mj-cs"/>
        </a:defRPr>
      </a:lvl1pPr>
      <a:lvl2pPr algn="ctr" rtl="0" eaLnBrk="0" fontAlgn="base" hangingPunct="0">
        <a:spcBef>
          <a:spcPct val="0"/>
        </a:spcBef>
        <a:spcAft>
          <a:spcPct val="0"/>
        </a:spcAft>
        <a:defRPr sz="3000">
          <a:solidFill>
            <a:srgbClr val="0D0D0D"/>
          </a:solidFill>
          <a:latin typeface="Arial" pitchFamily="34" charset="0"/>
        </a:defRPr>
      </a:lvl2pPr>
      <a:lvl3pPr algn="ctr" rtl="0" eaLnBrk="0" fontAlgn="base" hangingPunct="0">
        <a:spcBef>
          <a:spcPct val="0"/>
        </a:spcBef>
        <a:spcAft>
          <a:spcPct val="0"/>
        </a:spcAft>
        <a:defRPr sz="3000">
          <a:solidFill>
            <a:srgbClr val="0D0D0D"/>
          </a:solidFill>
          <a:latin typeface="Arial" pitchFamily="34" charset="0"/>
        </a:defRPr>
      </a:lvl3pPr>
      <a:lvl4pPr algn="ctr" rtl="0" eaLnBrk="0" fontAlgn="base" hangingPunct="0">
        <a:spcBef>
          <a:spcPct val="0"/>
        </a:spcBef>
        <a:spcAft>
          <a:spcPct val="0"/>
        </a:spcAft>
        <a:defRPr sz="3000">
          <a:solidFill>
            <a:srgbClr val="0D0D0D"/>
          </a:solidFill>
          <a:latin typeface="Arial" pitchFamily="34" charset="0"/>
        </a:defRPr>
      </a:lvl4pPr>
      <a:lvl5pPr algn="ctr" rtl="0" eaLnBrk="0" fontAlgn="base" hangingPunct="0">
        <a:spcBef>
          <a:spcPct val="0"/>
        </a:spcBef>
        <a:spcAft>
          <a:spcPct val="0"/>
        </a:spcAft>
        <a:defRPr sz="3000">
          <a:solidFill>
            <a:srgbClr val="0D0D0D"/>
          </a:solidFill>
          <a:latin typeface="Arial" pitchFamily="34" charset="0"/>
        </a:defRPr>
      </a:lvl5pPr>
      <a:lvl6pPr marL="457200" algn="l" rtl="0" fontAlgn="base">
        <a:spcBef>
          <a:spcPct val="0"/>
        </a:spcBef>
        <a:spcAft>
          <a:spcPct val="0"/>
        </a:spcAft>
        <a:defRPr sz="3000">
          <a:solidFill>
            <a:srgbClr val="990000"/>
          </a:solidFill>
          <a:latin typeface="Arial" pitchFamily="34" charset="0"/>
        </a:defRPr>
      </a:lvl6pPr>
      <a:lvl7pPr marL="914400" algn="l" rtl="0" fontAlgn="base">
        <a:spcBef>
          <a:spcPct val="0"/>
        </a:spcBef>
        <a:spcAft>
          <a:spcPct val="0"/>
        </a:spcAft>
        <a:defRPr sz="3000">
          <a:solidFill>
            <a:srgbClr val="990000"/>
          </a:solidFill>
          <a:latin typeface="Arial" pitchFamily="34" charset="0"/>
        </a:defRPr>
      </a:lvl7pPr>
      <a:lvl8pPr marL="1371600" algn="l" rtl="0" fontAlgn="base">
        <a:spcBef>
          <a:spcPct val="0"/>
        </a:spcBef>
        <a:spcAft>
          <a:spcPct val="0"/>
        </a:spcAft>
        <a:defRPr sz="3000">
          <a:solidFill>
            <a:srgbClr val="990000"/>
          </a:solidFill>
          <a:latin typeface="Arial" pitchFamily="34" charset="0"/>
        </a:defRPr>
      </a:lvl8pPr>
      <a:lvl9pPr marL="1828800" algn="l" rtl="0" fontAlgn="base">
        <a:spcBef>
          <a:spcPct val="0"/>
        </a:spcBef>
        <a:spcAft>
          <a:spcPct val="0"/>
        </a:spcAft>
        <a:defRPr sz="3000">
          <a:solidFill>
            <a:srgbClr val="990000"/>
          </a:solidFill>
          <a:latin typeface="Arial" pitchFamily="34" charset="0"/>
        </a:defRPr>
      </a:lvl9pPr>
    </p:titleStyle>
    <p:bodyStyle>
      <a:lvl1pPr marL="342900" indent="-342900" algn="l" rtl="0" eaLnBrk="0" fontAlgn="base" hangingPunct="0">
        <a:spcBef>
          <a:spcPct val="20000"/>
        </a:spcBef>
        <a:spcAft>
          <a:spcPct val="0"/>
        </a:spcAft>
        <a:buChar char="•"/>
        <a:defRPr sz="3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3200">
          <a:solidFill>
            <a:schemeClr val="tx1"/>
          </a:solidFill>
          <a:latin typeface="+mn-lt"/>
        </a:defRPr>
      </a:lvl2pPr>
      <a:lvl3pPr marL="1143000" indent="-228600" algn="l" rtl="0" eaLnBrk="0" fontAlgn="base" hangingPunct="0">
        <a:spcBef>
          <a:spcPct val="20000"/>
        </a:spcBef>
        <a:spcAft>
          <a:spcPct val="0"/>
        </a:spcAft>
        <a:buChar char="•"/>
        <a:defRPr sz="2800">
          <a:solidFill>
            <a:schemeClr val="tx1"/>
          </a:solidFill>
          <a:latin typeface="+mn-lt"/>
        </a:defRPr>
      </a:lvl3pPr>
      <a:lvl4pPr marL="1600200" indent="-228600" algn="l" rtl="0" eaLnBrk="0" fontAlgn="base" hangingPunct="0">
        <a:spcBef>
          <a:spcPct val="20000"/>
        </a:spcBef>
        <a:spcAft>
          <a:spcPct val="0"/>
        </a:spcAft>
        <a:buChar char="–"/>
        <a:defRPr sz="2400">
          <a:solidFill>
            <a:schemeClr val="tx1"/>
          </a:solidFill>
          <a:latin typeface="+mn-lt"/>
        </a:defRPr>
      </a:lvl4pPr>
      <a:lvl5pPr marL="2057400" indent="-228600" algn="l" rtl="0" eaLnBrk="0" fontAlgn="base" hangingPunct="0">
        <a:spcBef>
          <a:spcPct val="20000"/>
        </a:spcBef>
        <a:spcAft>
          <a:spcPct val="0"/>
        </a:spcAft>
        <a:buChar char="»"/>
        <a:defRPr sz="2400">
          <a:solidFill>
            <a:schemeClr val="tx1"/>
          </a:solidFill>
          <a:latin typeface="+mn-lt"/>
        </a:defRPr>
      </a:lvl5pPr>
      <a:lvl6pPr marL="2514600" indent="-228600" algn="l" rtl="0" fontAlgn="base">
        <a:spcBef>
          <a:spcPct val="20000"/>
        </a:spcBef>
        <a:spcAft>
          <a:spcPct val="0"/>
        </a:spcAft>
        <a:buChar char="»"/>
        <a:defRPr sz="2400">
          <a:solidFill>
            <a:schemeClr val="tx1"/>
          </a:solidFill>
          <a:latin typeface="+mn-lt"/>
        </a:defRPr>
      </a:lvl6pPr>
      <a:lvl7pPr marL="2971800" indent="-228600" algn="l" rtl="0" fontAlgn="base">
        <a:spcBef>
          <a:spcPct val="20000"/>
        </a:spcBef>
        <a:spcAft>
          <a:spcPct val="0"/>
        </a:spcAft>
        <a:buChar char="»"/>
        <a:defRPr sz="2400">
          <a:solidFill>
            <a:schemeClr val="tx1"/>
          </a:solidFill>
          <a:latin typeface="+mn-lt"/>
        </a:defRPr>
      </a:lvl7pPr>
      <a:lvl8pPr marL="3429000" indent="-228600" algn="l" rtl="0" fontAlgn="base">
        <a:spcBef>
          <a:spcPct val="20000"/>
        </a:spcBef>
        <a:spcAft>
          <a:spcPct val="0"/>
        </a:spcAft>
        <a:buChar char="»"/>
        <a:defRPr sz="2400">
          <a:solidFill>
            <a:schemeClr val="tx1"/>
          </a:solidFill>
          <a:latin typeface="+mn-lt"/>
        </a:defRPr>
      </a:lvl8pPr>
      <a:lvl9pPr marL="3886200" indent="-228600" algn="l" rtl="0" fontAlgn="base">
        <a:spcBef>
          <a:spcPct val="20000"/>
        </a:spcBef>
        <a:spcAft>
          <a:spcPct val="0"/>
        </a:spcAft>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Program%20Files/TurningPoint/2003/Questions.html" TargetMode="External"/><Relationship Id="rId2" Type="http://schemas.openxmlformats.org/officeDocument/2006/relationships/notesSlide" Target="../notesSlides/notesSlide10.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hyperlink" Target="../../../../../Program%20Files/TurningPoint/2003/Questions.html" TargetMode="External"/><Relationship Id="rId2" Type="http://schemas.openxmlformats.org/officeDocument/2006/relationships/notesSlide" Target="../notesSlides/notesSlide15.xml"/><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5.xml"/><Relationship Id="rId1" Type="http://schemas.openxmlformats.org/officeDocument/2006/relationships/slideLayout" Target="../slideLayouts/slideLayout2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32.xml"/><Relationship Id="rId1" Type="http://schemas.openxmlformats.org/officeDocument/2006/relationships/slideLayout" Target="../slideLayouts/slideLayout2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6.xml"/></Relationships>
</file>

<file path=ppt/slides/_rels/slide35.xml.rels><?xml version="1.0" encoding="UTF-8" standalone="yes"?>
<Relationships xmlns="http://schemas.openxmlformats.org/package/2006/relationships"><Relationship Id="rId3" Type="http://schemas.openxmlformats.org/officeDocument/2006/relationships/hyperlink" Target="../../../../../Program%20Files/TurningPoint/2003/Questions.html" TargetMode="External"/><Relationship Id="rId2" Type="http://schemas.openxmlformats.org/officeDocument/2006/relationships/notesSlide" Target="../notesSlides/notesSlide35.xml"/><Relationship Id="rId1" Type="http://schemas.openxmlformats.org/officeDocument/2006/relationships/slideLayout" Target="../slideLayouts/slideLayout21.xml"/></Relationships>
</file>

<file path=ppt/slides/_rels/slide36.xml.rels><?xml version="1.0" encoding="UTF-8" standalone="yes"?>
<Relationships xmlns="http://schemas.openxmlformats.org/package/2006/relationships"><Relationship Id="rId3" Type="http://schemas.openxmlformats.org/officeDocument/2006/relationships/hyperlink" Target="../../../../../Program%20Files/TurningPoint/2003/Questions.html" TargetMode="External"/><Relationship Id="rId2" Type="http://schemas.openxmlformats.org/officeDocument/2006/relationships/notesSlide" Target="../notesSlides/notesSlide36.xml"/><Relationship Id="rId1" Type="http://schemas.openxmlformats.org/officeDocument/2006/relationships/slideLayout" Target="../slideLayouts/slideLayout2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9.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3" Type="http://schemas.openxmlformats.org/officeDocument/2006/relationships/hyperlink" Target="../../../../../Program%20Files/TurningPoint/2003/Questions.html" TargetMode="External"/><Relationship Id="rId2" Type="http://schemas.openxmlformats.org/officeDocument/2006/relationships/notesSlide" Target="../notesSlides/notesSlide41.xml"/><Relationship Id="rId1" Type="http://schemas.openxmlformats.org/officeDocument/2006/relationships/slideLayout" Target="../slideLayouts/slideLayout21.xml"/></Relationships>
</file>

<file path=ppt/slides/_rels/slide42.xml.rels><?xml version="1.0" encoding="UTF-8" standalone="yes"?>
<Relationships xmlns="http://schemas.openxmlformats.org/package/2006/relationships"><Relationship Id="rId3" Type="http://schemas.openxmlformats.org/officeDocument/2006/relationships/hyperlink" Target="../../../../../Program%20Files/TurningPoint/2003/Questions.html" TargetMode="External"/><Relationship Id="rId2" Type="http://schemas.openxmlformats.org/officeDocument/2006/relationships/notesSlide" Target="../notesSlides/notesSlide42.xml"/><Relationship Id="rId1" Type="http://schemas.openxmlformats.org/officeDocument/2006/relationships/slideLayout" Target="../slideLayouts/slideLayout21.xml"/></Relationships>
</file>

<file path=ppt/slides/_rels/slide43.x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notesSlide" Target="../notesSlides/notesSlide43.xml"/><Relationship Id="rId1" Type="http://schemas.openxmlformats.org/officeDocument/2006/relationships/slideLayout" Target="../slideLayouts/slideLayout21.xml"/></Relationships>
</file>

<file path=ppt/slides/_rels/slide44.x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notesSlide" Target="../notesSlides/notesSlide44.xml"/><Relationship Id="rId1" Type="http://schemas.openxmlformats.org/officeDocument/2006/relationships/slideLayout" Target="../slideLayouts/slideLayout21.xml"/></Relationships>
</file>

<file path=ppt/slides/_rels/slide45.x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notesSlide" Target="../notesSlides/notesSlide45.xml"/><Relationship Id="rId1" Type="http://schemas.openxmlformats.org/officeDocument/2006/relationships/slideLayout" Target="../slideLayouts/slideLayout21.xml"/></Relationships>
</file>

<file path=ppt/slides/_rels/slide46.x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notesSlide" Target="../notesSlides/notesSlide46.xml"/><Relationship Id="rId1" Type="http://schemas.openxmlformats.org/officeDocument/2006/relationships/slideLayout" Target="../slideLayouts/slideLayout21.xml"/></Relationships>
</file>

<file path=ppt/slides/_rels/slide47.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47.xml"/><Relationship Id="rId1" Type="http://schemas.openxmlformats.org/officeDocument/2006/relationships/slideLayout" Target="../slideLayouts/slideLayout25.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Program%20Files/TurningPoint/2003/Questions.html" TargetMode="External"/><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sz="quarter" idx="12"/>
          </p:nvPr>
        </p:nvSpPr>
        <p:spPr>
          <a:xfrm>
            <a:off x="3454400" y="3429000"/>
            <a:ext cx="8737600" cy="1981200"/>
          </a:xfrm>
        </p:spPr>
        <p:txBody>
          <a:bodyPr anchor="ctr">
            <a:normAutofit/>
          </a:bodyPr>
          <a:lstStyle/>
          <a:p>
            <a:pPr algn="ctr">
              <a:defRPr/>
            </a:pPr>
            <a:r>
              <a:rPr lang="en-US" sz="4800" dirty="0"/>
              <a:t>A Macroeconomic Theory of the Open Economy</a:t>
            </a:r>
          </a:p>
        </p:txBody>
      </p:sp>
      <p:sp>
        <p:nvSpPr>
          <p:cNvPr id="9" name="Content Placeholder 8"/>
          <p:cNvSpPr>
            <a:spLocks noGrp="1"/>
          </p:cNvSpPr>
          <p:nvPr>
            <p:ph sz="quarter" idx="13"/>
          </p:nvPr>
        </p:nvSpPr>
        <p:spPr/>
        <p:txBody>
          <a:bodyPr>
            <a:normAutofit/>
          </a:bodyPr>
          <a:lstStyle/>
          <a:p>
            <a:pPr algn="ctr"/>
            <a:r>
              <a:rPr lang="en-US" sz="2800" dirty="0"/>
              <a:t>CHAPTER</a:t>
            </a:r>
            <a:r>
              <a:rPr lang="en-US" dirty="0"/>
              <a:t> </a:t>
            </a:r>
          </a:p>
          <a:p>
            <a:pPr algn="ctr"/>
            <a:r>
              <a:rPr lang="en-US" sz="8000" dirty="0"/>
              <a:t>32</a:t>
            </a:r>
          </a:p>
        </p:txBody>
      </p:sp>
      <p:sp>
        <p:nvSpPr>
          <p:cNvPr id="10" name="Content Placeholder 9"/>
          <p:cNvSpPr>
            <a:spLocks noGrp="1"/>
          </p:cNvSpPr>
          <p:nvPr>
            <p:ph sz="quarter" idx="14"/>
          </p:nvPr>
        </p:nvSpPr>
        <p:spPr/>
        <p:txBody>
          <a:bodyPr/>
          <a:lstStyle/>
          <a:p>
            <a:r>
              <a:rPr lang="en-US" dirty="0">
                <a:solidFill>
                  <a:schemeClr val="bg1"/>
                </a:solidFill>
              </a:rPr>
              <a:t>N. GREGORY MANKIW</a:t>
            </a:r>
          </a:p>
          <a:p>
            <a:pPr algn="ctr"/>
            <a:r>
              <a:rPr lang="en-US" sz="1800" dirty="0"/>
              <a:t>  </a:t>
            </a:r>
          </a:p>
          <a:p>
            <a:pPr algn="ctr"/>
            <a:r>
              <a:rPr lang="en-US" sz="4000" dirty="0"/>
              <a:t>PRINCIPLES OF</a:t>
            </a:r>
          </a:p>
          <a:p>
            <a:pPr algn="ctr"/>
            <a:r>
              <a:rPr lang="en-US" sz="6000" dirty="0">
                <a:solidFill>
                  <a:srgbClr val="902C2E"/>
                </a:solidFill>
                <a:effectLst>
                  <a:outerShdw blurRad="38100" dist="38100" dir="2700000" algn="tl">
                    <a:srgbClr val="000000">
                      <a:alpha val="43137"/>
                    </a:srgbClr>
                  </a:outerShdw>
                </a:effectLst>
                <a:latin typeface="+mj-lt"/>
              </a:rPr>
              <a:t>ECONOMICS</a:t>
            </a:r>
          </a:p>
        </p:txBody>
      </p:sp>
      <p:sp>
        <p:nvSpPr>
          <p:cNvPr id="11" name="Content Placeholder 10"/>
          <p:cNvSpPr>
            <a:spLocks noGrp="1"/>
          </p:cNvSpPr>
          <p:nvPr>
            <p:ph sz="quarter" idx="15"/>
          </p:nvPr>
        </p:nvSpPr>
        <p:spPr/>
        <p:txBody>
          <a:bodyPr>
            <a:normAutofit/>
          </a:bodyPr>
          <a:lstStyle/>
          <a:p>
            <a:r>
              <a:rPr lang="en-US" dirty="0"/>
              <a:t>NINTH EDITION</a:t>
            </a:r>
          </a:p>
        </p:txBody>
      </p:sp>
    </p:spTree>
    <p:extLst>
      <p:ext uri="{BB962C8B-B14F-4D97-AF65-F5344CB8AC3E}">
        <p14:creationId xmlns:p14="http://schemas.microsoft.com/office/powerpoint/2010/main" val="29623005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1"/>
          <p:cNvGrpSpPr>
            <a:grpSpLocks/>
          </p:cNvGrpSpPr>
          <p:nvPr/>
        </p:nvGrpSpPr>
        <p:grpSpPr bwMode="auto">
          <a:xfrm>
            <a:off x="2466975" y="2692401"/>
            <a:ext cx="3771900" cy="2065338"/>
            <a:chOff x="752" y="2037"/>
            <a:chExt cx="2376" cy="1301"/>
          </a:xfrm>
        </p:grpSpPr>
        <p:sp>
          <p:nvSpPr>
            <p:cNvPr id="11287" name="Line 38"/>
            <p:cNvSpPr>
              <a:spLocks noChangeShapeType="1"/>
            </p:cNvSpPr>
            <p:nvPr/>
          </p:nvSpPr>
          <p:spPr bwMode="auto">
            <a:xfrm>
              <a:off x="752" y="2037"/>
              <a:ext cx="1249" cy="1127"/>
            </a:xfrm>
            <a:prstGeom prst="line">
              <a:avLst/>
            </a:prstGeom>
            <a:noFill/>
            <a:ln w="38100">
              <a:solidFill>
                <a:srgbClr val="0033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288" name="Text Box 39"/>
            <p:cNvSpPr txBox="1">
              <a:spLocks noChangeArrowheads="1"/>
            </p:cNvSpPr>
            <p:nvPr/>
          </p:nvSpPr>
          <p:spPr bwMode="auto">
            <a:xfrm>
              <a:off x="2014" y="3105"/>
              <a:ext cx="1114"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i="1" dirty="0">
                  <a:cs typeface="Arial" charset="0"/>
                </a:rPr>
                <a:t>D = I + NCO</a:t>
              </a:r>
              <a:endParaRPr lang="en-US" sz="2400" b="1" baseline="-25000" dirty="0">
                <a:cs typeface="Arial" charset="0"/>
              </a:endParaRPr>
            </a:p>
          </p:txBody>
        </p:sp>
      </p:grpSp>
      <p:sp>
        <p:nvSpPr>
          <p:cNvPr id="11270" name="Rectangle 13"/>
          <p:cNvSpPr>
            <a:spLocks noGrp="1" noChangeArrowheads="1"/>
          </p:cNvSpPr>
          <p:nvPr>
            <p:ph type="title"/>
          </p:nvPr>
        </p:nvSpPr>
        <p:spPr/>
        <p:txBody>
          <a:bodyPr/>
          <a:lstStyle/>
          <a:p>
            <a:pPr algn="ctr" eaLnBrk="1" hangingPunct="1"/>
            <a:r>
              <a:rPr lang="en-US" dirty="0">
                <a:solidFill>
                  <a:srgbClr val="C00000"/>
                </a:solidFill>
              </a:rPr>
              <a:t>The market for loanable funds diagram</a:t>
            </a:r>
          </a:p>
        </p:txBody>
      </p:sp>
      <p:sp>
        <p:nvSpPr>
          <p:cNvPr id="3" name="Text Placeholder 2"/>
          <p:cNvSpPr>
            <a:spLocks noGrp="1"/>
          </p:cNvSpPr>
          <p:nvPr>
            <p:ph idx="1"/>
          </p:nvPr>
        </p:nvSpPr>
        <p:spPr>
          <a:xfrm>
            <a:off x="6331219" y="1352018"/>
            <a:ext cx="4884205" cy="3896398"/>
          </a:xfrm>
        </p:spPr>
        <p:txBody>
          <a:bodyPr/>
          <a:lstStyle/>
          <a:p>
            <a:r>
              <a:rPr lang="en-US" sz="2800" dirty="0">
                <a:cs typeface="Arial"/>
              </a:rPr>
              <a:t>Both </a:t>
            </a:r>
            <a:r>
              <a:rPr lang="en-US" sz="2800" b="1" i="1" dirty="0">
                <a:cs typeface="Arial"/>
              </a:rPr>
              <a:t>I</a:t>
            </a:r>
            <a:r>
              <a:rPr lang="en-US" sz="2800" dirty="0">
                <a:cs typeface="Arial"/>
              </a:rPr>
              <a:t> and </a:t>
            </a:r>
            <a:r>
              <a:rPr lang="en-US" sz="2800" b="1" i="1" dirty="0">
                <a:cs typeface="Arial"/>
              </a:rPr>
              <a:t>NCO</a:t>
            </a:r>
            <a:r>
              <a:rPr lang="en-US" sz="2800" dirty="0">
                <a:cs typeface="Arial"/>
              </a:rPr>
              <a:t> </a:t>
            </a:r>
            <a:br>
              <a:rPr lang="en-US" sz="2800" dirty="0">
                <a:cs typeface="Arial"/>
              </a:rPr>
            </a:br>
            <a:r>
              <a:rPr lang="en-US" sz="2800" dirty="0">
                <a:cs typeface="Arial"/>
              </a:rPr>
              <a:t>depend negatively on </a:t>
            </a:r>
            <a:r>
              <a:rPr lang="en-US" sz="2800" b="1" i="1" dirty="0">
                <a:cs typeface="Arial"/>
              </a:rPr>
              <a:t>r</a:t>
            </a:r>
            <a:r>
              <a:rPr lang="en-US" sz="2800" dirty="0">
                <a:cs typeface="Arial"/>
              </a:rPr>
              <a:t>, so the </a:t>
            </a:r>
            <a:r>
              <a:rPr lang="en-US" sz="2800" b="1" i="1" dirty="0">
                <a:cs typeface="Arial"/>
              </a:rPr>
              <a:t>D</a:t>
            </a:r>
            <a:r>
              <a:rPr lang="en-US" sz="2800" dirty="0">
                <a:cs typeface="Arial"/>
              </a:rPr>
              <a:t> curve is downward-sloping.  </a:t>
            </a:r>
          </a:p>
          <a:p>
            <a:endParaRPr lang="en-US" sz="2800" dirty="0">
              <a:cs typeface="Arial"/>
            </a:endParaRPr>
          </a:p>
          <a:p>
            <a:r>
              <a:rPr lang="en-US" sz="2800" b="1" i="1" dirty="0">
                <a:cs typeface="Arial"/>
              </a:rPr>
              <a:t>r</a:t>
            </a:r>
            <a:r>
              <a:rPr lang="en-US" sz="2800" dirty="0">
                <a:cs typeface="Arial"/>
              </a:rPr>
              <a:t> adjusts to balance supply and demand in the </a:t>
            </a:r>
            <a:r>
              <a:rPr lang="en-US" sz="2800" b="1" i="1" dirty="0">
                <a:cs typeface="Arial"/>
              </a:rPr>
              <a:t>LF</a:t>
            </a:r>
            <a:r>
              <a:rPr lang="en-US" sz="2800" dirty="0">
                <a:cs typeface="Arial"/>
              </a:rPr>
              <a:t> market.  </a:t>
            </a:r>
          </a:p>
          <a:p>
            <a:endParaRPr lang="en-US" sz="2800" dirty="0">
              <a:cs typeface="Arial"/>
            </a:endParaRPr>
          </a:p>
          <a:p>
            <a:endParaRPr lang="en-US" sz="2800" dirty="0"/>
          </a:p>
        </p:txBody>
      </p:sp>
      <p:sp>
        <p:nvSpPr>
          <p:cNvPr id="5" name="Slide Number Placeholder 4"/>
          <p:cNvSpPr>
            <a:spLocks noGrp="1"/>
          </p:cNvSpPr>
          <p:nvPr>
            <p:ph type="sldNum" sz="quarter" idx="10"/>
          </p:nvPr>
        </p:nvSpPr>
        <p:spPr/>
        <p:txBody>
          <a:bodyPr/>
          <a:lstStyle/>
          <a:p>
            <a:pPr>
              <a:defRPr/>
            </a:pPr>
            <a:fld id="{2F37425F-5E17-4209-B948-B5CE2119E408}" type="slidenum">
              <a:rPr lang="en-US" smtClean="0"/>
              <a:pPr>
                <a:defRPr/>
              </a:pPr>
              <a:t>9</a:t>
            </a:fld>
            <a:endParaRPr lang="en-US" dirty="0"/>
          </a:p>
        </p:txBody>
      </p:sp>
      <p:sp>
        <p:nvSpPr>
          <p:cNvPr id="24" name="Footer Placeholder 2"/>
          <p:cNvSpPr>
            <a:spLocks noGrp="1"/>
          </p:cNvSpPr>
          <p:nvPr>
            <p:ph type="ftr" sz="quarter" idx="11"/>
          </p:nvPr>
        </p:nvSpPr>
        <p:spPr>
          <a:xfrm>
            <a:off x="-1" y="6324601"/>
            <a:ext cx="11887199" cy="5334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grpSp>
        <p:nvGrpSpPr>
          <p:cNvPr id="11271" name="Group 77"/>
          <p:cNvGrpSpPr>
            <a:grpSpLocks/>
          </p:cNvGrpSpPr>
          <p:nvPr/>
        </p:nvGrpSpPr>
        <p:grpSpPr bwMode="auto">
          <a:xfrm>
            <a:off x="2000250" y="1736726"/>
            <a:ext cx="3830638" cy="3749675"/>
            <a:chOff x="458" y="1435"/>
            <a:chExt cx="2413" cy="2362"/>
          </a:xfrm>
        </p:grpSpPr>
        <p:grpSp>
          <p:nvGrpSpPr>
            <p:cNvPr id="11282" name="Group 32"/>
            <p:cNvGrpSpPr>
              <a:grpSpLocks/>
            </p:cNvGrpSpPr>
            <p:nvPr/>
          </p:nvGrpSpPr>
          <p:grpSpPr bwMode="auto">
            <a:xfrm>
              <a:off x="565" y="1711"/>
              <a:ext cx="1964" cy="1938"/>
              <a:chOff x="1098" y="1361"/>
              <a:chExt cx="2116" cy="2027"/>
            </a:xfrm>
          </p:grpSpPr>
          <p:sp>
            <p:nvSpPr>
              <p:cNvPr id="11285" name="Line 33"/>
              <p:cNvSpPr>
                <a:spLocks noChangeShapeType="1"/>
              </p:cNvSpPr>
              <p:nvPr/>
            </p:nvSpPr>
            <p:spPr bwMode="auto">
              <a:xfrm>
                <a:off x="1102" y="1361"/>
                <a:ext cx="0" cy="20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286" name="Line 34"/>
              <p:cNvSpPr>
                <a:spLocks noChangeShapeType="1"/>
              </p:cNvSpPr>
              <p:nvPr/>
            </p:nvSpPr>
            <p:spPr bwMode="auto">
              <a:xfrm>
                <a:off x="1098" y="3388"/>
                <a:ext cx="211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1283" name="Text Box 35"/>
            <p:cNvSpPr txBox="1">
              <a:spLocks noChangeArrowheads="1"/>
            </p:cNvSpPr>
            <p:nvPr/>
          </p:nvSpPr>
          <p:spPr bwMode="auto">
            <a:xfrm>
              <a:off x="458" y="1435"/>
              <a:ext cx="21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a:cs typeface="Arial" charset="0"/>
                </a:rPr>
                <a:t>r</a:t>
              </a:r>
              <a:endParaRPr lang="en-US" sz="2400" baseline="-25000">
                <a:cs typeface="Arial" charset="0"/>
              </a:endParaRPr>
            </a:p>
          </p:txBody>
        </p:sp>
        <p:sp>
          <p:nvSpPr>
            <p:cNvPr id="11284" name="Text Box 36"/>
            <p:cNvSpPr txBox="1">
              <a:spLocks noChangeArrowheads="1"/>
            </p:cNvSpPr>
            <p:nvPr/>
          </p:nvSpPr>
          <p:spPr bwMode="auto">
            <a:xfrm>
              <a:off x="2497" y="3509"/>
              <a:ext cx="37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a:cs typeface="Arial" charset="0"/>
                </a:rPr>
                <a:t>LF</a:t>
              </a:r>
              <a:endParaRPr lang="en-US" sz="2400" baseline="-25000">
                <a:cs typeface="Arial" charset="0"/>
              </a:endParaRPr>
            </a:p>
          </p:txBody>
        </p:sp>
      </p:grpSp>
      <p:grpSp>
        <p:nvGrpSpPr>
          <p:cNvPr id="11272" name="Group 99"/>
          <p:cNvGrpSpPr>
            <a:grpSpLocks/>
          </p:cNvGrpSpPr>
          <p:nvPr/>
        </p:nvGrpSpPr>
        <p:grpSpPr bwMode="auto">
          <a:xfrm>
            <a:off x="2967039" y="2259012"/>
            <a:ext cx="3044825" cy="2662238"/>
            <a:chOff x="1067" y="1764"/>
            <a:chExt cx="1918" cy="1677"/>
          </a:xfrm>
        </p:grpSpPr>
        <p:sp>
          <p:nvSpPr>
            <p:cNvPr id="11280" name="Line 73"/>
            <p:cNvSpPr>
              <a:spLocks noChangeShapeType="1"/>
            </p:cNvSpPr>
            <p:nvPr/>
          </p:nvSpPr>
          <p:spPr bwMode="auto">
            <a:xfrm flipV="1">
              <a:off x="1067" y="2001"/>
              <a:ext cx="904" cy="1440"/>
            </a:xfrm>
            <a:prstGeom prst="line">
              <a:avLst/>
            </a:prstGeom>
            <a:noFill/>
            <a:ln w="38100">
              <a:solidFill>
                <a:srgbClr val="0033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281" name="Text Box 41"/>
            <p:cNvSpPr txBox="1">
              <a:spLocks noChangeArrowheads="1"/>
            </p:cNvSpPr>
            <p:nvPr/>
          </p:nvSpPr>
          <p:spPr bwMode="auto">
            <a:xfrm>
              <a:off x="1898" y="1764"/>
              <a:ext cx="108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i="1" dirty="0">
                  <a:cs typeface="Arial" charset="0"/>
                </a:rPr>
                <a:t>S</a:t>
              </a:r>
              <a:r>
                <a:rPr lang="en-US" sz="2400" dirty="0">
                  <a:cs typeface="Arial" charset="0"/>
                </a:rPr>
                <a:t> = saving</a:t>
              </a:r>
              <a:endParaRPr lang="en-US" sz="2400" b="1" baseline="-25000" dirty="0">
                <a:cs typeface="Arial" charset="0"/>
              </a:endParaRPr>
            </a:p>
          </p:txBody>
        </p:sp>
      </p:grpSp>
      <p:sp>
        <p:nvSpPr>
          <p:cNvPr id="11273" name="Text Box 47"/>
          <p:cNvSpPr txBox="1">
            <a:spLocks noChangeArrowheads="1"/>
          </p:cNvSpPr>
          <p:nvPr/>
        </p:nvSpPr>
        <p:spPr bwMode="auto">
          <a:xfrm>
            <a:off x="2362200" y="1213505"/>
            <a:ext cx="301511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800" u="sng" dirty="0">
                <a:cs typeface="Arial" charset="0"/>
              </a:rPr>
              <a:t>Loanable funds</a:t>
            </a:r>
          </a:p>
        </p:txBody>
      </p:sp>
      <p:grpSp>
        <p:nvGrpSpPr>
          <p:cNvPr id="6" name="Group 98"/>
          <p:cNvGrpSpPr>
            <a:grpSpLocks/>
          </p:cNvGrpSpPr>
          <p:nvPr/>
        </p:nvGrpSpPr>
        <p:grpSpPr bwMode="auto">
          <a:xfrm>
            <a:off x="1752601" y="3584581"/>
            <a:ext cx="1992313" cy="369888"/>
            <a:chOff x="302" y="2599"/>
            <a:chExt cx="1255" cy="233"/>
          </a:xfrm>
        </p:grpSpPr>
        <p:sp>
          <p:nvSpPr>
            <p:cNvPr id="11277" name="Text Box 44"/>
            <p:cNvSpPr txBox="1">
              <a:spLocks noChangeArrowheads="1"/>
            </p:cNvSpPr>
            <p:nvPr/>
          </p:nvSpPr>
          <p:spPr bwMode="auto">
            <a:xfrm>
              <a:off x="302" y="2599"/>
              <a:ext cx="245"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a:cs typeface="Arial" charset="0"/>
                </a:rPr>
                <a:t>r</a:t>
              </a:r>
              <a:r>
                <a:rPr lang="en-US" sz="2400" b="1" baseline="-25000">
                  <a:cs typeface="Arial" charset="0"/>
                </a:rPr>
                <a:t>1</a:t>
              </a:r>
            </a:p>
          </p:txBody>
        </p:sp>
        <p:sp>
          <p:nvSpPr>
            <p:cNvPr id="11278" name="Oval 46"/>
            <p:cNvSpPr>
              <a:spLocks noChangeAspect="1" noChangeArrowheads="1"/>
            </p:cNvSpPr>
            <p:nvPr/>
          </p:nvSpPr>
          <p:spPr bwMode="auto">
            <a:xfrm>
              <a:off x="1476" y="2680"/>
              <a:ext cx="81" cy="80"/>
            </a:xfrm>
            <a:prstGeom prst="ellipse">
              <a:avLst/>
            </a:prstGeom>
            <a:solidFill>
              <a:srgbClr val="000000"/>
            </a:solidFill>
            <a:ln>
              <a:noFill/>
            </a:ln>
            <a:extLst>
              <a:ext uri="{91240B29-F687-4F45-9708-019B960494DF}">
                <a14:hiddenLine xmlns:a14="http://schemas.microsoft.com/office/drawing/2010/main" w="9525">
                  <a:solidFill>
                    <a:srgbClr val="000000"/>
                  </a:solidFill>
                  <a:prstDash val="dash"/>
                  <a:round/>
                  <a:headEnd/>
                  <a:tailEnd/>
                </a14:hiddenLine>
              </a:ext>
            </a:extLst>
          </p:spPr>
          <p:txBody>
            <a:bodyPr wrap="none" anchor="ctr"/>
            <a:lstStyle/>
            <a:p>
              <a:endParaRPr lang="en-US">
                <a:cs typeface="Arial" charset="0"/>
              </a:endParaRPr>
            </a:p>
          </p:txBody>
        </p:sp>
        <p:sp>
          <p:nvSpPr>
            <p:cNvPr id="11279" name="Line 75"/>
            <p:cNvSpPr>
              <a:spLocks noChangeShapeType="1"/>
            </p:cNvSpPr>
            <p:nvPr/>
          </p:nvSpPr>
          <p:spPr bwMode="auto">
            <a:xfrm flipH="1">
              <a:off x="567" y="2724"/>
              <a:ext cx="951" cy="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1276" name="FlagCount" hidden="1">
            <a:hlinkClick r:id="rId3" action="ppaction://hlinkfile"/>
          </p:cNvPr>
          <p:cNvSpPr>
            <a:spLocks noChangeArrowheads="1"/>
          </p:cNvSpPr>
          <p:nvPr/>
        </p:nvSpPr>
        <p:spPr bwMode="auto">
          <a:xfrm>
            <a:off x="9779000" y="254000"/>
            <a:ext cx="381000" cy="317500"/>
          </a:xfrm>
          <a:prstGeom prst="wedgeRoundRectCallout">
            <a:avLst>
              <a:gd name="adj1" fmla="val -43750"/>
              <a:gd name="adj2" fmla="val 70000"/>
              <a:gd name="adj3" fmla="val 16667"/>
            </a:avLst>
          </a:prstGeom>
          <a:solidFill>
            <a:schemeClr val="accent1">
              <a:alpha val="25098"/>
            </a:schemeClr>
          </a:solidFill>
          <a:ln w="19050">
            <a:solidFill>
              <a:schemeClr val="tx1"/>
            </a:solidFill>
            <a:miter lim="800000"/>
            <a:headEnd/>
            <a:tailEnd/>
          </a:ln>
        </p:spPr>
        <p:txBody>
          <a:bodyPr wrap="none" anchor="ctr"/>
          <a:lstStyle/>
          <a:p>
            <a:pPr algn="ctr"/>
            <a:r>
              <a:rPr lang="en-US" sz="1400" b="1">
                <a:latin typeface="Tahoma" pitchFamily="34" charset="0"/>
                <a:cs typeface="Arial" charset="0"/>
              </a:rPr>
              <a:t>0</a:t>
            </a:r>
          </a:p>
        </p:txBody>
      </p:sp>
    </p:spTree>
    <p:extLst>
      <p:ext uri="{BB962C8B-B14F-4D97-AF65-F5344CB8AC3E}">
        <p14:creationId xmlns:p14="http://schemas.microsoft.com/office/powerpoint/2010/main" val="2151950988"/>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2" presetClass="entr" presetSubtype="8" fill="hold" nodeType="afterEffect">
                                  <p:stCondLst>
                                    <p:cond delay="0"/>
                                  </p:stCondLst>
                                  <p:childTnLst>
                                    <p:set>
                                      <p:cBhvr>
                                        <p:cTn id="6" dur="1" fill="hold">
                                          <p:stCondLst>
                                            <p:cond delay="0"/>
                                          </p:stCondLst>
                                        </p:cTn>
                                        <p:tgtEl>
                                          <p:spTgt spid="11272"/>
                                        </p:tgtEl>
                                        <p:attrNameLst>
                                          <p:attrName>style.visibility</p:attrName>
                                        </p:attrNameLst>
                                      </p:cBhvr>
                                      <p:to>
                                        <p:strVal val="visible"/>
                                      </p:to>
                                    </p:set>
                                    <p:animEffect transition="in" filter="wipe(left)">
                                      <p:cBhvr>
                                        <p:cTn id="7" dur="500"/>
                                        <p:tgtEl>
                                          <p:spTgt spid="11272"/>
                                        </p:tgtEl>
                                      </p:cBhvr>
                                    </p:animEffect>
                                  </p:childTnLst>
                                </p:cTn>
                              </p:par>
                            </p:childTnLst>
                          </p:cTn>
                        </p:par>
                        <p:par>
                          <p:cTn id="8" fill="hold">
                            <p:stCondLst>
                              <p:cond delay="500"/>
                            </p:stCondLst>
                            <p:childTnLst>
                              <p:par>
                                <p:cTn id="9" presetID="18" presetClass="entr" presetSubtype="6"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strips(downRight)">
                                      <p:cBhvr>
                                        <p:cTn id="11" dur="500"/>
                                        <p:tgtEl>
                                          <p:spTgt spid="2"/>
                                        </p:tgtEl>
                                      </p:cBhvr>
                                    </p:animEffect>
                                  </p:childTnLst>
                                </p:cTn>
                              </p:par>
                            </p:childTnLst>
                          </p:cTn>
                        </p:par>
                        <p:par>
                          <p:cTn id="12" fill="hold" nodeType="afterGroup">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left)">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2"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wipe(right)">
                                      <p:cBhvr>
                                        <p:cTn id="20" dur="500"/>
                                        <p:tgtEl>
                                          <p:spTgt spid="6"/>
                                        </p:tgtEl>
                                      </p:cBhvr>
                                    </p:animEffect>
                                  </p:childTnLst>
                                </p:cTn>
                              </p:par>
                            </p:childTnLst>
                          </p:cTn>
                        </p:par>
                        <p:par>
                          <p:cTn id="21" fill="hold">
                            <p:stCondLst>
                              <p:cond delay="500"/>
                            </p:stCondLst>
                            <p:childTnLst>
                              <p:par>
                                <p:cTn id="22" presetID="22" presetClass="entr" presetSubtype="8" fill="hold" grpId="0" nodeType="after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wipe(left)">
                                      <p:cBhvr>
                                        <p:cTn id="24"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solidFill>
                  <a:schemeClr val="accent6">
                    <a:lumMod val="50000"/>
                  </a:schemeClr>
                </a:solidFill>
              </a:rPr>
              <a:t>EXAMPLE 1: Budget deficits and capital flows</a:t>
            </a:r>
          </a:p>
        </p:txBody>
      </p:sp>
      <p:sp>
        <p:nvSpPr>
          <p:cNvPr id="3" name="Content Placeholder 2"/>
          <p:cNvSpPr>
            <a:spLocks noGrp="1"/>
          </p:cNvSpPr>
          <p:nvPr>
            <p:ph idx="1"/>
          </p:nvPr>
        </p:nvSpPr>
        <p:spPr>
          <a:prstGeom prst="rect">
            <a:avLst/>
          </a:prstGeom>
        </p:spPr>
        <p:txBody>
          <a:bodyPr>
            <a:noAutofit/>
          </a:bodyPr>
          <a:lstStyle/>
          <a:p>
            <a:pPr marL="0" indent="0">
              <a:lnSpc>
                <a:spcPct val="200000"/>
              </a:lnSpc>
              <a:spcBef>
                <a:spcPts val="600"/>
              </a:spcBef>
              <a:spcAft>
                <a:spcPts val="600"/>
              </a:spcAft>
              <a:buNone/>
            </a:pPr>
            <a:r>
              <a:rPr lang="en-US" dirty="0">
                <a:solidFill>
                  <a:srgbClr val="002060"/>
                </a:solidFill>
              </a:rPr>
              <a:t>Suppose the government runs a budget deficit (previously, the budget was balanced).  </a:t>
            </a:r>
          </a:p>
          <a:p>
            <a:pPr>
              <a:lnSpc>
                <a:spcPct val="200000"/>
              </a:lnSpc>
              <a:spcBef>
                <a:spcPts val="600"/>
              </a:spcBef>
              <a:spcAft>
                <a:spcPts val="600"/>
              </a:spcAft>
            </a:pPr>
            <a:r>
              <a:rPr lang="en-US" dirty="0">
                <a:solidFill>
                  <a:schemeClr val="tx1"/>
                </a:solidFill>
              </a:rPr>
              <a:t>Use the appropriate </a:t>
            </a:r>
            <a:r>
              <a:rPr lang="en-US" u="sng" dirty="0">
                <a:solidFill>
                  <a:schemeClr val="tx1"/>
                </a:solidFill>
              </a:rPr>
              <a:t>diagrams</a:t>
            </a:r>
            <a:r>
              <a:rPr lang="en-US" dirty="0">
                <a:solidFill>
                  <a:schemeClr val="tx1"/>
                </a:solidFill>
              </a:rPr>
              <a:t> to determine the effects on the real interest rate and net capital outflow. </a:t>
            </a:r>
          </a:p>
          <a:p>
            <a:pPr>
              <a:lnSpc>
                <a:spcPct val="200000"/>
              </a:lnSpc>
              <a:spcBef>
                <a:spcPts val="600"/>
              </a:spcBef>
              <a:spcAft>
                <a:spcPts val="600"/>
              </a:spcAft>
            </a:pPr>
            <a:endParaRPr lang="en-US" dirty="0">
              <a:solidFill>
                <a:schemeClr val="tx1"/>
              </a:solidFill>
            </a:endParaRPr>
          </a:p>
          <a:p>
            <a:pPr marL="0" indent="0">
              <a:lnSpc>
                <a:spcPct val="200000"/>
              </a:lnSpc>
              <a:spcBef>
                <a:spcPts val="600"/>
              </a:spcBef>
              <a:spcAft>
                <a:spcPts val="600"/>
              </a:spcAft>
              <a:buNone/>
            </a:pPr>
            <a:endParaRPr lang="en-US" dirty="0">
              <a:solidFill>
                <a:schemeClr val="tx1"/>
              </a:solidFill>
            </a:endParaRPr>
          </a:p>
        </p:txBody>
      </p:sp>
      <p:sp>
        <p:nvSpPr>
          <p:cNvPr id="4" name="Slide Number Placeholder 3"/>
          <p:cNvSpPr>
            <a:spLocks noGrp="1"/>
          </p:cNvSpPr>
          <p:nvPr>
            <p:ph type="sldNum" sz="quarter" idx="10"/>
          </p:nvPr>
        </p:nvSpPr>
        <p:spPr>
          <a:prstGeom prst="rect">
            <a:avLst/>
          </a:prstGeom>
        </p:spPr>
        <p:txBody>
          <a:bodyPr/>
          <a:lstStyle/>
          <a:p>
            <a:pPr>
              <a:defRPr/>
            </a:pPr>
            <a:fld id="{073C29DC-2178-4274-9150-45F8EBD31C2D}" type="slidenum">
              <a:rPr lang="en-US" smtClean="0"/>
              <a:pPr>
                <a:defRPr/>
              </a:pPr>
              <a:t>10</a:t>
            </a:fld>
            <a:endParaRPr lang="en-US"/>
          </a:p>
        </p:txBody>
      </p:sp>
      <p:sp>
        <p:nvSpPr>
          <p:cNvPr id="6" name="Footer Placeholder 2"/>
          <p:cNvSpPr>
            <a:spLocks noGrp="1"/>
          </p:cNvSpPr>
          <p:nvPr>
            <p:ph type="ftr" sz="quarter" idx="11"/>
          </p:nvPr>
        </p:nvSpPr>
        <p:spPr>
          <a:xfrm>
            <a:off x="-1" y="6324601"/>
            <a:ext cx="11821585" cy="5334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867471590"/>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6">
                    <a:lumMod val="50000"/>
                  </a:schemeClr>
                </a:solidFill>
              </a:rPr>
              <a:t>EXAMPLE 1: Solution</a:t>
            </a:r>
          </a:p>
        </p:txBody>
      </p:sp>
      <p:sp>
        <p:nvSpPr>
          <p:cNvPr id="4" name="Slide Number Placeholder 3"/>
          <p:cNvSpPr>
            <a:spLocks noGrp="1"/>
          </p:cNvSpPr>
          <p:nvPr>
            <p:ph type="sldNum" sz="quarter" idx="10"/>
          </p:nvPr>
        </p:nvSpPr>
        <p:spPr>
          <a:prstGeom prst="rect">
            <a:avLst/>
          </a:prstGeom>
        </p:spPr>
        <p:txBody>
          <a:bodyPr/>
          <a:lstStyle/>
          <a:p>
            <a:pPr>
              <a:defRPr/>
            </a:pPr>
            <a:fld id="{073C29DC-2178-4274-9150-45F8EBD31C2D}" type="slidenum">
              <a:rPr lang="en-US" smtClean="0"/>
              <a:pPr>
                <a:defRPr/>
              </a:pPr>
              <a:t>11</a:t>
            </a:fld>
            <a:endParaRPr lang="en-US"/>
          </a:p>
        </p:txBody>
      </p:sp>
      <p:sp>
        <p:nvSpPr>
          <p:cNvPr id="58" name="Footer Placeholder 2"/>
          <p:cNvSpPr>
            <a:spLocks noGrp="1"/>
          </p:cNvSpPr>
          <p:nvPr>
            <p:ph type="ftr" sz="quarter" idx="11"/>
          </p:nvPr>
        </p:nvSpPr>
        <p:spPr>
          <a:xfrm>
            <a:off x="0" y="6324601"/>
            <a:ext cx="11811000" cy="5334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
        <p:nvSpPr>
          <p:cNvPr id="6" name="Text Box 99"/>
          <p:cNvSpPr txBox="1">
            <a:spLocks noChangeArrowheads="1"/>
          </p:cNvSpPr>
          <p:nvPr/>
        </p:nvSpPr>
        <p:spPr bwMode="auto">
          <a:xfrm>
            <a:off x="2095501" y="914401"/>
            <a:ext cx="8059737"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105000"/>
              </a:lnSpc>
              <a:spcBef>
                <a:spcPct val="25000"/>
              </a:spcBef>
            </a:pPr>
            <a:r>
              <a:rPr lang="en-US" sz="2500" dirty="0">
                <a:latin typeface="Arial"/>
                <a:cs typeface="Arial"/>
              </a:rPr>
              <a:t>The higher </a:t>
            </a:r>
            <a:r>
              <a:rPr lang="en-US" sz="2500" b="1" i="1" dirty="0">
                <a:latin typeface="Arial"/>
                <a:cs typeface="Arial"/>
              </a:rPr>
              <a:t>r</a:t>
            </a:r>
            <a:r>
              <a:rPr lang="en-US" sz="2500" dirty="0">
                <a:latin typeface="Arial"/>
                <a:cs typeface="Arial"/>
              </a:rPr>
              <a:t> makes U.S. bonds more attractive relative to foreign bonds, reduces </a:t>
            </a:r>
            <a:r>
              <a:rPr lang="en-US" sz="2500" i="1" dirty="0">
                <a:latin typeface="Arial"/>
                <a:cs typeface="Arial"/>
              </a:rPr>
              <a:t>NCO</a:t>
            </a:r>
            <a:r>
              <a:rPr lang="en-US" sz="2500" dirty="0">
                <a:latin typeface="Arial"/>
                <a:cs typeface="Arial"/>
              </a:rPr>
              <a:t>.  </a:t>
            </a:r>
          </a:p>
        </p:txBody>
      </p:sp>
      <p:sp>
        <p:nvSpPr>
          <p:cNvPr id="7" name="Text Box 97"/>
          <p:cNvSpPr txBox="1">
            <a:spLocks noChangeArrowheads="1"/>
          </p:cNvSpPr>
          <p:nvPr/>
        </p:nvSpPr>
        <p:spPr bwMode="auto">
          <a:xfrm>
            <a:off x="2049463" y="914401"/>
            <a:ext cx="8059737"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105000"/>
              </a:lnSpc>
              <a:spcBef>
                <a:spcPct val="25000"/>
              </a:spcBef>
            </a:pPr>
            <a:r>
              <a:rPr lang="en-US" sz="2500" dirty="0">
                <a:latin typeface="Arial"/>
                <a:cs typeface="Arial"/>
              </a:rPr>
              <a:t>A budget deficit reduces saving and the supply of </a:t>
            </a:r>
            <a:r>
              <a:rPr lang="en-US" sz="2500" i="1" dirty="0">
                <a:latin typeface="Arial"/>
                <a:cs typeface="Arial"/>
              </a:rPr>
              <a:t>LF</a:t>
            </a:r>
            <a:r>
              <a:rPr lang="en-US" sz="2500" dirty="0">
                <a:latin typeface="Arial"/>
                <a:cs typeface="Arial"/>
              </a:rPr>
              <a:t>, </a:t>
            </a:r>
            <a:br>
              <a:rPr lang="en-US" sz="2500" dirty="0">
                <a:latin typeface="Arial"/>
                <a:cs typeface="Arial"/>
              </a:rPr>
            </a:br>
            <a:r>
              <a:rPr lang="en-US" sz="2500" dirty="0">
                <a:latin typeface="Arial"/>
                <a:cs typeface="Arial"/>
              </a:rPr>
              <a:t>causing </a:t>
            </a:r>
            <a:r>
              <a:rPr lang="en-US" sz="2500" b="1" i="1" dirty="0">
                <a:latin typeface="Arial"/>
                <a:cs typeface="Arial"/>
              </a:rPr>
              <a:t>r</a:t>
            </a:r>
            <a:r>
              <a:rPr lang="en-US" sz="2500" dirty="0">
                <a:latin typeface="Arial"/>
                <a:cs typeface="Arial"/>
              </a:rPr>
              <a:t> to rise.  </a:t>
            </a:r>
          </a:p>
        </p:txBody>
      </p:sp>
      <p:grpSp>
        <p:nvGrpSpPr>
          <p:cNvPr id="8" name="Group 53"/>
          <p:cNvGrpSpPr>
            <a:grpSpLocks/>
          </p:cNvGrpSpPr>
          <p:nvPr/>
        </p:nvGrpSpPr>
        <p:grpSpPr bwMode="auto">
          <a:xfrm>
            <a:off x="2698750" y="3551238"/>
            <a:ext cx="2578100" cy="2119313"/>
            <a:chOff x="3678" y="1961"/>
            <a:chExt cx="1289" cy="1153"/>
          </a:xfrm>
        </p:grpSpPr>
        <p:sp>
          <p:nvSpPr>
            <p:cNvPr id="9" name="Line 54"/>
            <p:cNvSpPr>
              <a:spLocks noChangeShapeType="1"/>
            </p:cNvSpPr>
            <p:nvPr/>
          </p:nvSpPr>
          <p:spPr bwMode="auto">
            <a:xfrm>
              <a:off x="3678" y="1961"/>
              <a:ext cx="991" cy="973"/>
            </a:xfrm>
            <a:prstGeom prst="line">
              <a:avLst/>
            </a:prstGeom>
            <a:noFill/>
            <a:ln w="38100">
              <a:solidFill>
                <a:srgbClr val="003399"/>
              </a:solidFill>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sp>
          <p:nvSpPr>
            <p:cNvPr id="10" name="Text Box 55"/>
            <p:cNvSpPr txBox="1">
              <a:spLocks noChangeArrowheads="1"/>
            </p:cNvSpPr>
            <p:nvPr/>
          </p:nvSpPr>
          <p:spPr bwMode="auto">
            <a:xfrm>
              <a:off x="4624" y="2865"/>
              <a:ext cx="343" cy="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i="1">
                  <a:latin typeface="Arial"/>
                  <a:cs typeface="Arial"/>
                </a:rPr>
                <a:t>D</a:t>
              </a:r>
              <a:r>
                <a:rPr lang="en-US" sz="2400" b="1" baseline="-25000">
                  <a:latin typeface="Arial"/>
                  <a:cs typeface="Arial"/>
                </a:rPr>
                <a:t>1</a:t>
              </a:r>
            </a:p>
          </p:txBody>
        </p:sp>
      </p:grpSp>
      <p:grpSp>
        <p:nvGrpSpPr>
          <p:cNvPr id="11" name="Group 56"/>
          <p:cNvGrpSpPr>
            <a:grpSpLocks/>
          </p:cNvGrpSpPr>
          <p:nvPr/>
        </p:nvGrpSpPr>
        <p:grpSpPr bwMode="auto">
          <a:xfrm>
            <a:off x="6502400" y="2598738"/>
            <a:ext cx="3905250" cy="3749675"/>
            <a:chOff x="3148" y="1437"/>
            <a:chExt cx="2460" cy="2362"/>
          </a:xfrm>
        </p:grpSpPr>
        <p:grpSp>
          <p:nvGrpSpPr>
            <p:cNvPr id="12" name="Group 57"/>
            <p:cNvGrpSpPr>
              <a:grpSpLocks/>
            </p:cNvGrpSpPr>
            <p:nvPr/>
          </p:nvGrpSpPr>
          <p:grpSpPr bwMode="auto">
            <a:xfrm>
              <a:off x="3247" y="1713"/>
              <a:ext cx="1828" cy="1938"/>
              <a:chOff x="1098" y="1361"/>
              <a:chExt cx="2116" cy="2027"/>
            </a:xfrm>
          </p:grpSpPr>
          <p:sp>
            <p:nvSpPr>
              <p:cNvPr id="15" name="Line 58"/>
              <p:cNvSpPr>
                <a:spLocks noChangeShapeType="1"/>
              </p:cNvSpPr>
              <p:nvPr/>
            </p:nvSpPr>
            <p:spPr bwMode="auto">
              <a:xfrm>
                <a:off x="1102" y="1361"/>
                <a:ext cx="0" cy="20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sp>
            <p:nvSpPr>
              <p:cNvPr id="16" name="Line 59"/>
              <p:cNvSpPr>
                <a:spLocks noChangeShapeType="1"/>
              </p:cNvSpPr>
              <p:nvPr/>
            </p:nvSpPr>
            <p:spPr bwMode="auto">
              <a:xfrm>
                <a:off x="1098" y="3388"/>
                <a:ext cx="211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grpSp>
        <p:sp>
          <p:nvSpPr>
            <p:cNvPr id="13" name="Text Box 60"/>
            <p:cNvSpPr txBox="1">
              <a:spLocks noChangeArrowheads="1"/>
            </p:cNvSpPr>
            <p:nvPr/>
          </p:nvSpPr>
          <p:spPr bwMode="auto">
            <a:xfrm>
              <a:off x="3148" y="1437"/>
              <a:ext cx="21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a:latin typeface="Arial"/>
                  <a:cs typeface="Arial"/>
                </a:rPr>
                <a:t>r</a:t>
              </a:r>
              <a:endParaRPr lang="en-US" sz="2400" baseline="-25000">
                <a:latin typeface="Arial"/>
                <a:cs typeface="Arial"/>
              </a:endParaRPr>
            </a:p>
          </p:txBody>
        </p:sp>
        <p:sp>
          <p:nvSpPr>
            <p:cNvPr id="14" name="Text Box 61"/>
            <p:cNvSpPr txBox="1">
              <a:spLocks noChangeArrowheads="1"/>
            </p:cNvSpPr>
            <p:nvPr/>
          </p:nvSpPr>
          <p:spPr bwMode="auto">
            <a:xfrm>
              <a:off x="5040" y="3511"/>
              <a:ext cx="56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a:latin typeface="Arial"/>
                  <a:cs typeface="Arial"/>
                </a:rPr>
                <a:t>NCO</a:t>
              </a:r>
              <a:endParaRPr lang="en-US" sz="2400" baseline="-25000">
                <a:latin typeface="Arial"/>
                <a:cs typeface="Arial"/>
              </a:endParaRPr>
            </a:p>
          </p:txBody>
        </p:sp>
      </p:grpSp>
      <p:grpSp>
        <p:nvGrpSpPr>
          <p:cNvPr id="17" name="Group 100"/>
          <p:cNvGrpSpPr>
            <a:grpSpLocks/>
          </p:cNvGrpSpPr>
          <p:nvPr/>
        </p:nvGrpSpPr>
        <p:grpSpPr bwMode="auto">
          <a:xfrm>
            <a:off x="7310438" y="3379788"/>
            <a:ext cx="2463800" cy="2424113"/>
            <a:chOff x="3711" y="2186"/>
            <a:chExt cx="1552" cy="1527"/>
          </a:xfrm>
        </p:grpSpPr>
        <p:sp>
          <p:nvSpPr>
            <p:cNvPr id="18" name="Line 62"/>
            <p:cNvSpPr>
              <a:spLocks noChangeShapeType="1"/>
            </p:cNvSpPr>
            <p:nvPr/>
          </p:nvSpPr>
          <p:spPr bwMode="auto">
            <a:xfrm>
              <a:off x="3711" y="2186"/>
              <a:ext cx="991" cy="1296"/>
            </a:xfrm>
            <a:prstGeom prst="line">
              <a:avLst/>
            </a:prstGeom>
            <a:noFill/>
            <a:ln w="38100">
              <a:solidFill>
                <a:srgbClr val="003399"/>
              </a:solidFill>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sp>
          <p:nvSpPr>
            <p:cNvPr id="19" name="Text Box 63"/>
            <p:cNvSpPr txBox="1">
              <a:spLocks noChangeArrowheads="1"/>
            </p:cNvSpPr>
            <p:nvPr/>
          </p:nvSpPr>
          <p:spPr bwMode="auto">
            <a:xfrm>
              <a:off x="4629" y="3425"/>
              <a:ext cx="63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i="1">
                  <a:latin typeface="Arial"/>
                  <a:cs typeface="Arial"/>
                </a:rPr>
                <a:t>NCO</a:t>
              </a:r>
              <a:r>
                <a:rPr lang="en-US" sz="2400" b="1" baseline="-25000">
                  <a:latin typeface="Arial"/>
                  <a:cs typeface="Arial"/>
                </a:rPr>
                <a:t>1</a:t>
              </a:r>
            </a:p>
          </p:txBody>
        </p:sp>
      </p:grpSp>
      <p:sp>
        <p:nvSpPr>
          <p:cNvPr id="20" name="Text Box 67"/>
          <p:cNvSpPr txBox="1">
            <a:spLocks noChangeArrowheads="1"/>
          </p:cNvSpPr>
          <p:nvPr/>
        </p:nvSpPr>
        <p:spPr bwMode="auto">
          <a:xfrm>
            <a:off x="7029451" y="2365375"/>
            <a:ext cx="29765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u="sng">
                <a:latin typeface="Arial"/>
                <a:cs typeface="Arial"/>
              </a:rPr>
              <a:t>Net capital outflow</a:t>
            </a:r>
          </a:p>
        </p:txBody>
      </p:sp>
      <p:grpSp>
        <p:nvGrpSpPr>
          <p:cNvPr id="21" name="Group 68"/>
          <p:cNvGrpSpPr>
            <a:grpSpLocks/>
          </p:cNvGrpSpPr>
          <p:nvPr/>
        </p:nvGrpSpPr>
        <p:grpSpPr bwMode="auto">
          <a:xfrm>
            <a:off x="2232025" y="2595563"/>
            <a:ext cx="3830638" cy="3749675"/>
            <a:chOff x="458" y="1435"/>
            <a:chExt cx="2413" cy="2362"/>
          </a:xfrm>
        </p:grpSpPr>
        <p:grpSp>
          <p:nvGrpSpPr>
            <p:cNvPr id="22" name="Group 69"/>
            <p:cNvGrpSpPr>
              <a:grpSpLocks/>
            </p:cNvGrpSpPr>
            <p:nvPr/>
          </p:nvGrpSpPr>
          <p:grpSpPr bwMode="auto">
            <a:xfrm>
              <a:off x="565" y="1711"/>
              <a:ext cx="1964" cy="1938"/>
              <a:chOff x="1098" y="1361"/>
              <a:chExt cx="2116" cy="2027"/>
            </a:xfrm>
          </p:grpSpPr>
          <p:sp>
            <p:nvSpPr>
              <p:cNvPr id="25" name="Line 70"/>
              <p:cNvSpPr>
                <a:spLocks noChangeShapeType="1"/>
              </p:cNvSpPr>
              <p:nvPr/>
            </p:nvSpPr>
            <p:spPr bwMode="auto">
              <a:xfrm>
                <a:off x="1102" y="1361"/>
                <a:ext cx="0" cy="20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sp>
            <p:nvSpPr>
              <p:cNvPr id="26" name="Line 71"/>
              <p:cNvSpPr>
                <a:spLocks noChangeShapeType="1"/>
              </p:cNvSpPr>
              <p:nvPr/>
            </p:nvSpPr>
            <p:spPr bwMode="auto">
              <a:xfrm>
                <a:off x="1098" y="3388"/>
                <a:ext cx="211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grpSp>
        <p:sp>
          <p:nvSpPr>
            <p:cNvPr id="23" name="Text Box 72"/>
            <p:cNvSpPr txBox="1">
              <a:spLocks noChangeArrowheads="1"/>
            </p:cNvSpPr>
            <p:nvPr/>
          </p:nvSpPr>
          <p:spPr bwMode="auto">
            <a:xfrm>
              <a:off x="458" y="1435"/>
              <a:ext cx="21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a:latin typeface="Arial"/>
                  <a:cs typeface="Arial"/>
                </a:rPr>
                <a:t>r</a:t>
              </a:r>
              <a:endParaRPr lang="en-US" sz="2400" baseline="-25000">
                <a:latin typeface="Arial"/>
                <a:cs typeface="Arial"/>
              </a:endParaRPr>
            </a:p>
          </p:txBody>
        </p:sp>
        <p:sp>
          <p:nvSpPr>
            <p:cNvPr id="24" name="Text Box 73"/>
            <p:cNvSpPr txBox="1">
              <a:spLocks noChangeArrowheads="1"/>
            </p:cNvSpPr>
            <p:nvPr/>
          </p:nvSpPr>
          <p:spPr bwMode="auto">
            <a:xfrm>
              <a:off x="2497" y="3509"/>
              <a:ext cx="37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a:latin typeface="Arial"/>
                  <a:cs typeface="Arial"/>
                </a:rPr>
                <a:t>LF</a:t>
              </a:r>
              <a:endParaRPr lang="en-US" sz="2400" baseline="-25000">
                <a:latin typeface="Arial"/>
                <a:cs typeface="Arial"/>
              </a:endParaRPr>
            </a:p>
          </p:txBody>
        </p:sp>
      </p:grpSp>
      <p:grpSp>
        <p:nvGrpSpPr>
          <p:cNvPr id="27" name="Group 74"/>
          <p:cNvGrpSpPr>
            <a:grpSpLocks/>
          </p:cNvGrpSpPr>
          <p:nvPr/>
        </p:nvGrpSpPr>
        <p:grpSpPr bwMode="auto">
          <a:xfrm>
            <a:off x="3198813" y="3117851"/>
            <a:ext cx="1833562" cy="2662237"/>
            <a:chOff x="1025" y="1764"/>
            <a:chExt cx="1155" cy="1677"/>
          </a:xfrm>
        </p:grpSpPr>
        <p:sp>
          <p:nvSpPr>
            <p:cNvPr id="28" name="Line 75"/>
            <p:cNvSpPr>
              <a:spLocks noChangeShapeType="1"/>
            </p:cNvSpPr>
            <p:nvPr/>
          </p:nvSpPr>
          <p:spPr bwMode="auto">
            <a:xfrm flipV="1">
              <a:off x="1025" y="2001"/>
              <a:ext cx="904" cy="1440"/>
            </a:xfrm>
            <a:prstGeom prst="line">
              <a:avLst/>
            </a:prstGeom>
            <a:noFill/>
            <a:ln w="38100">
              <a:solidFill>
                <a:srgbClr val="003399"/>
              </a:solidFill>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sp>
          <p:nvSpPr>
            <p:cNvPr id="29" name="Text Box 76"/>
            <p:cNvSpPr txBox="1">
              <a:spLocks noChangeArrowheads="1"/>
            </p:cNvSpPr>
            <p:nvPr/>
          </p:nvSpPr>
          <p:spPr bwMode="auto">
            <a:xfrm>
              <a:off x="1856" y="1764"/>
              <a:ext cx="32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i="1">
                  <a:latin typeface="Arial"/>
                  <a:cs typeface="Arial"/>
                </a:rPr>
                <a:t>S</a:t>
              </a:r>
              <a:r>
                <a:rPr lang="en-US" sz="2400" b="1" baseline="-25000">
                  <a:latin typeface="Arial"/>
                  <a:cs typeface="Arial"/>
                </a:rPr>
                <a:t>1</a:t>
              </a:r>
            </a:p>
          </p:txBody>
        </p:sp>
      </p:grpSp>
      <p:sp>
        <p:nvSpPr>
          <p:cNvPr id="30" name="Text Box 79"/>
          <p:cNvSpPr txBox="1">
            <a:spLocks noChangeArrowheads="1"/>
          </p:cNvSpPr>
          <p:nvPr/>
        </p:nvSpPr>
        <p:spPr bwMode="auto">
          <a:xfrm>
            <a:off x="2992438" y="2362200"/>
            <a:ext cx="24304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u="sng">
                <a:latin typeface="Arial"/>
                <a:cs typeface="Arial"/>
              </a:rPr>
              <a:t>Loanable funds</a:t>
            </a:r>
          </a:p>
        </p:txBody>
      </p:sp>
      <p:grpSp>
        <p:nvGrpSpPr>
          <p:cNvPr id="31" name="Group 103"/>
          <p:cNvGrpSpPr>
            <a:grpSpLocks/>
          </p:cNvGrpSpPr>
          <p:nvPr/>
        </p:nvGrpSpPr>
        <p:grpSpPr bwMode="auto">
          <a:xfrm>
            <a:off x="1984376" y="4443418"/>
            <a:ext cx="1992313" cy="369888"/>
            <a:chOff x="356" y="2856"/>
            <a:chExt cx="1255" cy="233"/>
          </a:xfrm>
        </p:grpSpPr>
        <p:sp>
          <p:nvSpPr>
            <p:cNvPr id="32" name="Text Box 77"/>
            <p:cNvSpPr txBox="1">
              <a:spLocks noChangeArrowheads="1"/>
            </p:cNvSpPr>
            <p:nvPr/>
          </p:nvSpPr>
          <p:spPr bwMode="auto">
            <a:xfrm>
              <a:off x="356" y="2856"/>
              <a:ext cx="245"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a:latin typeface="Arial"/>
                  <a:cs typeface="Arial"/>
                </a:rPr>
                <a:t>r</a:t>
              </a:r>
              <a:r>
                <a:rPr lang="en-US" sz="2400" b="1" baseline="-25000">
                  <a:latin typeface="Arial"/>
                  <a:cs typeface="Arial"/>
                </a:rPr>
                <a:t>1</a:t>
              </a:r>
            </a:p>
          </p:txBody>
        </p:sp>
        <p:sp>
          <p:nvSpPr>
            <p:cNvPr id="33" name="Oval 78"/>
            <p:cNvSpPr>
              <a:spLocks noChangeAspect="1" noChangeArrowheads="1"/>
            </p:cNvSpPr>
            <p:nvPr/>
          </p:nvSpPr>
          <p:spPr bwMode="auto">
            <a:xfrm>
              <a:off x="1530" y="2937"/>
              <a:ext cx="81" cy="80"/>
            </a:xfrm>
            <a:prstGeom prst="ellipse">
              <a:avLst/>
            </a:prstGeom>
            <a:solidFill>
              <a:srgbClr val="000000"/>
            </a:solidFill>
            <a:ln>
              <a:noFill/>
            </a:ln>
            <a:extLst>
              <a:ext uri="{91240B29-F687-4F45-9708-019B960494DF}">
                <a14:hiddenLine xmlns:a14="http://schemas.microsoft.com/office/drawing/2010/main" w="9525">
                  <a:solidFill>
                    <a:srgbClr val="000000"/>
                  </a:solidFill>
                  <a:prstDash val="dash"/>
                  <a:round/>
                  <a:headEnd/>
                  <a:tailEnd/>
                </a14:hiddenLine>
              </a:ext>
            </a:extLst>
          </p:spPr>
          <p:txBody>
            <a:bodyPr wrap="none" anchor="ctr"/>
            <a:lstStyle/>
            <a:p>
              <a:endParaRPr lang="en-US">
                <a:latin typeface="Arial"/>
                <a:cs typeface="Arial"/>
              </a:endParaRPr>
            </a:p>
          </p:txBody>
        </p:sp>
        <p:sp>
          <p:nvSpPr>
            <p:cNvPr id="34" name="Line 80"/>
            <p:cNvSpPr>
              <a:spLocks noChangeShapeType="1"/>
            </p:cNvSpPr>
            <p:nvPr/>
          </p:nvSpPr>
          <p:spPr bwMode="auto">
            <a:xfrm flipH="1">
              <a:off x="621" y="2981"/>
              <a:ext cx="951" cy="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grpSp>
      <p:grpSp>
        <p:nvGrpSpPr>
          <p:cNvPr id="35" name="Group 81"/>
          <p:cNvGrpSpPr>
            <a:grpSpLocks/>
          </p:cNvGrpSpPr>
          <p:nvPr/>
        </p:nvGrpSpPr>
        <p:grpSpPr bwMode="auto">
          <a:xfrm>
            <a:off x="2540000" y="2925762"/>
            <a:ext cx="1600200" cy="2279650"/>
            <a:chOff x="806" y="1531"/>
            <a:chExt cx="1008" cy="1436"/>
          </a:xfrm>
        </p:grpSpPr>
        <p:sp>
          <p:nvSpPr>
            <p:cNvPr id="36" name="Line 82"/>
            <p:cNvSpPr>
              <a:spLocks noChangeShapeType="1"/>
            </p:cNvSpPr>
            <p:nvPr/>
          </p:nvSpPr>
          <p:spPr bwMode="auto">
            <a:xfrm flipV="1">
              <a:off x="806" y="1768"/>
              <a:ext cx="757" cy="1199"/>
            </a:xfrm>
            <a:prstGeom prst="line">
              <a:avLst/>
            </a:prstGeom>
            <a:noFill/>
            <a:ln w="38100">
              <a:solidFill>
                <a:srgbClr val="CC0000"/>
              </a:solidFill>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sp>
          <p:nvSpPr>
            <p:cNvPr id="37" name="Text Box 83"/>
            <p:cNvSpPr txBox="1">
              <a:spLocks noChangeArrowheads="1"/>
            </p:cNvSpPr>
            <p:nvPr/>
          </p:nvSpPr>
          <p:spPr bwMode="auto">
            <a:xfrm>
              <a:off x="1490" y="1531"/>
              <a:ext cx="32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i="1">
                  <a:latin typeface="Arial"/>
                  <a:cs typeface="Arial"/>
                </a:rPr>
                <a:t>S</a:t>
              </a:r>
              <a:r>
                <a:rPr lang="en-US" sz="2400" b="1" baseline="-25000">
                  <a:latin typeface="Arial"/>
                  <a:cs typeface="Arial"/>
                </a:rPr>
                <a:t>2</a:t>
              </a:r>
            </a:p>
          </p:txBody>
        </p:sp>
      </p:grpSp>
      <p:grpSp>
        <p:nvGrpSpPr>
          <p:cNvPr id="38" name="Group 105"/>
          <p:cNvGrpSpPr>
            <a:grpSpLocks/>
          </p:cNvGrpSpPr>
          <p:nvPr/>
        </p:nvGrpSpPr>
        <p:grpSpPr bwMode="auto">
          <a:xfrm>
            <a:off x="6294438" y="3862392"/>
            <a:ext cx="1535112" cy="369888"/>
            <a:chOff x="3071" y="2490"/>
            <a:chExt cx="967" cy="233"/>
          </a:xfrm>
        </p:grpSpPr>
        <p:sp>
          <p:nvSpPr>
            <p:cNvPr id="39" name="Text Box 87"/>
            <p:cNvSpPr txBox="1">
              <a:spLocks noChangeArrowheads="1"/>
            </p:cNvSpPr>
            <p:nvPr/>
          </p:nvSpPr>
          <p:spPr bwMode="auto">
            <a:xfrm>
              <a:off x="3071" y="2490"/>
              <a:ext cx="197" cy="233"/>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dirty="0">
                  <a:latin typeface="Arial"/>
                  <a:cs typeface="Arial"/>
                </a:rPr>
                <a:t>r</a:t>
              </a:r>
              <a:r>
                <a:rPr lang="en-US" sz="2400" b="1" baseline="-25000" dirty="0">
                  <a:latin typeface="Arial"/>
                  <a:cs typeface="Arial"/>
                </a:rPr>
                <a:t>2</a:t>
              </a:r>
            </a:p>
          </p:txBody>
        </p:sp>
        <p:sp>
          <p:nvSpPr>
            <p:cNvPr id="40" name="Line 89"/>
            <p:cNvSpPr>
              <a:spLocks noChangeShapeType="1"/>
            </p:cNvSpPr>
            <p:nvPr/>
          </p:nvSpPr>
          <p:spPr bwMode="auto">
            <a:xfrm>
              <a:off x="3303" y="2615"/>
              <a:ext cx="735" cy="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grpSp>
      <p:sp>
        <p:nvSpPr>
          <p:cNvPr id="41" name="Line 90"/>
          <p:cNvSpPr>
            <a:spLocks noChangeShapeType="1"/>
          </p:cNvSpPr>
          <p:nvPr/>
        </p:nvSpPr>
        <p:spPr bwMode="auto">
          <a:xfrm>
            <a:off x="3917950" y="4640262"/>
            <a:ext cx="2370138" cy="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grpSp>
        <p:nvGrpSpPr>
          <p:cNvPr id="42" name="Group 107"/>
          <p:cNvGrpSpPr>
            <a:grpSpLocks/>
          </p:cNvGrpSpPr>
          <p:nvPr/>
        </p:nvGrpSpPr>
        <p:grpSpPr bwMode="auto">
          <a:xfrm>
            <a:off x="1981200" y="3863980"/>
            <a:ext cx="1341438" cy="369888"/>
            <a:chOff x="354" y="2491"/>
            <a:chExt cx="845" cy="233"/>
          </a:xfrm>
        </p:grpSpPr>
        <p:sp>
          <p:nvSpPr>
            <p:cNvPr id="43" name="Line 86"/>
            <p:cNvSpPr>
              <a:spLocks noChangeShapeType="1"/>
            </p:cNvSpPr>
            <p:nvPr/>
          </p:nvSpPr>
          <p:spPr bwMode="auto">
            <a:xfrm flipH="1">
              <a:off x="621" y="2618"/>
              <a:ext cx="540" cy="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sp>
          <p:nvSpPr>
            <p:cNvPr id="44" name="Text Box 84"/>
            <p:cNvSpPr txBox="1">
              <a:spLocks noChangeArrowheads="1"/>
            </p:cNvSpPr>
            <p:nvPr/>
          </p:nvSpPr>
          <p:spPr bwMode="auto">
            <a:xfrm>
              <a:off x="354" y="2491"/>
              <a:ext cx="245"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a:latin typeface="Arial"/>
                  <a:cs typeface="Arial"/>
                </a:rPr>
                <a:t>r</a:t>
              </a:r>
              <a:r>
                <a:rPr lang="en-US" sz="2400" b="1" baseline="-25000">
                  <a:latin typeface="Arial"/>
                  <a:cs typeface="Arial"/>
                </a:rPr>
                <a:t>2</a:t>
              </a:r>
            </a:p>
          </p:txBody>
        </p:sp>
        <p:sp>
          <p:nvSpPr>
            <p:cNvPr id="45" name="Oval 85"/>
            <p:cNvSpPr>
              <a:spLocks noChangeAspect="1" noChangeArrowheads="1"/>
            </p:cNvSpPr>
            <p:nvPr/>
          </p:nvSpPr>
          <p:spPr bwMode="auto">
            <a:xfrm>
              <a:off x="1118" y="2578"/>
              <a:ext cx="81" cy="80"/>
            </a:xfrm>
            <a:prstGeom prst="ellipse">
              <a:avLst/>
            </a:prstGeom>
            <a:solidFill>
              <a:srgbClr val="000000"/>
            </a:solidFill>
            <a:ln>
              <a:noFill/>
            </a:ln>
            <a:extLst>
              <a:ext uri="{91240B29-F687-4F45-9708-019B960494DF}">
                <a14:hiddenLine xmlns:a14="http://schemas.microsoft.com/office/drawing/2010/main" w="9525">
                  <a:solidFill>
                    <a:srgbClr val="000000"/>
                  </a:solidFill>
                  <a:prstDash val="dash"/>
                  <a:round/>
                  <a:headEnd/>
                  <a:tailEnd/>
                </a14:hiddenLine>
              </a:ext>
            </a:extLst>
          </p:spPr>
          <p:txBody>
            <a:bodyPr wrap="none" anchor="ctr"/>
            <a:lstStyle/>
            <a:p>
              <a:endParaRPr lang="en-US">
                <a:latin typeface="Arial"/>
                <a:cs typeface="Arial"/>
              </a:endParaRPr>
            </a:p>
          </p:txBody>
        </p:sp>
      </p:grpSp>
      <p:sp>
        <p:nvSpPr>
          <p:cNvPr id="46" name="Line 91"/>
          <p:cNvSpPr>
            <a:spLocks noChangeShapeType="1"/>
          </p:cNvSpPr>
          <p:nvPr/>
        </p:nvSpPr>
        <p:spPr bwMode="auto">
          <a:xfrm>
            <a:off x="3257551" y="4065587"/>
            <a:ext cx="3033713" cy="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grpSp>
        <p:nvGrpSpPr>
          <p:cNvPr id="47" name="Group 101"/>
          <p:cNvGrpSpPr>
            <a:grpSpLocks/>
          </p:cNvGrpSpPr>
          <p:nvPr/>
        </p:nvGrpSpPr>
        <p:grpSpPr bwMode="auto">
          <a:xfrm>
            <a:off x="6292850" y="4443412"/>
            <a:ext cx="2046288" cy="1670050"/>
            <a:chOff x="3070" y="2856"/>
            <a:chExt cx="1289" cy="1052"/>
          </a:xfrm>
        </p:grpSpPr>
        <p:sp>
          <p:nvSpPr>
            <p:cNvPr id="48" name="Text Box 64"/>
            <p:cNvSpPr txBox="1">
              <a:spLocks noChangeArrowheads="1"/>
            </p:cNvSpPr>
            <p:nvPr/>
          </p:nvSpPr>
          <p:spPr bwMode="auto">
            <a:xfrm>
              <a:off x="3070" y="2856"/>
              <a:ext cx="197" cy="233"/>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dirty="0">
                  <a:latin typeface="Arial"/>
                  <a:cs typeface="Arial"/>
                </a:rPr>
                <a:t>r</a:t>
              </a:r>
              <a:r>
                <a:rPr lang="en-US" sz="2400" b="1" baseline="-25000" dirty="0">
                  <a:latin typeface="Arial"/>
                  <a:cs typeface="Arial"/>
                </a:rPr>
                <a:t>1</a:t>
              </a:r>
            </a:p>
          </p:txBody>
        </p:sp>
        <p:sp>
          <p:nvSpPr>
            <p:cNvPr id="49" name="Line 65"/>
            <p:cNvSpPr>
              <a:spLocks noChangeShapeType="1"/>
            </p:cNvSpPr>
            <p:nvPr/>
          </p:nvSpPr>
          <p:spPr bwMode="auto">
            <a:xfrm flipH="1">
              <a:off x="3307" y="2981"/>
              <a:ext cx="1001" cy="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sp>
          <p:nvSpPr>
            <p:cNvPr id="50" name="Oval 66"/>
            <p:cNvSpPr>
              <a:spLocks noChangeAspect="1" noChangeArrowheads="1"/>
            </p:cNvSpPr>
            <p:nvPr/>
          </p:nvSpPr>
          <p:spPr bwMode="auto">
            <a:xfrm>
              <a:off x="4278" y="2939"/>
              <a:ext cx="81" cy="80"/>
            </a:xfrm>
            <a:prstGeom prst="ellipse">
              <a:avLst/>
            </a:prstGeom>
            <a:solidFill>
              <a:srgbClr val="000000"/>
            </a:solidFill>
            <a:ln>
              <a:noFill/>
            </a:ln>
            <a:extLst>
              <a:ext uri="{91240B29-F687-4F45-9708-019B960494DF}">
                <a14:hiddenLine xmlns:a14="http://schemas.microsoft.com/office/drawing/2010/main" w="9525">
                  <a:solidFill>
                    <a:srgbClr val="000000"/>
                  </a:solidFill>
                  <a:prstDash val="dash"/>
                  <a:round/>
                  <a:headEnd/>
                  <a:tailEnd/>
                </a14:hiddenLine>
              </a:ext>
            </a:extLst>
          </p:spPr>
          <p:txBody>
            <a:bodyPr wrap="none" anchor="ctr"/>
            <a:lstStyle/>
            <a:p>
              <a:endParaRPr lang="en-US">
                <a:latin typeface="Arial"/>
                <a:cs typeface="Arial"/>
              </a:endParaRPr>
            </a:p>
          </p:txBody>
        </p:sp>
        <p:sp>
          <p:nvSpPr>
            <p:cNvPr id="51" name="Line 92"/>
            <p:cNvSpPr>
              <a:spLocks noChangeShapeType="1"/>
            </p:cNvSpPr>
            <p:nvPr/>
          </p:nvSpPr>
          <p:spPr bwMode="auto">
            <a:xfrm>
              <a:off x="4317" y="2978"/>
              <a:ext cx="0" cy="93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grpSp>
      <p:grpSp>
        <p:nvGrpSpPr>
          <p:cNvPr id="52" name="Group 102"/>
          <p:cNvGrpSpPr>
            <a:grpSpLocks/>
          </p:cNvGrpSpPr>
          <p:nvPr/>
        </p:nvGrpSpPr>
        <p:grpSpPr bwMode="auto">
          <a:xfrm>
            <a:off x="7761289" y="3997326"/>
            <a:ext cx="128587" cy="2116137"/>
            <a:chOff x="3995" y="2575"/>
            <a:chExt cx="81" cy="1333"/>
          </a:xfrm>
        </p:grpSpPr>
        <p:sp>
          <p:nvSpPr>
            <p:cNvPr id="53" name="Oval 88"/>
            <p:cNvSpPr>
              <a:spLocks noChangeAspect="1" noChangeArrowheads="1"/>
            </p:cNvSpPr>
            <p:nvPr/>
          </p:nvSpPr>
          <p:spPr bwMode="auto">
            <a:xfrm>
              <a:off x="3995" y="2575"/>
              <a:ext cx="81" cy="80"/>
            </a:xfrm>
            <a:prstGeom prst="ellipse">
              <a:avLst/>
            </a:prstGeom>
            <a:solidFill>
              <a:srgbClr val="000000"/>
            </a:solidFill>
            <a:ln>
              <a:noFill/>
            </a:ln>
            <a:extLst>
              <a:ext uri="{91240B29-F687-4F45-9708-019B960494DF}">
                <a14:hiddenLine xmlns:a14="http://schemas.microsoft.com/office/drawing/2010/main" w="9525">
                  <a:solidFill>
                    <a:srgbClr val="000000"/>
                  </a:solidFill>
                  <a:prstDash val="dash"/>
                  <a:round/>
                  <a:headEnd/>
                  <a:tailEnd/>
                </a14:hiddenLine>
              </a:ext>
            </a:extLst>
          </p:spPr>
          <p:txBody>
            <a:bodyPr wrap="none" anchor="ctr"/>
            <a:lstStyle/>
            <a:p>
              <a:endParaRPr lang="en-US">
                <a:latin typeface="Arial"/>
                <a:cs typeface="Arial"/>
              </a:endParaRPr>
            </a:p>
          </p:txBody>
        </p:sp>
        <p:sp>
          <p:nvSpPr>
            <p:cNvPr id="54" name="Line 93"/>
            <p:cNvSpPr>
              <a:spLocks noChangeShapeType="1"/>
            </p:cNvSpPr>
            <p:nvPr/>
          </p:nvSpPr>
          <p:spPr bwMode="auto">
            <a:xfrm>
              <a:off x="4041" y="2612"/>
              <a:ext cx="0" cy="1296"/>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grpSp>
      <p:sp>
        <p:nvSpPr>
          <p:cNvPr id="55" name="Line 94"/>
          <p:cNvSpPr>
            <a:spLocks noChangeShapeType="1"/>
          </p:cNvSpPr>
          <p:nvPr/>
        </p:nvSpPr>
        <p:spPr bwMode="auto">
          <a:xfrm flipV="1">
            <a:off x="2505075" y="4070351"/>
            <a:ext cx="0" cy="554037"/>
          </a:xfrm>
          <a:prstGeom prst="line">
            <a:avLst/>
          </a:prstGeom>
          <a:noFill/>
          <a:ln w="28575">
            <a:solidFill>
              <a:schemeClr val="tx1"/>
            </a:solidFill>
            <a:round/>
            <a:headEnd/>
            <a:tailEnd type="triangle" w="lg" len="lg"/>
          </a:ln>
          <a:extLst>
            <a:ext uri="{909E8E84-426E-40DD-AFC4-6F175D3DCCD1}">
              <a14:hiddenFill xmlns:a14="http://schemas.microsoft.com/office/drawing/2010/main">
                <a:noFill/>
              </a14:hiddenFill>
            </a:ext>
          </a:extLst>
        </p:spPr>
        <p:txBody>
          <a:bodyPr/>
          <a:lstStyle/>
          <a:p>
            <a:endParaRPr lang="en-US">
              <a:latin typeface="Arial"/>
              <a:cs typeface="Arial"/>
            </a:endParaRPr>
          </a:p>
        </p:txBody>
      </p:sp>
      <p:sp>
        <p:nvSpPr>
          <p:cNvPr id="56" name="Line 95"/>
          <p:cNvSpPr>
            <a:spLocks noChangeShapeType="1"/>
          </p:cNvSpPr>
          <p:nvPr/>
        </p:nvSpPr>
        <p:spPr bwMode="auto">
          <a:xfrm flipV="1">
            <a:off x="6770688" y="4075112"/>
            <a:ext cx="0" cy="554038"/>
          </a:xfrm>
          <a:prstGeom prst="line">
            <a:avLst/>
          </a:prstGeom>
          <a:noFill/>
          <a:ln w="28575">
            <a:solidFill>
              <a:schemeClr val="tx1"/>
            </a:solidFill>
            <a:round/>
            <a:headEnd/>
            <a:tailEnd type="triangle" w="lg" len="lg"/>
          </a:ln>
          <a:extLst>
            <a:ext uri="{909E8E84-426E-40DD-AFC4-6F175D3DCCD1}">
              <a14:hiddenFill xmlns:a14="http://schemas.microsoft.com/office/drawing/2010/main">
                <a:noFill/>
              </a14:hiddenFill>
            </a:ext>
          </a:extLst>
        </p:spPr>
        <p:txBody>
          <a:bodyPr/>
          <a:lstStyle/>
          <a:p>
            <a:endParaRPr lang="en-US">
              <a:latin typeface="Arial"/>
              <a:cs typeface="Arial"/>
            </a:endParaRPr>
          </a:p>
        </p:txBody>
      </p:sp>
      <p:sp>
        <p:nvSpPr>
          <p:cNvPr id="57" name="Line 96"/>
          <p:cNvSpPr>
            <a:spLocks noChangeShapeType="1"/>
          </p:cNvSpPr>
          <p:nvPr/>
        </p:nvSpPr>
        <p:spPr bwMode="auto">
          <a:xfrm rot="16200000" flipV="1">
            <a:off x="8049419" y="5790406"/>
            <a:ext cx="0" cy="427038"/>
          </a:xfrm>
          <a:prstGeom prst="line">
            <a:avLst/>
          </a:prstGeom>
          <a:noFill/>
          <a:ln w="28575">
            <a:solidFill>
              <a:schemeClr val="tx1"/>
            </a:solidFill>
            <a:round/>
            <a:headEnd/>
            <a:tailEnd type="triangle" w="lg" len="lg"/>
          </a:ln>
          <a:extLst>
            <a:ext uri="{909E8E84-426E-40DD-AFC4-6F175D3DCCD1}">
              <a14:hiddenFill xmlns:a14="http://schemas.microsoft.com/office/drawing/2010/main">
                <a:noFill/>
              </a14:hiddenFill>
            </a:ext>
          </a:extLst>
        </p:spPr>
        <p:txBody>
          <a:bodyPr/>
          <a:lstStyle/>
          <a:p>
            <a:endParaRPr lang="en-US">
              <a:latin typeface="Arial"/>
              <a:cs typeface="Arial"/>
            </a:endParaRPr>
          </a:p>
        </p:txBody>
      </p:sp>
      <p:sp>
        <p:nvSpPr>
          <p:cNvPr id="59" name="Text Box 108"/>
          <p:cNvSpPr txBox="1">
            <a:spLocks noChangeArrowheads="1"/>
          </p:cNvSpPr>
          <p:nvPr/>
        </p:nvSpPr>
        <p:spPr bwMode="auto">
          <a:xfrm>
            <a:off x="470735" y="914401"/>
            <a:ext cx="11277600" cy="1263650"/>
          </a:xfrm>
          <a:prstGeom prst="rect">
            <a:avLst/>
          </a:prstGeom>
          <a:solidFill>
            <a:schemeClr val="bg1"/>
          </a:solidFill>
          <a:ln w="9525">
            <a:noFill/>
            <a:miter lim="800000"/>
            <a:headEnd/>
            <a:tailEnd/>
          </a:ln>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ct val="105000"/>
              </a:lnSpc>
            </a:pPr>
            <a:r>
              <a:rPr lang="en-US" sz="2500" i="1" dirty="0">
                <a:solidFill>
                  <a:srgbClr val="002060"/>
                </a:solidFill>
                <a:latin typeface="Arial"/>
                <a:cs typeface="Arial"/>
              </a:rPr>
              <a:t>When working with this model, keep in mind:</a:t>
            </a:r>
          </a:p>
          <a:p>
            <a:pPr algn="ctr" eaLnBrk="1" hangingPunct="1">
              <a:lnSpc>
                <a:spcPct val="105000"/>
              </a:lnSpc>
            </a:pPr>
            <a:r>
              <a:rPr lang="en-US" sz="2500" i="1" dirty="0">
                <a:solidFill>
                  <a:srgbClr val="002060"/>
                </a:solidFill>
                <a:latin typeface="Arial"/>
                <a:cs typeface="Arial"/>
              </a:rPr>
              <a:t>the LF market determines </a:t>
            </a:r>
            <a:r>
              <a:rPr lang="en-US" sz="2500" b="1" i="1" dirty="0">
                <a:solidFill>
                  <a:srgbClr val="002060"/>
                </a:solidFill>
                <a:latin typeface="Arial"/>
                <a:cs typeface="Arial"/>
              </a:rPr>
              <a:t>r</a:t>
            </a:r>
            <a:r>
              <a:rPr lang="en-US" sz="2500" i="1" dirty="0">
                <a:solidFill>
                  <a:srgbClr val="002060"/>
                </a:solidFill>
                <a:latin typeface="Arial"/>
                <a:cs typeface="Arial"/>
              </a:rPr>
              <a:t> </a:t>
            </a:r>
            <a:r>
              <a:rPr lang="en-US" sz="2500" i="1" dirty="0">
                <a:solidFill>
                  <a:srgbClr val="C00000"/>
                </a:solidFill>
                <a:latin typeface="Arial"/>
                <a:cs typeface="Arial"/>
              </a:rPr>
              <a:t>(in left graph), </a:t>
            </a:r>
          </a:p>
          <a:p>
            <a:pPr algn="ctr" eaLnBrk="1" hangingPunct="1">
              <a:lnSpc>
                <a:spcPct val="105000"/>
              </a:lnSpc>
            </a:pPr>
            <a:r>
              <a:rPr lang="en-US" sz="2500" i="1" dirty="0">
                <a:solidFill>
                  <a:srgbClr val="002060"/>
                </a:solidFill>
                <a:latin typeface="Arial"/>
                <a:cs typeface="Arial"/>
              </a:rPr>
              <a:t>then this value of </a:t>
            </a:r>
            <a:r>
              <a:rPr lang="en-US" sz="2500" b="1" i="1" dirty="0">
                <a:solidFill>
                  <a:srgbClr val="002060"/>
                </a:solidFill>
                <a:latin typeface="Arial"/>
                <a:cs typeface="Arial"/>
              </a:rPr>
              <a:t>r</a:t>
            </a:r>
            <a:r>
              <a:rPr lang="en-US" sz="2500" i="1" dirty="0">
                <a:solidFill>
                  <a:srgbClr val="002060"/>
                </a:solidFill>
                <a:latin typeface="Arial"/>
                <a:cs typeface="Arial"/>
              </a:rPr>
              <a:t> determines NCO </a:t>
            </a:r>
            <a:r>
              <a:rPr lang="en-US" sz="2500" i="1" dirty="0">
                <a:solidFill>
                  <a:srgbClr val="C00000"/>
                </a:solidFill>
                <a:latin typeface="Arial"/>
                <a:cs typeface="Arial"/>
              </a:rPr>
              <a:t>(in right graph).  </a:t>
            </a:r>
          </a:p>
        </p:txBody>
      </p:sp>
    </p:spTree>
    <p:extLst>
      <p:ext uri="{BB962C8B-B14F-4D97-AF65-F5344CB8AC3E}">
        <p14:creationId xmlns:p14="http://schemas.microsoft.com/office/powerpoint/2010/main" val="144302561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35"/>
                                        </p:tgtEl>
                                        <p:attrNameLst>
                                          <p:attrName>style.visibility</p:attrName>
                                        </p:attrNameLst>
                                      </p:cBhvr>
                                      <p:to>
                                        <p:strVal val="visible"/>
                                      </p:to>
                                    </p:set>
                                    <p:animEffect transition="in" filter="strips(downLeft)">
                                      <p:cBhvr>
                                        <p:cTn id="12" dur="500"/>
                                        <p:tgtEl>
                                          <p:spTgt spid="3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nodeType="clickEffect">
                                  <p:stCondLst>
                                    <p:cond delay="0"/>
                                  </p:stCondLst>
                                  <p:childTnLst>
                                    <p:set>
                                      <p:cBhvr>
                                        <p:cTn id="16" dur="1" fill="hold">
                                          <p:stCondLst>
                                            <p:cond delay="0"/>
                                          </p:stCondLst>
                                        </p:cTn>
                                        <p:tgtEl>
                                          <p:spTgt spid="42"/>
                                        </p:tgtEl>
                                        <p:attrNameLst>
                                          <p:attrName>style.visibility</p:attrName>
                                        </p:attrNameLst>
                                      </p:cBhvr>
                                      <p:to>
                                        <p:strVal val="visible"/>
                                      </p:to>
                                    </p:set>
                                    <p:animEffect transition="in" filter="wipe(right)">
                                      <p:cBhvr>
                                        <p:cTn id="17" dur="500"/>
                                        <p:tgtEl>
                                          <p:spTgt spid="42"/>
                                        </p:tgtEl>
                                      </p:cBhvr>
                                    </p:animEffect>
                                  </p:childTnLst>
                                </p:cTn>
                              </p:par>
                              <p:par>
                                <p:cTn id="18" presetID="22" presetClass="entr" presetSubtype="4" fill="hold" grpId="0" nodeType="withEffect">
                                  <p:stCondLst>
                                    <p:cond delay="0"/>
                                  </p:stCondLst>
                                  <p:childTnLst>
                                    <p:set>
                                      <p:cBhvr>
                                        <p:cTn id="19" dur="1" fill="hold">
                                          <p:stCondLst>
                                            <p:cond delay="0"/>
                                          </p:stCondLst>
                                        </p:cTn>
                                        <p:tgtEl>
                                          <p:spTgt spid="55"/>
                                        </p:tgtEl>
                                        <p:attrNameLst>
                                          <p:attrName>style.visibility</p:attrName>
                                        </p:attrNameLst>
                                      </p:cBhvr>
                                      <p:to>
                                        <p:strVal val="visible"/>
                                      </p:to>
                                    </p:set>
                                    <p:animEffect transition="in" filter="wipe(down)">
                                      <p:cBhvr>
                                        <p:cTn id="20" dur="500"/>
                                        <p:tgtEl>
                                          <p:spTgt spid="55"/>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46"/>
                                        </p:tgtEl>
                                        <p:attrNameLst>
                                          <p:attrName>style.visibility</p:attrName>
                                        </p:attrNameLst>
                                      </p:cBhvr>
                                      <p:to>
                                        <p:strVal val="visible"/>
                                      </p:to>
                                    </p:set>
                                    <p:animEffect transition="in" filter="wipe(left)">
                                      <p:cBhvr>
                                        <p:cTn id="25" dur="500"/>
                                        <p:tgtEl>
                                          <p:spTgt spid="46"/>
                                        </p:tgtEl>
                                      </p:cBhvr>
                                    </p:animEffect>
                                  </p:childTnLst>
                                </p:cTn>
                              </p:par>
                              <p:par>
                                <p:cTn id="26" presetID="22" presetClass="entr" presetSubtype="4" fill="hold" grpId="0" nodeType="withEffect">
                                  <p:stCondLst>
                                    <p:cond delay="0"/>
                                  </p:stCondLst>
                                  <p:childTnLst>
                                    <p:set>
                                      <p:cBhvr>
                                        <p:cTn id="27" dur="1" fill="hold">
                                          <p:stCondLst>
                                            <p:cond delay="0"/>
                                          </p:stCondLst>
                                        </p:cTn>
                                        <p:tgtEl>
                                          <p:spTgt spid="56"/>
                                        </p:tgtEl>
                                        <p:attrNameLst>
                                          <p:attrName>style.visibility</p:attrName>
                                        </p:attrNameLst>
                                      </p:cBhvr>
                                      <p:to>
                                        <p:strVal val="visible"/>
                                      </p:to>
                                    </p:set>
                                    <p:animEffect transition="in" filter="wipe(down)">
                                      <p:cBhvr>
                                        <p:cTn id="28" dur="500"/>
                                        <p:tgtEl>
                                          <p:spTgt spid="56"/>
                                        </p:tgtEl>
                                      </p:cBhvr>
                                    </p:animEffect>
                                  </p:childTnLst>
                                </p:cTn>
                              </p:par>
                            </p:childTnLst>
                          </p:cTn>
                        </p:par>
                        <p:par>
                          <p:cTn id="29" fill="hold">
                            <p:stCondLst>
                              <p:cond delay="500"/>
                            </p:stCondLst>
                            <p:childTnLst>
                              <p:par>
                                <p:cTn id="30" presetID="22" presetClass="entr" presetSubtype="8" fill="hold" nodeType="afterEffect">
                                  <p:stCondLst>
                                    <p:cond delay="0"/>
                                  </p:stCondLst>
                                  <p:childTnLst>
                                    <p:set>
                                      <p:cBhvr>
                                        <p:cTn id="31" dur="1" fill="hold">
                                          <p:stCondLst>
                                            <p:cond delay="0"/>
                                          </p:stCondLst>
                                        </p:cTn>
                                        <p:tgtEl>
                                          <p:spTgt spid="38"/>
                                        </p:tgtEl>
                                        <p:attrNameLst>
                                          <p:attrName>style.visibility</p:attrName>
                                        </p:attrNameLst>
                                      </p:cBhvr>
                                      <p:to>
                                        <p:strVal val="visible"/>
                                      </p:to>
                                    </p:set>
                                    <p:animEffect transition="in" filter="wipe(left)">
                                      <p:cBhvr>
                                        <p:cTn id="32" dur="500"/>
                                        <p:tgtEl>
                                          <p:spTgt spid="38"/>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grpId="1" nodeType="clickEffect">
                                  <p:stCondLst>
                                    <p:cond delay="0"/>
                                  </p:stCondLst>
                                  <p:childTnLst>
                                    <p:animEffect transition="out" filter="fade">
                                      <p:cBhvr>
                                        <p:cTn id="36" dur="500"/>
                                        <p:tgtEl>
                                          <p:spTgt spid="7">
                                            <p:txEl>
                                              <p:pRg st="0" end="0"/>
                                            </p:txEl>
                                          </p:spTgt>
                                        </p:tgtEl>
                                      </p:cBhvr>
                                    </p:animEffect>
                                    <p:set>
                                      <p:cBhvr>
                                        <p:cTn id="37" dur="1" fill="hold">
                                          <p:stCondLst>
                                            <p:cond delay="499"/>
                                          </p:stCondLst>
                                        </p:cTn>
                                        <p:tgtEl>
                                          <p:spTgt spid="7">
                                            <p:txEl>
                                              <p:pRg st="0" end="0"/>
                                            </p:txEl>
                                          </p:spTgt>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6">
                                            <p:txEl>
                                              <p:pRg st="0" end="0"/>
                                            </p:txEl>
                                          </p:spTgt>
                                        </p:tgtEl>
                                        <p:attrNameLst>
                                          <p:attrName>style.visibility</p:attrName>
                                        </p:attrNameLst>
                                      </p:cBhvr>
                                      <p:to>
                                        <p:strVal val="visible"/>
                                      </p:to>
                                    </p:set>
                                    <p:animEffect transition="in" filter="wipe(left)">
                                      <p:cBhvr>
                                        <p:cTn id="42" dur="500"/>
                                        <p:tgtEl>
                                          <p:spTgt spid="6">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1" fill="hold" nodeType="clickEffect">
                                  <p:stCondLst>
                                    <p:cond delay="0"/>
                                  </p:stCondLst>
                                  <p:childTnLst>
                                    <p:set>
                                      <p:cBhvr>
                                        <p:cTn id="46" dur="1" fill="hold">
                                          <p:stCondLst>
                                            <p:cond delay="0"/>
                                          </p:stCondLst>
                                        </p:cTn>
                                        <p:tgtEl>
                                          <p:spTgt spid="52"/>
                                        </p:tgtEl>
                                        <p:attrNameLst>
                                          <p:attrName>style.visibility</p:attrName>
                                        </p:attrNameLst>
                                      </p:cBhvr>
                                      <p:to>
                                        <p:strVal val="visible"/>
                                      </p:to>
                                    </p:set>
                                    <p:animEffect transition="in" filter="wipe(up)">
                                      <p:cBhvr>
                                        <p:cTn id="47" dur="500"/>
                                        <p:tgtEl>
                                          <p:spTgt spid="52"/>
                                        </p:tgtEl>
                                      </p:cBhvr>
                                    </p:animEffect>
                                  </p:childTnLst>
                                </p:cTn>
                              </p:par>
                              <p:par>
                                <p:cTn id="48" presetID="22" presetClass="entr" presetSubtype="2" fill="hold" grpId="0" nodeType="withEffect">
                                  <p:stCondLst>
                                    <p:cond delay="0"/>
                                  </p:stCondLst>
                                  <p:childTnLst>
                                    <p:set>
                                      <p:cBhvr>
                                        <p:cTn id="49" dur="1" fill="hold">
                                          <p:stCondLst>
                                            <p:cond delay="0"/>
                                          </p:stCondLst>
                                        </p:cTn>
                                        <p:tgtEl>
                                          <p:spTgt spid="57"/>
                                        </p:tgtEl>
                                        <p:attrNameLst>
                                          <p:attrName>style.visibility</p:attrName>
                                        </p:attrNameLst>
                                      </p:cBhvr>
                                      <p:to>
                                        <p:strVal val="visible"/>
                                      </p:to>
                                    </p:set>
                                    <p:animEffect transition="in" filter="wipe(right)">
                                      <p:cBhvr>
                                        <p:cTn id="50" dur="500"/>
                                        <p:tgtEl>
                                          <p:spTgt spid="57"/>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xit" presetSubtype="0" fill="hold" grpId="1" nodeType="clickEffect">
                                  <p:stCondLst>
                                    <p:cond delay="0"/>
                                  </p:stCondLst>
                                  <p:childTnLst>
                                    <p:animEffect transition="out" filter="fade">
                                      <p:cBhvr>
                                        <p:cTn id="54" dur="500"/>
                                        <p:tgtEl>
                                          <p:spTgt spid="6">
                                            <p:txEl>
                                              <p:pRg st="0" end="0"/>
                                            </p:txEl>
                                          </p:spTgt>
                                        </p:tgtEl>
                                      </p:cBhvr>
                                    </p:animEffect>
                                    <p:set>
                                      <p:cBhvr>
                                        <p:cTn id="55" dur="1" fill="hold">
                                          <p:stCondLst>
                                            <p:cond delay="499"/>
                                          </p:stCondLst>
                                        </p:cTn>
                                        <p:tgtEl>
                                          <p:spTgt spid="6">
                                            <p:txEl>
                                              <p:pRg st="0" end="0"/>
                                            </p:txEl>
                                          </p:spTgt>
                                        </p:tgtEl>
                                        <p:attrNameLst>
                                          <p:attrName>style.visibility</p:attrName>
                                        </p:attrNameLst>
                                      </p:cBhvr>
                                      <p:to>
                                        <p:strVal val="hidden"/>
                                      </p:to>
                                    </p:set>
                                  </p:childTnLst>
                                </p:cTn>
                              </p:par>
                              <p:par>
                                <p:cTn id="56" presetID="10" presetClass="entr" presetSubtype="0" fill="hold" grpId="0" nodeType="withEffect">
                                  <p:stCondLst>
                                    <p:cond delay="0"/>
                                  </p:stCondLst>
                                  <p:childTnLst>
                                    <p:set>
                                      <p:cBhvr>
                                        <p:cTn id="57" dur="1" fill="hold">
                                          <p:stCondLst>
                                            <p:cond delay="0"/>
                                          </p:stCondLst>
                                        </p:cTn>
                                        <p:tgtEl>
                                          <p:spTgt spid="59">
                                            <p:bg/>
                                          </p:spTgt>
                                        </p:tgtEl>
                                        <p:attrNameLst>
                                          <p:attrName>style.visibility</p:attrName>
                                        </p:attrNameLst>
                                      </p:cBhvr>
                                      <p:to>
                                        <p:strVal val="visible"/>
                                      </p:to>
                                    </p:set>
                                    <p:animEffect transition="in" filter="fade">
                                      <p:cBhvr>
                                        <p:cTn id="58" dur="500"/>
                                        <p:tgtEl>
                                          <p:spTgt spid="59">
                                            <p:bg/>
                                          </p:spTgt>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59">
                                            <p:txEl>
                                              <p:pRg st="0" end="0"/>
                                            </p:txEl>
                                          </p:spTgt>
                                        </p:tgtEl>
                                        <p:attrNameLst>
                                          <p:attrName>style.visibility</p:attrName>
                                        </p:attrNameLst>
                                      </p:cBhvr>
                                      <p:to>
                                        <p:strVal val="visible"/>
                                      </p:to>
                                    </p:set>
                                    <p:animEffect transition="in" filter="fade">
                                      <p:cBhvr>
                                        <p:cTn id="61" dur="500"/>
                                        <p:tgtEl>
                                          <p:spTgt spid="59">
                                            <p:txEl>
                                              <p:pRg st="0" end="0"/>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grpId="0" nodeType="clickEffect">
                                  <p:stCondLst>
                                    <p:cond delay="0"/>
                                  </p:stCondLst>
                                  <p:childTnLst>
                                    <p:set>
                                      <p:cBhvr>
                                        <p:cTn id="65" dur="1" fill="hold">
                                          <p:stCondLst>
                                            <p:cond delay="0"/>
                                          </p:stCondLst>
                                        </p:cTn>
                                        <p:tgtEl>
                                          <p:spTgt spid="59">
                                            <p:txEl>
                                              <p:pRg st="1" end="1"/>
                                            </p:txEl>
                                          </p:spTgt>
                                        </p:tgtEl>
                                        <p:attrNameLst>
                                          <p:attrName>style.visibility</p:attrName>
                                        </p:attrNameLst>
                                      </p:cBhvr>
                                      <p:to>
                                        <p:strVal val="visible"/>
                                      </p:to>
                                    </p:set>
                                    <p:animEffect transition="in" filter="fade">
                                      <p:cBhvr>
                                        <p:cTn id="66" dur="500"/>
                                        <p:tgtEl>
                                          <p:spTgt spid="59">
                                            <p:txEl>
                                              <p:pRg st="1" end="1"/>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59">
                                            <p:txEl>
                                              <p:pRg st="2" end="2"/>
                                            </p:txEl>
                                          </p:spTgt>
                                        </p:tgtEl>
                                        <p:attrNameLst>
                                          <p:attrName>style.visibility</p:attrName>
                                        </p:attrNameLst>
                                      </p:cBhvr>
                                      <p:to>
                                        <p:strVal val="visible"/>
                                      </p:to>
                                    </p:set>
                                    <p:animEffect transition="in" filter="fade">
                                      <p:cBhvr>
                                        <p:cTn id="71" dur="500"/>
                                        <p:tgtEl>
                                          <p:spTgt spid="5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6" grpId="1" build="allAtOnce"/>
      <p:bldP spid="7" grpId="0" build="p"/>
      <p:bldP spid="7" grpId="1" build="allAtOnce"/>
      <p:bldP spid="46" grpId="0" animBg="1"/>
      <p:bldP spid="55" grpId="0" animBg="1"/>
      <p:bldP spid="56" grpId="0" animBg="1"/>
      <p:bldP spid="57" grpId="0" animBg="1"/>
      <p:bldP spid="59"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wrap="square" anchor="ctr"/>
          <a:lstStyle/>
          <a:p>
            <a:r>
              <a:rPr lang="en-US" altLang="en-US" sz="3800" dirty="0"/>
              <a:t>Foreign-Currency Exchange Market – 1 </a:t>
            </a:r>
          </a:p>
        </p:txBody>
      </p:sp>
      <p:sp>
        <p:nvSpPr>
          <p:cNvPr id="17411" name="Content Placeholder 2"/>
          <p:cNvSpPr>
            <a:spLocks noGrp="1"/>
          </p:cNvSpPr>
          <p:nvPr>
            <p:ph idx="1"/>
          </p:nvPr>
        </p:nvSpPr>
        <p:spPr>
          <a:prstGeom prst="rect">
            <a:avLst/>
          </a:prstGeom>
        </p:spPr>
        <p:txBody>
          <a:bodyPr/>
          <a:lstStyle/>
          <a:p>
            <a:pPr>
              <a:spcAft>
                <a:spcPts val="600"/>
              </a:spcAft>
            </a:pPr>
            <a:r>
              <a:rPr lang="en-US" altLang="en-US" dirty="0"/>
              <a:t>The market for foreign-currency exchange</a:t>
            </a:r>
          </a:p>
          <a:p>
            <a:pPr lvl="1">
              <a:spcAft>
                <a:spcPts val="600"/>
              </a:spcAft>
            </a:pPr>
            <a:r>
              <a:rPr lang="en-US" altLang="en-US" dirty="0"/>
              <a:t>Trade U.S. dollars in exchange for foreign currencies</a:t>
            </a:r>
          </a:p>
          <a:p>
            <a:pPr lvl="1">
              <a:spcAft>
                <a:spcPts val="600"/>
              </a:spcAft>
            </a:pPr>
            <a:r>
              <a:rPr lang="en-US" altLang="en-US" dirty="0"/>
              <a:t>Identity: </a:t>
            </a:r>
            <a:r>
              <a:rPr lang="en-US" altLang="en-US" b="1" i="1" dirty="0"/>
              <a:t>NCO</a:t>
            </a:r>
            <a:r>
              <a:rPr lang="en-US" altLang="en-US" dirty="0"/>
              <a:t> = </a:t>
            </a:r>
            <a:r>
              <a:rPr lang="en-US" altLang="en-US" b="1" i="1" dirty="0"/>
              <a:t>NX  </a:t>
            </a:r>
          </a:p>
          <a:p>
            <a:pPr lvl="1">
              <a:spcAft>
                <a:spcPts val="600"/>
              </a:spcAft>
            </a:pPr>
            <a:r>
              <a:rPr lang="en-US" altLang="en-US" b="1" i="1" dirty="0"/>
              <a:t>NX</a:t>
            </a:r>
            <a:r>
              <a:rPr lang="en-US" altLang="en-US" dirty="0"/>
              <a:t> is the demand for dollars: foreigners need dollars to buy U.S. net exports.</a:t>
            </a:r>
          </a:p>
          <a:p>
            <a:pPr lvl="1">
              <a:spcAft>
                <a:spcPts val="600"/>
              </a:spcAft>
            </a:pPr>
            <a:r>
              <a:rPr lang="en-US" altLang="en-US" b="1" i="1" dirty="0"/>
              <a:t>NCO</a:t>
            </a:r>
            <a:r>
              <a:rPr lang="en-US" altLang="en-US" dirty="0"/>
              <a:t> is the supply of dollars: U.S. residents sell dollars to obtain the foreign currency they need to buy foreign assets. </a:t>
            </a:r>
          </a:p>
        </p:txBody>
      </p:sp>
      <p:sp>
        <p:nvSpPr>
          <p:cNvPr id="17413" name="Slide Number Placeholder 1"/>
          <p:cNvSpPr>
            <a:spLocks noGrp="1"/>
          </p:cNvSpPr>
          <p:nvPr>
            <p:ph type="sldNum" sz="quarter" idx="10"/>
          </p:nvPr>
        </p:nvSpPr>
        <p:spPr>
          <a:prstGeom prst="rect">
            <a:avLst/>
          </a:prstGeom>
          <a:noFill/>
          <a:extLst>
            <a:ext uri="{909E8E84-426E-40DD-AFC4-6F175D3DCCD1}">
              <a14:hiddenFill xmlns:a14="http://schemas.microsoft.com/office/drawing/2010/main">
                <a:solidFill>
                  <a:srgbClr val="FFFFFF"/>
                </a:solidFill>
              </a14:hiddenFill>
            </a:ext>
          </a:extLst>
        </p:spPr>
        <p:txBody>
          <a:bodyPr/>
          <a:lstStyle>
            <a:lvl1pPr algn="l" eaLnBrk="0" hangingPunct="0">
              <a:defRPr sz="3400">
                <a:solidFill>
                  <a:srgbClr val="005EA4"/>
                </a:solidFill>
                <a:latin typeface="Arial" charset="0"/>
              </a:defRPr>
            </a:lvl1pPr>
            <a:lvl2pPr marL="742950" indent="-285750" algn="l" eaLnBrk="0" hangingPunct="0">
              <a:buFont typeface="Arial" charset="0"/>
              <a:buChar char="–"/>
              <a:defRPr sz="3200">
                <a:solidFill>
                  <a:schemeClr val="tx1"/>
                </a:solidFill>
                <a:latin typeface="Arial" charset="0"/>
              </a:defRPr>
            </a:lvl2pPr>
            <a:lvl3pPr marL="1143000" indent="-228600" algn="l" eaLnBrk="0" hangingPunct="0">
              <a:buSzPct val="90000"/>
              <a:defRPr sz="2800">
                <a:solidFill>
                  <a:schemeClr val="tx1"/>
                </a:solidFill>
                <a:latin typeface="Arial" charset="0"/>
              </a:defRPr>
            </a:lvl3pPr>
            <a:lvl4pPr marL="1600200" indent="-228600" algn="l" eaLnBrk="0" hangingPunct="0">
              <a:buChar char="–"/>
              <a:defRPr sz="2400">
                <a:solidFill>
                  <a:schemeClr val="tx1"/>
                </a:solidFill>
                <a:latin typeface="Arial" charset="0"/>
              </a:defRPr>
            </a:lvl4pPr>
            <a:lvl5pPr marL="2057400" indent="-228600" algn="l" eaLnBrk="0" hangingPunct="0">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fld id="{BFB0144A-64BC-46C7-9FBF-1D265CC1B780}" type="slidenum">
              <a:rPr lang="en-US" altLang="en-US" sz="1200">
                <a:solidFill>
                  <a:srgbClr val="002060"/>
                </a:solidFill>
              </a:rPr>
              <a:pPr algn="ctr" eaLnBrk="1" hangingPunct="1"/>
              <a:t>12</a:t>
            </a:fld>
            <a:endParaRPr lang="en-US" altLang="en-US" sz="1200">
              <a:solidFill>
                <a:srgbClr val="002060"/>
              </a:solidFill>
            </a:endParaRPr>
          </a:p>
        </p:txBody>
      </p:sp>
      <p:sp>
        <p:nvSpPr>
          <p:cNvPr id="6" name="Footer Placeholder 2"/>
          <p:cNvSpPr>
            <a:spLocks noGrp="1"/>
          </p:cNvSpPr>
          <p:nvPr>
            <p:ph type="ftr" sz="quarter" idx="11"/>
          </p:nvPr>
        </p:nvSpPr>
        <p:spPr>
          <a:xfrm>
            <a:off x="0" y="6359858"/>
            <a:ext cx="11821582" cy="498143"/>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3889601940"/>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800" dirty="0"/>
              <a:t>Foreign-Currency Exchange Market – 2 </a:t>
            </a:r>
            <a:endParaRPr lang="en-US" sz="3800" dirty="0"/>
          </a:p>
        </p:txBody>
      </p:sp>
      <p:sp>
        <p:nvSpPr>
          <p:cNvPr id="3" name="Content Placeholder 2"/>
          <p:cNvSpPr>
            <a:spLocks noGrp="1"/>
          </p:cNvSpPr>
          <p:nvPr>
            <p:ph idx="1"/>
          </p:nvPr>
        </p:nvSpPr>
        <p:spPr>
          <a:prstGeom prst="rect">
            <a:avLst/>
          </a:prstGeom>
        </p:spPr>
        <p:txBody>
          <a:bodyPr/>
          <a:lstStyle/>
          <a:p>
            <a:pPr>
              <a:spcAft>
                <a:spcPts val="1200"/>
              </a:spcAft>
            </a:pPr>
            <a:r>
              <a:rPr lang="en-US" dirty="0"/>
              <a:t>The U.S. real exchange rate (E</a:t>
            </a:r>
            <a:r>
              <a:rPr lang="en-US" b="1" i="1" dirty="0"/>
              <a:t>) </a:t>
            </a:r>
          </a:p>
          <a:p>
            <a:pPr lvl="1">
              <a:spcAft>
                <a:spcPts val="1200"/>
              </a:spcAft>
            </a:pPr>
            <a:r>
              <a:rPr lang="en-US" dirty="0"/>
              <a:t>Measures  the quantity of foreign goods &amp; services that trade for one unit of U.S. goods &amp; services.  </a:t>
            </a:r>
          </a:p>
          <a:p>
            <a:pPr lvl="1">
              <a:spcAft>
                <a:spcPts val="1200"/>
              </a:spcAft>
            </a:pPr>
            <a:r>
              <a:rPr lang="en-US" b="1" i="1" dirty="0"/>
              <a:t>E</a:t>
            </a:r>
            <a:r>
              <a:rPr lang="en-US" dirty="0"/>
              <a:t> is the real value of a dollar in the market for foreign-currency exchange.</a:t>
            </a:r>
          </a:p>
          <a:p>
            <a:pPr lvl="1">
              <a:spcAft>
                <a:spcPts val="1200"/>
              </a:spcAft>
            </a:pPr>
            <a:r>
              <a:rPr lang="en-US" b="1" i="1" dirty="0"/>
              <a:t>E</a:t>
            </a:r>
            <a:r>
              <a:rPr lang="en-US" dirty="0"/>
              <a:t> balances the supply and demand in the market for foreign-currency exchange  </a:t>
            </a:r>
          </a:p>
          <a:p>
            <a:pPr>
              <a:spcAft>
                <a:spcPts val="1200"/>
              </a:spcAft>
            </a:pPr>
            <a:endParaRPr lang="en-US" dirty="0"/>
          </a:p>
          <a:p>
            <a:pPr>
              <a:spcAft>
                <a:spcPts val="1200"/>
              </a:spcAft>
            </a:pPr>
            <a:endParaRPr lang="en-US" dirty="0"/>
          </a:p>
        </p:txBody>
      </p:sp>
      <p:sp>
        <p:nvSpPr>
          <p:cNvPr id="4" name="Slide Number Placeholder 3"/>
          <p:cNvSpPr>
            <a:spLocks noGrp="1"/>
          </p:cNvSpPr>
          <p:nvPr>
            <p:ph type="sldNum" sz="quarter" idx="10"/>
          </p:nvPr>
        </p:nvSpPr>
        <p:spPr>
          <a:prstGeom prst="rect">
            <a:avLst/>
          </a:prstGeom>
        </p:spPr>
        <p:txBody>
          <a:bodyPr/>
          <a:lstStyle/>
          <a:p>
            <a:pPr>
              <a:defRPr/>
            </a:pPr>
            <a:fld id="{073C29DC-2178-4274-9150-45F8EBD31C2D}" type="slidenum">
              <a:rPr lang="en-US" smtClean="0"/>
              <a:pPr>
                <a:defRPr/>
              </a:pPr>
              <a:t>13</a:t>
            </a:fld>
            <a:endParaRPr lang="en-US"/>
          </a:p>
        </p:txBody>
      </p:sp>
      <p:sp>
        <p:nvSpPr>
          <p:cNvPr id="6" name="Footer Placeholder 2"/>
          <p:cNvSpPr>
            <a:spLocks noGrp="1"/>
          </p:cNvSpPr>
          <p:nvPr>
            <p:ph type="ftr" sz="quarter" idx="11"/>
          </p:nvPr>
        </p:nvSpPr>
        <p:spPr>
          <a:xfrm>
            <a:off x="0" y="6359858"/>
            <a:ext cx="11821582" cy="498143"/>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20627813"/>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5"/>
          <p:cNvGrpSpPr>
            <a:grpSpLocks/>
          </p:cNvGrpSpPr>
          <p:nvPr/>
        </p:nvGrpSpPr>
        <p:grpSpPr bwMode="auto">
          <a:xfrm>
            <a:off x="7694612" y="1371602"/>
            <a:ext cx="2006600" cy="3584575"/>
            <a:chOff x="3752" y="1129"/>
            <a:chExt cx="1264" cy="2258"/>
          </a:xfrm>
        </p:grpSpPr>
        <p:sp>
          <p:nvSpPr>
            <p:cNvPr id="16407" name="Text Box 2"/>
            <p:cNvSpPr txBox="1">
              <a:spLocks noChangeArrowheads="1"/>
            </p:cNvSpPr>
            <p:nvPr/>
          </p:nvSpPr>
          <p:spPr bwMode="auto">
            <a:xfrm>
              <a:off x="3752" y="1129"/>
              <a:ext cx="1264" cy="5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ct val="105000"/>
                </a:lnSpc>
                <a:spcBef>
                  <a:spcPct val="50000"/>
                </a:spcBef>
              </a:pPr>
              <a:r>
                <a:rPr lang="en-US" sz="2400" i="1" dirty="0">
                  <a:latin typeface="Arial"/>
                  <a:cs typeface="Arial"/>
                </a:rPr>
                <a:t>Supply</a:t>
              </a:r>
              <a:r>
                <a:rPr lang="en-US" sz="2400" dirty="0">
                  <a:latin typeface="Arial"/>
                  <a:cs typeface="Arial"/>
                </a:rPr>
                <a:t> = </a:t>
              </a:r>
              <a:r>
                <a:rPr lang="en-US" sz="2400" i="1" dirty="0">
                  <a:latin typeface="Arial"/>
                  <a:cs typeface="Arial"/>
                </a:rPr>
                <a:t>NCO</a:t>
              </a:r>
              <a:endParaRPr lang="en-US" sz="2400" b="1" baseline="-25000" dirty="0">
                <a:latin typeface="Arial"/>
                <a:cs typeface="Arial"/>
              </a:endParaRPr>
            </a:p>
          </p:txBody>
        </p:sp>
        <p:sp>
          <p:nvSpPr>
            <p:cNvPr id="16408" name="Line 3"/>
            <p:cNvSpPr>
              <a:spLocks noChangeShapeType="1"/>
            </p:cNvSpPr>
            <p:nvPr/>
          </p:nvSpPr>
          <p:spPr bwMode="auto">
            <a:xfrm flipV="1">
              <a:off x="4052" y="1396"/>
              <a:ext cx="0" cy="1991"/>
            </a:xfrm>
            <a:prstGeom prst="line">
              <a:avLst/>
            </a:prstGeom>
            <a:noFill/>
            <a:ln w="38100">
              <a:solidFill>
                <a:srgbClr val="003399"/>
              </a:solidFill>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grpSp>
      <p:sp>
        <p:nvSpPr>
          <p:cNvPr id="16390" name="Rectangle 5"/>
          <p:cNvSpPr>
            <a:spLocks noGrp="1" noChangeArrowheads="1"/>
          </p:cNvSpPr>
          <p:nvPr>
            <p:ph type="title"/>
          </p:nvPr>
        </p:nvSpPr>
        <p:spPr/>
        <p:txBody>
          <a:bodyPr>
            <a:normAutofit/>
          </a:bodyPr>
          <a:lstStyle/>
          <a:p>
            <a:pPr algn="ctr" eaLnBrk="1" hangingPunct="1"/>
            <a:r>
              <a:rPr lang="en-US" sz="3000" dirty="0">
                <a:solidFill>
                  <a:srgbClr val="C00000"/>
                </a:solidFill>
              </a:rPr>
              <a:t>The market for foreign-currency exchange</a:t>
            </a:r>
          </a:p>
        </p:txBody>
      </p:sp>
      <p:sp>
        <p:nvSpPr>
          <p:cNvPr id="3" name="Text Placeholder 2"/>
          <p:cNvSpPr>
            <a:spLocks noGrp="1"/>
          </p:cNvSpPr>
          <p:nvPr>
            <p:ph idx="1"/>
          </p:nvPr>
        </p:nvSpPr>
        <p:spPr/>
        <p:txBody>
          <a:bodyPr>
            <a:noAutofit/>
          </a:bodyPr>
          <a:lstStyle/>
          <a:p>
            <a:r>
              <a:rPr lang="en-US" sz="2800" dirty="0">
                <a:cs typeface="Arial"/>
              </a:rPr>
              <a:t>An increase in </a:t>
            </a:r>
            <a:r>
              <a:rPr lang="en-US" sz="2800" b="1" i="1" dirty="0">
                <a:cs typeface="Arial"/>
              </a:rPr>
              <a:t>E</a:t>
            </a:r>
            <a:r>
              <a:rPr lang="en-US" sz="2800" dirty="0">
                <a:cs typeface="Arial"/>
              </a:rPr>
              <a:t> makes U.S. goods more expensive to foreigners, and reduces the quantity of dollars demanded to buy those goods.</a:t>
            </a:r>
          </a:p>
          <a:p>
            <a:r>
              <a:rPr lang="en-US" sz="2800" dirty="0">
                <a:cs typeface="Arial"/>
              </a:rPr>
              <a:t>An increase in </a:t>
            </a:r>
            <a:r>
              <a:rPr lang="en-US" sz="2800" b="1" i="1" dirty="0">
                <a:cs typeface="Arial"/>
              </a:rPr>
              <a:t>E</a:t>
            </a:r>
            <a:r>
              <a:rPr lang="en-US" sz="2800" dirty="0">
                <a:cs typeface="Arial"/>
              </a:rPr>
              <a:t> has no effect on </a:t>
            </a:r>
            <a:r>
              <a:rPr lang="en-US" sz="2800" b="1" i="1" dirty="0">
                <a:cs typeface="Arial"/>
              </a:rPr>
              <a:t>S</a:t>
            </a:r>
            <a:r>
              <a:rPr lang="en-US" sz="2800" dirty="0">
                <a:cs typeface="Arial"/>
              </a:rPr>
              <a:t> or </a:t>
            </a:r>
            <a:r>
              <a:rPr lang="en-US" sz="2800" b="1" i="1" dirty="0">
                <a:cs typeface="Arial"/>
              </a:rPr>
              <a:t>I</a:t>
            </a:r>
            <a:r>
              <a:rPr lang="en-US" sz="2800" dirty="0">
                <a:cs typeface="Arial"/>
              </a:rPr>
              <a:t>, so it does not affect </a:t>
            </a:r>
            <a:r>
              <a:rPr lang="en-US" sz="2800" b="1" i="1" dirty="0">
                <a:cs typeface="Arial"/>
              </a:rPr>
              <a:t>NCO</a:t>
            </a:r>
            <a:r>
              <a:rPr lang="en-US" sz="2800" dirty="0">
                <a:cs typeface="Arial"/>
              </a:rPr>
              <a:t> or the supply of dollars. </a:t>
            </a:r>
          </a:p>
          <a:p>
            <a:endParaRPr lang="en-US" sz="2800" dirty="0">
              <a:cs typeface="Arial"/>
            </a:endParaRPr>
          </a:p>
          <a:p>
            <a:endParaRPr lang="en-US" sz="2800" dirty="0">
              <a:cs typeface="Arial"/>
            </a:endParaRPr>
          </a:p>
          <a:p>
            <a:endParaRPr lang="en-US" sz="2800" dirty="0"/>
          </a:p>
        </p:txBody>
      </p:sp>
      <p:sp>
        <p:nvSpPr>
          <p:cNvPr id="7" name="Slide Number Placeholder 6"/>
          <p:cNvSpPr>
            <a:spLocks noGrp="1"/>
          </p:cNvSpPr>
          <p:nvPr>
            <p:ph type="sldNum" sz="quarter" idx="10"/>
          </p:nvPr>
        </p:nvSpPr>
        <p:spPr/>
        <p:txBody>
          <a:bodyPr/>
          <a:lstStyle/>
          <a:p>
            <a:pPr>
              <a:defRPr/>
            </a:pPr>
            <a:fld id="{2F37425F-5E17-4209-B948-B5CE2119E408}" type="slidenum">
              <a:rPr lang="en-US" smtClean="0"/>
              <a:pPr>
                <a:defRPr/>
              </a:pPr>
              <a:t>14</a:t>
            </a:fld>
            <a:endParaRPr lang="en-US" dirty="0"/>
          </a:p>
        </p:txBody>
      </p:sp>
      <p:sp>
        <p:nvSpPr>
          <p:cNvPr id="24" name="Footer Placeholder 2"/>
          <p:cNvSpPr>
            <a:spLocks noGrp="1"/>
          </p:cNvSpPr>
          <p:nvPr>
            <p:ph type="ftr" sz="quarter" idx="11"/>
          </p:nvPr>
        </p:nvSpPr>
        <p:spPr>
          <a:xfrm>
            <a:off x="-1" y="6324601"/>
            <a:ext cx="11810997" cy="5334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
        <p:nvSpPr>
          <p:cNvPr id="8" name="Content Placeholder 7"/>
          <p:cNvSpPr>
            <a:spLocks noGrp="1"/>
          </p:cNvSpPr>
          <p:nvPr>
            <p:ph idx="4294967295"/>
          </p:nvPr>
        </p:nvSpPr>
        <p:spPr>
          <a:xfrm>
            <a:off x="423866" y="4693594"/>
            <a:ext cx="5688010" cy="1554803"/>
          </a:xfrm>
        </p:spPr>
        <p:txBody>
          <a:bodyPr>
            <a:normAutofit/>
          </a:bodyPr>
          <a:lstStyle/>
          <a:p>
            <a:r>
              <a:rPr lang="en-US" sz="2800" b="1" i="1" dirty="0">
                <a:solidFill>
                  <a:srgbClr val="002060"/>
                </a:solidFill>
                <a:cs typeface="Arial"/>
              </a:rPr>
              <a:t>E</a:t>
            </a:r>
            <a:r>
              <a:rPr lang="en-US" sz="2800" dirty="0">
                <a:solidFill>
                  <a:srgbClr val="002060"/>
                </a:solidFill>
                <a:cs typeface="Arial"/>
              </a:rPr>
              <a:t> adjusts to balance supply and demand for dollars in the market for foreign- currency exchange.  </a:t>
            </a:r>
          </a:p>
        </p:txBody>
      </p:sp>
      <p:grpSp>
        <p:nvGrpSpPr>
          <p:cNvPr id="16391" name="Group 34"/>
          <p:cNvGrpSpPr>
            <a:grpSpLocks/>
          </p:cNvGrpSpPr>
          <p:nvPr/>
        </p:nvGrpSpPr>
        <p:grpSpPr bwMode="auto">
          <a:xfrm>
            <a:off x="6350000" y="1438276"/>
            <a:ext cx="3632200" cy="3971924"/>
            <a:chOff x="2905" y="1171"/>
            <a:chExt cx="2288" cy="2502"/>
          </a:xfrm>
        </p:grpSpPr>
        <p:grpSp>
          <p:nvGrpSpPr>
            <p:cNvPr id="16402" name="Group 6"/>
            <p:cNvGrpSpPr>
              <a:grpSpLocks/>
            </p:cNvGrpSpPr>
            <p:nvPr/>
          </p:nvGrpSpPr>
          <p:grpSpPr bwMode="auto">
            <a:xfrm>
              <a:off x="3037" y="1447"/>
              <a:ext cx="2135" cy="1938"/>
              <a:chOff x="1098" y="1361"/>
              <a:chExt cx="2116" cy="2027"/>
            </a:xfrm>
          </p:grpSpPr>
          <p:sp>
            <p:nvSpPr>
              <p:cNvPr id="16405" name="Line 7"/>
              <p:cNvSpPr>
                <a:spLocks noChangeShapeType="1"/>
              </p:cNvSpPr>
              <p:nvPr/>
            </p:nvSpPr>
            <p:spPr bwMode="auto">
              <a:xfrm>
                <a:off x="1102" y="1361"/>
                <a:ext cx="0" cy="20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sp>
            <p:nvSpPr>
              <p:cNvPr id="16406" name="Line 8"/>
              <p:cNvSpPr>
                <a:spLocks noChangeShapeType="1"/>
              </p:cNvSpPr>
              <p:nvPr/>
            </p:nvSpPr>
            <p:spPr bwMode="auto">
              <a:xfrm>
                <a:off x="1098" y="3388"/>
                <a:ext cx="211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grpSp>
        <p:sp>
          <p:nvSpPr>
            <p:cNvPr id="16403" name="Text Box 9"/>
            <p:cNvSpPr txBox="1">
              <a:spLocks noChangeArrowheads="1"/>
            </p:cNvSpPr>
            <p:nvPr/>
          </p:nvSpPr>
          <p:spPr bwMode="auto">
            <a:xfrm>
              <a:off x="2905" y="1171"/>
              <a:ext cx="26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a:latin typeface="Arial"/>
                  <a:cs typeface="Arial"/>
                </a:rPr>
                <a:t>E</a:t>
              </a:r>
              <a:endParaRPr lang="en-US" sz="2400" baseline="-25000">
                <a:latin typeface="Arial"/>
                <a:cs typeface="Arial"/>
              </a:endParaRPr>
            </a:p>
          </p:txBody>
        </p:sp>
        <p:sp>
          <p:nvSpPr>
            <p:cNvPr id="16404" name="Text Box 10"/>
            <p:cNvSpPr txBox="1">
              <a:spLocks noChangeArrowheads="1"/>
            </p:cNvSpPr>
            <p:nvPr/>
          </p:nvSpPr>
          <p:spPr bwMode="auto">
            <a:xfrm>
              <a:off x="4473" y="3440"/>
              <a:ext cx="720"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dirty="0">
                  <a:latin typeface="Arial"/>
                  <a:cs typeface="Arial"/>
                </a:rPr>
                <a:t>Dollars</a:t>
              </a:r>
              <a:endParaRPr lang="en-US" sz="2400" baseline="-25000" dirty="0">
                <a:latin typeface="Arial"/>
                <a:cs typeface="Arial"/>
              </a:endParaRPr>
            </a:p>
          </p:txBody>
        </p:sp>
      </p:grpSp>
      <p:grpSp>
        <p:nvGrpSpPr>
          <p:cNvPr id="5" name="Group 26"/>
          <p:cNvGrpSpPr>
            <a:grpSpLocks/>
          </p:cNvGrpSpPr>
          <p:nvPr/>
        </p:nvGrpSpPr>
        <p:grpSpPr bwMode="auto">
          <a:xfrm>
            <a:off x="6923090" y="2081214"/>
            <a:ext cx="3481389" cy="2547938"/>
            <a:chOff x="3168" y="1842"/>
            <a:chExt cx="2193" cy="1605"/>
          </a:xfrm>
        </p:grpSpPr>
        <p:sp>
          <p:nvSpPr>
            <p:cNvPr id="16400" name="Line 11"/>
            <p:cNvSpPr>
              <a:spLocks noChangeShapeType="1"/>
            </p:cNvSpPr>
            <p:nvPr/>
          </p:nvSpPr>
          <p:spPr bwMode="auto">
            <a:xfrm>
              <a:off x="3168" y="1842"/>
              <a:ext cx="1474" cy="1288"/>
            </a:xfrm>
            <a:prstGeom prst="line">
              <a:avLst/>
            </a:prstGeom>
            <a:noFill/>
            <a:ln w="38100">
              <a:solidFill>
                <a:srgbClr val="003399"/>
              </a:solidFill>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sp>
          <p:nvSpPr>
            <p:cNvPr id="16401" name="Text Box 23"/>
            <p:cNvSpPr txBox="1">
              <a:spLocks noChangeArrowheads="1"/>
            </p:cNvSpPr>
            <p:nvPr/>
          </p:nvSpPr>
          <p:spPr bwMode="auto">
            <a:xfrm>
              <a:off x="3949" y="3162"/>
              <a:ext cx="1412"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ct val="105000"/>
                </a:lnSpc>
                <a:spcBef>
                  <a:spcPct val="50000"/>
                </a:spcBef>
              </a:pPr>
              <a:r>
                <a:rPr lang="en-US" sz="2400" i="1" dirty="0">
                  <a:latin typeface="Arial"/>
                  <a:cs typeface="Arial"/>
                </a:rPr>
                <a:t>Demand</a:t>
              </a:r>
              <a:r>
                <a:rPr lang="en-US" sz="2400" dirty="0">
                  <a:latin typeface="Arial"/>
                  <a:cs typeface="Arial"/>
                </a:rPr>
                <a:t> = </a:t>
              </a:r>
              <a:r>
                <a:rPr lang="en-US" sz="2400" i="1" dirty="0">
                  <a:latin typeface="Arial"/>
                  <a:cs typeface="Arial"/>
                </a:rPr>
                <a:t>NX</a:t>
              </a:r>
              <a:endParaRPr lang="en-US" sz="2400" b="1" baseline="-25000" dirty="0">
                <a:latin typeface="Arial"/>
                <a:cs typeface="Arial"/>
              </a:endParaRPr>
            </a:p>
          </p:txBody>
        </p:sp>
      </p:grpSp>
      <p:grpSp>
        <p:nvGrpSpPr>
          <p:cNvPr id="6" name="Group 28"/>
          <p:cNvGrpSpPr>
            <a:grpSpLocks/>
          </p:cNvGrpSpPr>
          <p:nvPr/>
        </p:nvGrpSpPr>
        <p:grpSpPr bwMode="auto">
          <a:xfrm>
            <a:off x="6111876" y="2973393"/>
            <a:ext cx="2116137" cy="369888"/>
            <a:chOff x="2657" y="2404"/>
            <a:chExt cx="1333" cy="233"/>
          </a:xfrm>
        </p:grpSpPr>
        <p:sp>
          <p:nvSpPr>
            <p:cNvPr id="16397" name="Text Box 12"/>
            <p:cNvSpPr txBox="1">
              <a:spLocks noChangeArrowheads="1"/>
            </p:cNvSpPr>
            <p:nvPr/>
          </p:nvSpPr>
          <p:spPr bwMode="auto">
            <a:xfrm>
              <a:off x="2657" y="2404"/>
              <a:ext cx="257" cy="233"/>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dirty="0">
                  <a:latin typeface="Arial"/>
                  <a:cs typeface="Arial"/>
                </a:rPr>
                <a:t>E</a:t>
              </a:r>
              <a:r>
                <a:rPr lang="en-US" sz="2400" b="1" baseline="-25000" dirty="0">
                  <a:latin typeface="Arial"/>
                  <a:cs typeface="Arial"/>
                </a:rPr>
                <a:t>1</a:t>
              </a:r>
            </a:p>
          </p:txBody>
        </p:sp>
        <p:sp>
          <p:nvSpPr>
            <p:cNvPr id="16398" name="Line 27"/>
            <p:cNvSpPr>
              <a:spLocks noChangeShapeType="1"/>
            </p:cNvSpPr>
            <p:nvPr/>
          </p:nvSpPr>
          <p:spPr bwMode="auto">
            <a:xfrm flipH="1">
              <a:off x="2940" y="2529"/>
              <a:ext cx="1014" cy="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sp>
          <p:nvSpPr>
            <p:cNvPr id="16399" name="Oval 14"/>
            <p:cNvSpPr>
              <a:spLocks noChangeAspect="1" noChangeArrowheads="1"/>
            </p:cNvSpPr>
            <p:nvPr/>
          </p:nvSpPr>
          <p:spPr bwMode="auto">
            <a:xfrm>
              <a:off x="3909" y="2489"/>
              <a:ext cx="81" cy="80"/>
            </a:xfrm>
            <a:prstGeom prst="ellipse">
              <a:avLst/>
            </a:prstGeom>
            <a:solidFill>
              <a:srgbClr val="000000"/>
            </a:solidFill>
            <a:ln>
              <a:noFill/>
            </a:ln>
            <a:extLst>
              <a:ext uri="{91240B29-F687-4F45-9708-019B960494DF}">
                <a14:hiddenLine xmlns:a14="http://schemas.microsoft.com/office/drawing/2010/main" w="9525">
                  <a:solidFill>
                    <a:srgbClr val="000000"/>
                  </a:solidFill>
                  <a:prstDash val="dash"/>
                  <a:round/>
                  <a:headEnd/>
                  <a:tailEnd/>
                </a14:hiddenLine>
              </a:ext>
            </a:extLst>
          </p:spPr>
          <p:txBody>
            <a:bodyPr wrap="none" anchor="ctr"/>
            <a:lstStyle/>
            <a:p>
              <a:endParaRPr lang="en-US">
                <a:latin typeface="Arial"/>
                <a:cs typeface="Arial"/>
              </a:endParaRPr>
            </a:p>
          </p:txBody>
        </p:sp>
      </p:grpSp>
      <p:sp>
        <p:nvSpPr>
          <p:cNvPr id="16396" name="FlagCount" hidden="1">
            <a:hlinkClick r:id="rId3" action="ppaction://hlinkfile"/>
          </p:cNvPr>
          <p:cNvSpPr>
            <a:spLocks noChangeArrowheads="1"/>
          </p:cNvSpPr>
          <p:nvPr/>
        </p:nvSpPr>
        <p:spPr bwMode="auto">
          <a:xfrm>
            <a:off x="9779000" y="254000"/>
            <a:ext cx="381000" cy="317500"/>
          </a:xfrm>
          <a:prstGeom prst="wedgeRoundRectCallout">
            <a:avLst>
              <a:gd name="adj1" fmla="val -43750"/>
              <a:gd name="adj2" fmla="val 70000"/>
              <a:gd name="adj3" fmla="val 16667"/>
            </a:avLst>
          </a:prstGeom>
          <a:solidFill>
            <a:schemeClr val="accent1">
              <a:alpha val="25098"/>
            </a:schemeClr>
          </a:solidFill>
          <a:ln w="19050">
            <a:solidFill>
              <a:schemeClr val="tx1"/>
            </a:solidFill>
            <a:miter lim="800000"/>
            <a:headEnd/>
            <a:tailEnd/>
          </a:ln>
        </p:spPr>
        <p:txBody>
          <a:bodyPr wrap="none" anchor="ctr"/>
          <a:lstStyle/>
          <a:p>
            <a:pPr algn="ctr"/>
            <a:r>
              <a:rPr lang="en-US" sz="1400" b="1">
                <a:latin typeface="Tahoma" pitchFamily="34" charset="0"/>
                <a:cs typeface="Arial" charset="0"/>
              </a:rPr>
              <a:t>0</a:t>
            </a:r>
          </a:p>
        </p:txBody>
      </p:sp>
    </p:spTree>
    <p:extLst>
      <p:ext uri="{BB962C8B-B14F-4D97-AF65-F5344CB8AC3E}">
        <p14:creationId xmlns:p14="http://schemas.microsoft.com/office/powerpoint/2010/main" val="2959187286"/>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Right)">
                                      <p:cBhvr>
                                        <p:cTn id="7" dur="500"/>
                                        <p:tgtEl>
                                          <p:spTgt spid="5"/>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wipe(left)">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nodeType="click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wipe(down)">
                                      <p:cBhvr>
                                        <p:cTn id="16" dur="500"/>
                                        <p:tgtEl>
                                          <p:spTgt spid="2"/>
                                        </p:tgtEl>
                                      </p:cBhvr>
                                    </p:animEffect>
                                  </p:childTnLst>
                                </p:cTn>
                              </p:par>
                            </p:childTnLst>
                          </p:cTn>
                        </p:par>
                        <p:par>
                          <p:cTn id="17" fill="hold">
                            <p:stCondLst>
                              <p:cond delay="500"/>
                            </p:stCondLst>
                            <p:childTnLst>
                              <p:par>
                                <p:cTn id="18" presetID="22" presetClass="entr" presetSubtype="8" fill="hold" grpId="0" nodeType="after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wipe(left)">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2"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wipe(right)">
                                      <p:cBhvr>
                                        <p:cTn id="25" dur="500"/>
                                        <p:tgtEl>
                                          <p:spTgt spid="6"/>
                                        </p:tgtEl>
                                      </p:cBhvr>
                                    </p:animEffect>
                                  </p:childTnLst>
                                </p:cTn>
                              </p:par>
                            </p:childTnLst>
                          </p:cTn>
                        </p:par>
                        <p:par>
                          <p:cTn id="26" fill="hold">
                            <p:stCondLst>
                              <p:cond delay="500"/>
                            </p:stCondLst>
                            <p:childTnLst>
                              <p:par>
                                <p:cTn id="27" presetID="22" presetClass="entr" presetSubtype="8" fill="hold" grpId="0" nodeType="afterEffect">
                                  <p:stCondLst>
                                    <p:cond delay="0"/>
                                  </p:stCondLst>
                                  <p:childTnLst>
                                    <p:set>
                                      <p:cBhvr>
                                        <p:cTn id="28" dur="1" fill="hold">
                                          <p:stCondLst>
                                            <p:cond delay="0"/>
                                          </p:stCondLst>
                                        </p:cTn>
                                        <p:tgtEl>
                                          <p:spTgt spid="8">
                                            <p:txEl>
                                              <p:pRg st="0" end="0"/>
                                            </p:txEl>
                                          </p:spTgt>
                                        </p:tgtEl>
                                        <p:attrNameLst>
                                          <p:attrName>style.visibility</p:attrName>
                                        </p:attrNameLst>
                                      </p:cBhvr>
                                      <p:to>
                                        <p:strVal val="visible"/>
                                      </p:to>
                                    </p:set>
                                    <p:animEffect transition="in" filter="wipe(left)">
                                      <p:cBhvr>
                                        <p:cTn id="29"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8"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6">
                    <a:lumMod val="50000"/>
                  </a:schemeClr>
                </a:solidFill>
              </a:rPr>
              <a:t>EXAMPLE 2A: Supply or demand? </a:t>
            </a:r>
          </a:p>
        </p:txBody>
      </p:sp>
      <p:sp>
        <p:nvSpPr>
          <p:cNvPr id="3" name="Content Placeholder 2"/>
          <p:cNvSpPr>
            <a:spLocks noGrp="1"/>
          </p:cNvSpPr>
          <p:nvPr>
            <p:ph idx="1"/>
          </p:nvPr>
        </p:nvSpPr>
        <p:spPr>
          <a:prstGeom prst="rect">
            <a:avLst/>
          </a:prstGeom>
        </p:spPr>
        <p:txBody>
          <a:bodyPr>
            <a:noAutofit/>
          </a:bodyPr>
          <a:lstStyle/>
          <a:p>
            <a:pPr marL="0" indent="0">
              <a:buNone/>
            </a:pPr>
            <a:r>
              <a:rPr lang="en-US" sz="2700" dirty="0">
                <a:solidFill>
                  <a:srgbClr val="002060"/>
                </a:solidFill>
              </a:rPr>
              <a:t>Shemar, a U.S. resident and business owner, buys cars made in Germany. </a:t>
            </a:r>
          </a:p>
          <a:p>
            <a:r>
              <a:rPr lang="en-US" sz="2700" dirty="0"/>
              <a:t>How is this transaction affecting supply or demand in the foreign exchange market?  </a:t>
            </a:r>
          </a:p>
        </p:txBody>
      </p:sp>
      <p:sp>
        <p:nvSpPr>
          <p:cNvPr id="4" name="Slide Number Placeholder 3"/>
          <p:cNvSpPr>
            <a:spLocks noGrp="1"/>
          </p:cNvSpPr>
          <p:nvPr>
            <p:ph type="sldNum" sz="quarter" idx="10"/>
          </p:nvPr>
        </p:nvSpPr>
        <p:spPr>
          <a:prstGeom prst="rect">
            <a:avLst/>
          </a:prstGeom>
        </p:spPr>
        <p:txBody>
          <a:bodyPr/>
          <a:lstStyle/>
          <a:p>
            <a:pPr>
              <a:defRPr/>
            </a:pPr>
            <a:fld id="{073C29DC-2178-4274-9150-45F8EBD31C2D}" type="slidenum">
              <a:rPr lang="en-US" smtClean="0"/>
              <a:pPr>
                <a:defRPr/>
              </a:pPr>
              <a:t>15</a:t>
            </a:fld>
            <a:endParaRPr lang="en-US"/>
          </a:p>
        </p:txBody>
      </p:sp>
      <p:sp>
        <p:nvSpPr>
          <p:cNvPr id="7" name="Footer Placeholder 2"/>
          <p:cNvSpPr>
            <a:spLocks noGrp="1"/>
          </p:cNvSpPr>
          <p:nvPr>
            <p:ph type="ftr" sz="quarter" idx="11"/>
          </p:nvPr>
        </p:nvSpPr>
        <p:spPr>
          <a:xfrm>
            <a:off x="-1" y="6324601"/>
            <a:ext cx="11821585" cy="5334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
        <p:nvSpPr>
          <p:cNvPr id="6" name="Content Placeholder 5"/>
          <p:cNvSpPr>
            <a:spLocks noGrp="1"/>
          </p:cNvSpPr>
          <p:nvPr>
            <p:ph idx="12"/>
          </p:nvPr>
        </p:nvSpPr>
        <p:spPr>
          <a:xfrm>
            <a:off x="479921" y="2743200"/>
            <a:ext cx="11358596" cy="3573464"/>
          </a:xfrm>
        </p:spPr>
        <p:txBody>
          <a:bodyPr>
            <a:noAutofit/>
          </a:bodyPr>
          <a:lstStyle/>
          <a:p>
            <a:pPr marL="0" indent="0">
              <a:buNone/>
            </a:pPr>
            <a:r>
              <a:rPr lang="en-US" sz="2700" u="sng" dirty="0"/>
              <a:t>Two views</a:t>
            </a:r>
            <a:r>
              <a:rPr lang="en-US" sz="2700" dirty="0"/>
              <a:t>:  </a:t>
            </a:r>
          </a:p>
          <a:p>
            <a:pPr marL="0" indent="0">
              <a:buClr>
                <a:srgbClr val="C00000"/>
              </a:buClr>
              <a:buNone/>
            </a:pPr>
            <a:r>
              <a:rPr lang="en-US" sz="2700" dirty="0">
                <a:solidFill>
                  <a:srgbClr val="C00000"/>
                </a:solidFill>
              </a:rPr>
              <a:t>1. </a:t>
            </a:r>
            <a:r>
              <a:rPr lang="en-US" sz="2700" dirty="0"/>
              <a:t>The supply of dollars increases. Shemar needs to sell dollars to obtain the foreign currency he needs to buy the imports.</a:t>
            </a:r>
          </a:p>
          <a:p>
            <a:pPr marL="0" indent="0">
              <a:buClr>
                <a:srgbClr val="C00000"/>
              </a:buClr>
              <a:buNone/>
            </a:pPr>
            <a:r>
              <a:rPr lang="en-US" sz="2700" dirty="0">
                <a:solidFill>
                  <a:srgbClr val="C00000"/>
                </a:solidFill>
              </a:rPr>
              <a:t>2. </a:t>
            </a:r>
            <a:r>
              <a:rPr lang="en-US" sz="2700" dirty="0"/>
              <a:t>The demand for dollars decreases.  The increase in imports reduces </a:t>
            </a:r>
            <a:r>
              <a:rPr lang="en-US" sz="2700" b="1" i="1" dirty="0"/>
              <a:t>NX</a:t>
            </a:r>
            <a:r>
              <a:rPr lang="en-US" sz="2700" dirty="0"/>
              <a:t>, which we think of as the demand for dollars. </a:t>
            </a:r>
            <a:r>
              <a:rPr lang="en-US" sz="2700" dirty="0">
                <a:solidFill>
                  <a:srgbClr val="C00000"/>
                </a:solidFill>
              </a:rPr>
              <a:t>(So, </a:t>
            </a:r>
            <a:r>
              <a:rPr lang="en-US" sz="2700" b="1" i="1" dirty="0">
                <a:solidFill>
                  <a:srgbClr val="C00000"/>
                </a:solidFill>
              </a:rPr>
              <a:t>NX</a:t>
            </a:r>
            <a:r>
              <a:rPr lang="en-US" sz="2700" dirty="0">
                <a:solidFill>
                  <a:srgbClr val="C00000"/>
                </a:solidFill>
              </a:rPr>
              <a:t> is really the </a:t>
            </a:r>
            <a:r>
              <a:rPr lang="en-US" sz="2700" u="sng" dirty="0">
                <a:solidFill>
                  <a:srgbClr val="C00000"/>
                </a:solidFill>
              </a:rPr>
              <a:t>net</a:t>
            </a:r>
            <a:r>
              <a:rPr lang="en-US" sz="2700" dirty="0">
                <a:solidFill>
                  <a:srgbClr val="C00000"/>
                </a:solidFill>
              </a:rPr>
              <a:t> demand for dollars.)</a:t>
            </a:r>
          </a:p>
          <a:p>
            <a:pPr marL="0" indent="0">
              <a:buNone/>
            </a:pPr>
            <a:r>
              <a:rPr lang="en-US" sz="2600" i="1" dirty="0">
                <a:solidFill>
                  <a:schemeClr val="tx1"/>
                </a:solidFill>
              </a:rPr>
              <a:t>Both views are equivalent.  For our purposes, it’s more convenient to use the second. </a:t>
            </a:r>
          </a:p>
        </p:txBody>
      </p:sp>
    </p:spTree>
    <p:extLst>
      <p:ext uri="{BB962C8B-B14F-4D97-AF65-F5344CB8AC3E}">
        <p14:creationId xmlns:p14="http://schemas.microsoft.com/office/powerpoint/2010/main" val="1518366003"/>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1524001" y="76200"/>
            <a:ext cx="9143999" cy="961900"/>
          </a:xfrm>
        </p:spPr>
        <p:txBody>
          <a:bodyPr wrap="square" anchor="t"/>
          <a:lstStyle/>
          <a:p>
            <a:r>
              <a:rPr lang="en-US" altLang="en-US" dirty="0"/>
              <a:t>Equilibrium in the Open Economy</a:t>
            </a:r>
          </a:p>
        </p:txBody>
      </p:sp>
      <p:sp>
        <p:nvSpPr>
          <p:cNvPr id="25603" name="Content Placeholder 2"/>
          <p:cNvSpPr>
            <a:spLocks noGrp="1"/>
          </p:cNvSpPr>
          <p:nvPr>
            <p:ph idx="1"/>
          </p:nvPr>
        </p:nvSpPr>
        <p:spPr/>
        <p:txBody>
          <a:bodyPr/>
          <a:lstStyle/>
          <a:p>
            <a:pPr>
              <a:spcAft>
                <a:spcPts val="1200"/>
              </a:spcAft>
            </a:pPr>
            <a:r>
              <a:rPr lang="en-US" altLang="en-US" dirty="0"/>
              <a:t>Market for loanable funds</a:t>
            </a:r>
          </a:p>
          <a:p>
            <a:pPr lvl="1">
              <a:spcAft>
                <a:spcPts val="1200"/>
              </a:spcAft>
            </a:pPr>
            <a:r>
              <a:rPr lang="en-US" altLang="en-US" dirty="0"/>
              <a:t>Supply: national saving</a:t>
            </a:r>
          </a:p>
          <a:p>
            <a:pPr lvl="1">
              <a:spcAft>
                <a:spcPts val="1200"/>
              </a:spcAft>
            </a:pPr>
            <a:r>
              <a:rPr lang="en-US" altLang="en-US" dirty="0"/>
              <a:t>Demand: domestic investment and net capital outflow</a:t>
            </a:r>
          </a:p>
          <a:p>
            <a:pPr lvl="1">
              <a:spcAft>
                <a:spcPts val="1200"/>
              </a:spcAft>
            </a:pPr>
            <a:r>
              <a:rPr lang="en-US" altLang="en-US" dirty="0"/>
              <a:t>Equilibrium real interest rate, </a:t>
            </a:r>
            <a:r>
              <a:rPr lang="en-US" altLang="en-US" i="1" dirty="0"/>
              <a:t>r</a:t>
            </a:r>
          </a:p>
          <a:p>
            <a:pPr>
              <a:spcAft>
                <a:spcPts val="1200"/>
              </a:spcAft>
            </a:pPr>
            <a:r>
              <a:rPr lang="en-US" altLang="en-US" dirty="0"/>
              <a:t>Net capital outflow</a:t>
            </a:r>
          </a:p>
          <a:p>
            <a:pPr lvl="1">
              <a:spcAft>
                <a:spcPts val="1200"/>
              </a:spcAft>
            </a:pPr>
            <a:r>
              <a:rPr lang="en-US" altLang="en-US" dirty="0"/>
              <a:t>Slopes downward</a:t>
            </a:r>
          </a:p>
          <a:p>
            <a:pPr lvl="1">
              <a:spcAft>
                <a:spcPts val="1200"/>
              </a:spcAft>
            </a:pPr>
            <a:r>
              <a:rPr lang="en-US" altLang="en-US" dirty="0"/>
              <a:t>Equilibrium interest rate, </a:t>
            </a:r>
            <a:r>
              <a:rPr lang="en-US" altLang="en-US" i="1" dirty="0"/>
              <a:t>r</a:t>
            </a:r>
          </a:p>
        </p:txBody>
      </p:sp>
      <p:sp>
        <p:nvSpPr>
          <p:cNvPr id="25605" name="Slide Number Placeholder 1"/>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Lst>
        </p:spPr>
        <p:txBody>
          <a:bodyPr/>
          <a:lstStyle>
            <a:lvl1pPr algn="l" eaLnBrk="0" hangingPunct="0">
              <a:defRPr sz="3400">
                <a:solidFill>
                  <a:srgbClr val="005EA4"/>
                </a:solidFill>
                <a:latin typeface="Arial" charset="0"/>
              </a:defRPr>
            </a:lvl1pPr>
            <a:lvl2pPr marL="742950" indent="-285750" algn="l" eaLnBrk="0" hangingPunct="0">
              <a:buFont typeface="Arial" charset="0"/>
              <a:buChar char="–"/>
              <a:defRPr sz="3200">
                <a:solidFill>
                  <a:schemeClr val="tx1"/>
                </a:solidFill>
                <a:latin typeface="Arial" charset="0"/>
              </a:defRPr>
            </a:lvl2pPr>
            <a:lvl3pPr marL="1143000" indent="-228600" algn="l" eaLnBrk="0" hangingPunct="0">
              <a:buSzPct val="90000"/>
              <a:defRPr sz="2800">
                <a:solidFill>
                  <a:schemeClr val="tx1"/>
                </a:solidFill>
                <a:latin typeface="Arial" charset="0"/>
              </a:defRPr>
            </a:lvl3pPr>
            <a:lvl4pPr marL="1600200" indent="-228600" algn="l" eaLnBrk="0" hangingPunct="0">
              <a:buChar char="–"/>
              <a:defRPr sz="2400">
                <a:solidFill>
                  <a:schemeClr val="tx1"/>
                </a:solidFill>
                <a:latin typeface="Arial" charset="0"/>
              </a:defRPr>
            </a:lvl4pPr>
            <a:lvl5pPr marL="2057400" indent="-228600" algn="l" eaLnBrk="0" hangingPunct="0">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fld id="{599FE73C-9F85-4533-8405-157608CB6EDF}" type="slidenum">
              <a:rPr lang="en-US" altLang="en-US" sz="1200">
                <a:solidFill>
                  <a:srgbClr val="002060"/>
                </a:solidFill>
              </a:rPr>
              <a:pPr algn="ctr" eaLnBrk="1" hangingPunct="1"/>
              <a:t>16</a:t>
            </a:fld>
            <a:endParaRPr lang="en-US" altLang="en-US" sz="1200">
              <a:solidFill>
                <a:srgbClr val="002060"/>
              </a:solidFill>
            </a:endParaRPr>
          </a:p>
        </p:txBody>
      </p:sp>
      <p:sp>
        <p:nvSpPr>
          <p:cNvPr id="5" name="Footer Placeholder 2">
            <a:extLst>
              <a:ext uri="{FF2B5EF4-FFF2-40B4-BE49-F238E27FC236}">
                <a16:creationId xmlns:a16="http://schemas.microsoft.com/office/drawing/2014/main" id="{F5CC5D50-7919-4553-9E09-FC6BDF4FFD42}"/>
              </a:ext>
            </a:extLst>
          </p:cNvPr>
          <p:cNvSpPr>
            <a:spLocks noGrp="1"/>
          </p:cNvSpPr>
          <p:nvPr>
            <p:ph type="ftr" sz="quarter" idx="11"/>
          </p:nvPr>
        </p:nvSpPr>
        <p:spPr>
          <a:xfrm>
            <a:off x="-1" y="6324601"/>
            <a:ext cx="11887197" cy="5334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4965871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1524001" y="104900"/>
            <a:ext cx="9143999" cy="961900"/>
          </a:xfrm>
        </p:spPr>
        <p:txBody>
          <a:bodyPr wrap="square" anchor="t"/>
          <a:lstStyle/>
          <a:p>
            <a:r>
              <a:rPr lang="en-US" altLang="en-US" dirty="0"/>
              <a:t>Equilibrium in the Open Economy</a:t>
            </a:r>
          </a:p>
        </p:txBody>
      </p:sp>
      <p:sp>
        <p:nvSpPr>
          <p:cNvPr id="26627" name="Content Placeholder 2"/>
          <p:cNvSpPr>
            <a:spLocks noGrp="1"/>
          </p:cNvSpPr>
          <p:nvPr>
            <p:ph idx="1"/>
          </p:nvPr>
        </p:nvSpPr>
        <p:spPr/>
        <p:txBody>
          <a:bodyPr/>
          <a:lstStyle/>
          <a:p>
            <a:pPr>
              <a:spcAft>
                <a:spcPts val="600"/>
              </a:spcAft>
            </a:pPr>
            <a:r>
              <a:rPr lang="en-US" altLang="en-US" dirty="0"/>
              <a:t>Market for foreign-currency exchange</a:t>
            </a:r>
          </a:p>
          <a:p>
            <a:pPr lvl="1">
              <a:spcAft>
                <a:spcPts val="600"/>
              </a:spcAft>
            </a:pPr>
            <a:r>
              <a:rPr lang="en-US" altLang="en-US" dirty="0"/>
              <a:t>Supply: net capital outflow</a:t>
            </a:r>
          </a:p>
          <a:p>
            <a:pPr lvl="1">
              <a:spcAft>
                <a:spcPts val="600"/>
              </a:spcAft>
            </a:pPr>
            <a:r>
              <a:rPr lang="en-US" altLang="en-US" dirty="0"/>
              <a:t>Demand: net exports</a:t>
            </a:r>
          </a:p>
          <a:p>
            <a:pPr lvl="1">
              <a:spcAft>
                <a:spcPts val="600"/>
              </a:spcAft>
            </a:pPr>
            <a:r>
              <a:rPr lang="en-US" altLang="en-US" dirty="0"/>
              <a:t>Equilibrium real exchange rate, </a:t>
            </a:r>
            <a:r>
              <a:rPr lang="en-US" altLang="en-US" i="1" dirty="0"/>
              <a:t>E</a:t>
            </a:r>
          </a:p>
          <a:p>
            <a:pPr>
              <a:spcAft>
                <a:spcPts val="600"/>
              </a:spcAft>
            </a:pPr>
            <a:r>
              <a:rPr lang="en-US" altLang="en-US" dirty="0"/>
              <a:t>Equilibrium real interest rate, </a:t>
            </a:r>
            <a:r>
              <a:rPr lang="en-US" altLang="en-US" i="1" dirty="0"/>
              <a:t>r</a:t>
            </a:r>
          </a:p>
          <a:p>
            <a:pPr lvl="1">
              <a:spcAft>
                <a:spcPts val="600"/>
              </a:spcAft>
            </a:pPr>
            <a:r>
              <a:rPr lang="en-US" altLang="en-US" dirty="0"/>
              <a:t>Price of goods and services in the present</a:t>
            </a:r>
          </a:p>
          <a:p>
            <a:pPr lvl="2">
              <a:spcAft>
                <a:spcPts val="600"/>
              </a:spcAft>
            </a:pPr>
            <a:r>
              <a:rPr lang="en-US" altLang="en-US" dirty="0"/>
              <a:t>Relative to goods and services in the future</a:t>
            </a:r>
          </a:p>
        </p:txBody>
      </p:sp>
      <p:sp>
        <p:nvSpPr>
          <p:cNvPr id="26629" name="Slide Number Placeholder 1"/>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Lst>
        </p:spPr>
        <p:txBody>
          <a:bodyPr/>
          <a:lstStyle>
            <a:lvl1pPr algn="l" eaLnBrk="0" hangingPunct="0">
              <a:defRPr sz="3400">
                <a:solidFill>
                  <a:srgbClr val="005EA4"/>
                </a:solidFill>
                <a:latin typeface="Arial" charset="0"/>
              </a:defRPr>
            </a:lvl1pPr>
            <a:lvl2pPr marL="742950" indent="-285750" algn="l" eaLnBrk="0" hangingPunct="0">
              <a:buFont typeface="Arial" charset="0"/>
              <a:buChar char="–"/>
              <a:defRPr sz="3200">
                <a:solidFill>
                  <a:schemeClr val="tx1"/>
                </a:solidFill>
                <a:latin typeface="Arial" charset="0"/>
              </a:defRPr>
            </a:lvl2pPr>
            <a:lvl3pPr marL="1143000" indent="-228600" algn="l" eaLnBrk="0" hangingPunct="0">
              <a:buSzPct val="90000"/>
              <a:defRPr sz="2800">
                <a:solidFill>
                  <a:schemeClr val="tx1"/>
                </a:solidFill>
                <a:latin typeface="Arial" charset="0"/>
              </a:defRPr>
            </a:lvl3pPr>
            <a:lvl4pPr marL="1600200" indent="-228600" algn="l" eaLnBrk="0" hangingPunct="0">
              <a:buChar char="–"/>
              <a:defRPr sz="2400">
                <a:solidFill>
                  <a:schemeClr val="tx1"/>
                </a:solidFill>
                <a:latin typeface="Arial" charset="0"/>
              </a:defRPr>
            </a:lvl4pPr>
            <a:lvl5pPr marL="2057400" indent="-228600" algn="l" eaLnBrk="0" hangingPunct="0">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fld id="{1232A77C-6875-4330-934F-355F5617F4D7}" type="slidenum">
              <a:rPr lang="en-US" altLang="en-US" sz="1200">
                <a:solidFill>
                  <a:srgbClr val="002060"/>
                </a:solidFill>
              </a:rPr>
              <a:pPr algn="ctr" eaLnBrk="1" hangingPunct="1"/>
              <a:t>17</a:t>
            </a:fld>
            <a:endParaRPr lang="en-US" altLang="en-US" sz="1200">
              <a:solidFill>
                <a:srgbClr val="002060"/>
              </a:solidFill>
            </a:endParaRPr>
          </a:p>
        </p:txBody>
      </p:sp>
      <p:sp>
        <p:nvSpPr>
          <p:cNvPr id="5" name="Footer Placeholder 2">
            <a:extLst>
              <a:ext uri="{FF2B5EF4-FFF2-40B4-BE49-F238E27FC236}">
                <a16:creationId xmlns:a16="http://schemas.microsoft.com/office/drawing/2014/main" id="{232B0B3D-1056-44EB-A8AB-D787AE524448}"/>
              </a:ext>
            </a:extLst>
          </p:cNvPr>
          <p:cNvSpPr>
            <a:spLocks noGrp="1"/>
          </p:cNvSpPr>
          <p:nvPr>
            <p:ph type="ftr" sz="quarter" idx="11"/>
          </p:nvPr>
        </p:nvSpPr>
        <p:spPr>
          <a:xfrm>
            <a:off x="-1" y="6324601"/>
            <a:ext cx="11887197" cy="5334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11813957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1524001" y="104900"/>
            <a:ext cx="9143999" cy="961900"/>
          </a:xfrm>
        </p:spPr>
        <p:txBody>
          <a:bodyPr wrap="square" anchor="t"/>
          <a:lstStyle/>
          <a:p>
            <a:r>
              <a:rPr lang="en-US" altLang="en-US" dirty="0"/>
              <a:t>Equilibrium in the Open Economy</a:t>
            </a:r>
          </a:p>
        </p:txBody>
      </p:sp>
      <p:sp>
        <p:nvSpPr>
          <p:cNvPr id="27651" name="Content Placeholder 2"/>
          <p:cNvSpPr>
            <a:spLocks noGrp="1"/>
          </p:cNvSpPr>
          <p:nvPr>
            <p:ph idx="1"/>
          </p:nvPr>
        </p:nvSpPr>
        <p:spPr/>
        <p:txBody>
          <a:bodyPr/>
          <a:lstStyle/>
          <a:p>
            <a:pPr>
              <a:spcAft>
                <a:spcPts val="600"/>
              </a:spcAft>
            </a:pPr>
            <a:r>
              <a:rPr lang="en-US" altLang="en-US" dirty="0"/>
              <a:t>Equilibrium real exchange rate, </a:t>
            </a:r>
            <a:r>
              <a:rPr lang="en-US" altLang="en-US" i="1" dirty="0"/>
              <a:t>E</a:t>
            </a:r>
          </a:p>
          <a:p>
            <a:pPr lvl="1">
              <a:spcAft>
                <a:spcPts val="600"/>
              </a:spcAft>
            </a:pPr>
            <a:r>
              <a:rPr lang="en-US" altLang="en-US" dirty="0"/>
              <a:t>Price of domestic goods and services</a:t>
            </a:r>
          </a:p>
          <a:p>
            <a:pPr lvl="2">
              <a:spcAft>
                <a:spcPts val="600"/>
              </a:spcAft>
            </a:pPr>
            <a:r>
              <a:rPr lang="en-US" altLang="en-US" dirty="0"/>
              <a:t>Relative to foreign goods and services</a:t>
            </a:r>
          </a:p>
          <a:p>
            <a:pPr>
              <a:spcAft>
                <a:spcPts val="600"/>
              </a:spcAft>
            </a:pPr>
            <a:r>
              <a:rPr lang="en-US" altLang="en-US" i="1" dirty="0"/>
              <a:t>E</a:t>
            </a:r>
            <a:r>
              <a:rPr lang="en-US" altLang="en-US" dirty="0"/>
              <a:t> and </a:t>
            </a:r>
            <a:r>
              <a:rPr lang="en-US" altLang="en-US" i="1" dirty="0"/>
              <a:t>r</a:t>
            </a:r>
            <a:r>
              <a:rPr lang="en-US" altLang="en-US" dirty="0"/>
              <a:t> adjust simultaneously</a:t>
            </a:r>
          </a:p>
          <a:p>
            <a:pPr lvl="1">
              <a:spcAft>
                <a:spcPts val="600"/>
              </a:spcAft>
            </a:pPr>
            <a:r>
              <a:rPr lang="en-US" altLang="en-US" dirty="0"/>
              <a:t>To balance supply and demand</a:t>
            </a:r>
          </a:p>
          <a:p>
            <a:pPr lvl="1">
              <a:spcAft>
                <a:spcPts val="600"/>
              </a:spcAft>
            </a:pPr>
            <a:r>
              <a:rPr lang="en-US" altLang="en-US" dirty="0"/>
              <a:t>In both markets</a:t>
            </a:r>
          </a:p>
          <a:p>
            <a:pPr lvl="2">
              <a:spcAft>
                <a:spcPts val="600"/>
              </a:spcAft>
            </a:pPr>
            <a:r>
              <a:rPr lang="en-US" altLang="en-US" dirty="0"/>
              <a:t>Loanable funds</a:t>
            </a:r>
          </a:p>
          <a:p>
            <a:pPr lvl="2">
              <a:spcAft>
                <a:spcPts val="600"/>
              </a:spcAft>
            </a:pPr>
            <a:r>
              <a:rPr lang="en-US" altLang="en-US" dirty="0"/>
              <a:t>Foreign-currency exchange</a:t>
            </a:r>
          </a:p>
        </p:txBody>
      </p:sp>
      <p:sp>
        <p:nvSpPr>
          <p:cNvPr id="27653" name="Slide Number Placeholder 1"/>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Lst>
        </p:spPr>
        <p:txBody>
          <a:bodyPr/>
          <a:lstStyle>
            <a:lvl1pPr algn="l" eaLnBrk="0" hangingPunct="0">
              <a:defRPr sz="3400">
                <a:solidFill>
                  <a:srgbClr val="005EA4"/>
                </a:solidFill>
                <a:latin typeface="Arial" charset="0"/>
              </a:defRPr>
            </a:lvl1pPr>
            <a:lvl2pPr marL="742950" indent="-285750" algn="l" eaLnBrk="0" hangingPunct="0">
              <a:buFont typeface="Arial" charset="0"/>
              <a:buChar char="–"/>
              <a:defRPr sz="3200">
                <a:solidFill>
                  <a:schemeClr val="tx1"/>
                </a:solidFill>
                <a:latin typeface="Arial" charset="0"/>
              </a:defRPr>
            </a:lvl2pPr>
            <a:lvl3pPr marL="1143000" indent="-228600" algn="l" eaLnBrk="0" hangingPunct="0">
              <a:buSzPct val="90000"/>
              <a:defRPr sz="2800">
                <a:solidFill>
                  <a:schemeClr val="tx1"/>
                </a:solidFill>
                <a:latin typeface="Arial" charset="0"/>
              </a:defRPr>
            </a:lvl3pPr>
            <a:lvl4pPr marL="1600200" indent="-228600" algn="l" eaLnBrk="0" hangingPunct="0">
              <a:buChar char="–"/>
              <a:defRPr sz="2400">
                <a:solidFill>
                  <a:schemeClr val="tx1"/>
                </a:solidFill>
                <a:latin typeface="Arial" charset="0"/>
              </a:defRPr>
            </a:lvl4pPr>
            <a:lvl5pPr marL="2057400" indent="-228600" algn="l" eaLnBrk="0" hangingPunct="0">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fld id="{25D94DA3-093E-41E8-952A-A71E5BB5A2EC}" type="slidenum">
              <a:rPr lang="en-US" altLang="en-US" sz="1200">
                <a:solidFill>
                  <a:srgbClr val="002060"/>
                </a:solidFill>
              </a:rPr>
              <a:pPr algn="ctr" eaLnBrk="1" hangingPunct="1"/>
              <a:t>18</a:t>
            </a:fld>
            <a:endParaRPr lang="en-US" altLang="en-US" sz="1200">
              <a:solidFill>
                <a:srgbClr val="002060"/>
              </a:solidFill>
            </a:endParaRPr>
          </a:p>
        </p:txBody>
      </p:sp>
      <p:sp>
        <p:nvSpPr>
          <p:cNvPr id="5" name="Footer Placeholder 2">
            <a:extLst>
              <a:ext uri="{FF2B5EF4-FFF2-40B4-BE49-F238E27FC236}">
                <a16:creationId xmlns:a16="http://schemas.microsoft.com/office/drawing/2014/main" id="{0D35ABB9-E8D1-4915-8FA8-2968EEB86F60}"/>
              </a:ext>
            </a:extLst>
          </p:cNvPr>
          <p:cNvSpPr>
            <a:spLocks noGrp="1"/>
          </p:cNvSpPr>
          <p:nvPr>
            <p:ph type="ftr" sz="quarter" idx="11"/>
          </p:nvPr>
        </p:nvSpPr>
        <p:spPr>
          <a:xfrm>
            <a:off x="-1" y="6324601"/>
            <a:ext cx="11887197" cy="5334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16863564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a:spcBef>
                <a:spcPts val="600"/>
              </a:spcBef>
              <a:spcAft>
                <a:spcPts val="600"/>
              </a:spcAft>
            </a:pPr>
            <a:r>
              <a:rPr lang="en-US" sz="3200" dirty="0"/>
              <a:t>In an open economy, what determines the real interest rate?  The real exchange rate?  </a:t>
            </a:r>
          </a:p>
          <a:p>
            <a:pPr>
              <a:spcBef>
                <a:spcPts val="600"/>
              </a:spcBef>
              <a:spcAft>
                <a:spcPts val="600"/>
              </a:spcAft>
            </a:pPr>
            <a:r>
              <a:rPr lang="en-US" sz="3200" dirty="0"/>
              <a:t>How are the markets for loanable funds and foreign-currency exchange connected?  </a:t>
            </a:r>
          </a:p>
          <a:p>
            <a:pPr>
              <a:spcBef>
                <a:spcPts val="600"/>
              </a:spcBef>
              <a:spcAft>
                <a:spcPts val="600"/>
              </a:spcAft>
            </a:pPr>
            <a:r>
              <a:rPr lang="en-US" sz="3200" dirty="0"/>
              <a:t>How do government budget deficits affect the exchange rate and trade balance?  </a:t>
            </a:r>
          </a:p>
          <a:p>
            <a:pPr>
              <a:spcBef>
                <a:spcPts val="600"/>
              </a:spcBef>
              <a:spcAft>
                <a:spcPts val="600"/>
              </a:spcAft>
            </a:pPr>
            <a:r>
              <a:rPr lang="en-US" sz="3200" dirty="0"/>
              <a:t>How do other policies or events affect the interest rate, exchange rate, and trade balance?</a:t>
            </a:r>
          </a:p>
        </p:txBody>
      </p:sp>
      <p:sp>
        <p:nvSpPr>
          <p:cNvPr id="4" name="Slide Number Placeholder 3"/>
          <p:cNvSpPr>
            <a:spLocks noGrp="1"/>
          </p:cNvSpPr>
          <p:nvPr>
            <p:ph type="sldNum" sz="quarter" idx="10"/>
          </p:nvPr>
        </p:nvSpPr>
        <p:spPr/>
        <p:txBody>
          <a:bodyPr/>
          <a:lstStyle/>
          <a:p>
            <a:pPr>
              <a:defRPr/>
            </a:pPr>
            <a:fld id="{073C29DC-2178-4274-9150-45F8EBD31C2D}" type="slidenum">
              <a:rPr lang="en-US" smtClean="0"/>
              <a:pPr>
                <a:defRPr/>
              </a:pPr>
              <a:t>1</a:t>
            </a:fld>
            <a:endParaRPr lang="en-US" dirty="0"/>
          </a:p>
        </p:txBody>
      </p:sp>
      <p:sp>
        <p:nvSpPr>
          <p:cNvPr id="6" name="Footer Placeholder 2"/>
          <p:cNvSpPr>
            <a:spLocks noGrp="1"/>
          </p:cNvSpPr>
          <p:nvPr>
            <p:ph type="ftr" sz="quarter" idx="11"/>
          </p:nvPr>
        </p:nvSpPr>
        <p:spPr>
          <a:xfrm>
            <a:off x="0" y="6400801"/>
            <a:ext cx="11801450" cy="4572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
        <p:nvSpPr>
          <p:cNvPr id="2" name="Title 1"/>
          <p:cNvSpPr>
            <a:spLocks noGrp="1"/>
          </p:cNvSpPr>
          <p:nvPr>
            <p:ph type="title"/>
          </p:nvPr>
        </p:nvSpPr>
        <p:spPr/>
        <p:txBody>
          <a:bodyPr/>
          <a:lstStyle/>
          <a:p>
            <a:r>
              <a:rPr lang="en-US" dirty="0"/>
              <a:t>IN THIS CHAPTER</a:t>
            </a:r>
          </a:p>
        </p:txBody>
      </p:sp>
    </p:spTree>
    <p:extLst>
      <p:ext uri="{BB962C8B-B14F-4D97-AF65-F5344CB8AC3E}">
        <p14:creationId xmlns:p14="http://schemas.microsoft.com/office/powerpoint/2010/main" val="738331171"/>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1524001" y="104900"/>
            <a:ext cx="9143999" cy="961900"/>
          </a:xfrm>
        </p:spPr>
        <p:txBody>
          <a:bodyPr wrap="square" anchor="t"/>
          <a:lstStyle/>
          <a:p>
            <a:r>
              <a:rPr lang="en-US" altLang="en-US" dirty="0"/>
              <a:t>Equilibrium in the Open Economy</a:t>
            </a:r>
          </a:p>
        </p:txBody>
      </p:sp>
      <p:sp>
        <p:nvSpPr>
          <p:cNvPr id="28675" name="Content Placeholder 2"/>
          <p:cNvSpPr>
            <a:spLocks noGrp="1"/>
          </p:cNvSpPr>
          <p:nvPr>
            <p:ph idx="1"/>
          </p:nvPr>
        </p:nvSpPr>
        <p:spPr/>
        <p:txBody>
          <a:bodyPr/>
          <a:lstStyle/>
          <a:p>
            <a:pPr>
              <a:spcAft>
                <a:spcPts val="1200"/>
              </a:spcAft>
            </a:pPr>
            <a:r>
              <a:rPr lang="en-US" altLang="en-US" i="1"/>
              <a:t>E</a:t>
            </a:r>
            <a:r>
              <a:rPr lang="en-US" altLang="en-US"/>
              <a:t> and </a:t>
            </a:r>
            <a:r>
              <a:rPr lang="en-US" altLang="en-US" i="1"/>
              <a:t>r</a:t>
            </a:r>
            <a:r>
              <a:rPr lang="en-US" altLang="en-US"/>
              <a:t> adjust simultaneously</a:t>
            </a:r>
          </a:p>
          <a:p>
            <a:pPr lvl="1">
              <a:spcAft>
                <a:spcPts val="1200"/>
              </a:spcAft>
            </a:pPr>
            <a:r>
              <a:rPr lang="en-US" altLang="en-US"/>
              <a:t>Determine</a:t>
            </a:r>
          </a:p>
          <a:p>
            <a:pPr lvl="2">
              <a:spcAft>
                <a:spcPts val="1200"/>
              </a:spcAft>
            </a:pPr>
            <a:r>
              <a:rPr lang="en-US" altLang="en-US"/>
              <a:t>National saving</a:t>
            </a:r>
          </a:p>
          <a:p>
            <a:pPr lvl="2">
              <a:spcAft>
                <a:spcPts val="1200"/>
              </a:spcAft>
            </a:pPr>
            <a:r>
              <a:rPr lang="en-US" altLang="en-US"/>
              <a:t>Domestic investment</a:t>
            </a:r>
          </a:p>
          <a:p>
            <a:pPr lvl="2">
              <a:spcAft>
                <a:spcPts val="1200"/>
              </a:spcAft>
            </a:pPr>
            <a:r>
              <a:rPr lang="en-US" altLang="en-US"/>
              <a:t>Net capital outflow</a:t>
            </a:r>
          </a:p>
          <a:p>
            <a:pPr lvl="2">
              <a:spcAft>
                <a:spcPts val="1200"/>
              </a:spcAft>
            </a:pPr>
            <a:r>
              <a:rPr lang="en-US" altLang="en-US"/>
              <a:t>Net exports</a:t>
            </a:r>
          </a:p>
        </p:txBody>
      </p:sp>
      <p:sp>
        <p:nvSpPr>
          <p:cNvPr id="28677" name="Slide Number Placeholder 1"/>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Lst>
        </p:spPr>
        <p:txBody>
          <a:bodyPr/>
          <a:lstStyle>
            <a:lvl1pPr algn="l" eaLnBrk="0" hangingPunct="0">
              <a:defRPr sz="3400">
                <a:solidFill>
                  <a:srgbClr val="005EA4"/>
                </a:solidFill>
                <a:latin typeface="Arial" charset="0"/>
              </a:defRPr>
            </a:lvl1pPr>
            <a:lvl2pPr marL="742950" indent="-285750" algn="l" eaLnBrk="0" hangingPunct="0">
              <a:buFont typeface="Arial" charset="0"/>
              <a:buChar char="–"/>
              <a:defRPr sz="3200">
                <a:solidFill>
                  <a:schemeClr val="tx1"/>
                </a:solidFill>
                <a:latin typeface="Arial" charset="0"/>
              </a:defRPr>
            </a:lvl2pPr>
            <a:lvl3pPr marL="1143000" indent="-228600" algn="l" eaLnBrk="0" hangingPunct="0">
              <a:buSzPct val="90000"/>
              <a:defRPr sz="2800">
                <a:solidFill>
                  <a:schemeClr val="tx1"/>
                </a:solidFill>
                <a:latin typeface="Arial" charset="0"/>
              </a:defRPr>
            </a:lvl3pPr>
            <a:lvl4pPr marL="1600200" indent="-228600" algn="l" eaLnBrk="0" hangingPunct="0">
              <a:buChar char="–"/>
              <a:defRPr sz="2400">
                <a:solidFill>
                  <a:schemeClr val="tx1"/>
                </a:solidFill>
                <a:latin typeface="Arial" charset="0"/>
              </a:defRPr>
            </a:lvl4pPr>
            <a:lvl5pPr marL="2057400" indent="-228600" algn="l" eaLnBrk="0" hangingPunct="0">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fld id="{B35AB378-C071-40D5-ABEE-49C888A6CFE9}" type="slidenum">
              <a:rPr lang="en-US" altLang="en-US" sz="1200">
                <a:solidFill>
                  <a:srgbClr val="002060"/>
                </a:solidFill>
              </a:rPr>
              <a:pPr algn="ctr" eaLnBrk="1" hangingPunct="1"/>
              <a:t>19</a:t>
            </a:fld>
            <a:endParaRPr lang="en-US" altLang="en-US" sz="1200">
              <a:solidFill>
                <a:srgbClr val="002060"/>
              </a:solidFill>
            </a:endParaRPr>
          </a:p>
        </p:txBody>
      </p:sp>
      <p:sp>
        <p:nvSpPr>
          <p:cNvPr id="6" name="Footer Placeholder 2">
            <a:extLst>
              <a:ext uri="{FF2B5EF4-FFF2-40B4-BE49-F238E27FC236}">
                <a16:creationId xmlns:a16="http://schemas.microsoft.com/office/drawing/2014/main" id="{63725E92-6C85-4371-8179-6540D82735F2}"/>
              </a:ext>
            </a:extLst>
          </p:cNvPr>
          <p:cNvSpPr>
            <a:spLocks noGrp="1"/>
          </p:cNvSpPr>
          <p:nvPr>
            <p:ph type="ftr" sz="quarter" idx="11"/>
          </p:nvPr>
        </p:nvSpPr>
        <p:spPr>
          <a:xfrm>
            <a:off x="-1" y="6324601"/>
            <a:ext cx="11887197" cy="5334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619139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altLang="en-US" sz="2800" dirty="0"/>
              <a:t>The Real Equilibrium in an Open Economy</a:t>
            </a:r>
          </a:p>
        </p:txBody>
      </p:sp>
      <p:sp>
        <p:nvSpPr>
          <p:cNvPr id="2" name="Text Placeholder 1"/>
          <p:cNvSpPr>
            <a:spLocks noGrp="1"/>
          </p:cNvSpPr>
          <p:nvPr>
            <p:ph type="body" sz="quarter" idx="12"/>
          </p:nvPr>
        </p:nvSpPr>
        <p:spPr>
          <a:xfrm>
            <a:off x="830227" y="3941601"/>
            <a:ext cx="4937122" cy="2336802"/>
          </a:xfrm>
          <a:prstGeom prst="rect">
            <a:avLst/>
          </a:prstGeom>
        </p:spPr>
        <p:txBody>
          <a:bodyPr/>
          <a:lstStyle/>
          <a:p>
            <a:r>
              <a:rPr lang="en-US" dirty="0"/>
              <a:t>In panel (a), the supply and demand for loanable funds determine the real interest rate. </a:t>
            </a:r>
          </a:p>
          <a:p>
            <a:r>
              <a:rPr lang="en-US" dirty="0"/>
              <a:t>In panel (b), the interest rate  determines net capital outflow, which provides the supply of dollars in the market for foreign-currency exchange.</a:t>
            </a:r>
          </a:p>
          <a:p>
            <a:r>
              <a:rPr lang="en-US" dirty="0"/>
              <a:t> In panel (c), the supply and demand for dollars in the market for foreign-currency exchange determine the real exchange rate.</a:t>
            </a:r>
          </a:p>
        </p:txBody>
      </p:sp>
      <p:sp>
        <p:nvSpPr>
          <p:cNvPr id="29718" name="Slide Number Placeholder 1"/>
          <p:cNvSpPr>
            <a:spLocks noGrp="1"/>
          </p:cNvSpPr>
          <p:nvPr>
            <p:ph type="sldNum" sz="quarter" idx="13"/>
          </p:nvPr>
        </p:nvSpPr>
        <p:spPr>
          <a:prstGeom prst="rect">
            <a:avLst/>
          </a:prstGeom>
          <a:noFill/>
          <a:ln w="9525">
            <a:prstDash val="soli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prstDash val="sysDash"/>
                <a:miter lim="800000"/>
                <a:headEnd/>
                <a:tailEnd/>
              </a14:hiddenLine>
            </a:ext>
          </a:extLst>
        </p:spPr>
        <p:txBody>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algn="ctr" eaLnBrk="1" hangingPunct="1"/>
            <a:fld id="{3940F723-EBDB-4C08-AC05-2FE26CD01A12}" type="slidenum">
              <a:rPr lang="en-US" altLang="en-US" smtClean="0">
                <a:solidFill>
                  <a:srgbClr val="002060"/>
                </a:solidFill>
              </a:rPr>
              <a:pPr algn="ctr" eaLnBrk="1" hangingPunct="1"/>
              <a:t>20</a:t>
            </a:fld>
            <a:endParaRPr lang="en-US" altLang="en-US">
              <a:solidFill>
                <a:srgbClr val="002060"/>
              </a:solidFill>
            </a:endParaRPr>
          </a:p>
        </p:txBody>
      </p:sp>
      <p:grpSp>
        <p:nvGrpSpPr>
          <p:cNvPr id="6" name="Group 11"/>
          <p:cNvGrpSpPr>
            <a:grpSpLocks/>
          </p:cNvGrpSpPr>
          <p:nvPr/>
        </p:nvGrpSpPr>
        <p:grpSpPr bwMode="auto">
          <a:xfrm>
            <a:off x="1611313" y="873125"/>
            <a:ext cx="4043362" cy="2374900"/>
            <a:chOff x="64328" y="1520041"/>
            <a:chExt cx="4045161" cy="2375847"/>
          </a:xfrm>
        </p:grpSpPr>
        <p:grpSp>
          <p:nvGrpSpPr>
            <p:cNvPr id="29761" name="Group 9"/>
            <p:cNvGrpSpPr>
              <a:grpSpLocks/>
            </p:cNvGrpSpPr>
            <p:nvPr/>
          </p:nvGrpSpPr>
          <p:grpSpPr bwMode="auto">
            <a:xfrm>
              <a:off x="913450" y="1615329"/>
              <a:ext cx="3196039" cy="2280559"/>
              <a:chOff x="913450" y="1615329"/>
              <a:chExt cx="3196039" cy="2280559"/>
            </a:xfrm>
          </p:grpSpPr>
          <p:cxnSp>
            <p:nvCxnSpPr>
              <p:cNvPr id="9" name="Straight Connector 8"/>
              <p:cNvCxnSpPr/>
              <p:nvPr/>
            </p:nvCxnSpPr>
            <p:spPr>
              <a:xfrm rot="5400000">
                <a:off x="-213556" y="2766726"/>
                <a:ext cx="2256737" cy="15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952135" y="1615329"/>
                <a:ext cx="3157354" cy="228055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sz="1600">
                  <a:solidFill>
                    <a:schemeClr val="tx1"/>
                  </a:solidFill>
                </a:endParaRPr>
              </a:p>
            </p:txBody>
          </p:sp>
        </p:grpSp>
        <p:sp>
          <p:nvSpPr>
            <p:cNvPr id="29762" name="TextBox 10"/>
            <p:cNvSpPr txBox="1">
              <a:spLocks noChangeArrowheads="1"/>
            </p:cNvSpPr>
            <p:nvPr/>
          </p:nvSpPr>
          <p:spPr bwMode="auto">
            <a:xfrm>
              <a:off x="64328" y="1520041"/>
              <a:ext cx="871035" cy="831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algn="r" eaLnBrk="1" hangingPunct="1">
                <a:spcBef>
                  <a:spcPct val="0"/>
                </a:spcBef>
                <a:buFontTx/>
                <a:buNone/>
              </a:pPr>
              <a:r>
                <a:rPr lang="en-US" altLang="en-US" sz="1600"/>
                <a:t>Real</a:t>
              </a:r>
            </a:p>
            <a:p>
              <a:pPr algn="r" eaLnBrk="1" hangingPunct="1">
                <a:spcBef>
                  <a:spcPct val="0"/>
                </a:spcBef>
                <a:buFontTx/>
                <a:buNone/>
              </a:pPr>
              <a:r>
                <a:rPr lang="en-US" altLang="en-US" sz="1600"/>
                <a:t>Interest</a:t>
              </a:r>
            </a:p>
            <a:p>
              <a:pPr algn="r" eaLnBrk="1" hangingPunct="1">
                <a:spcBef>
                  <a:spcPct val="0"/>
                </a:spcBef>
                <a:buFontTx/>
                <a:buNone/>
              </a:pPr>
              <a:r>
                <a:rPr lang="en-US" altLang="en-US" sz="1600"/>
                <a:t>Rate</a:t>
              </a:r>
            </a:p>
          </p:txBody>
        </p:sp>
      </p:grpSp>
      <p:grpSp>
        <p:nvGrpSpPr>
          <p:cNvPr id="11" name="Group 19"/>
          <p:cNvGrpSpPr>
            <a:grpSpLocks/>
          </p:cNvGrpSpPr>
          <p:nvPr/>
        </p:nvGrpSpPr>
        <p:grpSpPr bwMode="auto">
          <a:xfrm>
            <a:off x="3052763" y="1189038"/>
            <a:ext cx="1879600" cy="1809750"/>
            <a:chOff x="1508165" y="1836715"/>
            <a:chExt cx="1878749" cy="1809010"/>
          </a:xfrm>
        </p:grpSpPr>
        <p:cxnSp>
          <p:nvCxnSpPr>
            <p:cNvPr id="12" name="Straight Connector 11"/>
            <p:cNvCxnSpPr/>
            <p:nvPr/>
          </p:nvCxnSpPr>
          <p:spPr>
            <a:xfrm rot="5400000" flipH="1" flipV="1">
              <a:off x="1460530" y="2279476"/>
              <a:ext cx="1413885" cy="1318615"/>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29760" name="TextBox 18"/>
            <p:cNvSpPr txBox="1">
              <a:spLocks noChangeArrowheads="1"/>
            </p:cNvSpPr>
            <p:nvPr/>
          </p:nvSpPr>
          <p:spPr bwMode="auto">
            <a:xfrm>
              <a:off x="2519762" y="1836715"/>
              <a:ext cx="867152" cy="338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algn="r" eaLnBrk="1" hangingPunct="1">
                <a:spcBef>
                  <a:spcPct val="0"/>
                </a:spcBef>
                <a:buFontTx/>
                <a:buNone/>
              </a:pPr>
              <a:r>
                <a:rPr lang="en-US" altLang="en-US" sz="1600"/>
                <a:t>Supply </a:t>
              </a:r>
            </a:p>
          </p:txBody>
        </p:sp>
      </p:grpSp>
      <p:grpSp>
        <p:nvGrpSpPr>
          <p:cNvPr id="14" name="Group 21"/>
          <p:cNvGrpSpPr>
            <a:grpSpLocks/>
          </p:cNvGrpSpPr>
          <p:nvPr/>
        </p:nvGrpSpPr>
        <p:grpSpPr bwMode="auto">
          <a:xfrm>
            <a:off x="2935289" y="1716089"/>
            <a:ext cx="2471737" cy="1450975"/>
            <a:chOff x="1389413" y="2363190"/>
            <a:chExt cx="2472514" cy="1451082"/>
          </a:xfrm>
        </p:grpSpPr>
        <p:cxnSp>
          <p:nvCxnSpPr>
            <p:cNvPr id="15" name="Straight Connector 14"/>
            <p:cNvCxnSpPr/>
            <p:nvPr/>
          </p:nvCxnSpPr>
          <p:spPr>
            <a:xfrm>
              <a:off x="1389413" y="2363190"/>
              <a:ext cx="1662634" cy="1055765"/>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29758" name="TextBox 20"/>
            <p:cNvSpPr txBox="1">
              <a:spLocks noChangeArrowheads="1"/>
            </p:cNvSpPr>
            <p:nvPr/>
          </p:nvSpPr>
          <p:spPr bwMode="auto">
            <a:xfrm>
              <a:off x="2844983" y="3475510"/>
              <a:ext cx="1016944" cy="33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algn="r" eaLnBrk="1" hangingPunct="1">
                <a:spcBef>
                  <a:spcPct val="0"/>
                </a:spcBef>
                <a:buFontTx/>
                <a:buNone/>
              </a:pPr>
              <a:r>
                <a:rPr lang="en-US" altLang="en-US" sz="1600"/>
                <a:t>Demand </a:t>
              </a:r>
            </a:p>
          </p:txBody>
        </p:sp>
      </p:grpSp>
      <p:grpSp>
        <p:nvGrpSpPr>
          <p:cNvPr id="17" name="Group 75"/>
          <p:cNvGrpSpPr>
            <a:grpSpLocks/>
          </p:cNvGrpSpPr>
          <p:nvPr/>
        </p:nvGrpSpPr>
        <p:grpSpPr bwMode="auto">
          <a:xfrm>
            <a:off x="2349500" y="609600"/>
            <a:ext cx="3403600" cy="3219450"/>
            <a:chOff x="567033" y="1175659"/>
            <a:chExt cx="3403755" cy="3219121"/>
          </a:xfrm>
        </p:grpSpPr>
        <p:grpSp>
          <p:nvGrpSpPr>
            <p:cNvPr id="29753" name="Group 17"/>
            <p:cNvGrpSpPr>
              <a:grpSpLocks/>
            </p:cNvGrpSpPr>
            <p:nvPr/>
          </p:nvGrpSpPr>
          <p:grpSpPr bwMode="auto">
            <a:xfrm>
              <a:off x="676900" y="3810001"/>
              <a:ext cx="3293888" cy="584779"/>
              <a:chOff x="914400" y="3893126"/>
              <a:chExt cx="3293888" cy="584779"/>
            </a:xfrm>
          </p:grpSpPr>
          <p:cxnSp>
            <p:nvCxnSpPr>
              <p:cNvPr id="20" name="Straight Connector 19"/>
              <p:cNvCxnSpPr/>
              <p:nvPr/>
            </p:nvCxnSpPr>
            <p:spPr>
              <a:xfrm>
                <a:off x="914076" y="3908051"/>
                <a:ext cx="3183082" cy="158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9756" name="TextBox 12"/>
              <p:cNvSpPr txBox="1">
                <a:spLocks noChangeArrowheads="1"/>
              </p:cNvSpPr>
              <p:nvPr/>
            </p:nvSpPr>
            <p:spPr bwMode="auto">
              <a:xfrm>
                <a:off x="2555359" y="3893126"/>
                <a:ext cx="1652929" cy="5847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algn="r" eaLnBrk="1" hangingPunct="1">
                  <a:spcBef>
                    <a:spcPct val="0"/>
                  </a:spcBef>
                  <a:buFontTx/>
                  <a:buNone/>
                </a:pPr>
                <a:r>
                  <a:rPr lang="en-US" altLang="en-US" sz="1600" dirty="0"/>
                  <a:t>Quantity of</a:t>
                </a:r>
              </a:p>
              <a:p>
                <a:pPr algn="r" eaLnBrk="1" hangingPunct="1">
                  <a:spcBef>
                    <a:spcPct val="0"/>
                  </a:spcBef>
                  <a:buFontTx/>
                  <a:buNone/>
                </a:pPr>
                <a:r>
                  <a:rPr lang="en-US" altLang="en-US" sz="1600" dirty="0"/>
                  <a:t>Loanable Funds</a:t>
                </a:r>
              </a:p>
            </p:txBody>
          </p:sp>
        </p:grpSp>
        <p:sp>
          <p:nvSpPr>
            <p:cNvPr id="29754" name="TextBox 26"/>
            <p:cNvSpPr txBox="1">
              <a:spLocks noChangeArrowheads="1"/>
            </p:cNvSpPr>
            <p:nvPr/>
          </p:nvSpPr>
          <p:spPr bwMode="auto">
            <a:xfrm>
              <a:off x="567033" y="1175659"/>
              <a:ext cx="3353112" cy="3385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algn="ctr" eaLnBrk="1" hangingPunct="1">
                <a:spcBef>
                  <a:spcPct val="0"/>
                </a:spcBef>
                <a:buFontTx/>
                <a:buNone/>
              </a:pPr>
              <a:r>
                <a:rPr lang="en-US" altLang="en-US" sz="1600"/>
                <a:t>(a) The Market for Loanable Funds</a:t>
              </a:r>
            </a:p>
          </p:txBody>
        </p:sp>
      </p:grpSp>
      <p:grpSp>
        <p:nvGrpSpPr>
          <p:cNvPr id="22" name="Group 27"/>
          <p:cNvGrpSpPr>
            <a:grpSpLocks/>
          </p:cNvGrpSpPr>
          <p:nvPr/>
        </p:nvGrpSpPr>
        <p:grpSpPr bwMode="auto">
          <a:xfrm>
            <a:off x="5848351" y="869950"/>
            <a:ext cx="4030663" cy="2376488"/>
            <a:chOff x="64678" y="1520041"/>
            <a:chExt cx="4031159" cy="2375846"/>
          </a:xfrm>
        </p:grpSpPr>
        <p:grpSp>
          <p:nvGrpSpPr>
            <p:cNvPr id="29749" name="Group 9"/>
            <p:cNvGrpSpPr>
              <a:grpSpLocks/>
            </p:cNvGrpSpPr>
            <p:nvPr/>
          </p:nvGrpSpPr>
          <p:grpSpPr bwMode="auto">
            <a:xfrm>
              <a:off x="913145" y="1615265"/>
              <a:ext cx="3182692" cy="2280622"/>
              <a:chOff x="913145" y="1615265"/>
              <a:chExt cx="3182692" cy="2280622"/>
            </a:xfrm>
          </p:grpSpPr>
          <p:cxnSp>
            <p:nvCxnSpPr>
              <p:cNvPr id="25" name="Straight Connector 24"/>
              <p:cNvCxnSpPr/>
              <p:nvPr/>
            </p:nvCxnSpPr>
            <p:spPr>
              <a:xfrm rot="5400000">
                <a:off x="-215107" y="2766686"/>
                <a:ext cx="2256815"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936323" y="1615265"/>
                <a:ext cx="3159514" cy="228062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sz="1600">
                  <a:solidFill>
                    <a:schemeClr val="tx1"/>
                  </a:solidFill>
                </a:endParaRPr>
              </a:p>
            </p:txBody>
          </p:sp>
        </p:grpSp>
        <p:sp>
          <p:nvSpPr>
            <p:cNvPr id="29750" name="TextBox 29"/>
            <p:cNvSpPr txBox="1">
              <a:spLocks noChangeArrowheads="1"/>
            </p:cNvSpPr>
            <p:nvPr/>
          </p:nvSpPr>
          <p:spPr bwMode="auto">
            <a:xfrm>
              <a:off x="64678" y="1520041"/>
              <a:ext cx="870684" cy="830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algn="r" eaLnBrk="1" hangingPunct="1">
                <a:spcBef>
                  <a:spcPct val="0"/>
                </a:spcBef>
                <a:buFontTx/>
                <a:buNone/>
              </a:pPr>
              <a:r>
                <a:rPr lang="en-US" altLang="en-US" sz="1600"/>
                <a:t>Real</a:t>
              </a:r>
            </a:p>
            <a:p>
              <a:pPr algn="r" eaLnBrk="1" hangingPunct="1">
                <a:spcBef>
                  <a:spcPct val="0"/>
                </a:spcBef>
                <a:buFontTx/>
                <a:buNone/>
              </a:pPr>
              <a:r>
                <a:rPr lang="en-US" altLang="en-US" sz="1600"/>
                <a:t>Interest</a:t>
              </a:r>
            </a:p>
            <a:p>
              <a:pPr algn="r" eaLnBrk="1" hangingPunct="1">
                <a:spcBef>
                  <a:spcPct val="0"/>
                </a:spcBef>
                <a:buFontTx/>
                <a:buNone/>
              </a:pPr>
              <a:r>
                <a:rPr lang="en-US" altLang="en-US" sz="1600"/>
                <a:t>Rate</a:t>
              </a:r>
            </a:p>
          </p:txBody>
        </p:sp>
      </p:grpSp>
      <p:grpSp>
        <p:nvGrpSpPr>
          <p:cNvPr id="27" name="Group 38"/>
          <p:cNvGrpSpPr>
            <a:grpSpLocks/>
          </p:cNvGrpSpPr>
          <p:nvPr/>
        </p:nvGrpSpPr>
        <p:grpSpPr bwMode="auto">
          <a:xfrm>
            <a:off x="7494589" y="1228726"/>
            <a:ext cx="2224087" cy="2016125"/>
            <a:chOff x="1712135" y="1878276"/>
            <a:chExt cx="2223244" cy="2015752"/>
          </a:xfrm>
        </p:grpSpPr>
        <p:cxnSp>
          <p:nvCxnSpPr>
            <p:cNvPr id="28" name="Straight Connector 27"/>
            <p:cNvCxnSpPr/>
            <p:nvPr/>
          </p:nvCxnSpPr>
          <p:spPr>
            <a:xfrm rot="16200000" flipH="1">
              <a:off x="1308899" y="2281512"/>
              <a:ext cx="1685613" cy="879142"/>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29748" name="TextBox 40"/>
            <p:cNvSpPr txBox="1">
              <a:spLocks noChangeArrowheads="1"/>
            </p:cNvSpPr>
            <p:nvPr/>
          </p:nvSpPr>
          <p:spPr bwMode="auto">
            <a:xfrm>
              <a:off x="2542593" y="3309257"/>
              <a:ext cx="1392786" cy="5847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algn="ctr" eaLnBrk="1" hangingPunct="1">
                <a:spcBef>
                  <a:spcPct val="0"/>
                </a:spcBef>
                <a:buFontTx/>
                <a:buNone/>
              </a:pPr>
              <a:r>
                <a:rPr lang="en-US" altLang="en-US" sz="1600"/>
                <a:t>Net capital</a:t>
              </a:r>
            </a:p>
            <a:p>
              <a:pPr algn="ctr" eaLnBrk="1" hangingPunct="1">
                <a:spcBef>
                  <a:spcPct val="0"/>
                </a:spcBef>
                <a:buFontTx/>
                <a:buNone/>
              </a:pPr>
              <a:r>
                <a:rPr lang="en-US" altLang="en-US" sz="1600"/>
                <a:t>outflow, </a:t>
              </a:r>
              <a:r>
                <a:rPr lang="en-US" altLang="en-US" sz="1600" i="1"/>
                <a:t>NCO</a:t>
              </a:r>
              <a:endParaRPr lang="en-US" altLang="en-US" sz="1600"/>
            </a:p>
          </p:txBody>
        </p:sp>
      </p:grpSp>
      <p:grpSp>
        <p:nvGrpSpPr>
          <p:cNvPr id="30" name="Group 76"/>
          <p:cNvGrpSpPr>
            <a:grpSpLocks/>
          </p:cNvGrpSpPr>
          <p:nvPr/>
        </p:nvGrpSpPr>
        <p:grpSpPr bwMode="auto">
          <a:xfrm>
            <a:off x="6697664" y="609600"/>
            <a:ext cx="3754437" cy="2984500"/>
            <a:chOff x="5044925" y="1173684"/>
            <a:chExt cx="3754508" cy="2984731"/>
          </a:xfrm>
        </p:grpSpPr>
        <p:grpSp>
          <p:nvGrpSpPr>
            <p:cNvPr id="29743" name="Group 32"/>
            <p:cNvGrpSpPr>
              <a:grpSpLocks/>
            </p:cNvGrpSpPr>
            <p:nvPr/>
          </p:nvGrpSpPr>
          <p:grpSpPr bwMode="auto">
            <a:xfrm>
              <a:off x="5044925" y="3819901"/>
              <a:ext cx="3754508" cy="338514"/>
              <a:chOff x="914400" y="3905001"/>
              <a:chExt cx="3754508" cy="338514"/>
            </a:xfrm>
          </p:grpSpPr>
          <p:cxnSp>
            <p:nvCxnSpPr>
              <p:cNvPr id="33" name="Straight Connector 32"/>
              <p:cNvCxnSpPr/>
              <p:nvPr/>
            </p:nvCxnSpPr>
            <p:spPr>
              <a:xfrm>
                <a:off x="914400" y="3906939"/>
                <a:ext cx="3182997"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9746" name="TextBox 34"/>
              <p:cNvSpPr txBox="1">
                <a:spLocks noChangeArrowheads="1"/>
              </p:cNvSpPr>
              <p:nvPr/>
            </p:nvSpPr>
            <p:spPr bwMode="auto">
              <a:xfrm>
                <a:off x="2809035" y="3905001"/>
                <a:ext cx="1859873" cy="338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algn="ctr" eaLnBrk="1" hangingPunct="1">
                  <a:spcBef>
                    <a:spcPct val="0"/>
                  </a:spcBef>
                  <a:buFontTx/>
                  <a:buNone/>
                </a:pPr>
                <a:r>
                  <a:rPr lang="en-US" altLang="en-US" sz="1600" dirty="0"/>
                  <a:t>Net capital outflow</a:t>
                </a:r>
              </a:p>
            </p:txBody>
          </p:sp>
        </p:grpSp>
        <p:sp>
          <p:nvSpPr>
            <p:cNvPr id="29744" name="TextBox 44"/>
            <p:cNvSpPr txBox="1">
              <a:spLocks noChangeArrowheads="1"/>
            </p:cNvSpPr>
            <p:nvPr/>
          </p:nvSpPr>
          <p:spPr bwMode="auto">
            <a:xfrm>
              <a:off x="5512295" y="1173684"/>
              <a:ext cx="2260638" cy="3385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algn="ctr" eaLnBrk="1" hangingPunct="1">
                <a:spcBef>
                  <a:spcPct val="0"/>
                </a:spcBef>
                <a:buFontTx/>
                <a:buNone/>
              </a:pPr>
              <a:r>
                <a:rPr lang="en-US" altLang="en-US" sz="1600" dirty="0"/>
                <a:t>(b) Net Capital Outflow</a:t>
              </a:r>
            </a:p>
          </p:txBody>
        </p:sp>
      </p:grpSp>
      <p:grpSp>
        <p:nvGrpSpPr>
          <p:cNvPr id="35" name="Group 46"/>
          <p:cNvGrpSpPr>
            <a:grpSpLocks/>
          </p:cNvGrpSpPr>
          <p:nvPr/>
        </p:nvGrpSpPr>
        <p:grpSpPr bwMode="auto">
          <a:xfrm>
            <a:off x="2120900" y="2079625"/>
            <a:ext cx="1716088" cy="338138"/>
            <a:chOff x="338559" y="2727364"/>
            <a:chExt cx="1716108" cy="338336"/>
          </a:xfrm>
        </p:grpSpPr>
        <p:grpSp>
          <p:nvGrpSpPr>
            <p:cNvPr id="29739" name="Group 25"/>
            <p:cNvGrpSpPr>
              <a:grpSpLocks/>
            </p:cNvGrpSpPr>
            <p:nvPr/>
          </p:nvGrpSpPr>
          <p:grpSpPr bwMode="auto">
            <a:xfrm>
              <a:off x="338559" y="2727364"/>
              <a:ext cx="1631977" cy="338336"/>
              <a:chOff x="576059" y="2727364"/>
              <a:chExt cx="1631977" cy="338336"/>
            </a:xfrm>
          </p:grpSpPr>
          <p:sp>
            <p:nvSpPr>
              <p:cNvPr id="29741" name="TextBox 22"/>
              <p:cNvSpPr txBox="1">
                <a:spLocks noChangeArrowheads="1"/>
              </p:cNvSpPr>
              <p:nvPr/>
            </p:nvSpPr>
            <p:spPr bwMode="auto">
              <a:xfrm>
                <a:off x="576059" y="2727364"/>
                <a:ext cx="328912" cy="338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algn="r" eaLnBrk="1" hangingPunct="1">
                  <a:spcBef>
                    <a:spcPct val="0"/>
                  </a:spcBef>
                  <a:buFontTx/>
                  <a:buNone/>
                </a:pPr>
                <a:r>
                  <a:rPr lang="en-US" altLang="en-US" sz="1600"/>
                  <a:t>r</a:t>
                </a:r>
                <a:r>
                  <a:rPr lang="en-US" altLang="en-US" sz="1600" baseline="-25000"/>
                  <a:t>1</a:t>
                </a:r>
              </a:p>
            </p:txBody>
          </p:sp>
          <p:cxnSp>
            <p:nvCxnSpPr>
              <p:cNvPr id="39" name="Straight Connector 38"/>
              <p:cNvCxnSpPr/>
              <p:nvPr/>
            </p:nvCxnSpPr>
            <p:spPr>
              <a:xfrm rot="10800000">
                <a:off x="901501" y="2886207"/>
                <a:ext cx="1306527" cy="1589"/>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9740" name="Freeform 183"/>
            <p:cNvSpPr>
              <a:spLocks/>
            </p:cNvSpPr>
            <p:nvPr/>
          </p:nvSpPr>
          <p:spPr bwMode="auto">
            <a:xfrm>
              <a:off x="1908594" y="2829922"/>
              <a:ext cx="146073" cy="136669"/>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40" name="Group 51"/>
          <p:cNvGrpSpPr>
            <a:grpSpLocks/>
          </p:cNvGrpSpPr>
          <p:nvPr/>
        </p:nvGrpSpPr>
        <p:grpSpPr bwMode="auto">
          <a:xfrm>
            <a:off x="6359525" y="2078039"/>
            <a:ext cx="1739900" cy="338137"/>
            <a:chOff x="4706573" y="2725389"/>
            <a:chExt cx="1739985" cy="338336"/>
          </a:xfrm>
        </p:grpSpPr>
        <p:grpSp>
          <p:nvGrpSpPr>
            <p:cNvPr id="29735" name="Group 41"/>
            <p:cNvGrpSpPr>
              <a:grpSpLocks/>
            </p:cNvGrpSpPr>
            <p:nvPr/>
          </p:nvGrpSpPr>
          <p:grpSpPr bwMode="auto">
            <a:xfrm>
              <a:off x="4706573" y="2725389"/>
              <a:ext cx="1632040" cy="338336"/>
              <a:chOff x="576048" y="2727364"/>
              <a:chExt cx="1632040" cy="338336"/>
            </a:xfrm>
          </p:grpSpPr>
          <p:sp>
            <p:nvSpPr>
              <p:cNvPr id="29737" name="TextBox 42"/>
              <p:cNvSpPr txBox="1">
                <a:spLocks noChangeArrowheads="1"/>
              </p:cNvSpPr>
              <p:nvPr/>
            </p:nvSpPr>
            <p:spPr bwMode="auto">
              <a:xfrm>
                <a:off x="576048" y="2727364"/>
                <a:ext cx="328922" cy="338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algn="r" eaLnBrk="1" hangingPunct="1">
                  <a:spcBef>
                    <a:spcPct val="0"/>
                  </a:spcBef>
                  <a:buFontTx/>
                  <a:buNone/>
                </a:pPr>
                <a:r>
                  <a:rPr lang="en-US" altLang="en-US" sz="1600"/>
                  <a:t>r</a:t>
                </a:r>
                <a:r>
                  <a:rPr lang="en-US" altLang="en-US" sz="1600" baseline="-25000"/>
                  <a:t>1</a:t>
                </a:r>
              </a:p>
            </p:txBody>
          </p:sp>
          <p:cxnSp>
            <p:nvCxnSpPr>
              <p:cNvPr id="44" name="Straight Connector 43"/>
              <p:cNvCxnSpPr/>
              <p:nvPr/>
            </p:nvCxnSpPr>
            <p:spPr>
              <a:xfrm rot="10800000">
                <a:off x="901502" y="2886207"/>
                <a:ext cx="1306576" cy="1588"/>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9736" name="Freeform 183"/>
            <p:cNvSpPr>
              <a:spLocks/>
            </p:cNvSpPr>
            <p:nvPr/>
          </p:nvSpPr>
          <p:spPr bwMode="auto">
            <a:xfrm>
              <a:off x="6300485" y="2816067"/>
              <a:ext cx="146073" cy="136669"/>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cxnSp>
        <p:nvCxnSpPr>
          <p:cNvPr id="45" name="Straight Connector 44"/>
          <p:cNvCxnSpPr/>
          <p:nvPr/>
        </p:nvCxnSpPr>
        <p:spPr>
          <a:xfrm>
            <a:off x="3789364" y="2249489"/>
            <a:ext cx="2554287" cy="1587"/>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46" name="Group 54"/>
          <p:cNvGrpSpPr>
            <a:grpSpLocks/>
          </p:cNvGrpSpPr>
          <p:nvPr/>
        </p:nvGrpSpPr>
        <p:grpSpPr bwMode="auto">
          <a:xfrm>
            <a:off x="5624513" y="3673476"/>
            <a:ext cx="4254500" cy="2055813"/>
            <a:chOff x="-159817" y="1840666"/>
            <a:chExt cx="4255654" cy="2055222"/>
          </a:xfrm>
        </p:grpSpPr>
        <p:grpSp>
          <p:nvGrpSpPr>
            <p:cNvPr id="29731" name="Group 9"/>
            <p:cNvGrpSpPr>
              <a:grpSpLocks/>
            </p:cNvGrpSpPr>
            <p:nvPr/>
          </p:nvGrpSpPr>
          <p:grpSpPr bwMode="auto">
            <a:xfrm>
              <a:off x="912867" y="1866059"/>
              <a:ext cx="3182970" cy="2029829"/>
              <a:chOff x="912867" y="1866059"/>
              <a:chExt cx="3182970" cy="2029829"/>
            </a:xfrm>
          </p:grpSpPr>
          <p:cxnSp>
            <p:nvCxnSpPr>
              <p:cNvPr id="49" name="Straight Connector 48"/>
              <p:cNvCxnSpPr/>
              <p:nvPr/>
            </p:nvCxnSpPr>
            <p:spPr>
              <a:xfrm rot="5400000">
                <a:off x="-99702" y="2879386"/>
                <a:ext cx="2029829" cy="317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50" name="Rectangle 49"/>
              <p:cNvSpPr/>
              <p:nvPr/>
            </p:nvSpPr>
            <p:spPr>
              <a:xfrm>
                <a:off x="937443" y="1877169"/>
                <a:ext cx="3158394" cy="201871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sz="1600">
                  <a:solidFill>
                    <a:schemeClr val="tx1"/>
                  </a:solidFill>
                </a:endParaRPr>
              </a:p>
            </p:txBody>
          </p:sp>
        </p:grpSp>
        <p:sp>
          <p:nvSpPr>
            <p:cNvPr id="29732" name="TextBox 56"/>
            <p:cNvSpPr txBox="1">
              <a:spLocks noChangeArrowheads="1"/>
            </p:cNvSpPr>
            <p:nvPr/>
          </p:nvSpPr>
          <p:spPr bwMode="auto">
            <a:xfrm>
              <a:off x="-159817" y="1840666"/>
              <a:ext cx="1095183" cy="830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algn="r" eaLnBrk="1" hangingPunct="1">
                <a:spcBef>
                  <a:spcPct val="0"/>
                </a:spcBef>
                <a:buFontTx/>
                <a:buNone/>
              </a:pPr>
              <a:r>
                <a:rPr lang="en-US" altLang="en-US" sz="1600"/>
                <a:t>Real</a:t>
              </a:r>
            </a:p>
            <a:p>
              <a:pPr algn="r" eaLnBrk="1" hangingPunct="1">
                <a:spcBef>
                  <a:spcPct val="0"/>
                </a:spcBef>
                <a:buFontTx/>
                <a:buNone/>
              </a:pPr>
              <a:r>
                <a:rPr lang="en-US" altLang="en-US" sz="1600"/>
                <a:t>Exchange</a:t>
              </a:r>
            </a:p>
            <a:p>
              <a:pPr algn="r" eaLnBrk="1" hangingPunct="1">
                <a:spcBef>
                  <a:spcPct val="0"/>
                </a:spcBef>
                <a:buFontTx/>
                <a:buNone/>
              </a:pPr>
              <a:r>
                <a:rPr lang="en-US" altLang="en-US" sz="1600"/>
                <a:t>Rate</a:t>
              </a:r>
            </a:p>
          </p:txBody>
        </p:sp>
      </p:grpSp>
      <p:grpSp>
        <p:nvGrpSpPr>
          <p:cNvPr id="51" name="Group 62"/>
          <p:cNvGrpSpPr>
            <a:grpSpLocks/>
          </p:cNvGrpSpPr>
          <p:nvPr/>
        </p:nvGrpSpPr>
        <p:grpSpPr bwMode="auto">
          <a:xfrm>
            <a:off x="7626351" y="3776664"/>
            <a:ext cx="866775" cy="1952625"/>
            <a:chOff x="1866283" y="1943592"/>
            <a:chExt cx="867488" cy="1953505"/>
          </a:xfrm>
        </p:grpSpPr>
        <p:cxnSp>
          <p:nvCxnSpPr>
            <p:cNvPr id="52" name="Straight Connector 51"/>
            <p:cNvCxnSpPr/>
            <p:nvPr/>
          </p:nvCxnSpPr>
          <p:spPr>
            <a:xfrm rot="16200000" flipV="1">
              <a:off x="1432842" y="3083931"/>
              <a:ext cx="1626333"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29730" name="TextBox 64"/>
            <p:cNvSpPr txBox="1">
              <a:spLocks noChangeArrowheads="1"/>
            </p:cNvSpPr>
            <p:nvPr/>
          </p:nvSpPr>
          <p:spPr bwMode="auto">
            <a:xfrm>
              <a:off x="1866283" y="1943592"/>
              <a:ext cx="867488" cy="3387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algn="r" eaLnBrk="1" hangingPunct="1">
                <a:spcBef>
                  <a:spcPct val="0"/>
                </a:spcBef>
                <a:buFontTx/>
                <a:buNone/>
              </a:pPr>
              <a:r>
                <a:rPr lang="en-US" altLang="en-US" sz="1600"/>
                <a:t>Supply </a:t>
              </a:r>
            </a:p>
          </p:txBody>
        </p:sp>
      </p:grpSp>
      <p:grpSp>
        <p:nvGrpSpPr>
          <p:cNvPr id="54" name="Group 65"/>
          <p:cNvGrpSpPr>
            <a:grpSpLocks/>
          </p:cNvGrpSpPr>
          <p:nvPr/>
        </p:nvGrpSpPr>
        <p:grpSpPr bwMode="auto">
          <a:xfrm>
            <a:off x="7172325" y="4195764"/>
            <a:ext cx="2471738" cy="1450975"/>
            <a:chOff x="1389413" y="2363190"/>
            <a:chExt cx="2472514" cy="1450704"/>
          </a:xfrm>
        </p:grpSpPr>
        <p:cxnSp>
          <p:nvCxnSpPr>
            <p:cNvPr id="55" name="Straight Connector 54"/>
            <p:cNvCxnSpPr/>
            <p:nvPr/>
          </p:nvCxnSpPr>
          <p:spPr>
            <a:xfrm>
              <a:off x="1389413" y="2363190"/>
              <a:ext cx="1662635" cy="1057078"/>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29728" name="TextBox 67"/>
            <p:cNvSpPr txBox="1">
              <a:spLocks noChangeArrowheads="1"/>
            </p:cNvSpPr>
            <p:nvPr/>
          </p:nvSpPr>
          <p:spPr bwMode="auto">
            <a:xfrm>
              <a:off x="2844982" y="3475510"/>
              <a:ext cx="1016945" cy="338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algn="r" eaLnBrk="1" hangingPunct="1">
                <a:spcBef>
                  <a:spcPct val="0"/>
                </a:spcBef>
                <a:buFontTx/>
                <a:buNone/>
              </a:pPr>
              <a:r>
                <a:rPr lang="en-US" altLang="en-US" sz="1600"/>
                <a:t>Demand </a:t>
              </a:r>
            </a:p>
          </p:txBody>
        </p:sp>
      </p:grpSp>
      <p:grpSp>
        <p:nvGrpSpPr>
          <p:cNvPr id="57" name="Group 77"/>
          <p:cNvGrpSpPr>
            <a:grpSpLocks/>
          </p:cNvGrpSpPr>
          <p:nvPr/>
        </p:nvGrpSpPr>
        <p:grpSpPr bwMode="auto">
          <a:xfrm>
            <a:off x="5943600" y="5713414"/>
            <a:ext cx="4437062" cy="587375"/>
            <a:chOff x="4290800" y="6266199"/>
            <a:chExt cx="4436654" cy="586324"/>
          </a:xfrm>
        </p:grpSpPr>
        <p:grpSp>
          <p:nvGrpSpPr>
            <p:cNvPr id="29723" name="Group 59"/>
            <p:cNvGrpSpPr>
              <a:grpSpLocks/>
            </p:cNvGrpSpPr>
            <p:nvPr/>
          </p:nvGrpSpPr>
          <p:grpSpPr bwMode="auto">
            <a:xfrm>
              <a:off x="5045530" y="6266199"/>
              <a:ext cx="3590282" cy="337925"/>
              <a:chOff x="914890" y="3881251"/>
              <a:chExt cx="3590282" cy="337925"/>
            </a:xfrm>
          </p:grpSpPr>
          <p:cxnSp>
            <p:nvCxnSpPr>
              <p:cNvPr id="60" name="Straight Connector 59"/>
              <p:cNvCxnSpPr/>
              <p:nvPr/>
            </p:nvCxnSpPr>
            <p:spPr>
              <a:xfrm>
                <a:off x="914153" y="3906606"/>
                <a:ext cx="3182644" cy="158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9726" name="TextBox 61"/>
              <p:cNvSpPr txBox="1">
                <a:spLocks noChangeArrowheads="1"/>
              </p:cNvSpPr>
              <p:nvPr/>
            </p:nvSpPr>
            <p:spPr bwMode="auto">
              <a:xfrm>
                <a:off x="2632655" y="3881251"/>
                <a:ext cx="1872517" cy="33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algn="r" eaLnBrk="1" hangingPunct="1">
                  <a:spcBef>
                    <a:spcPct val="0"/>
                  </a:spcBef>
                  <a:buFontTx/>
                  <a:buNone/>
                </a:pPr>
                <a:r>
                  <a:rPr lang="en-US" altLang="en-US" sz="1600"/>
                  <a:t>Quantity of Dollars</a:t>
                </a:r>
              </a:p>
            </p:txBody>
          </p:sp>
        </p:grpSp>
        <p:sp>
          <p:nvSpPr>
            <p:cNvPr id="29724" name="TextBox 68"/>
            <p:cNvSpPr txBox="1">
              <a:spLocks noChangeArrowheads="1"/>
            </p:cNvSpPr>
            <p:nvPr/>
          </p:nvSpPr>
          <p:spPr bwMode="auto">
            <a:xfrm>
              <a:off x="4290800" y="6514598"/>
              <a:ext cx="4436654" cy="33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algn="ctr" eaLnBrk="1" hangingPunct="1">
                <a:spcBef>
                  <a:spcPct val="0"/>
                </a:spcBef>
                <a:buFontTx/>
                <a:buNone/>
              </a:pPr>
              <a:r>
                <a:rPr lang="en-US" altLang="en-US" sz="1600" dirty="0"/>
                <a:t>(c) The Market for Foreign-Currency Exchange</a:t>
              </a:r>
            </a:p>
          </p:txBody>
        </p:sp>
      </p:grpSp>
      <p:grpSp>
        <p:nvGrpSpPr>
          <p:cNvPr id="62" name="Group 69"/>
          <p:cNvGrpSpPr>
            <a:grpSpLocks/>
          </p:cNvGrpSpPr>
          <p:nvPr/>
        </p:nvGrpSpPr>
        <p:grpSpPr bwMode="auto">
          <a:xfrm>
            <a:off x="6291263" y="4559300"/>
            <a:ext cx="1784350" cy="338138"/>
            <a:chOff x="271463" y="2727364"/>
            <a:chExt cx="1783204" cy="338336"/>
          </a:xfrm>
        </p:grpSpPr>
        <p:grpSp>
          <p:nvGrpSpPr>
            <p:cNvPr id="29719" name="Group 25"/>
            <p:cNvGrpSpPr>
              <a:grpSpLocks/>
            </p:cNvGrpSpPr>
            <p:nvPr/>
          </p:nvGrpSpPr>
          <p:grpSpPr bwMode="auto">
            <a:xfrm>
              <a:off x="271463" y="2727364"/>
              <a:ext cx="1699121" cy="338336"/>
              <a:chOff x="508963" y="2727364"/>
              <a:chExt cx="1699121" cy="338336"/>
            </a:xfrm>
          </p:grpSpPr>
          <p:sp>
            <p:nvSpPr>
              <p:cNvPr id="29721" name="TextBox 22"/>
              <p:cNvSpPr txBox="1">
                <a:spLocks noChangeArrowheads="1"/>
              </p:cNvSpPr>
              <p:nvPr/>
            </p:nvSpPr>
            <p:spPr bwMode="auto">
              <a:xfrm>
                <a:off x="508963" y="2727364"/>
                <a:ext cx="396009" cy="338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algn="r" eaLnBrk="1" hangingPunct="1">
                  <a:spcBef>
                    <a:spcPct val="0"/>
                  </a:spcBef>
                  <a:buFontTx/>
                  <a:buNone/>
                </a:pPr>
                <a:r>
                  <a:rPr lang="en-US" altLang="en-US" sz="1600"/>
                  <a:t>E</a:t>
                </a:r>
                <a:r>
                  <a:rPr lang="en-US" altLang="en-US" sz="1600" baseline="-25000"/>
                  <a:t>1</a:t>
                </a:r>
              </a:p>
            </p:txBody>
          </p:sp>
          <p:cxnSp>
            <p:nvCxnSpPr>
              <p:cNvPr id="66" name="Straight Connector 65"/>
              <p:cNvCxnSpPr/>
              <p:nvPr/>
            </p:nvCxnSpPr>
            <p:spPr>
              <a:xfrm rot="10800000">
                <a:off x="902410" y="2886207"/>
                <a:ext cx="1305673" cy="1589"/>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9720" name="Freeform 183"/>
            <p:cNvSpPr>
              <a:spLocks/>
            </p:cNvSpPr>
            <p:nvPr/>
          </p:nvSpPr>
          <p:spPr bwMode="auto">
            <a:xfrm>
              <a:off x="1908594" y="2829922"/>
              <a:ext cx="146073" cy="136669"/>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cxnSp>
        <p:nvCxnSpPr>
          <p:cNvPr id="67" name="Straight Connector 66"/>
          <p:cNvCxnSpPr/>
          <p:nvPr/>
        </p:nvCxnSpPr>
        <p:spPr>
          <a:xfrm rot="16200000" flipV="1">
            <a:off x="7227094" y="3039269"/>
            <a:ext cx="1579562" cy="0"/>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68" name="Footer Placeholder 2">
            <a:extLst>
              <a:ext uri="{FF2B5EF4-FFF2-40B4-BE49-F238E27FC236}">
                <a16:creationId xmlns:a16="http://schemas.microsoft.com/office/drawing/2014/main" id="{905CBB31-12DC-4EA2-8931-30DF8EA1261B}"/>
              </a:ext>
            </a:extLst>
          </p:cNvPr>
          <p:cNvSpPr txBox="1">
            <a:spLocks/>
          </p:cNvSpPr>
          <p:nvPr/>
        </p:nvSpPr>
        <p:spPr>
          <a:xfrm>
            <a:off x="-1" y="6324601"/>
            <a:ext cx="11887197" cy="533400"/>
          </a:xfrm>
          <a:prstGeom prst="rect">
            <a:avLst/>
          </a:prstGeom>
          <a:noFill/>
        </p:spPr>
        <p:txBody>
          <a:bodyPr vert="horz" lIns="91440" tIns="45720" rIns="91440" bIns="45720" rtlCol="0" anchor="ctr"/>
          <a:lstStyle>
            <a:defPPr>
              <a:defRPr lang="en-US"/>
            </a:defPPr>
            <a:lvl1pPr marL="0" algn="l" defTabSz="914400" rtl="0" eaLnBrk="1" latinLnBrk="0" hangingPunct="1">
              <a:buNone/>
              <a:defRPr sz="900" kern="1200">
                <a:solidFill>
                  <a:schemeClr val="bg1"/>
                </a:solidFill>
                <a:latin typeface="+mn-lt"/>
                <a:ea typeface="+mn-ea"/>
                <a:cs typeface="Arial"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Aft>
                <a:spcPct val="0"/>
              </a:spcAft>
              <a:defRPr/>
            </a:pPr>
            <a:r>
              <a:rPr lang="en-US">
                <a:solidFill>
                  <a:schemeClr val="tx1"/>
                </a:solidFill>
              </a:rPr>
              <a:t>© 2021 Cengage Learning</a:t>
            </a:r>
            <a:r>
              <a:rPr lang="en-US" sz="800" baseline="30000">
                <a:solidFill>
                  <a:schemeClr val="tx1"/>
                </a:solidFill>
              </a:rPr>
              <a:t>®</a:t>
            </a:r>
            <a:r>
              <a:rPr lang="en-US">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endParaRPr lang="en-US" dirty="0">
              <a:solidFill>
                <a:schemeClr val="tx1"/>
              </a:solidFill>
            </a:endParaRPr>
          </a:p>
        </p:txBody>
      </p:sp>
    </p:spTree>
    <p:extLst>
      <p:ext uri="{BB962C8B-B14F-4D97-AF65-F5344CB8AC3E}">
        <p14:creationId xmlns:p14="http://schemas.microsoft.com/office/powerpoint/2010/main" val="34700395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left)">
                                      <p:cBhvr>
                                        <p:cTn id="7" dur="500"/>
                                        <p:tgtEl>
                                          <p:spTgt spid="17"/>
                                        </p:tgtEl>
                                      </p:cBhvr>
                                    </p:animEffect>
                                  </p:childTnLst>
                                </p:cTn>
                              </p:par>
                              <p:par>
                                <p:cTn id="8" presetID="22" presetClass="entr" presetSubtype="4"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down)">
                                      <p:cBhvr>
                                        <p:cTn id="10" dur="500"/>
                                        <p:tgtEl>
                                          <p:spTgt spid="6"/>
                                        </p:tgtEl>
                                      </p:cBhvr>
                                    </p:animEffect>
                                  </p:childTnLst>
                                </p:cTn>
                              </p:par>
                            </p:childTnLst>
                          </p:cTn>
                        </p:par>
                        <p:par>
                          <p:cTn id="11" fill="hold" nodeType="afterGroup">
                            <p:stCondLst>
                              <p:cond delay="500"/>
                            </p:stCondLst>
                            <p:childTnLst>
                              <p:par>
                                <p:cTn id="12" presetID="22" presetClass="entr" presetSubtype="8" fill="hold" nodeType="after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wipe(left)">
                                      <p:cBhvr>
                                        <p:cTn id="14" dur="1000"/>
                                        <p:tgtEl>
                                          <p:spTgt spid="14"/>
                                        </p:tgtEl>
                                      </p:cBhvr>
                                    </p:animEffect>
                                  </p:childTnLst>
                                </p:cTn>
                              </p:par>
                            </p:childTnLst>
                          </p:cTn>
                        </p:par>
                        <p:par>
                          <p:cTn id="15" fill="hold" nodeType="afterGroup">
                            <p:stCondLst>
                              <p:cond delay="1500"/>
                            </p:stCondLst>
                            <p:childTnLst>
                              <p:par>
                                <p:cTn id="16" presetID="22" presetClass="entr" presetSubtype="8" fill="hold" nodeType="after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wipe(left)">
                                      <p:cBhvr>
                                        <p:cTn id="18" dur="1000"/>
                                        <p:tgtEl>
                                          <p:spTgt spid="11"/>
                                        </p:tgtEl>
                                      </p:cBhvr>
                                    </p:animEffect>
                                  </p:childTnLst>
                                </p:cTn>
                              </p:par>
                            </p:childTnLst>
                          </p:cTn>
                        </p:par>
                        <p:par>
                          <p:cTn id="19" fill="hold" nodeType="afterGroup">
                            <p:stCondLst>
                              <p:cond delay="2500"/>
                            </p:stCondLst>
                            <p:childTnLst>
                              <p:par>
                                <p:cTn id="20" presetID="22" presetClass="entr" presetSubtype="8" fill="hold" nodeType="afterEffect">
                                  <p:stCondLst>
                                    <p:cond delay="0"/>
                                  </p:stCondLst>
                                  <p:childTnLst>
                                    <p:set>
                                      <p:cBhvr>
                                        <p:cTn id="21" dur="1" fill="hold">
                                          <p:stCondLst>
                                            <p:cond delay="0"/>
                                          </p:stCondLst>
                                        </p:cTn>
                                        <p:tgtEl>
                                          <p:spTgt spid="35"/>
                                        </p:tgtEl>
                                        <p:attrNameLst>
                                          <p:attrName>style.visibility</p:attrName>
                                        </p:attrNameLst>
                                      </p:cBhvr>
                                      <p:to>
                                        <p:strVal val="visible"/>
                                      </p:to>
                                    </p:set>
                                    <p:animEffect transition="in" filter="wipe(left)">
                                      <p:cBhvr>
                                        <p:cTn id="22" dur="1000"/>
                                        <p:tgtEl>
                                          <p:spTgt spid="35"/>
                                        </p:tgtEl>
                                      </p:cBhvr>
                                    </p:animEffect>
                                  </p:childTnLst>
                                </p:cTn>
                              </p:par>
                            </p:childTnLst>
                          </p:cTn>
                        </p:par>
                        <p:par>
                          <p:cTn id="23" fill="hold" nodeType="afterGroup">
                            <p:stCondLst>
                              <p:cond delay="3500"/>
                            </p:stCondLst>
                            <p:childTnLst>
                              <p:par>
                                <p:cTn id="24" presetID="22" presetClass="entr" presetSubtype="8" fill="hold" grpId="0" nodeType="afterEffect">
                                  <p:stCondLst>
                                    <p:cond delay="0"/>
                                  </p:stCondLst>
                                  <p:childTnLst>
                                    <p:set>
                                      <p:cBhvr>
                                        <p:cTn id="25" dur="1" fill="hold">
                                          <p:stCondLst>
                                            <p:cond delay="0"/>
                                          </p:stCondLst>
                                        </p:cTn>
                                        <p:tgtEl>
                                          <p:spTgt spid="2">
                                            <p:txEl>
                                              <p:pRg st="0" end="0"/>
                                            </p:txEl>
                                          </p:spTgt>
                                        </p:tgtEl>
                                        <p:attrNameLst>
                                          <p:attrName>style.visibility</p:attrName>
                                        </p:attrNameLst>
                                      </p:cBhvr>
                                      <p:to>
                                        <p:strVal val="visible"/>
                                      </p:to>
                                    </p:set>
                                    <p:animEffect transition="in" filter="wipe(left)">
                                      <p:cBhvr>
                                        <p:cTn id="26" dur="500"/>
                                        <p:tgtEl>
                                          <p:spTgt spid="2">
                                            <p:txEl>
                                              <p:pRg st="0" end="0"/>
                                            </p:txEl>
                                          </p:spTgt>
                                        </p:tgtEl>
                                      </p:cBhvr>
                                    </p:animEffect>
                                  </p:childTnLst>
                                </p:cTn>
                              </p:par>
                            </p:childTnLst>
                          </p:cTn>
                        </p:par>
                        <p:par>
                          <p:cTn id="27" fill="hold">
                            <p:stCondLst>
                              <p:cond delay="4000"/>
                            </p:stCondLst>
                            <p:childTnLst>
                              <p:par>
                                <p:cTn id="28" presetID="22" presetClass="entr" presetSubtype="8" fill="hold" nodeType="afterEffect">
                                  <p:stCondLst>
                                    <p:cond delay="0"/>
                                  </p:stCondLst>
                                  <p:childTnLst>
                                    <p:set>
                                      <p:cBhvr>
                                        <p:cTn id="29" dur="1" fill="hold">
                                          <p:stCondLst>
                                            <p:cond delay="0"/>
                                          </p:stCondLst>
                                        </p:cTn>
                                        <p:tgtEl>
                                          <p:spTgt spid="30"/>
                                        </p:tgtEl>
                                        <p:attrNameLst>
                                          <p:attrName>style.visibility</p:attrName>
                                        </p:attrNameLst>
                                      </p:cBhvr>
                                      <p:to>
                                        <p:strVal val="visible"/>
                                      </p:to>
                                    </p:set>
                                    <p:animEffect transition="in" filter="wipe(left)">
                                      <p:cBhvr>
                                        <p:cTn id="30" dur="500"/>
                                        <p:tgtEl>
                                          <p:spTgt spid="30"/>
                                        </p:tgtEl>
                                      </p:cBhvr>
                                    </p:animEffect>
                                  </p:childTnLst>
                                </p:cTn>
                              </p:par>
                              <p:par>
                                <p:cTn id="31" presetID="22" presetClass="entr" presetSubtype="4" fill="hold" nodeType="withEffect">
                                  <p:stCondLst>
                                    <p:cond delay="0"/>
                                  </p:stCondLst>
                                  <p:childTnLst>
                                    <p:set>
                                      <p:cBhvr>
                                        <p:cTn id="32" dur="1" fill="hold">
                                          <p:stCondLst>
                                            <p:cond delay="0"/>
                                          </p:stCondLst>
                                        </p:cTn>
                                        <p:tgtEl>
                                          <p:spTgt spid="22"/>
                                        </p:tgtEl>
                                        <p:attrNameLst>
                                          <p:attrName>style.visibility</p:attrName>
                                        </p:attrNameLst>
                                      </p:cBhvr>
                                      <p:to>
                                        <p:strVal val="visible"/>
                                      </p:to>
                                    </p:set>
                                    <p:animEffect transition="in" filter="wipe(down)">
                                      <p:cBhvr>
                                        <p:cTn id="33" dur="500"/>
                                        <p:tgtEl>
                                          <p:spTgt spid="22"/>
                                        </p:tgtEl>
                                      </p:cBhvr>
                                    </p:animEffect>
                                  </p:childTnLst>
                                </p:cTn>
                              </p:par>
                            </p:childTnLst>
                          </p:cTn>
                        </p:par>
                        <p:par>
                          <p:cTn id="34" fill="hold" nodeType="afterGroup">
                            <p:stCondLst>
                              <p:cond delay="4500"/>
                            </p:stCondLst>
                            <p:childTnLst>
                              <p:par>
                                <p:cTn id="35" presetID="22" presetClass="entr" presetSubtype="8" fill="hold" nodeType="afterEffect">
                                  <p:stCondLst>
                                    <p:cond delay="0"/>
                                  </p:stCondLst>
                                  <p:childTnLst>
                                    <p:set>
                                      <p:cBhvr>
                                        <p:cTn id="36" dur="1" fill="hold">
                                          <p:stCondLst>
                                            <p:cond delay="0"/>
                                          </p:stCondLst>
                                        </p:cTn>
                                        <p:tgtEl>
                                          <p:spTgt spid="27"/>
                                        </p:tgtEl>
                                        <p:attrNameLst>
                                          <p:attrName>style.visibility</p:attrName>
                                        </p:attrNameLst>
                                      </p:cBhvr>
                                      <p:to>
                                        <p:strVal val="visible"/>
                                      </p:to>
                                    </p:set>
                                    <p:animEffect transition="in" filter="wipe(left)">
                                      <p:cBhvr>
                                        <p:cTn id="37" dur="1000"/>
                                        <p:tgtEl>
                                          <p:spTgt spid="27"/>
                                        </p:tgtEl>
                                      </p:cBhvr>
                                    </p:animEffect>
                                  </p:childTnLst>
                                </p:cTn>
                              </p:par>
                            </p:childTnLst>
                          </p:cTn>
                        </p:par>
                        <p:par>
                          <p:cTn id="38" fill="hold" nodeType="afterGroup">
                            <p:stCondLst>
                              <p:cond delay="5500"/>
                            </p:stCondLst>
                            <p:childTnLst>
                              <p:par>
                                <p:cTn id="39" presetID="22" presetClass="entr" presetSubtype="8" fill="hold" nodeType="afterEffect">
                                  <p:stCondLst>
                                    <p:cond delay="0"/>
                                  </p:stCondLst>
                                  <p:childTnLst>
                                    <p:set>
                                      <p:cBhvr>
                                        <p:cTn id="40" dur="1" fill="hold">
                                          <p:stCondLst>
                                            <p:cond delay="0"/>
                                          </p:stCondLst>
                                        </p:cTn>
                                        <p:tgtEl>
                                          <p:spTgt spid="45"/>
                                        </p:tgtEl>
                                        <p:attrNameLst>
                                          <p:attrName>style.visibility</p:attrName>
                                        </p:attrNameLst>
                                      </p:cBhvr>
                                      <p:to>
                                        <p:strVal val="visible"/>
                                      </p:to>
                                    </p:set>
                                    <p:animEffect transition="in" filter="wipe(left)">
                                      <p:cBhvr>
                                        <p:cTn id="41" dur="2000"/>
                                        <p:tgtEl>
                                          <p:spTgt spid="45"/>
                                        </p:tgtEl>
                                      </p:cBhvr>
                                    </p:animEffect>
                                  </p:childTnLst>
                                </p:cTn>
                              </p:par>
                            </p:childTnLst>
                          </p:cTn>
                        </p:par>
                        <p:par>
                          <p:cTn id="42" fill="hold" nodeType="afterGroup">
                            <p:stCondLst>
                              <p:cond delay="7500"/>
                            </p:stCondLst>
                            <p:childTnLst>
                              <p:par>
                                <p:cTn id="43" presetID="22" presetClass="entr" presetSubtype="8" fill="hold" nodeType="afterEffect">
                                  <p:stCondLst>
                                    <p:cond delay="0"/>
                                  </p:stCondLst>
                                  <p:childTnLst>
                                    <p:set>
                                      <p:cBhvr>
                                        <p:cTn id="44" dur="1" fill="hold">
                                          <p:stCondLst>
                                            <p:cond delay="0"/>
                                          </p:stCondLst>
                                        </p:cTn>
                                        <p:tgtEl>
                                          <p:spTgt spid="40"/>
                                        </p:tgtEl>
                                        <p:attrNameLst>
                                          <p:attrName>style.visibility</p:attrName>
                                        </p:attrNameLst>
                                      </p:cBhvr>
                                      <p:to>
                                        <p:strVal val="visible"/>
                                      </p:to>
                                    </p:set>
                                    <p:animEffect transition="in" filter="wipe(left)">
                                      <p:cBhvr>
                                        <p:cTn id="45" dur="1000"/>
                                        <p:tgtEl>
                                          <p:spTgt spid="40"/>
                                        </p:tgtEl>
                                      </p:cBhvr>
                                    </p:animEffect>
                                  </p:childTnLst>
                                </p:cTn>
                              </p:par>
                            </p:childTnLst>
                          </p:cTn>
                        </p:par>
                        <p:par>
                          <p:cTn id="46" fill="hold" nodeType="afterGroup">
                            <p:stCondLst>
                              <p:cond delay="8500"/>
                            </p:stCondLst>
                            <p:childTnLst>
                              <p:par>
                                <p:cTn id="47" presetID="22" presetClass="entr" presetSubtype="8" fill="hold" grpId="0" nodeType="afterEffect">
                                  <p:stCondLst>
                                    <p:cond delay="0"/>
                                  </p:stCondLst>
                                  <p:childTnLst>
                                    <p:set>
                                      <p:cBhvr>
                                        <p:cTn id="48" dur="1" fill="hold">
                                          <p:stCondLst>
                                            <p:cond delay="0"/>
                                          </p:stCondLst>
                                        </p:cTn>
                                        <p:tgtEl>
                                          <p:spTgt spid="2">
                                            <p:txEl>
                                              <p:pRg st="1" end="1"/>
                                            </p:txEl>
                                          </p:spTgt>
                                        </p:tgtEl>
                                        <p:attrNameLst>
                                          <p:attrName>style.visibility</p:attrName>
                                        </p:attrNameLst>
                                      </p:cBhvr>
                                      <p:to>
                                        <p:strVal val="visible"/>
                                      </p:to>
                                    </p:set>
                                    <p:animEffect transition="in" filter="wipe(left)">
                                      <p:cBhvr>
                                        <p:cTn id="49" dur="500"/>
                                        <p:tgtEl>
                                          <p:spTgt spid="2">
                                            <p:txEl>
                                              <p:pRg st="1" end="1"/>
                                            </p:txEl>
                                          </p:spTgt>
                                        </p:tgtEl>
                                      </p:cBhvr>
                                    </p:animEffect>
                                  </p:childTnLst>
                                </p:cTn>
                              </p:par>
                            </p:childTnLst>
                          </p:cTn>
                        </p:par>
                        <p:par>
                          <p:cTn id="50" fill="hold">
                            <p:stCondLst>
                              <p:cond delay="9000"/>
                            </p:stCondLst>
                            <p:childTnLst>
                              <p:par>
                                <p:cTn id="51" presetID="22" presetClass="entr" presetSubtype="8" fill="hold" nodeType="afterEffect">
                                  <p:stCondLst>
                                    <p:cond delay="0"/>
                                  </p:stCondLst>
                                  <p:childTnLst>
                                    <p:set>
                                      <p:cBhvr>
                                        <p:cTn id="52" dur="1" fill="hold">
                                          <p:stCondLst>
                                            <p:cond delay="0"/>
                                          </p:stCondLst>
                                        </p:cTn>
                                        <p:tgtEl>
                                          <p:spTgt spid="57"/>
                                        </p:tgtEl>
                                        <p:attrNameLst>
                                          <p:attrName>style.visibility</p:attrName>
                                        </p:attrNameLst>
                                      </p:cBhvr>
                                      <p:to>
                                        <p:strVal val="visible"/>
                                      </p:to>
                                    </p:set>
                                    <p:animEffect transition="in" filter="wipe(left)">
                                      <p:cBhvr>
                                        <p:cTn id="53" dur="500"/>
                                        <p:tgtEl>
                                          <p:spTgt spid="57"/>
                                        </p:tgtEl>
                                      </p:cBhvr>
                                    </p:animEffect>
                                  </p:childTnLst>
                                </p:cTn>
                              </p:par>
                              <p:par>
                                <p:cTn id="54" presetID="22" presetClass="entr" presetSubtype="4" fill="hold" nodeType="withEffect">
                                  <p:stCondLst>
                                    <p:cond delay="0"/>
                                  </p:stCondLst>
                                  <p:childTnLst>
                                    <p:set>
                                      <p:cBhvr>
                                        <p:cTn id="55" dur="1" fill="hold">
                                          <p:stCondLst>
                                            <p:cond delay="0"/>
                                          </p:stCondLst>
                                        </p:cTn>
                                        <p:tgtEl>
                                          <p:spTgt spid="46"/>
                                        </p:tgtEl>
                                        <p:attrNameLst>
                                          <p:attrName>style.visibility</p:attrName>
                                        </p:attrNameLst>
                                      </p:cBhvr>
                                      <p:to>
                                        <p:strVal val="visible"/>
                                      </p:to>
                                    </p:set>
                                    <p:animEffect transition="in" filter="wipe(down)">
                                      <p:cBhvr>
                                        <p:cTn id="56" dur="500"/>
                                        <p:tgtEl>
                                          <p:spTgt spid="46"/>
                                        </p:tgtEl>
                                      </p:cBhvr>
                                    </p:animEffect>
                                  </p:childTnLst>
                                </p:cTn>
                              </p:par>
                            </p:childTnLst>
                          </p:cTn>
                        </p:par>
                        <p:par>
                          <p:cTn id="57" fill="hold" nodeType="afterGroup">
                            <p:stCondLst>
                              <p:cond delay="9500"/>
                            </p:stCondLst>
                            <p:childTnLst>
                              <p:par>
                                <p:cTn id="58" presetID="22" presetClass="entr" presetSubtype="8" fill="hold" nodeType="afterEffect">
                                  <p:stCondLst>
                                    <p:cond delay="0"/>
                                  </p:stCondLst>
                                  <p:childTnLst>
                                    <p:set>
                                      <p:cBhvr>
                                        <p:cTn id="59" dur="1" fill="hold">
                                          <p:stCondLst>
                                            <p:cond delay="0"/>
                                          </p:stCondLst>
                                        </p:cTn>
                                        <p:tgtEl>
                                          <p:spTgt spid="54"/>
                                        </p:tgtEl>
                                        <p:attrNameLst>
                                          <p:attrName>style.visibility</p:attrName>
                                        </p:attrNameLst>
                                      </p:cBhvr>
                                      <p:to>
                                        <p:strVal val="visible"/>
                                      </p:to>
                                    </p:set>
                                    <p:animEffect transition="in" filter="wipe(left)">
                                      <p:cBhvr>
                                        <p:cTn id="60" dur="1000"/>
                                        <p:tgtEl>
                                          <p:spTgt spid="54"/>
                                        </p:tgtEl>
                                      </p:cBhvr>
                                    </p:animEffect>
                                  </p:childTnLst>
                                </p:cTn>
                              </p:par>
                            </p:childTnLst>
                          </p:cTn>
                        </p:par>
                        <p:par>
                          <p:cTn id="61" fill="hold" nodeType="afterGroup">
                            <p:stCondLst>
                              <p:cond delay="10500"/>
                            </p:stCondLst>
                            <p:childTnLst>
                              <p:par>
                                <p:cTn id="62" presetID="22" presetClass="entr" presetSubtype="1" fill="hold" nodeType="afterEffect">
                                  <p:stCondLst>
                                    <p:cond delay="0"/>
                                  </p:stCondLst>
                                  <p:childTnLst>
                                    <p:set>
                                      <p:cBhvr>
                                        <p:cTn id="63" dur="1" fill="hold">
                                          <p:stCondLst>
                                            <p:cond delay="0"/>
                                          </p:stCondLst>
                                        </p:cTn>
                                        <p:tgtEl>
                                          <p:spTgt spid="67"/>
                                        </p:tgtEl>
                                        <p:attrNameLst>
                                          <p:attrName>style.visibility</p:attrName>
                                        </p:attrNameLst>
                                      </p:cBhvr>
                                      <p:to>
                                        <p:strVal val="visible"/>
                                      </p:to>
                                    </p:set>
                                    <p:animEffect transition="in" filter="wipe(up)">
                                      <p:cBhvr>
                                        <p:cTn id="64" dur="2000"/>
                                        <p:tgtEl>
                                          <p:spTgt spid="67"/>
                                        </p:tgtEl>
                                      </p:cBhvr>
                                    </p:animEffect>
                                  </p:childTnLst>
                                </p:cTn>
                              </p:par>
                            </p:childTnLst>
                          </p:cTn>
                        </p:par>
                        <p:par>
                          <p:cTn id="65" fill="hold" nodeType="afterGroup">
                            <p:stCondLst>
                              <p:cond delay="12500"/>
                            </p:stCondLst>
                            <p:childTnLst>
                              <p:par>
                                <p:cTn id="66" presetID="22" presetClass="entr" presetSubtype="1" fill="hold" nodeType="afterEffect">
                                  <p:stCondLst>
                                    <p:cond delay="0"/>
                                  </p:stCondLst>
                                  <p:childTnLst>
                                    <p:set>
                                      <p:cBhvr>
                                        <p:cTn id="67" dur="1" fill="hold">
                                          <p:stCondLst>
                                            <p:cond delay="0"/>
                                          </p:stCondLst>
                                        </p:cTn>
                                        <p:tgtEl>
                                          <p:spTgt spid="51"/>
                                        </p:tgtEl>
                                        <p:attrNameLst>
                                          <p:attrName>style.visibility</p:attrName>
                                        </p:attrNameLst>
                                      </p:cBhvr>
                                      <p:to>
                                        <p:strVal val="visible"/>
                                      </p:to>
                                    </p:set>
                                    <p:animEffect transition="in" filter="wipe(up)">
                                      <p:cBhvr>
                                        <p:cTn id="68" dur="1000"/>
                                        <p:tgtEl>
                                          <p:spTgt spid="51"/>
                                        </p:tgtEl>
                                      </p:cBhvr>
                                    </p:animEffect>
                                  </p:childTnLst>
                                </p:cTn>
                              </p:par>
                            </p:childTnLst>
                          </p:cTn>
                        </p:par>
                        <p:par>
                          <p:cTn id="69" fill="hold" nodeType="afterGroup">
                            <p:stCondLst>
                              <p:cond delay="13500"/>
                            </p:stCondLst>
                            <p:childTnLst>
                              <p:par>
                                <p:cTn id="70" presetID="22" presetClass="entr" presetSubtype="8" fill="hold" nodeType="afterEffect">
                                  <p:stCondLst>
                                    <p:cond delay="0"/>
                                  </p:stCondLst>
                                  <p:childTnLst>
                                    <p:set>
                                      <p:cBhvr>
                                        <p:cTn id="71" dur="1" fill="hold">
                                          <p:stCondLst>
                                            <p:cond delay="0"/>
                                          </p:stCondLst>
                                        </p:cTn>
                                        <p:tgtEl>
                                          <p:spTgt spid="62"/>
                                        </p:tgtEl>
                                        <p:attrNameLst>
                                          <p:attrName>style.visibility</p:attrName>
                                        </p:attrNameLst>
                                      </p:cBhvr>
                                      <p:to>
                                        <p:strVal val="visible"/>
                                      </p:to>
                                    </p:set>
                                    <p:animEffect transition="in" filter="wipe(left)">
                                      <p:cBhvr>
                                        <p:cTn id="72" dur="1000"/>
                                        <p:tgtEl>
                                          <p:spTgt spid="62"/>
                                        </p:tgtEl>
                                      </p:cBhvr>
                                    </p:animEffect>
                                  </p:childTnLst>
                                </p:cTn>
                              </p:par>
                            </p:childTnLst>
                          </p:cTn>
                        </p:par>
                        <p:par>
                          <p:cTn id="73" fill="hold">
                            <p:stCondLst>
                              <p:cond delay="14500"/>
                            </p:stCondLst>
                            <p:childTnLst>
                              <p:par>
                                <p:cTn id="74" presetID="22" presetClass="entr" presetSubtype="8" fill="hold" grpId="0" nodeType="afterEffect">
                                  <p:stCondLst>
                                    <p:cond delay="0"/>
                                  </p:stCondLst>
                                  <p:childTnLst>
                                    <p:set>
                                      <p:cBhvr>
                                        <p:cTn id="75" dur="1" fill="hold">
                                          <p:stCondLst>
                                            <p:cond delay="0"/>
                                          </p:stCondLst>
                                        </p:cTn>
                                        <p:tgtEl>
                                          <p:spTgt spid="2">
                                            <p:txEl>
                                              <p:pRg st="2" end="2"/>
                                            </p:txEl>
                                          </p:spTgt>
                                        </p:tgtEl>
                                        <p:attrNameLst>
                                          <p:attrName>style.visibility</p:attrName>
                                        </p:attrNameLst>
                                      </p:cBhvr>
                                      <p:to>
                                        <p:strVal val="visible"/>
                                      </p:to>
                                    </p:set>
                                    <p:animEffect transition="in" filter="wipe(left)">
                                      <p:cBhvr>
                                        <p:cTn id="76"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altLang="en-US"/>
              <a:t>Government Budget Deficits</a:t>
            </a:r>
          </a:p>
        </p:txBody>
      </p:sp>
      <p:sp>
        <p:nvSpPr>
          <p:cNvPr id="30723" name="Content Placeholder 2"/>
          <p:cNvSpPr>
            <a:spLocks noGrp="1"/>
          </p:cNvSpPr>
          <p:nvPr>
            <p:ph idx="1"/>
          </p:nvPr>
        </p:nvSpPr>
        <p:spPr/>
        <p:txBody>
          <a:bodyPr/>
          <a:lstStyle/>
          <a:p>
            <a:r>
              <a:rPr lang="en-US" altLang="en-US" dirty="0"/>
              <a:t>Government budget deficits</a:t>
            </a:r>
          </a:p>
          <a:p>
            <a:pPr lvl="1"/>
            <a:r>
              <a:rPr lang="en-US" altLang="en-US" dirty="0"/>
              <a:t>When government spending exceeds government revenue</a:t>
            </a:r>
          </a:p>
          <a:p>
            <a:pPr lvl="1"/>
            <a:r>
              <a:rPr lang="en-US" altLang="en-US" dirty="0"/>
              <a:t>Negative public saving</a:t>
            </a:r>
          </a:p>
          <a:p>
            <a:pPr lvl="1"/>
            <a:r>
              <a:rPr lang="en-US" altLang="en-US" dirty="0"/>
              <a:t>Reduces national saving</a:t>
            </a:r>
          </a:p>
          <a:p>
            <a:pPr lvl="1"/>
            <a:r>
              <a:rPr lang="en-US" altLang="en-US" dirty="0"/>
              <a:t>Reduces supply of loanable funds</a:t>
            </a:r>
          </a:p>
          <a:p>
            <a:pPr lvl="1"/>
            <a:r>
              <a:rPr lang="en-US" altLang="en-US" dirty="0"/>
              <a:t>Increase in interest rate</a:t>
            </a:r>
          </a:p>
          <a:p>
            <a:pPr lvl="1"/>
            <a:r>
              <a:rPr lang="en-US" altLang="en-US" dirty="0"/>
              <a:t>Reduces net capital outflow</a:t>
            </a:r>
          </a:p>
        </p:txBody>
      </p:sp>
      <p:sp>
        <p:nvSpPr>
          <p:cNvPr id="30725" name="Slide Number Placeholder 1"/>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Lst>
        </p:spPr>
        <p:txBody>
          <a:bodyPr/>
          <a:lstStyle>
            <a:lvl1pPr algn="l" eaLnBrk="0" hangingPunct="0">
              <a:defRPr sz="3400">
                <a:solidFill>
                  <a:srgbClr val="005EA4"/>
                </a:solidFill>
                <a:latin typeface="Arial" charset="0"/>
              </a:defRPr>
            </a:lvl1pPr>
            <a:lvl2pPr marL="742950" indent="-285750" algn="l" eaLnBrk="0" hangingPunct="0">
              <a:buFont typeface="Arial" charset="0"/>
              <a:buChar char="–"/>
              <a:defRPr sz="3200">
                <a:solidFill>
                  <a:schemeClr val="tx1"/>
                </a:solidFill>
                <a:latin typeface="Arial" charset="0"/>
              </a:defRPr>
            </a:lvl2pPr>
            <a:lvl3pPr marL="1143000" indent="-228600" algn="l" eaLnBrk="0" hangingPunct="0">
              <a:buSzPct val="90000"/>
              <a:defRPr sz="2800">
                <a:solidFill>
                  <a:schemeClr val="tx1"/>
                </a:solidFill>
                <a:latin typeface="Arial" charset="0"/>
              </a:defRPr>
            </a:lvl3pPr>
            <a:lvl4pPr marL="1600200" indent="-228600" algn="l" eaLnBrk="0" hangingPunct="0">
              <a:buChar char="–"/>
              <a:defRPr sz="2400">
                <a:solidFill>
                  <a:schemeClr val="tx1"/>
                </a:solidFill>
                <a:latin typeface="Arial" charset="0"/>
              </a:defRPr>
            </a:lvl4pPr>
            <a:lvl5pPr marL="2057400" indent="-228600" algn="l" eaLnBrk="0" hangingPunct="0">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fld id="{14B5C405-6ECE-4272-9257-52CEFA5CA359}" type="slidenum">
              <a:rPr lang="en-US" altLang="en-US" sz="1200">
                <a:solidFill>
                  <a:srgbClr val="002060"/>
                </a:solidFill>
              </a:rPr>
              <a:pPr algn="ctr" eaLnBrk="1" hangingPunct="1"/>
              <a:t>21</a:t>
            </a:fld>
            <a:endParaRPr lang="en-US" altLang="en-US" sz="1200">
              <a:solidFill>
                <a:srgbClr val="002060"/>
              </a:solidFill>
            </a:endParaRPr>
          </a:p>
        </p:txBody>
      </p:sp>
      <p:sp>
        <p:nvSpPr>
          <p:cNvPr id="5" name="Footer Placeholder 2">
            <a:extLst>
              <a:ext uri="{FF2B5EF4-FFF2-40B4-BE49-F238E27FC236}">
                <a16:creationId xmlns:a16="http://schemas.microsoft.com/office/drawing/2014/main" id="{9A200C7D-1CA3-4E4D-BB4D-F501D9BC0CBA}"/>
              </a:ext>
            </a:extLst>
          </p:cNvPr>
          <p:cNvSpPr>
            <a:spLocks noGrp="1"/>
          </p:cNvSpPr>
          <p:nvPr>
            <p:ph type="ftr" sz="quarter" idx="11"/>
          </p:nvPr>
        </p:nvSpPr>
        <p:spPr>
          <a:xfrm>
            <a:off x="-1" y="6324601"/>
            <a:ext cx="11887197" cy="5334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1814087995"/>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altLang="en-US"/>
              <a:t>Government Budget Deficits</a:t>
            </a:r>
          </a:p>
        </p:txBody>
      </p:sp>
      <p:sp>
        <p:nvSpPr>
          <p:cNvPr id="31747" name="Content Placeholder 2"/>
          <p:cNvSpPr>
            <a:spLocks noGrp="1"/>
          </p:cNvSpPr>
          <p:nvPr>
            <p:ph idx="1"/>
          </p:nvPr>
        </p:nvSpPr>
        <p:spPr/>
        <p:txBody>
          <a:bodyPr/>
          <a:lstStyle/>
          <a:p>
            <a:pPr>
              <a:spcAft>
                <a:spcPts val="600"/>
              </a:spcAft>
            </a:pPr>
            <a:r>
              <a:rPr lang="en-US" altLang="en-US" dirty="0"/>
              <a:t>Government budget deficits</a:t>
            </a:r>
          </a:p>
          <a:p>
            <a:pPr lvl="1">
              <a:spcAft>
                <a:spcPts val="600"/>
              </a:spcAft>
            </a:pPr>
            <a:r>
              <a:rPr lang="en-US" altLang="en-US" dirty="0"/>
              <a:t>Crowd-out domestic investment</a:t>
            </a:r>
          </a:p>
          <a:p>
            <a:pPr lvl="1">
              <a:spcAft>
                <a:spcPts val="600"/>
              </a:spcAft>
            </a:pPr>
            <a:r>
              <a:rPr lang="en-US" altLang="en-US" dirty="0"/>
              <a:t>Decrease in supply of foreign-currency exchange</a:t>
            </a:r>
          </a:p>
          <a:p>
            <a:pPr lvl="1">
              <a:spcAft>
                <a:spcPts val="600"/>
              </a:spcAft>
            </a:pPr>
            <a:r>
              <a:rPr lang="en-US" altLang="en-US" dirty="0"/>
              <a:t>Currency appreciates</a:t>
            </a:r>
          </a:p>
          <a:p>
            <a:pPr lvl="1">
              <a:spcAft>
                <a:spcPts val="600"/>
              </a:spcAft>
            </a:pPr>
            <a:r>
              <a:rPr lang="en-US" altLang="en-US" dirty="0"/>
              <a:t>Net exports fall</a:t>
            </a:r>
          </a:p>
          <a:p>
            <a:pPr lvl="1">
              <a:spcAft>
                <a:spcPts val="600"/>
              </a:spcAft>
            </a:pPr>
            <a:r>
              <a:rPr lang="en-US" altLang="en-US" dirty="0"/>
              <a:t>Push the trade balance toward deficit</a:t>
            </a:r>
          </a:p>
          <a:p>
            <a:pPr lvl="1">
              <a:spcAft>
                <a:spcPts val="600"/>
              </a:spcAft>
            </a:pPr>
            <a:endParaRPr lang="en-US" altLang="en-US" dirty="0"/>
          </a:p>
        </p:txBody>
      </p:sp>
      <p:sp>
        <p:nvSpPr>
          <p:cNvPr id="31749" name="Slide Number Placeholder 1"/>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Lst>
        </p:spPr>
        <p:txBody>
          <a:bodyPr/>
          <a:lstStyle>
            <a:lvl1pPr algn="l" eaLnBrk="0" hangingPunct="0">
              <a:defRPr sz="3400">
                <a:solidFill>
                  <a:srgbClr val="005EA4"/>
                </a:solidFill>
                <a:latin typeface="Arial" charset="0"/>
              </a:defRPr>
            </a:lvl1pPr>
            <a:lvl2pPr marL="742950" indent="-285750" algn="l" eaLnBrk="0" hangingPunct="0">
              <a:buFont typeface="Arial" charset="0"/>
              <a:buChar char="–"/>
              <a:defRPr sz="3200">
                <a:solidFill>
                  <a:schemeClr val="tx1"/>
                </a:solidFill>
                <a:latin typeface="Arial" charset="0"/>
              </a:defRPr>
            </a:lvl2pPr>
            <a:lvl3pPr marL="1143000" indent="-228600" algn="l" eaLnBrk="0" hangingPunct="0">
              <a:buSzPct val="90000"/>
              <a:defRPr sz="2800">
                <a:solidFill>
                  <a:schemeClr val="tx1"/>
                </a:solidFill>
                <a:latin typeface="Arial" charset="0"/>
              </a:defRPr>
            </a:lvl3pPr>
            <a:lvl4pPr marL="1600200" indent="-228600" algn="l" eaLnBrk="0" hangingPunct="0">
              <a:buChar char="–"/>
              <a:defRPr sz="2400">
                <a:solidFill>
                  <a:schemeClr val="tx1"/>
                </a:solidFill>
                <a:latin typeface="Arial" charset="0"/>
              </a:defRPr>
            </a:lvl4pPr>
            <a:lvl5pPr marL="2057400" indent="-228600" algn="l" eaLnBrk="0" hangingPunct="0">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fld id="{B5CBEB53-E4A8-41DC-82C0-A09B71A20A8D}" type="slidenum">
              <a:rPr lang="en-US" altLang="en-US" sz="1200">
                <a:solidFill>
                  <a:srgbClr val="002060"/>
                </a:solidFill>
              </a:rPr>
              <a:pPr algn="ctr" eaLnBrk="1" hangingPunct="1"/>
              <a:t>22</a:t>
            </a:fld>
            <a:endParaRPr lang="en-US" altLang="en-US" sz="1200">
              <a:solidFill>
                <a:srgbClr val="002060"/>
              </a:solidFill>
            </a:endParaRPr>
          </a:p>
        </p:txBody>
      </p:sp>
      <p:sp>
        <p:nvSpPr>
          <p:cNvPr id="5" name="Footer Placeholder 2">
            <a:extLst>
              <a:ext uri="{FF2B5EF4-FFF2-40B4-BE49-F238E27FC236}">
                <a16:creationId xmlns:a16="http://schemas.microsoft.com/office/drawing/2014/main" id="{6F0549C1-D189-400D-9C49-6320F3BF696D}"/>
              </a:ext>
            </a:extLst>
          </p:cNvPr>
          <p:cNvSpPr>
            <a:spLocks noGrp="1"/>
          </p:cNvSpPr>
          <p:nvPr>
            <p:ph type="ftr" sz="quarter" idx="11"/>
          </p:nvPr>
        </p:nvSpPr>
        <p:spPr>
          <a:xfrm>
            <a:off x="-1" y="6324601"/>
            <a:ext cx="11887197" cy="5334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3169828562"/>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altLang="en-US" sz="2800" dirty="0"/>
              <a:t>The Effects of a Government Budget Deficit</a:t>
            </a:r>
          </a:p>
        </p:txBody>
      </p:sp>
      <p:sp>
        <p:nvSpPr>
          <p:cNvPr id="2" name="Text Placeholder 1"/>
          <p:cNvSpPr>
            <a:spLocks noGrp="1"/>
          </p:cNvSpPr>
          <p:nvPr>
            <p:ph type="body" sz="quarter" idx="12"/>
          </p:nvPr>
        </p:nvSpPr>
        <p:spPr>
          <a:xfrm>
            <a:off x="484874" y="3464317"/>
            <a:ext cx="5684092" cy="2397645"/>
          </a:xfrm>
          <a:prstGeom prst="rect">
            <a:avLst/>
          </a:prstGeom>
        </p:spPr>
        <p:txBody>
          <a:bodyPr/>
          <a:lstStyle/>
          <a:p>
            <a:r>
              <a:rPr lang="en-US" sz="1500" dirty="0"/>
              <a:t>When the government runs a budget deficit, it reduces the supply of loanable funds from </a:t>
            </a:r>
            <a:r>
              <a:rPr lang="en-US" sz="1500" i="1" dirty="0"/>
              <a:t>S</a:t>
            </a:r>
            <a:r>
              <a:rPr lang="en-US" sz="1500" baseline="-25000" dirty="0"/>
              <a:t>1</a:t>
            </a:r>
            <a:r>
              <a:rPr lang="en-US" sz="1500" dirty="0"/>
              <a:t> to </a:t>
            </a:r>
            <a:r>
              <a:rPr lang="en-US" sz="1500" i="1" dirty="0"/>
              <a:t>S</a:t>
            </a:r>
            <a:r>
              <a:rPr lang="en-US" sz="1500" baseline="-25000" dirty="0"/>
              <a:t>2</a:t>
            </a:r>
            <a:r>
              <a:rPr lang="en-US" sz="1500" dirty="0"/>
              <a:t> in panel (a). The interest rate rises from </a:t>
            </a:r>
            <a:r>
              <a:rPr lang="en-US" sz="1500" i="1" dirty="0"/>
              <a:t>r</a:t>
            </a:r>
            <a:r>
              <a:rPr lang="en-US" sz="1500" baseline="-25000" dirty="0"/>
              <a:t>1</a:t>
            </a:r>
            <a:r>
              <a:rPr lang="en-US" sz="1500" dirty="0"/>
              <a:t> to </a:t>
            </a:r>
            <a:r>
              <a:rPr lang="en-US" sz="1500" i="1" dirty="0"/>
              <a:t>r</a:t>
            </a:r>
            <a:r>
              <a:rPr lang="en-US" sz="1500" baseline="-25000" dirty="0"/>
              <a:t>2</a:t>
            </a:r>
            <a:r>
              <a:rPr lang="en-US" sz="1500" dirty="0"/>
              <a:t> to balance the supply and demand for loanable funds. In panel (b), the higher interest rate reduces net capital outflow. Reduced net capital outflow, in turn, reduces the supply of dollars in the market for foreign-currency exchange from </a:t>
            </a:r>
            <a:r>
              <a:rPr lang="en-US" sz="1500" i="1" dirty="0"/>
              <a:t>S</a:t>
            </a:r>
            <a:r>
              <a:rPr lang="en-US" sz="1500" baseline="-25000" dirty="0"/>
              <a:t>1</a:t>
            </a:r>
            <a:r>
              <a:rPr lang="en-US" sz="1500" dirty="0"/>
              <a:t> to </a:t>
            </a:r>
            <a:r>
              <a:rPr lang="en-US" sz="1500" i="1" dirty="0"/>
              <a:t>S</a:t>
            </a:r>
            <a:r>
              <a:rPr lang="en-US" sz="1500" baseline="-25000" dirty="0"/>
              <a:t>2</a:t>
            </a:r>
            <a:r>
              <a:rPr lang="en-US" sz="1500" dirty="0"/>
              <a:t> in panel (c). This fall in the supply of dollars causes the real exchange rate to appreciate from </a:t>
            </a:r>
            <a:r>
              <a:rPr lang="en-US" sz="1500" i="1" dirty="0"/>
              <a:t>E</a:t>
            </a:r>
            <a:r>
              <a:rPr lang="en-US" sz="1500" baseline="-25000" dirty="0"/>
              <a:t>1</a:t>
            </a:r>
            <a:r>
              <a:rPr lang="en-US" sz="1500" dirty="0"/>
              <a:t> to </a:t>
            </a:r>
            <a:r>
              <a:rPr lang="en-US" sz="1500" i="1" dirty="0"/>
              <a:t>E</a:t>
            </a:r>
            <a:r>
              <a:rPr lang="en-US" sz="1500" baseline="-25000" dirty="0"/>
              <a:t>2</a:t>
            </a:r>
            <a:r>
              <a:rPr lang="en-US" sz="1500" dirty="0"/>
              <a:t>. The appreciation of the exchange rate pushes the trade balance toward deficit.</a:t>
            </a:r>
          </a:p>
        </p:txBody>
      </p:sp>
      <p:sp>
        <p:nvSpPr>
          <p:cNvPr id="32808" name="Slide Number Placeholder 1"/>
          <p:cNvSpPr>
            <a:spLocks noGrp="1"/>
          </p:cNvSpPr>
          <p:nvPr>
            <p:ph type="sldNum" sz="quarter" idx="13"/>
          </p:nvPr>
        </p:nvSpPr>
        <p:spPr>
          <a:prstGeom prst="rect">
            <a:avLst/>
          </a:prstGeom>
          <a:noFill/>
          <a:ln w="9525">
            <a:prstDash val="soli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prstDash val="sysDash"/>
                <a:miter lim="800000"/>
                <a:headEnd/>
                <a:tailEnd/>
              </a14:hiddenLine>
            </a:ext>
          </a:extLst>
        </p:spPr>
        <p:txBody>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algn="ctr" eaLnBrk="1" hangingPunct="1"/>
            <a:fld id="{9F4D30D5-C214-49B8-8E11-94C423500348}" type="slidenum">
              <a:rPr lang="en-US" altLang="en-US" smtClean="0">
                <a:solidFill>
                  <a:srgbClr val="002060"/>
                </a:solidFill>
              </a:rPr>
              <a:pPr algn="ctr" eaLnBrk="1" hangingPunct="1"/>
              <a:t>23</a:t>
            </a:fld>
            <a:endParaRPr lang="en-US" altLang="en-US">
              <a:solidFill>
                <a:srgbClr val="002060"/>
              </a:solidFill>
            </a:endParaRPr>
          </a:p>
        </p:txBody>
      </p:sp>
      <p:grpSp>
        <p:nvGrpSpPr>
          <p:cNvPr id="6" name="Group 4"/>
          <p:cNvGrpSpPr>
            <a:grpSpLocks/>
          </p:cNvGrpSpPr>
          <p:nvPr/>
        </p:nvGrpSpPr>
        <p:grpSpPr bwMode="auto">
          <a:xfrm>
            <a:off x="1614488" y="796925"/>
            <a:ext cx="3986212" cy="2374900"/>
            <a:chOff x="109227" y="1520041"/>
            <a:chExt cx="3986610" cy="2375847"/>
          </a:xfrm>
        </p:grpSpPr>
        <p:grpSp>
          <p:nvGrpSpPr>
            <p:cNvPr id="32881" name="Group 9"/>
            <p:cNvGrpSpPr>
              <a:grpSpLocks/>
            </p:cNvGrpSpPr>
            <p:nvPr/>
          </p:nvGrpSpPr>
          <p:grpSpPr bwMode="auto">
            <a:xfrm>
              <a:off x="913450" y="1615329"/>
              <a:ext cx="3182387" cy="2280559"/>
              <a:chOff x="913450" y="1615329"/>
              <a:chExt cx="3182387" cy="2280559"/>
            </a:xfrm>
          </p:grpSpPr>
          <p:cxnSp>
            <p:nvCxnSpPr>
              <p:cNvPr id="9" name="Straight Connector 8"/>
              <p:cNvCxnSpPr/>
              <p:nvPr/>
            </p:nvCxnSpPr>
            <p:spPr>
              <a:xfrm rot="5400000">
                <a:off x="-213406" y="2766725"/>
                <a:ext cx="2256738"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937984" y="1615329"/>
                <a:ext cx="3157853" cy="228055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sz="1500" dirty="0">
                  <a:solidFill>
                    <a:schemeClr val="tx1"/>
                  </a:solidFill>
                </a:endParaRPr>
              </a:p>
            </p:txBody>
          </p:sp>
        </p:grpSp>
        <p:sp>
          <p:nvSpPr>
            <p:cNvPr id="32882" name="TextBox 6"/>
            <p:cNvSpPr txBox="1">
              <a:spLocks noChangeArrowheads="1"/>
            </p:cNvSpPr>
            <p:nvPr/>
          </p:nvSpPr>
          <p:spPr bwMode="auto">
            <a:xfrm>
              <a:off x="109227" y="1520041"/>
              <a:ext cx="826136" cy="785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algn="r" eaLnBrk="1" hangingPunct="1">
                <a:spcBef>
                  <a:spcPct val="0"/>
                </a:spcBef>
                <a:buFontTx/>
                <a:buNone/>
              </a:pPr>
              <a:r>
                <a:rPr lang="en-US" altLang="en-US" sz="1500"/>
                <a:t>Real</a:t>
              </a:r>
            </a:p>
            <a:p>
              <a:pPr algn="r" eaLnBrk="1" hangingPunct="1">
                <a:spcBef>
                  <a:spcPct val="0"/>
                </a:spcBef>
                <a:buFontTx/>
                <a:buNone/>
              </a:pPr>
              <a:r>
                <a:rPr lang="en-US" altLang="en-US" sz="1500"/>
                <a:t>Interest</a:t>
              </a:r>
            </a:p>
            <a:p>
              <a:pPr algn="r" eaLnBrk="1" hangingPunct="1">
                <a:spcBef>
                  <a:spcPct val="0"/>
                </a:spcBef>
                <a:buFontTx/>
                <a:buNone/>
              </a:pPr>
              <a:r>
                <a:rPr lang="en-US" altLang="en-US" sz="1500"/>
                <a:t>Rate</a:t>
              </a:r>
            </a:p>
          </p:txBody>
        </p:sp>
      </p:grpSp>
      <p:grpSp>
        <p:nvGrpSpPr>
          <p:cNvPr id="11" name="Group 9"/>
          <p:cNvGrpSpPr>
            <a:grpSpLocks/>
          </p:cNvGrpSpPr>
          <p:nvPr/>
        </p:nvGrpSpPr>
        <p:grpSpPr bwMode="auto">
          <a:xfrm>
            <a:off x="3216276" y="1398588"/>
            <a:ext cx="1343025" cy="1547813"/>
            <a:chOff x="1864422" y="2133599"/>
            <a:chExt cx="1344367" cy="1547748"/>
          </a:xfrm>
        </p:grpSpPr>
        <p:cxnSp>
          <p:nvCxnSpPr>
            <p:cNvPr id="12" name="Straight Connector 11"/>
            <p:cNvCxnSpPr/>
            <p:nvPr/>
          </p:nvCxnSpPr>
          <p:spPr>
            <a:xfrm rot="5400000" flipH="1" flipV="1">
              <a:off x="1620457" y="2475985"/>
              <a:ext cx="1449327" cy="961398"/>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32880" name="TextBox 11"/>
            <p:cNvSpPr txBox="1">
              <a:spLocks noChangeArrowheads="1"/>
            </p:cNvSpPr>
            <p:nvPr/>
          </p:nvSpPr>
          <p:spPr bwMode="auto">
            <a:xfrm>
              <a:off x="2812131" y="2133599"/>
              <a:ext cx="396658" cy="338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algn="r" eaLnBrk="1" hangingPunct="1">
                <a:spcBef>
                  <a:spcPct val="0"/>
                </a:spcBef>
                <a:buFontTx/>
                <a:buNone/>
              </a:pPr>
              <a:r>
                <a:rPr lang="en-US" altLang="en-US" sz="1600"/>
                <a:t>S</a:t>
              </a:r>
              <a:r>
                <a:rPr lang="en-US" altLang="en-US" sz="1600" baseline="-25000"/>
                <a:t>1</a:t>
              </a:r>
            </a:p>
          </p:txBody>
        </p:sp>
      </p:grpSp>
      <p:grpSp>
        <p:nvGrpSpPr>
          <p:cNvPr id="14" name="Group 12"/>
          <p:cNvGrpSpPr>
            <a:grpSpLocks/>
          </p:cNvGrpSpPr>
          <p:nvPr/>
        </p:nvGrpSpPr>
        <p:grpSpPr bwMode="auto">
          <a:xfrm>
            <a:off x="2895600" y="1639887"/>
            <a:ext cx="2471738" cy="1449388"/>
            <a:chOff x="1389413" y="2363190"/>
            <a:chExt cx="2472514" cy="1451082"/>
          </a:xfrm>
        </p:grpSpPr>
        <p:cxnSp>
          <p:nvCxnSpPr>
            <p:cNvPr id="15" name="Straight Connector 14"/>
            <p:cNvCxnSpPr/>
            <p:nvPr/>
          </p:nvCxnSpPr>
          <p:spPr>
            <a:xfrm>
              <a:off x="1389413" y="2363190"/>
              <a:ext cx="1662635" cy="1056922"/>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32878" name="TextBox 14"/>
            <p:cNvSpPr txBox="1">
              <a:spLocks noChangeArrowheads="1"/>
            </p:cNvSpPr>
            <p:nvPr/>
          </p:nvSpPr>
          <p:spPr bwMode="auto">
            <a:xfrm>
              <a:off x="2844983" y="3475510"/>
              <a:ext cx="1016944" cy="33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algn="r" eaLnBrk="1" hangingPunct="1">
                <a:spcBef>
                  <a:spcPct val="0"/>
                </a:spcBef>
                <a:buFontTx/>
                <a:buNone/>
              </a:pPr>
              <a:r>
                <a:rPr lang="en-US" altLang="en-US" sz="1600"/>
                <a:t>Demand </a:t>
              </a:r>
            </a:p>
          </p:txBody>
        </p:sp>
      </p:grpSp>
      <p:grpSp>
        <p:nvGrpSpPr>
          <p:cNvPr id="17" name="Group 15"/>
          <p:cNvGrpSpPr>
            <a:grpSpLocks/>
          </p:cNvGrpSpPr>
          <p:nvPr/>
        </p:nvGrpSpPr>
        <p:grpSpPr bwMode="auto">
          <a:xfrm>
            <a:off x="2406651" y="534988"/>
            <a:ext cx="3306763" cy="2957513"/>
            <a:chOff x="665483" y="1175659"/>
            <a:chExt cx="3305305" cy="2957510"/>
          </a:xfrm>
        </p:grpSpPr>
        <p:grpSp>
          <p:nvGrpSpPr>
            <p:cNvPr id="32873" name="Group 16"/>
            <p:cNvGrpSpPr>
              <a:grpSpLocks/>
            </p:cNvGrpSpPr>
            <p:nvPr/>
          </p:nvGrpSpPr>
          <p:grpSpPr bwMode="auto">
            <a:xfrm>
              <a:off x="676900" y="3810001"/>
              <a:ext cx="3293888" cy="323168"/>
              <a:chOff x="914400" y="3893126"/>
              <a:chExt cx="3293888" cy="323168"/>
            </a:xfrm>
          </p:grpSpPr>
          <p:cxnSp>
            <p:nvCxnSpPr>
              <p:cNvPr id="20" name="Straight Connector 19"/>
              <p:cNvCxnSpPr/>
              <p:nvPr/>
            </p:nvCxnSpPr>
            <p:spPr>
              <a:xfrm>
                <a:off x="914091" y="3906731"/>
                <a:ext cx="3183121"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2876" name="TextBox 19"/>
              <p:cNvSpPr txBox="1">
                <a:spLocks noChangeArrowheads="1"/>
              </p:cNvSpPr>
              <p:nvPr/>
            </p:nvSpPr>
            <p:spPr bwMode="auto">
              <a:xfrm>
                <a:off x="1657726" y="3893126"/>
                <a:ext cx="2550562" cy="323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algn="r" eaLnBrk="1" hangingPunct="1">
                  <a:spcBef>
                    <a:spcPct val="0"/>
                  </a:spcBef>
                  <a:buFontTx/>
                  <a:buNone/>
                </a:pPr>
                <a:r>
                  <a:rPr lang="en-US" altLang="en-US" sz="1500"/>
                  <a:t>Quantity of Loanable Funds</a:t>
                </a:r>
              </a:p>
            </p:txBody>
          </p:sp>
        </p:grpSp>
        <p:sp>
          <p:nvSpPr>
            <p:cNvPr id="32874" name="TextBox 17"/>
            <p:cNvSpPr txBox="1">
              <a:spLocks noChangeArrowheads="1"/>
            </p:cNvSpPr>
            <p:nvPr/>
          </p:nvSpPr>
          <p:spPr bwMode="auto">
            <a:xfrm>
              <a:off x="665483" y="1175659"/>
              <a:ext cx="3156209" cy="323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algn="ctr" eaLnBrk="1" hangingPunct="1">
                <a:spcBef>
                  <a:spcPct val="0"/>
                </a:spcBef>
                <a:buFontTx/>
                <a:buNone/>
              </a:pPr>
              <a:r>
                <a:rPr lang="en-US" altLang="en-US" sz="1500"/>
                <a:t>(a) The Market for Loanable Funds</a:t>
              </a:r>
            </a:p>
          </p:txBody>
        </p:sp>
      </p:grpSp>
      <p:grpSp>
        <p:nvGrpSpPr>
          <p:cNvPr id="22" name="Group 20"/>
          <p:cNvGrpSpPr>
            <a:grpSpLocks/>
          </p:cNvGrpSpPr>
          <p:nvPr/>
        </p:nvGrpSpPr>
        <p:grpSpPr bwMode="auto">
          <a:xfrm>
            <a:off x="5851525" y="793751"/>
            <a:ext cx="3987800" cy="2376487"/>
            <a:chOff x="109559" y="1520041"/>
            <a:chExt cx="3986278" cy="2375846"/>
          </a:xfrm>
        </p:grpSpPr>
        <p:grpSp>
          <p:nvGrpSpPr>
            <p:cNvPr id="32869" name="Group 9"/>
            <p:cNvGrpSpPr>
              <a:grpSpLocks/>
            </p:cNvGrpSpPr>
            <p:nvPr/>
          </p:nvGrpSpPr>
          <p:grpSpPr bwMode="auto">
            <a:xfrm>
              <a:off x="913145" y="1615265"/>
              <a:ext cx="3182692" cy="2280622"/>
              <a:chOff x="913145" y="1615265"/>
              <a:chExt cx="3182692" cy="2280622"/>
            </a:xfrm>
          </p:grpSpPr>
          <p:cxnSp>
            <p:nvCxnSpPr>
              <p:cNvPr id="25" name="Straight Connector 24"/>
              <p:cNvCxnSpPr/>
              <p:nvPr/>
            </p:nvCxnSpPr>
            <p:spPr>
              <a:xfrm rot="5400000">
                <a:off x="-215088" y="2766686"/>
                <a:ext cx="2256816" cy="158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936331" y="1615265"/>
                <a:ext cx="3159506" cy="228062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sz="1500" dirty="0">
                  <a:solidFill>
                    <a:schemeClr val="tx1"/>
                  </a:solidFill>
                </a:endParaRPr>
              </a:p>
            </p:txBody>
          </p:sp>
        </p:grpSp>
        <p:sp>
          <p:nvSpPr>
            <p:cNvPr id="32870" name="TextBox 22"/>
            <p:cNvSpPr txBox="1">
              <a:spLocks noChangeArrowheads="1"/>
            </p:cNvSpPr>
            <p:nvPr/>
          </p:nvSpPr>
          <p:spPr bwMode="auto">
            <a:xfrm>
              <a:off x="109559" y="1520041"/>
              <a:ext cx="825803" cy="784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algn="r" eaLnBrk="1" hangingPunct="1">
                <a:spcBef>
                  <a:spcPct val="0"/>
                </a:spcBef>
                <a:buFontTx/>
                <a:buNone/>
              </a:pPr>
              <a:r>
                <a:rPr lang="en-US" altLang="en-US" sz="1500"/>
                <a:t>Real</a:t>
              </a:r>
            </a:p>
            <a:p>
              <a:pPr algn="r" eaLnBrk="1" hangingPunct="1">
                <a:spcBef>
                  <a:spcPct val="0"/>
                </a:spcBef>
                <a:buFontTx/>
                <a:buNone/>
              </a:pPr>
              <a:r>
                <a:rPr lang="en-US" altLang="en-US" sz="1500"/>
                <a:t>Interest</a:t>
              </a:r>
            </a:p>
            <a:p>
              <a:pPr algn="r" eaLnBrk="1" hangingPunct="1">
                <a:spcBef>
                  <a:spcPct val="0"/>
                </a:spcBef>
                <a:buFontTx/>
                <a:buNone/>
              </a:pPr>
              <a:r>
                <a:rPr lang="en-US" altLang="en-US" sz="1500"/>
                <a:t>Rate</a:t>
              </a:r>
            </a:p>
          </p:txBody>
        </p:sp>
      </p:grpSp>
      <p:grpSp>
        <p:nvGrpSpPr>
          <p:cNvPr id="27" name="Group 25"/>
          <p:cNvGrpSpPr>
            <a:grpSpLocks/>
          </p:cNvGrpSpPr>
          <p:nvPr/>
        </p:nvGrpSpPr>
        <p:grpSpPr bwMode="auto">
          <a:xfrm>
            <a:off x="7191375" y="1209675"/>
            <a:ext cx="2006600" cy="1954212"/>
            <a:chOff x="1448402" y="1935172"/>
            <a:chExt cx="2007499" cy="1955138"/>
          </a:xfrm>
        </p:grpSpPr>
        <p:cxnSp>
          <p:nvCxnSpPr>
            <p:cNvPr id="28" name="Straight Connector 27"/>
            <p:cNvCxnSpPr/>
            <p:nvPr/>
          </p:nvCxnSpPr>
          <p:spPr>
            <a:xfrm rot="16200000" flipH="1">
              <a:off x="1334030" y="2049544"/>
              <a:ext cx="1639076" cy="1410332"/>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32868" name="TextBox 27"/>
            <p:cNvSpPr txBox="1">
              <a:spLocks noChangeArrowheads="1"/>
            </p:cNvSpPr>
            <p:nvPr/>
          </p:nvSpPr>
          <p:spPr bwMode="auto">
            <a:xfrm>
              <a:off x="2816028" y="3551710"/>
              <a:ext cx="639873" cy="3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algn="ctr" eaLnBrk="1" hangingPunct="1">
                <a:spcBef>
                  <a:spcPct val="0"/>
                </a:spcBef>
                <a:buFontTx/>
                <a:buNone/>
              </a:pPr>
              <a:r>
                <a:rPr lang="en-US" altLang="en-US" sz="1600"/>
                <a:t>NCO</a:t>
              </a:r>
            </a:p>
          </p:txBody>
        </p:sp>
      </p:grpSp>
      <p:grpSp>
        <p:nvGrpSpPr>
          <p:cNvPr id="30" name="Group 28"/>
          <p:cNvGrpSpPr>
            <a:grpSpLocks/>
          </p:cNvGrpSpPr>
          <p:nvPr/>
        </p:nvGrpSpPr>
        <p:grpSpPr bwMode="auto">
          <a:xfrm>
            <a:off x="6657975" y="533400"/>
            <a:ext cx="3879850" cy="2997200"/>
            <a:chOff x="5044925" y="1173684"/>
            <a:chExt cx="3881443" cy="2996637"/>
          </a:xfrm>
        </p:grpSpPr>
        <p:grpSp>
          <p:nvGrpSpPr>
            <p:cNvPr id="32863" name="Group 32"/>
            <p:cNvGrpSpPr>
              <a:grpSpLocks/>
            </p:cNvGrpSpPr>
            <p:nvPr/>
          </p:nvGrpSpPr>
          <p:grpSpPr bwMode="auto">
            <a:xfrm>
              <a:off x="5044925" y="3821326"/>
              <a:ext cx="3881443" cy="348995"/>
              <a:chOff x="914400" y="3906426"/>
              <a:chExt cx="3881443" cy="348995"/>
            </a:xfrm>
          </p:grpSpPr>
          <p:cxnSp>
            <p:nvCxnSpPr>
              <p:cNvPr id="33" name="Straight Connector 32"/>
              <p:cNvCxnSpPr/>
              <p:nvPr/>
            </p:nvCxnSpPr>
            <p:spPr>
              <a:xfrm>
                <a:off x="914400" y="3906237"/>
                <a:ext cx="3182656" cy="158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2866" name="TextBox 32"/>
              <p:cNvSpPr txBox="1">
                <a:spLocks noChangeArrowheads="1"/>
              </p:cNvSpPr>
              <p:nvPr/>
            </p:nvSpPr>
            <p:spPr bwMode="auto">
              <a:xfrm>
                <a:off x="3036963" y="3932294"/>
                <a:ext cx="1758880" cy="323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algn="ctr" eaLnBrk="1" hangingPunct="1">
                  <a:spcBef>
                    <a:spcPct val="0"/>
                  </a:spcBef>
                  <a:buFontTx/>
                  <a:buNone/>
                </a:pPr>
                <a:r>
                  <a:rPr lang="en-US" altLang="en-US" sz="1500"/>
                  <a:t>Net capital outflow</a:t>
                </a:r>
              </a:p>
            </p:txBody>
          </p:sp>
        </p:grpSp>
        <p:sp>
          <p:nvSpPr>
            <p:cNvPr id="32864" name="TextBox 30"/>
            <p:cNvSpPr txBox="1">
              <a:spLocks noChangeArrowheads="1"/>
            </p:cNvSpPr>
            <p:nvPr/>
          </p:nvSpPr>
          <p:spPr bwMode="auto">
            <a:xfrm>
              <a:off x="5576417" y="1173684"/>
              <a:ext cx="2132393" cy="323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algn="ctr" eaLnBrk="1" hangingPunct="1">
                <a:spcBef>
                  <a:spcPct val="0"/>
                </a:spcBef>
                <a:buFontTx/>
                <a:buNone/>
              </a:pPr>
              <a:r>
                <a:rPr lang="en-US" altLang="en-US" sz="1500"/>
                <a:t>(b) Net Capital Outflow</a:t>
              </a:r>
            </a:p>
          </p:txBody>
        </p:sp>
      </p:grpSp>
      <p:grpSp>
        <p:nvGrpSpPr>
          <p:cNvPr id="35" name="Group 38"/>
          <p:cNvGrpSpPr>
            <a:grpSpLocks/>
          </p:cNvGrpSpPr>
          <p:nvPr/>
        </p:nvGrpSpPr>
        <p:grpSpPr bwMode="auto">
          <a:xfrm>
            <a:off x="6318250" y="2001837"/>
            <a:ext cx="1741488" cy="338138"/>
            <a:chOff x="4706574" y="2725390"/>
            <a:chExt cx="1739984" cy="338336"/>
          </a:xfrm>
        </p:grpSpPr>
        <p:grpSp>
          <p:nvGrpSpPr>
            <p:cNvPr id="32859" name="Group 41"/>
            <p:cNvGrpSpPr>
              <a:grpSpLocks/>
            </p:cNvGrpSpPr>
            <p:nvPr/>
          </p:nvGrpSpPr>
          <p:grpSpPr bwMode="auto">
            <a:xfrm>
              <a:off x="4706574" y="2725390"/>
              <a:ext cx="1632039" cy="338336"/>
              <a:chOff x="576049" y="2727365"/>
              <a:chExt cx="1632039" cy="338336"/>
            </a:xfrm>
          </p:grpSpPr>
          <p:sp>
            <p:nvSpPr>
              <p:cNvPr id="32861" name="TextBox 41"/>
              <p:cNvSpPr txBox="1">
                <a:spLocks noChangeArrowheads="1"/>
              </p:cNvSpPr>
              <p:nvPr/>
            </p:nvSpPr>
            <p:spPr bwMode="auto">
              <a:xfrm>
                <a:off x="576049" y="2727365"/>
                <a:ext cx="328922" cy="338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algn="r" eaLnBrk="1" hangingPunct="1">
                  <a:spcBef>
                    <a:spcPct val="0"/>
                  </a:spcBef>
                  <a:buFontTx/>
                  <a:buNone/>
                </a:pPr>
                <a:r>
                  <a:rPr lang="en-US" altLang="en-US" sz="1600"/>
                  <a:t>r</a:t>
                </a:r>
                <a:r>
                  <a:rPr lang="en-US" altLang="en-US" sz="1600" baseline="-25000"/>
                  <a:t>1</a:t>
                </a:r>
              </a:p>
            </p:txBody>
          </p:sp>
          <p:cxnSp>
            <p:nvCxnSpPr>
              <p:cNvPr id="39" name="Straight Connector 38"/>
              <p:cNvCxnSpPr/>
              <p:nvPr/>
            </p:nvCxnSpPr>
            <p:spPr>
              <a:xfrm rot="10800000">
                <a:off x="901206" y="2886208"/>
                <a:ext cx="1306970" cy="1589"/>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32860" name="Freeform 183"/>
            <p:cNvSpPr>
              <a:spLocks/>
            </p:cNvSpPr>
            <p:nvPr/>
          </p:nvSpPr>
          <p:spPr bwMode="auto">
            <a:xfrm>
              <a:off x="6300485" y="2816067"/>
              <a:ext cx="146073" cy="136669"/>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cxnSp>
        <p:nvCxnSpPr>
          <p:cNvPr id="40" name="Straight Connector 39"/>
          <p:cNvCxnSpPr/>
          <p:nvPr/>
        </p:nvCxnSpPr>
        <p:spPr>
          <a:xfrm>
            <a:off x="3749675" y="2173287"/>
            <a:ext cx="2554288" cy="1588"/>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41" name="Group 44"/>
          <p:cNvGrpSpPr>
            <a:grpSpLocks/>
          </p:cNvGrpSpPr>
          <p:nvPr/>
        </p:nvGrpSpPr>
        <p:grpSpPr bwMode="auto">
          <a:xfrm>
            <a:off x="6127751" y="3338513"/>
            <a:ext cx="3711575" cy="2314575"/>
            <a:chOff x="384343" y="1581431"/>
            <a:chExt cx="3711494" cy="2314457"/>
          </a:xfrm>
        </p:grpSpPr>
        <p:grpSp>
          <p:nvGrpSpPr>
            <p:cNvPr id="32855" name="Group 9"/>
            <p:cNvGrpSpPr>
              <a:grpSpLocks/>
            </p:cNvGrpSpPr>
            <p:nvPr/>
          </p:nvGrpSpPr>
          <p:grpSpPr bwMode="auto">
            <a:xfrm>
              <a:off x="912867" y="1866059"/>
              <a:ext cx="3182970" cy="2029829"/>
              <a:chOff x="912867" y="1866059"/>
              <a:chExt cx="3182970" cy="2029829"/>
            </a:xfrm>
          </p:grpSpPr>
          <p:cxnSp>
            <p:nvCxnSpPr>
              <p:cNvPr id="44" name="Straight Connector 43"/>
              <p:cNvCxnSpPr/>
              <p:nvPr/>
            </p:nvCxnSpPr>
            <p:spPr>
              <a:xfrm rot="5400000">
                <a:off x="-100598" y="2879146"/>
                <a:ext cx="2030309" cy="317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936780" y="1876690"/>
                <a:ext cx="3159057" cy="201919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sz="1500">
                  <a:solidFill>
                    <a:schemeClr val="tx1"/>
                  </a:solidFill>
                </a:endParaRPr>
              </a:p>
            </p:txBody>
          </p:sp>
        </p:grpSp>
        <p:sp>
          <p:nvSpPr>
            <p:cNvPr id="32856" name="TextBox 46"/>
            <p:cNvSpPr txBox="1">
              <a:spLocks noChangeArrowheads="1"/>
            </p:cNvSpPr>
            <p:nvPr/>
          </p:nvSpPr>
          <p:spPr bwMode="auto">
            <a:xfrm>
              <a:off x="384343" y="1581431"/>
              <a:ext cx="1492733" cy="5538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eaLnBrk="1" hangingPunct="1">
                <a:spcBef>
                  <a:spcPct val="0"/>
                </a:spcBef>
                <a:buFontTx/>
                <a:buNone/>
              </a:pPr>
              <a:r>
                <a:rPr lang="en-US" altLang="en-US" sz="1500"/>
                <a:t>Real Exchange</a:t>
              </a:r>
            </a:p>
            <a:p>
              <a:pPr eaLnBrk="1" hangingPunct="1">
                <a:spcBef>
                  <a:spcPct val="0"/>
                </a:spcBef>
                <a:buFontTx/>
                <a:buNone/>
              </a:pPr>
              <a:r>
                <a:rPr lang="en-US" altLang="en-US" sz="1500"/>
                <a:t>Rate</a:t>
              </a:r>
            </a:p>
          </p:txBody>
        </p:sp>
      </p:grpSp>
      <p:grpSp>
        <p:nvGrpSpPr>
          <p:cNvPr id="46" name="Group 49"/>
          <p:cNvGrpSpPr>
            <a:grpSpLocks/>
          </p:cNvGrpSpPr>
          <p:nvPr/>
        </p:nvGrpSpPr>
        <p:grpSpPr bwMode="auto">
          <a:xfrm>
            <a:off x="7794626" y="3700463"/>
            <a:ext cx="396875" cy="1952625"/>
            <a:chOff x="2051722" y="1943592"/>
            <a:chExt cx="397054" cy="1953505"/>
          </a:xfrm>
        </p:grpSpPr>
        <p:cxnSp>
          <p:nvCxnSpPr>
            <p:cNvPr id="47" name="Straight Connector 46"/>
            <p:cNvCxnSpPr/>
            <p:nvPr/>
          </p:nvCxnSpPr>
          <p:spPr>
            <a:xfrm rot="16200000" flipV="1">
              <a:off x="1433907" y="3083931"/>
              <a:ext cx="1626333"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32854" name="TextBox 51"/>
            <p:cNvSpPr txBox="1">
              <a:spLocks noChangeArrowheads="1"/>
            </p:cNvSpPr>
            <p:nvPr/>
          </p:nvSpPr>
          <p:spPr bwMode="auto">
            <a:xfrm>
              <a:off x="2051722" y="1943592"/>
              <a:ext cx="397054" cy="3387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algn="r" eaLnBrk="1" hangingPunct="1">
                <a:spcBef>
                  <a:spcPct val="0"/>
                </a:spcBef>
                <a:buFontTx/>
                <a:buNone/>
              </a:pPr>
              <a:r>
                <a:rPr lang="en-US" altLang="en-US" sz="1600"/>
                <a:t>S</a:t>
              </a:r>
              <a:r>
                <a:rPr lang="en-US" altLang="en-US" sz="1600" baseline="-25000"/>
                <a:t>1</a:t>
              </a:r>
            </a:p>
          </p:txBody>
        </p:sp>
      </p:grpSp>
      <p:grpSp>
        <p:nvGrpSpPr>
          <p:cNvPr id="49" name="Group 52"/>
          <p:cNvGrpSpPr>
            <a:grpSpLocks/>
          </p:cNvGrpSpPr>
          <p:nvPr/>
        </p:nvGrpSpPr>
        <p:grpSpPr bwMode="auto">
          <a:xfrm>
            <a:off x="7132639" y="4119562"/>
            <a:ext cx="2401887" cy="1462088"/>
            <a:chOff x="1389413" y="2363190"/>
            <a:chExt cx="2401262" cy="1462760"/>
          </a:xfrm>
        </p:grpSpPr>
        <p:cxnSp>
          <p:nvCxnSpPr>
            <p:cNvPr id="50" name="Straight Connector 49"/>
            <p:cNvCxnSpPr/>
            <p:nvPr/>
          </p:nvCxnSpPr>
          <p:spPr>
            <a:xfrm>
              <a:off x="1389413" y="2363190"/>
              <a:ext cx="1663267" cy="1057761"/>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32852" name="TextBox 54"/>
            <p:cNvSpPr txBox="1">
              <a:spLocks noChangeArrowheads="1"/>
            </p:cNvSpPr>
            <p:nvPr/>
          </p:nvSpPr>
          <p:spPr bwMode="auto">
            <a:xfrm>
              <a:off x="2774315" y="3487385"/>
              <a:ext cx="1016360" cy="3385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algn="r" eaLnBrk="1" hangingPunct="1">
                <a:spcBef>
                  <a:spcPct val="0"/>
                </a:spcBef>
                <a:buFontTx/>
                <a:buNone/>
              </a:pPr>
              <a:r>
                <a:rPr lang="en-US" altLang="en-US" sz="1600"/>
                <a:t>Demand </a:t>
              </a:r>
            </a:p>
          </p:txBody>
        </p:sp>
      </p:grpSp>
      <p:grpSp>
        <p:nvGrpSpPr>
          <p:cNvPr id="52" name="Group 55"/>
          <p:cNvGrpSpPr>
            <a:grpSpLocks/>
          </p:cNvGrpSpPr>
          <p:nvPr/>
        </p:nvGrpSpPr>
        <p:grpSpPr bwMode="auto">
          <a:xfrm>
            <a:off x="6324600" y="5637212"/>
            <a:ext cx="4173538" cy="571500"/>
            <a:chOff x="4713396" y="6266199"/>
            <a:chExt cx="4172431" cy="570963"/>
          </a:xfrm>
        </p:grpSpPr>
        <p:grpSp>
          <p:nvGrpSpPr>
            <p:cNvPr id="32847" name="Group 59"/>
            <p:cNvGrpSpPr>
              <a:grpSpLocks/>
            </p:cNvGrpSpPr>
            <p:nvPr/>
          </p:nvGrpSpPr>
          <p:grpSpPr bwMode="auto">
            <a:xfrm>
              <a:off x="5045530" y="6266199"/>
              <a:ext cx="3590282" cy="322565"/>
              <a:chOff x="914890" y="3881251"/>
              <a:chExt cx="3590282" cy="322565"/>
            </a:xfrm>
          </p:grpSpPr>
          <p:cxnSp>
            <p:nvCxnSpPr>
              <p:cNvPr id="55" name="Straight Connector 54"/>
              <p:cNvCxnSpPr/>
              <p:nvPr/>
            </p:nvCxnSpPr>
            <p:spPr>
              <a:xfrm>
                <a:off x="914456" y="3906627"/>
                <a:ext cx="3182092" cy="158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2850" name="TextBox 59"/>
              <p:cNvSpPr txBox="1">
                <a:spLocks noChangeArrowheads="1"/>
              </p:cNvSpPr>
              <p:nvPr/>
            </p:nvSpPr>
            <p:spPr bwMode="auto">
              <a:xfrm>
                <a:off x="2736845" y="3881251"/>
                <a:ext cx="1768327" cy="3225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algn="r" eaLnBrk="1" hangingPunct="1">
                  <a:spcBef>
                    <a:spcPct val="0"/>
                  </a:spcBef>
                  <a:buFontTx/>
                  <a:buNone/>
                </a:pPr>
                <a:r>
                  <a:rPr lang="en-US" altLang="en-US" sz="1500"/>
                  <a:t>Quantity of Dollars</a:t>
                </a:r>
              </a:p>
            </p:txBody>
          </p:sp>
        </p:grpSp>
        <p:sp>
          <p:nvSpPr>
            <p:cNvPr id="32848" name="TextBox 57"/>
            <p:cNvSpPr txBox="1">
              <a:spLocks noChangeArrowheads="1"/>
            </p:cNvSpPr>
            <p:nvPr/>
          </p:nvSpPr>
          <p:spPr bwMode="auto">
            <a:xfrm>
              <a:off x="4713396" y="6514598"/>
              <a:ext cx="4172431" cy="3225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algn="ctr" eaLnBrk="1" hangingPunct="1">
                <a:spcBef>
                  <a:spcPct val="0"/>
                </a:spcBef>
                <a:buFontTx/>
                <a:buNone/>
              </a:pPr>
              <a:r>
                <a:rPr lang="en-US" altLang="en-US" sz="1500"/>
                <a:t>(c) The Market for Foreign-Currency Exchange</a:t>
              </a:r>
            </a:p>
          </p:txBody>
        </p:sp>
      </p:grpSp>
      <p:grpSp>
        <p:nvGrpSpPr>
          <p:cNvPr id="57" name="Group 60"/>
          <p:cNvGrpSpPr>
            <a:grpSpLocks/>
          </p:cNvGrpSpPr>
          <p:nvPr/>
        </p:nvGrpSpPr>
        <p:grpSpPr bwMode="auto">
          <a:xfrm>
            <a:off x="6251576" y="4519612"/>
            <a:ext cx="1808163" cy="338138"/>
            <a:chOff x="271474" y="2762990"/>
            <a:chExt cx="1806943" cy="338336"/>
          </a:xfrm>
        </p:grpSpPr>
        <p:grpSp>
          <p:nvGrpSpPr>
            <p:cNvPr id="32843" name="Group 25"/>
            <p:cNvGrpSpPr>
              <a:grpSpLocks/>
            </p:cNvGrpSpPr>
            <p:nvPr/>
          </p:nvGrpSpPr>
          <p:grpSpPr bwMode="auto">
            <a:xfrm>
              <a:off x="271474" y="2762990"/>
              <a:ext cx="1699065" cy="338336"/>
              <a:chOff x="508974" y="2762990"/>
              <a:chExt cx="1699065" cy="338336"/>
            </a:xfrm>
          </p:grpSpPr>
          <p:sp>
            <p:nvSpPr>
              <p:cNvPr id="32845" name="TextBox 22"/>
              <p:cNvSpPr txBox="1">
                <a:spLocks noChangeArrowheads="1"/>
              </p:cNvSpPr>
              <p:nvPr/>
            </p:nvSpPr>
            <p:spPr bwMode="auto">
              <a:xfrm>
                <a:off x="508974" y="2762990"/>
                <a:ext cx="395998" cy="338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algn="r" eaLnBrk="1" hangingPunct="1">
                  <a:spcBef>
                    <a:spcPct val="0"/>
                  </a:spcBef>
                  <a:buFontTx/>
                  <a:buNone/>
                </a:pPr>
                <a:r>
                  <a:rPr lang="en-US" altLang="en-US" sz="1600"/>
                  <a:t>E</a:t>
                </a:r>
                <a:r>
                  <a:rPr lang="en-US" altLang="en-US" sz="1600" baseline="-25000"/>
                  <a:t>1</a:t>
                </a:r>
              </a:p>
            </p:txBody>
          </p:sp>
          <p:cxnSp>
            <p:nvCxnSpPr>
              <p:cNvPr id="61" name="Straight Connector 60"/>
              <p:cNvCxnSpPr/>
              <p:nvPr/>
            </p:nvCxnSpPr>
            <p:spPr>
              <a:xfrm rot="10800000">
                <a:off x="902408" y="2885300"/>
                <a:ext cx="1305632" cy="1588"/>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32844" name="Freeform 183"/>
            <p:cNvSpPr>
              <a:spLocks/>
            </p:cNvSpPr>
            <p:nvPr/>
          </p:nvSpPr>
          <p:spPr bwMode="auto">
            <a:xfrm>
              <a:off x="1932344" y="2829922"/>
              <a:ext cx="146073" cy="136669"/>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cxnSp>
        <p:nvCxnSpPr>
          <p:cNvPr id="62" name="Straight Connector 61"/>
          <p:cNvCxnSpPr/>
          <p:nvPr/>
        </p:nvCxnSpPr>
        <p:spPr>
          <a:xfrm rot="16200000" flipV="1">
            <a:off x="7211219" y="2963069"/>
            <a:ext cx="1579563" cy="0"/>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64" name="Group 67"/>
          <p:cNvGrpSpPr>
            <a:grpSpLocks/>
          </p:cNvGrpSpPr>
          <p:nvPr/>
        </p:nvGrpSpPr>
        <p:grpSpPr bwMode="auto">
          <a:xfrm>
            <a:off x="2479676" y="1289050"/>
            <a:ext cx="982663" cy="1549400"/>
            <a:chOff x="1842652" y="2121724"/>
            <a:chExt cx="983676" cy="1549727"/>
          </a:xfrm>
        </p:grpSpPr>
        <p:cxnSp>
          <p:nvCxnSpPr>
            <p:cNvPr id="65" name="Straight Connector 64"/>
            <p:cNvCxnSpPr/>
            <p:nvPr/>
          </p:nvCxnSpPr>
          <p:spPr>
            <a:xfrm rot="5400000" flipH="1" flipV="1">
              <a:off x="1615201" y="2460324"/>
              <a:ext cx="1438579" cy="983676"/>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32842" name="TextBox 69"/>
            <p:cNvSpPr txBox="1">
              <a:spLocks noChangeArrowheads="1"/>
            </p:cNvSpPr>
            <p:nvPr/>
          </p:nvSpPr>
          <p:spPr bwMode="auto">
            <a:xfrm>
              <a:off x="2289607" y="2121724"/>
              <a:ext cx="396670" cy="33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algn="r" eaLnBrk="1" hangingPunct="1">
                <a:spcBef>
                  <a:spcPct val="0"/>
                </a:spcBef>
                <a:buFontTx/>
                <a:buNone/>
              </a:pPr>
              <a:r>
                <a:rPr lang="en-US" altLang="en-US" sz="1600"/>
                <a:t>S</a:t>
              </a:r>
              <a:r>
                <a:rPr lang="en-US" altLang="en-US" sz="1600" baseline="-25000"/>
                <a:t>2</a:t>
              </a:r>
            </a:p>
          </p:txBody>
        </p:sp>
      </p:grpSp>
      <p:grpSp>
        <p:nvGrpSpPr>
          <p:cNvPr id="67" name="Group 71"/>
          <p:cNvGrpSpPr>
            <a:grpSpLocks/>
          </p:cNvGrpSpPr>
          <p:nvPr/>
        </p:nvGrpSpPr>
        <p:grpSpPr bwMode="auto">
          <a:xfrm>
            <a:off x="2081213" y="1800225"/>
            <a:ext cx="1752600" cy="506412"/>
            <a:chOff x="338682" y="2381007"/>
            <a:chExt cx="1751850" cy="506346"/>
          </a:xfrm>
        </p:grpSpPr>
        <p:grpSp>
          <p:nvGrpSpPr>
            <p:cNvPr id="32835" name="Group 33"/>
            <p:cNvGrpSpPr>
              <a:grpSpLocks/>
            </p:cNvGrpSpPr>
            <p:nvPr/>
          </p:nvGrpSpPr>
          <p:grpSpPr bwMode="auto">
            <a:xfrm>
              <a:off x="338682" y="2549081"/>
              <a:ext cx="1715985" cy="338272"/>
              <a:chOff x="338682" y="2691581"/>
              <a:chExt cx="1715985" cy="338272"/>
            </a:xfrm>
          </p:grpSpPr>
          <p:grpSp>
            <p:nvGrpSpPr>
              <p:cNvPr id="32837" name="Group 25"/>
              <p:cNvGrpSpPr>
                <a:grpSpLocks/>
              </p:cNvGrpSpPr>
              <p:nvPr/>
            </p:nvGrpSpPr>
            <p:grpSpPr bwMode="auto">
              <a:xfrm>
                <a:off x="338682" y="2691581"/>
                <a:ext cx="1631254" cy="338272"/>
                <a:chOff x="576182" y="2691581"/>
                <a:chExt cx="1631254" cy="338272"/>
              </a:xfrm>
            </p:grpSpPr>
            <p:sp>
              <p:nvSpPr>
                <p:cNvPr id="32839" name="TextBox 22"/>
                <p:cNvSpPr txBox="1">
                  <a:spLocks noChangeArrowheads="1"/>
                </p:cNvSpPr>
                <p:nvPr/>
              </p:nvSpPr>
              <p:spPr bwMode="auto">
                <a:xfrm>
                  <a:off x="576182" y="2691581"/>
                  <a:ext cx="328789" cy="338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algn="r" eaLnBrk="1" hangingPunct="1">
                    <a:spcBef>
                      <a:spcPct val="0"/>
                    </a:spcBef>
                    <a:buFontTx/>
                    <a:buNone/>
                  </a:pPr>
                  <a:r>
                    <a:rPr lang="en-US" altLang="en-US" sz="1600"/>
                    <a:t>r</a:t>
                  </a:r>
                  <a:r>
                    <a:rPr lang="en-US" altLang="en-US" sz="1600" baseline="-25000"/>
                    <a:t>1</a:t>
                  </a:r>
                </a:p>
              </p:txBody>
            </p:sp>
            <p:cxnSp>
              <p:nvCxnSpPr>
                <p:cNvPr id="73" name="Straight Connector 37"/>
                <p:cNvCxnSpPr/>
                <p:nvPr/>
              </p:nvCxnSpPr>
              <p:spPr>
                <a:xfrm rot="10800000">
                  <a:off x="901480" y="2885410"/>
                  <a:ext cx="1305953" cy="1587"/>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32838" name="Freeform 183"/>
              <p:cNvSpPr>
                <a:spLocks/>
              </p:cNvSpPr>
              <p:nvPr/>
            </p:nvSpPr>
            <p:spPr bwMode="auto">
              <a:xfrm>
                <a:off x="1908594" y="2829922"/>
                <a:ext cx="146073" cy="136669"/>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32836" name="TextBox 22"/>
            <p:cNvSpPr txBox="1">
              <a:spLocks noChangeArrowheads="1"/>
            </p:cNvSpPr>
            <p:nvPr/>
          </p:nvSpPr>
          <p:spPr bwMode="auto">
            <a:xfrm>
              <a:off x="1769753" y="2381007"/>
              <a:ext cx="320779" cy="338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algn="r" eaLnBrk="1" hangingPunct="1">
                <a:spcBef>
                  <a:spcPct val="0"/>
                </a:spcBef>
                <a:buFontTx/>
                <a:buNone/>
              </a:pPr>
              <a:r>
                <a:rPr lang="en-US" altLang="en-US" sz="1600"/>
                <a:t>A</a:t>
              </a:r>
              <a:endParaRPr lang="en-US" altLang="en-US" sz="1600" baseline="-25000"/>
            </a:p>
          </p:txBody>
        </p:sp>
      </p:grpSp>
      <p:cxnSp>
        <p:nvCxnSpPr>
          <p:cNvPr id="74" name="Straight Arrow Connector 73"/>
          <p:cNvCxnSpPr/>
          <p:nvPr/>
        </p:nvCxnSpPr>
        <p:spPr>
          <a:xfrm rot="10800000" flipV="1">
            <a:off x="3333750" y="1652588"/>
            <a:ext cx="712788" cy="4763"/>
          </a:xfrm>
          <a:prstGeom prst="straightConnector1">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nvGrpSpPr>
          <p:cNvPr id="75" name="Group 77"/>
          <p:cNvGrpSpPr>
            <a:grpSpLocks/>
          </p:cNvGrpSpPr>
          <p:nvPr/>
        </p:nvGrpSpPr>
        <p:grpSpPr bwMode="auto">
          <a:xfrm>
            <a:off x="3028951" y="820738"/>
            <a:ext cx="2613025" cy="830263"/>
            <a:chOff x="1285143" y="1401290"/>
            <a:chExt cx="2614318" cy="831272"/>
          </a:xfrm>
        </p:grpSpPr>
        <p:sp>
          <p:nvSpPr>
            <p:cNvPr id="32833" name="TextBox 74"/>
            <p:cNvSpPr txBox="1">
              <a:spLocks noChangeArrowheads="1"/>
            </p:cNvSpPr>
            <p:nvPr/>
          </p:nvSpPr>
          <p:spPr bwMode="auto">
            <a:xfrm>
              <a:off x="1285143" y="1401290"/>
              <a:ext cx="2614318" cy="523856"/>
            </a:xfrm>
            <a:prstGeom prst="rect">
              <a:avLst/>
            </a:prstGeom>
            <a:solidFill>
              <a:srgbClr val="F2D698"/>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eaLnBrk="1" hangingPunct="1">
                <a:spcBef>
                  <a:spcPct val="0"/>
                </a:spcBef>
                <a:buFontTx/>
                <a:buNone/>
              </a:pPr>
              <a:r>
                <a:rPr lang="en-US" altLang="en-US" sz="1400"/>
                <a:t>1. A budget deficit reduces the supply of loanable funds . . .</a:t>
              </a:r>
            </a:p>
          </p:txBody>
        </p:sp>
        <p:cxnSp>
          <p:nvCxnSpPr>
            <p:cNvPr id="77" name="Straight Connector 76"/>
            <p:cNvCxnSpPr/>
            <p:nvPr/>
          </p:nvCxnSpPr>
          <p:spPr>
            <a:xfrm rot="5400000" flipH="1" flipV="1">
              <a:off x="2120479" y="2013276"/>
              <a:ext cx="284508" cy="1540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8" name="Group 78"/>
          <p:cNvGrpSpPr>
            <a:grpSpLocks/>
          </p:cNvGrpSpPr>
          <p:nvPr/>
        </p:nvGrpSpPr>
        <p:grpSpPr bwMode="auto">
          <a:xfrm>
            <a:off x="2078038" y="1639888"/>
            <a:ext cx="1268412" cy="525463"/>
            <a:chOff x="338484" y="2484506"/>
            <a:chExt cx="1267248" cy="524239"/>
          </a:xfrm>
        </p:grpSpPr>
        <p:grpSp>
          <p:nvGrpSpPr>
            <p:cNvPr id="32827" name="Group 33"/>
            <p:cNvGrpSpPr>
              <a:grpSpLocks/>
            </p:cNvGrpSpPr>
            <p:nvPr/>
          </p:nvGrpSpPr>
          <p:grpSpPr bwMode="auto">
            <a:xfrm>
              <a:off x="338484" y="2484506"/>
              <a:ext cx="1177857" cy="337808"/>
              <a:chOff x="338484" y="2627006"/>
              <a:chExt cx="1177857" cy="337808"/>
            </a:xfrm>
          </p:grpSpPr>
          <p:grpSp>
            <p:nvGrpSpPr>
              <p:cNvPr id="32829" name="Group 25"/>
              <p:cNvGrpSpPr>
                <a:grpSpLocks/>
              </p:cNvGrpSpPr>
              <p:nvPr/>
            </p:nvGrpSpPr>
            <p:grpSpPr bwMode="auto">
              <a:xfrm>
                <a:off x="338484" y="2627006"/>
                <a:ext cx="1129114" cy="337808"/>
                <a:chOff x="575984" y="2627006"/>
                <a:chExt cx="1129114" cy="337808"/>
              </a:xfrm>
            </p:grpSpPr>
            <p:sp>
              <p:nvSpPr>
                <p:cNvPr id="32831" name="TextBox 22"/>
                <p:cNvSpPr txBox="1">
                  <a:spLocks noChangeArrowheads="1"/>
                </p:cNvSpPr>
                <p:nvPr/>
              </p:nvSpPr>
              <p:spPr bwMode="auto">
                <a:xfrm>
                  <a:off x="575984" y="2627006"/>
                  <a:ext cx="328989" cy="3378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algn="r" eaLnBrk="1" hangingPunct="1">
                    <a:spcBef>
                      <a:spcPct val="0"/>
                    </a:spcBef>
                    <a:buFontTx/>
                    <a:buNone/>
                  </a:pPr>
                  <a:r>
                    <a:rPr lang="en-US" altLang="en-US" sz="1600"/>
                    <a:t>r</a:t>
                  </a:r>
                  <a:r>
                    <a:rPr lang="en-US" altLang="en-US" sz="1600" baseline="-25000"/>
                    <a:t>2</a:t>
                  </a:r>
                </a:p>
              </p:txBody>
            </p:sp>
            <p:cxnSp>
              <p:nvCxnSpPr>
                <p:cNvPr id="84" name="Straight Connector 83"/>
                <p:cNvCxnSpPr/>
                <p:nvPr/>
              </p:nvCxnSpPr>
              <p:spPr>
                <a:xfrm rot="10800000" flipV="1">
                  <a:off x="905881" y="2802808"/>
                  <a:ext cx="799366" cy="4751"/>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32830" name="Freeform 183"/>
              <p:cNvSpPr>
                <a:spLocks/>
              </p:cNvSpPr>
              <p:nvPr/>
            </p:nvSpPr>
            <p:spPr bwMode="auto">
              <a:xfrm>
                <a:off x="1370268" y="2734232"/>
                <a:ext cx="146073" cy="136669"/>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32828" name="TextBox 22"/>
            <p:cNvSpPr txBox="1">
              <a:spLocks noChangeArrowheads="1"/>
            </p:cNvSpPr>
            <p:nvPr/>
          </p:nvSpPr>
          <p:spPr bwMode="auto">
            <a:xfrm>
              <a:off x="1284759" y="2670937"/>
              <a:ext cx="320973" cy="3378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algn="r" eaLnBrk="1" hangingPunct="1">
                <a:spcBef>
                  <a:spcPct val="0"/>
                </a:spcBef>
                <a:buFontTx/>
                <a:buNone/>
              </a:pPr>
              <a:r>
                <a:rPr lang="en-US" altLang="en-US" sz="1600"/>
                <a:t>B</a:t>
              </a:r>
              <a:endParaRPr lang="en-US" altLang="en-US" sz="1600" baseline="-25000"/>
            </a:p>
          </p:txBody>
        </p:sp>
      </p:grpSp>
      <p:cxnSp>
        <p:nvCxnSpPr>
          <p:cNvPr id="85" name="Straight Arrow Connector 84"/>
          <p:cNvCxnSpPr/>
          <p:nvPr/>
        </p:nvCxnSpPr>
        <p:spPr>
          <a:xfrm rot="5400000" flipH="1" flipV="1">
            <a:off x="2305050" y="1989137"/>
            <a:ext cx="338138" cy="1588"/>
          </a:xfrm>
          <a:prstGeom prst="straightConnector1">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nvGrpSpPr>
          <p:cNvPr id="86" name="Group 89"/>
          <p:cNvGrpSpPr>
            <a:grpSpLocks/>
          </p:cNvGrpSpPr>
          <p:nvPr/>
        </p:nvGrpSpPr>
        <p:grpSpPr bwMode="auto">
          <a:xfrm>
            <a:off x="1323403" y="2103437"/>
            <a:ext cx="1646811" cy="1062815"/>
            <a:chOff x="888394" y="1363354"/>
            <a:chExt cx="1648160" cy="1063563"/>
          </a:xfrm>
        </p:grpSpPr>
        <p:sp>
          <p:nvSpPr>
            <p:cNvPr id="32825" name="TextBox 90"/>
            <p:cNvSpPr txBox="1">
              <a:spLocks noChangeArrowheads="1"/>
            </p:cNvSpPr>
            <p:nvPr/>
          </p:nvSpPr>
          <p:spPr bwMode="auto">
            <a:xfrm>
              <a:off x="888394" y="1687733"/>
              <a:ext cx="1648160" cy="739184"/>
            </a:xfrm>
            <a:prstGeom prst="rect">
              <a:avLst/>
            </a:prstGeom>
            <a:solidFill>
              <a:srgbClr val="F2D698"/>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eaLnBrk="1" hangingPunct="1">
                <a:spcBef>
                  <a:spcPct val="0"/>
                </a:spcBef>
                <a:buFontTx/>
                <a:buNone/>
              </a:pPr>
              <a:r>
                <a:rPr lang="en-US" altLang="en-US" sz="1400" dirty="0"/>
                <a:t>2. . . . which increases the real interest rate . . .</a:t>
              </a:r>
            </a:p>
          </p:txBody>
        </p:sp>
        <p:cxnSp>
          <p:nvCxnSpPr>
            <p:cNvPr id="88" name="Straight Connector 87"/>
            <p:cNvCxnSpPr/>
            <p:nvPr/>
          </p:nvCxnSpPr>
          <p:spPr>
            <a:xfrm rot="5400000" flipH="1" flipV="1">
              <a:off x="1802544" y="1428479"/>
              <a:ext cx="284363" cy="1541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89" name="Straight Arrow Connector 88"/>
          <p:cNvCxnSpPr/>
          <p:nvPr/>
        </p:nvCxnSpPr>
        <p:spPr>
          <a:xfrm rot="16200000" flipV="1">
            <a:off x="6607175" y="1987550"/>
            <a:ext cx="336550" cy="6350"/>
          </a:xfrm>
          <a:prstGeom prst="straightConnector1">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3254375" y="1816101"/>
            <a:ext cx="3035300" cy="1587"/>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91" name="Group 95"/>
          <p:cNvGrpSpPr>
            <a:grpSpLocks/>
          </p:cNvGrpSpPr>
          <p:nvPr/>
        </p:nvGrpSpPr>
        <p:grpSpPr bwMode="auto">
          <a:xfrm>
            <a:off x="6330951" y="1651001"/>
            <a:ext cx="1439863" cy="338137"/>
            <a:chOff x="4706243" y="2725390"/>
            <a:chExt cx="1440147" cy="338336"/>
          </a:xfrm>
        </p:grpSpPr>
        <p:grpSp>
          <p:nvGrpSpPr>
            <p:cNvPr id="32821" name="Group 41"/>
            <p:cNvGrpSpPr>
              <a:grpSpLocks/>
            </p:cNvGrpSpPr>
            <p:nvPr/>
          </p:nvGrpSpPr>
          <p:grpSpPr bwMode="auto">
            <a:xfrm>
              <a:off x="4706243" y="2725390"/>
              <a:ext cx="1419489" cy="338336"/>
              <a:chOff x="575718" y="2727365"/>
              <a:chExt cx="1419489" cy="338336"/>
            </a:xfrm>
          </p:grpSpPr>
          <p:sp>
            <p:nvSpPr>
              <p:cNvPr id="32823" name="TextBox 98"/>
              <p:cNvSpPr txBox="1">
                <a:spLocks noChangeArrowheads="1"/>
              </p:cNvSpPr>
              <p:nvPr/>
            </p:nvSpPr>
            <p:spPr bwMode="auto">
              <a:xfrm>
                <a:off x="575718" y="2727365"/>
                <a:ext cx="329256" cy="338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algn="r" eaLnBrk="1" hangingPunct="1">
                  <a:spcBef>
                    <a:spcPct val="0"/>
                  </a:spcBef>
                  <a:buFontTx/>
                  <a:buNone/>
                </a:pPr>
                <a:r>
                  <a:rPr lang="en-US" altLang="en-US" sz="1600"/>
                  <a:t>r</a:t>
                </a:r>
                <a:r>
                  <a:rPr lang="en-US" altLang="en-US" sz="1600" baseline="-25000"/>
                  <a:t>2</a:t>
                </a:r>
              </a:p>
            </p:txBody>
          </p:sp>
          <p:cxnSp>
            <p:nvCxnSpPr>
              <p:cNvPr id="95" name="Straight Connector 94"/>
              <p:cNvCxnSpPr/>
              <p:nvPr/>
            </p:nvCxnSpPr>
            <p:spPr>
              <a:xfrm rot="10800000">
                <a:off x="901220" y="2886208"/>
                <a:ext cx="1094003" cy="1588"/>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32822" name="Freeform 183"/>
            <p:cNvSpPr>
              <a:spLocks/>
            </p:cNvSpPr>
            <p:nvPr/>
          </p:nvSpPr>
          <p:spPr bwMode="auto">
            <a:xfrm>
              <a:off x="6000317" y="2816067"/>
              <a:ext cx="146073" cy="136669"/>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C00000"/>
            </a:solidFill>
            <a:ln w="9525">
              <a:solidFill>
                <a:srgbClr val="C00000"/>
              </a:solidFill>
              <a:round/>
              <a:headEnd/>
              <a:tailEnd/>
            </a:ln>
          </p:spPr>
          <p:txBody>
            <a:bodyPr/>
            <a:lstStyle/>
            <a:p>
              <a:endParaRPr lang="en-US"/>
            </a:p>
          </p:txBody>
        </p:sp>
      </p:grpSp>
      <p:cxnSp>
        <p:nvCxnSpPr>
          <p:cNvPr id="96" name="Straight Connector 95"/>
          <p:cNvCxnSpPr/>
          <p:nvPr/>
        </p:nvCxnSpPr>
        <p:spPr>
          <a:xfrm rot="5400000" flipH="1" flipV="1">
            <a:off x="6707188" y="2773363"/>
            <a:ext cx="1952625" cy="6350"/>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97" name="Straight Arrow Connector 96"/>
          <p:cNvCxnSpPr/>
          <p:nvPr/>
        </p:nvCxnSpPr>
        <p:spPr>
          <a:xfrm rot="10800000">
            <a:off x="7699375" y="3100388"/>
            <a:ext cx="287338" cy="4763"/>
          </a:xfrm>
          <a:prstGeom prst="straightConnector1">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nvGrpSpPr>
          <p:cNvPr id="98" name="Group 108"/>
          <p:cNvGrpSpPr>
            <a:grpSpLocks/>
          </p:cNvGrpSpPr>
          <p:nvPr/>
        </p:nvGrpSpPr>
        <p:grpSpPr bwMode="auto">
          <a:xfrm>
            <a:off x="7880350" y="1785938"/>
            <a:ext cx="2324100" cy="1217613"/>
            <a:chOff x="2185059" y="1015689"/>
            <a:chExt cx="2324286" cy="1216873"/>
          </a:xfrm>
        </p:grpSpPr>
        <p:sp>
          <p:nvSpPr>
            <p:cNvPr id="32819" name="TextBox 109"/>
            <p:cNvSpPr txBox="1">
              <a:spLocks noChangeArrowheads="1"/>
            </p:cNvSpPr>
            <p:nvPr/>
          </p:nvSpPr>
          <p:spPr bwMode="auto">
            <a:xfrm>
              <a:off x="3016816" y="1015689"/>
              <a:ext cx="1492529" cy="738359"/>
            </a:xfrm>
            <a:prstGeom prst="rect">
              <a:avLst/>
            </a:prstGeom>
            <a:solidFill>
              <a:srgbClr val="F2D698"/>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eaLnBrk="1" hangingPunct="1">
                <a:spcBef>
                  <a:spcPct val="0"/>
                </a:spcBef>
                <a:buFontTx/>
                <a:buNone/>
              </a:pPr>
              <a:r>
                <a:rPr lang="en-US" altLang="en-US" sz="1400"/>
                <a:t>3. . . . which in turn reduces net capital outflow.</a:t>
              </a:r>
            </a:p>
          </p:txBody>
        </p:sp>
        <p:cxnSp>
          <p:nvCxnSpPr>
            <p:cNvPr id="100" name="Straight Connector 99"/>
            <p:cNvCxnSpPr/>
            <p:nvPr/>
          </p:nvCxnSpPr>
          <p:spPr>
            <a:xfrm flipV="1">
              <a:off x="2185059" y="1664582"/>
              <a:ext cx="1000205" cy="5679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1" name="Group 112"/>
          <p:cNvGrpSpPr>
            <a:grpSpLocks/>
          </p:cNvGrpSpPr>
          <p:nvPr/>
        </p:nvGrpSpPr>
        <p:grpSpPr bwMode="auto">
          <a:xfrm>
            <a:off x="7480301" y="3709988"/>
            <a:ext cx="396875" cy="1954213"/>
            <a:chOff x="2053414" y="1943592"/>
            <a:chExt cx="395364" cy="1953506"/>
          </a:xfrm>
        </p:grpSpPr>
        <p:cxnSp>
          <p:nvCxnSpPr>
            <p:cNvPr id="102" name="Straight Connector 101"/>
            <p:cNvCxnSpPr/>
            <p:nvPr/>
          </p:nvCxnSpPr>
          <p:spPr>
            <a:xfrm rot="16200000" flipV="1">
              <a:off x="1433052" y="3083798"/>
              <a:ext cx="1626599"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32818" name="TextBox 114"/>
            <p:cNvSpPr txBox="1">
              <a:spLocks noChangeArrowheads="1"/>
            </p:cNvSpPr>
            <p:nvPr/>
          </p:nvSpPr>
          <p:spPr bwMode="auto">
            <a:xfrm>
              <a:off x="2053414" y="1943592"/>
              <a:ext cx="395364" cy="338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algn="r" eaLnBrk="1" hangingPunct="1">
                <a:spcBef>
                  <a:spcPct val="0"/>
                </a:spcBef>
                <a:buFontTx/>
                <a:buNone/>
              </a:pPr>
              <a:r>
                <a:rPr lang="en-US" altLang="en-US" sz="1600"/>
                <a:t>S</a:t>
              </a:r>
              <a:r>
                <a:rPr lang="en-US" altLang="en-US" sz="1600" baseline="-25000"/>
                <a:t>2</a:t>
              </a:r>
            </a:p>
          </p:txBody>
        </p:sp>
      </p:grpSp>
      <p:cxnSp>
        <p:nvCxnSpPr>
          <p:cNvPr id="104" name="Straight Arrow Connector 103"/>
          <p:cNvCxnSpPr/>
          <p:nvPr/>
        </p:nvCxnSpPr>
        <p:spPr>
          <a:xfrm rot="10800000">
            <a:off x="7672389" y="5532438"/>
            <a:ext cx="287337" cy="4763"/>
          </a:xfrm>
          <a:prstGeom prst="straightConnector1">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nvGrpSpPr>
          <p:cNvPr id="105" name="Group 127"/>
          <p:cNvGrpSpPr>
            <a:grpSpLocks/>
          </p:cNvGrpSpPr>
          <p:nvPr/>
        </p:nvGrpSpPr>
        <p:grpSpPr bwMode="auto">
          <a:xfrm>
            <a:off x="7854951" y="3687762"/>
            <a:ext cx="2601913" cy="1747838"/>
            <a:chOff x="2185059" y="485651"/>
            <a:chExt cx="2603239" cy="1746911"/>
          </a:xfrm>
        </p:grpSpPr>
        <p:sp>
          <p:nvSpPr>
            <p:cNvPr id="32815" name="TextBox 128"/>
            <p:cNvSpPr txBox="1">
              <a:spLocks noChangeArrowheads="1"/>
            </p:cNvSpPr>
            <p:nvPr/>
          </p:nvSpPr>
          <p:spPr bwMode="auto">
            <a:xfrm>
              <a:off x="2706092" y="485651"/>
              <a:ext cx="2082206" cy="1169550"/>
            </a:xfrm>
            <a:prstGeom prst="rect">
              <a:avLst/>
            </a:prstGeom>
            <a:solidFill>
              <a:srgbClr val="F2D698"/>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eaLnBrk="1" hangingPunct="1">
                <a:spcBef>
                  <a:spcPct val="0"/>
                </a:spcBef>
                <a:buFontTx/>
                <a:buNone/>
              </a:pPr>
              <a:r>
                <a:rPr lang="en-US" altLang="en-US" sz="1400" dirty="0"/>
                <a:t>4. The decrease in net capital outflow reduces the supply of dollars to be exchanged into foreign currency . . .</a:t>
              </a:r>
            </a:p>
          </p:txBody>
        </p:sp>
        <p:cxnSp>
          <p:nvCxnSpPr>
            <p:cNvPr id="107" name="Straight Connector 106"/>
            <p:cNvCxnSpPr/>
            <p:nvPr/>
          </p:nvCxnSpPr>
          <p:spPr>
            <a:xfrm flipV="1">
              <a:off x="2185059" y="1664538"/>
              <a:ext cx="999047" cy="5680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8" name="Group 130"/>
          <p:cNvGrpSpPr>
            <a:grpSpLocks/>
          </p:cNvGrpSpPr>
          <p:nvPr/>
        </p:nvGrpSpPr>
        <p:grpSpPr bwMode="auto">
          <a:xfrm>
            <a:off x="6248400" y="4257676"/>
            <a:ext cx="1487488" cy="338137"/>
            <a:chOff x="271091" y="2705197"/>
            <a:chExt cx="1486701" cy="338336"/>
          </a:xfrm>
        </p:grpSpPr>
        <p:grpSp>
          <p:nvGrpSpPr>
            <p:cNvPr id="32811" name="Group 25"/>
            <p:cNvGrpSpPr>
              <a:grpSpLocks/>
            </p:cNvGrpSpPr>
            <p:nvPr/>
          </p:nvGrpSpPr>
          <p:grpSpPr bwMode="auto">
            <a:xfrm>
              <a:off x="271091" y="2705197"/>
              <a:ext cx="1418417" cy="338336"/>
              <a:chOff x="508591" y="2705197"/>
              <a:chExt cx="1418417" cy="338336"/>
            </a:xfrm>
          </p:grpSpPr>
          <p:sp>
            <p:nvSpPr>
              <p:cNvPr id="32813" name="TextBox 22"/>
              <p:cNvSpPr txBox="1">
                <a:spLocks noChangeArrowheads="1"/>
              </p:cNvSpPr>
              <p:nvPr/>
            </p:nvSpPr>
            <p:spPr bwMode="auto">
              <a:xfrm>
                <a:off x="508591" y="2705197"/>
                <a:ext cx="396383" cy="338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algn="r" eaLnBrk="1" hangingPunct="1">
                  <a:spcBef>
                    <a:spcPct val="0"/>
                  </a:spcBef>
                  <a:buFontTx/>
                  <a:buNone/>
                </a:pPr>
                <a:r>
                  <a:rPr lang="en-US" altLang="en-US" sz="1600"/>
                  <a:t>E</a:t>
                </a:r>
                <a:r>
                  <a:rPr lang="en-US" altLang="en-US" sz="1600" baseline="-25000"/>
                  <a:t>2</a:t>
                </a:r>
              </a:p>
            </p:txBody>
          </p:sp>
          <p:cxnSp>
            <p:nvCxnSpPr>
              <p:cNvPr id="112" name="Straight Connector 111"/>
              <p:cNvCxnSpPr/>
              <p:nvPr/>
            </p:nvCxnSpPr>
            <p:spPr>
              <a:xfrm rot="10800000">
                <a:off x="902083" y="2886279"/>
                <a:ext cx="1024982" cy="3177"/>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32812" name="Freeform 183"/>
            <p:cNvSpPr>
              <a:spLocks/>
            </p:cNvSpPr>
            <p:nvPr/>
          </p:nvSpPr>
          <p:spPr bwMode="auto">
            <a:xfrm>
              <a:off x="1611719" y="2829922"/>
              <a:ext cx="146073" cy="136669"/>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cxnSp>
        <p:nvCxnSpPr>
          <p:cNvPr id="113" name="Straight Arrow Connector 112"/>
          <p:cNvCxnSpPr/>
          <p:nvPr/>
        </p:nvCxnSpPr>
        <p:spPr>
          <a:xfrm rot="5400000" flipH="1" flipV="1">
            <a:off x="6626226" y="4530726"/>
            <a:ext cx="180975" cy="3175"/>
          </a:xfrm>
          <a:prstGeom prst="straightConnector1">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nvGrpSpPr>
          <p:cNvPr id="114" name="Group 140"/>
          <p:cNvGrpSpPr>
            <a:grpSpLocks/>
          </p:cNvGrpSpPr>
          <p:nvPr/>
        </p:nvGrpSpPr>
        <p:grpSpPr bwMode="auto">
          <a:xfrm>
            <a:off x="5976939" y="4554537"/>
            <a:ext cx="1476375" cy="1301750"/>
            <a:chOff x="1291951" y="1363355"/>
            <a:chExt cx="1475901" cy="1302590"/>
          </a:xfrm>
        </p:grpSpPr>
        <p:sp>
          <p:nvSpPr>
            <p:cNvPr id="32809" name="TextBox 141"/>
            <p:cNvSpPr txBox="1">
              <a:spLocks noChangeArrowheads="1"/>
            </p:cNvSpPr>
            <p:nvPr/>
          </p:nvSpPr>
          <p:spPr bwMode="auto">
            <a:xfrm>
              <a:off x="1291951" y="1711772"/>
              <a:ext cx="1475901" cy="954173"/>
            </a:xfrm>
            <a:prstGeom prst="rect">
              <a:avLst/>
            </a:prstGeom>
            <a:solidFill>
              <a:srgbClr val="F2D698"/>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eaLnBrk="1" hangingPunct="1">
                <a:spcBef>
                  <a:spcPct val="0"/>
                </a:spcBef>
                <a:buFontTx/>
                <a:buNone/>
              </a:pPr>
              <a:r>
                <a:rPr lang="en-US" altLang="en-US" sz="1400"/>
                <a:t>5. . . . Which causes the real exchange rate to appreciate.</a:t>
              </a:r>
            </a:p>
          </p:txBody>
        </p:sp>
        <p:cxnSp>
          <p:nvCxnSpPr>
            <p:cNvPr id="116" name="Straight Connector 115"/>
            <p:cNvCxnSpPr/>
            <p:nvPr/>
          </p:nvCxnSpPr>
          <p:spPr>
            <a:xfrm rot="5400000" flipH="1" flipV="1">
              <a:off x="1774212" y="1495259"/>
              <a:ext cx="379658" cy="11585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5" name="Footer Placeholder 2">
            <a:extLst>
              <a:ext uri="{FF2B5EF4-FFF2-40B4-BE49-F238E27FC236}">
                <a16:creationId xmlns:a16="http://schemas.microsoft.com/office/drawing/2014/main" id="{B1CFDDED-FBCB-4530-A719-CBAE2E46B56C}"/>
              </a:ext>
            </a:extLst>
          </p:cNvPr>
          <p:cNvSpPr txBox="1">
            <a:spLocks/>
          </p:cNvSpPr>
          <p:nvPr/>
        </p:nvSpPr>
        <p:spPr>
          <a:xfrm>
            <a:off x="-1" y="6324601"/>
            <a:ext cx="11887197" cy="533400"/>
          </a:xfrm>
          <a:prstGeom prst="rect">
            <a:avLst/>
          </a:prstGeom>
          <a:noFill/>
        </p:spPr>
        <p:txBody>
          <a:bodyPr vert="horz" lIns="91440" tIns="45720" rIns="91440" bIns="45720" rtlCol="0" anchor="ctr"/>
          <a:lstStyle>
            <a:defPPr>
              <a:defRPr lang="en-US"/>
            </a:defPPr>
            <a:lvl1pPr marL="0" algn="l" defTabSz="914400" rtl="0" eaLnBrk="1" latinLnBrk="0" hangingPunct="1">
              <a:buNone/>
              <a:defRPr sz="900" kern="1200">
                <a:solidFill>
                  <a:schemeClr val="bg1"/>
                </a:solidFill>
                <a:latin typeface="+mn-lt"/>
                <a:ea typeface="+mn-ea"/>
                <a:cs typeface="Arial"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Aft>
                <a:spcPct val="0"/>
              </a:spcAft>
              <a:defRPr/>
            </a:pPr>
            <a:r>
              <a:rPr lang="en-US">
                <a:solidFill>
                  <a:schemeClr val="tx1"/>
                </a:solidFill>
              </a:rPr>
              <a:t>© 2021 Cengage Learning</a:t>
            </a:r>
            <a:r>
              <a:rPr lang="en-US" sz="800" baseline="30000">
                <a:solidFill>
                  <a:schemeClr val="tx1"/>
                </a:solidFill>
              </a:rPr>
              <a:t>®</a:t>
            </a:r>
            <a:r>
              <a:rPr lang="en-US">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endParaRPr lang="en-US" dirty="0">
              <a:solidFill>
                <a:schemeClr val="tx1"/>
              </a:solidFill>
            </a:endParaRPr>
          </a:p>
        </p:txBody>
      </p:sp>
    </p:spTree>
    <p:extLst>
      <p:ext uri="{BB962C8B-B14F-4D97-AF65-F5344CB8AC3E}">
        <p14:creationId xmlns:p14="http://schemas.microsoft.com/office/powerpoint/2010/main" val="128777057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left)">
                                      <p:cBhvr>
                                        <p:cTn id="7" dur="500"/>
                                        <p:tgtEl>
                                          <p:spTgt spid="17"/>
                                        </p:tgtEl>
                                      </p:cBhvr>
                                    </p:animEffect>
                                  </p:childTnLst>
                                </p:cTn>
                              </p:par>
                              <p:par>
                                <p:cTn id="8" presetID="22" presetClass="entr" presetSubtype="4"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down)">
                                      <p:cBhvr>
                                        <p:cTn id="10" dur="500"/>
                                        <p:tgtEl>
                                          <p:spTgt spid="6"/>
                                        </p:tgtEl>
                                      </p:cBhvr>
                                    </p:animEffect>
                                  </p:childTnLst>
                                </p:cTn>
                              </p:par>
                            </p:childTnLst>
                          </p:cTn>
                        </p:par>
                        <p:par>
                          <p:cTn id="11" fill="hold" nodeType="afterGroup">
                            <p:stCondLst>
                              <p:cond delay="500"/>
                            </p:stCondLst>
                            <p:childTnLst>
                              <p:par>
                                <p:cTn id="12" presetID="22" presetClass="entr" presetSubtype="8" fill="hold" nodeType="after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wipe(left)">
                                      <p:cBhvr>
                                        <p:cTn id="14" dur="1000"/>
                                        <p:tgtEl>
                                          <p:spTgt spid="14"/>
                                        </p:tgtEl>
                                      </p:cBhvr>
                                    </p:animEffect>
                                  </p:childTnLst>
                                </p:cTn>
                              </p:par>
                            </p:childTnLst>
                          </p:cTn>
                        </p:par>
                        <p:par>
                          <p:cTn id="15" fill="hold" nodeType="afterGroup">
                            <p:stCondLst>
                              <p:cond delay="1500"/>
                            </p:stCondLst>
                            <p:childTnLst>
                              <p:par>
                                <p:cTn id="16" presetID="22" presetClass="entr" presetSubtype="8" fill="hold" nodeType="after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wipe(left)">
                                      <p:cBhvr>
                                        <p:cTn id="18" dur="1000"/>
                                        <p:tgtEl>
                                          <p:spTgt spid="11"/>
                                        </p:tgtEl>
                                      </p:cBhvr>
                                    </p:animEffect>
                                  </p:childTnLst>
                                </p:cTn>
                              </p:par>
                            </p:childTnLst>
                          </p:cTn>
                        </p:par>
                        <p:par>
                          <p:cTn id="19" fill="hold" nodeType="afterGroup">
                            <p:stCondLst>
                              <p:cond delay="2500"/>
                            </p:stCondLst>
                            <p:childTnLst>
                              <p:par>
                                <p:cTn id="20" presetID="22" presetClass="entr" presetSubtype="8" fill="hold" nodeType="afterEffect">
                                  <p:stCondLst>
                                    <p:cond delay="0"/>
                                  </p:stCondLst>
                                  <p:childTnLst>
                                    <p:set>
                                      <p:cBhvr>
                                        <p:cTn id="21" dur="1" fill="hold">
                                          <p:stCondLst>
                                            <p:cond delay="0"/>
                                          </p:stCondLst>
                                        </p:cTn>
                                        <p:tgtEl>
                                          <p:spTgt spid="67"/>
                                        </p:tgtEl>
                                        <p:attrNameLst>
                                          <p:attrName>style.visibility</p:attrName>
                                        </p:attrNameLst>
                                      </p:cBhvr>
                                      <p:to>
                                        <p:strVal val="visible"/>
                                      </p:to>
                                    </p:set>
                                    <p:animEffect transition="in" filter="wipe(left)">
                                      <p:cBhvr>
                                        <p:cTn id="22" dur="1000"/>
                                        <p:tgtEl>
                                          <p:spTgt spid="67"/>
                                        </p:tgtEl>
                                      </p:cBhvr>
                                    </p:animEffect>
                                  </p:childTnLst>
                                </p:cTn>
                              </p:par>
                            </p:childTnLst>
                          </p:cTn>
                        </p:par>
                        <p:par>
                          <p:cTn id="23" fill="hold" nodeType="afterGroup">
                            <p:stCondLst>
                              <p:cond delay="3500"/>
                            </p:stCondLst>
                            <p:childTnLst>
                              <p:par>
                                <p:cTn id="24" presetID="22" presetClass="entr" presetSubtype="8" fill="hold" nodeType="afterEffect">
                                  <p:stCondLst>
                                    <p:cond delay="0"/>
                                  </p:stCondLst>
                                  <p:childTnLst>
                                    <p:set>
                                      <p:cBhvr>
                                        <p:cTn id="25" dur="1" fill="hold">
                                          <p:stCondLst>
                                            <p:cond delay="0"/>
                                          </p:stCondLst>
                                        </p:cTn>
                                        <p:tgtEl>
                                          <p:spTgt spid="30"/>
                                        </p:tgtEl>
                                        <p:attrNameLst>
                                          <p:attrName>style.visibility</p:attrName>
                                        </p:attrNameLst>
                                      </p:cBhvr>
                                      <p:to>
                                        <p:strVal val="visible"/>
                                      </p:to>
                                    </p:set>
                                    <p:animEffect transition="in" filter="wipe(left)">
                                      <p:cBhvr>
                                        <p:cTn id="26" dur="500"/>
                                        <p:tgtEl>
                                          <p:spTgt spid="30"/>
                                        </p:tgtEl>
                                      </p:cBhvr>
                                    </p:animEffect>
                                  </p:childTnLst>
                                </p:cTn>
                              </p:par>
                              <p:par>
                                <p:cTn id="27" presetID="22" presetClass="entr" presetSubtype="4" fill="hold" nodeType="withEffect">
                                  <p:stCondLst>
                                    <p:cond delay="0"/>
                                  </p:stCondLst>
                                  <p:childTnLst>
                                    <p:set>
                                      <p:cBhvr>
                                        <p:cTn id="28" dur="1" fill="hold">
                                          <p:stCondLst>
                                            <p:cond delay="0"/>
                                          </p:stCondLst>
                                        </p:cTn>
                                        <p:tgtEl>
                                          <p:spTgt spid="22"/>
                                        </p:tgtEl>
                                        <p:attrNameLst>
                                          <p:attrName>style.visibility</p:attrName>
                                        </p:attrNameLst>
                                      </p:cBhvr>
                                      <p:to>
                                        <p:strVal val="visible"/>
                                      </p:to>
                                    </p:set>
                                    <p:animEffect transition="in" filter="wipe(down)">
                                      <p:cBhvr>
                                        <p:cTn id="29" dur="500"/>
                                        <p:tgtEl>
                                          <p:spTgt spid="22"/>
                                        </p:tgtEl>
                                      </p:cBhvr>
                                    </p:animEffect>
                                  </p:childTnLst>
                                </p:cTn>
                              </p:par>
                            </p:childTnLst>
                          </p:cTn>
                        </p:par>
                        <p:par>
                          <p:cTn id="30" fill="hold" nodeType="afterGroup">
                            <p:stCondLst>
                              <p:cond delay="4000"/>
                            </p:stCondLst>
                            <p:childTnLst>
                              <p:par>
                                <p:cTn id="31" presetID="22" presetClass="entr" presetSubtype="8" fill="hold" nodeType="afterEffect">
                                  <p:stCondLst>
                                    <p:cond delay="0"/>
                                  </p:stCondLst>
                                  <p:childTnLst>
                                    <p:set>
                                      <p:cBhvr>
                                        <p:cTn id="32" dur="1" fill="hold">
                                          <p:stCondLst>
                                            <p:cond delay="0"/>
                                          </p:stCondLst>
                                        </p:cTn>
                                        <p:tgtEl>
                                          <p:spTgt spid="27"/>
                                        </p:tgtEl>
                                        <p:attrNameLst>
                                          <p:attrName>style.visibility</p:attrName>
                                        </p:attrNameLst>
                                      </p:cBhvr>
                                      <p:to>
                                        <p:strVal val="visible"/>
                                      </p:to>
                                    </p:set>
                                    <p:animEffect transition="in" filter="wipe(left)">
                                      <p:cBhvr>
                                        <p:cTn id="33" dur="1000"/>
                                        <p:tgtEl>
                                          <p:spTgt spid="27"/>
                                        </p:tgtEl>
                                      </p:cBhvr>
                                    </p:animEffect>
                                  </p:childTnLst>
                                </p:cTn>
                              </p:par>
                            </p:childTnLst>
                          </p:cTn>
                        </p:par>
                        <p:par>
                          <p:cTn id="34" fill="hold" nodeType="afterGroup">
                            <p:stCondLst>
                              <p:cond delay="5000"/>
                            </p:stCondLst>
                            <p:childTnLst>
                              <p:par>
                                <p:cTn id="35" presetID="22" presetClass="entr" presetSubtype="8" fill="hold" nodeType="afterEffect">
                                  <p:stCondLst>
                                    <p:cond delay="0"/>
                                  </p:stCondLst>
                                  <p:childTnLst>
                                    <p:set>
                                      <p:cBhvr>
                                        <p:cTn id="36" dur="1" fill="hold">
                                          <p:stCondLst>
                                            <p:cond delay="0"/>
                                          </p:stCondLst>
                                        </p:cTn>
                                        <p:tgtEl>
                                          <p:spTgt spid="40"/>
                                        </p:tgtEl>
                                        <p:attrNameLst>
                                          <p:attrName>style.visibility</p:attrName>
                                        </p:attrNameLst>
                                      </p:cBhvr>
                                      <p:to>
                                        <p:strVal val="visible"/>
                                      </p:to>
                                    </p:set>
                                    <p:animEffect transition="in" filter="wipe(left)">
                                      <p:cBhvr>
                                        <p:cTn id="37" dur="2000"/>
                                        <p:tgtEl>
                                          <p:spTgt spid="40"/>
                                        </p:tgtEl>
                                      </p:cBhvr>
                                    </p:animEffect>
                                  </p:childTnLst>
                                </p:cTn>
                              </p:par>
                            </p:childTnLst>
                          </p:cTn>
                        </p:par>
                        <p:par>
                          <p:cTn id="38" fill="hold" nodeType="afterGroup">
                            <p:stCondLst>
                              <p:cond delay="7000"/>
                            </p:stCondLst>
                            <p:childTnLst>
                              <p:par>
                                <p:cTn id="39" presetID="22" presetClass="entr" presetSubtype="8" fill="hold" nodeType="afterEffect">
                                  <p:stCondLst>
                                    <p:cond delay="0"/>
                                  </p:stCondLst>
                                  <p:childTnLst>
                                    <p:set>
                                      <p:cBhvr>
                                        <p:cTn id="40" dur="1" fill="hold">
                                          <p:stCondLst>
                                            <p:cond delay="0"/>
                                          </p:stCondLst>
                                        </p:cTn>
                                        <p:tgtEl>
                                          <p:spTgt spid="35"/>
                                        </p:tgtEl>
                                        <p:attrNameLst>
                                          <p:attrName>style.visibility</p:attrName>
                                        </p:attrNameLst>
                                      </p:cBhvr>
                                      <p:to>
                                        <p:strVal val="visible"/>
                                      </p:to>
                                    </p:set>
                                    <p:animEffect transition="in" filter="wipe(left)">
                                      <p:cBhvr>
                                        <p:cTn id="41" dur="1000"/>
                                        <p:tgtEl>
                                          <p:spTgt spid="35"/>
                                        </p:tgtEl>
                                      </p:cBhvr>
                                    </p:animEffect>
                                  </p:childTnLst>
                                </p:cTn>
                              </p:par>
                            </p:childTnLst>
                          </p:cTn>
                        </p:par>
                        <p:par>
                          <p:cTn id="42" fill="hold" nodeType="afterGroup">
                            <p:stCondLst>
                              <p:cond delay="8000"/>
                            </p:stCondLst>
                            <p:childTnLst>
                              <p:par>
                                <p:cTn id="43" presetID="22" presetClass="entr" presetSubtype="8" fill="hold" nodeType="afterEffect">
                                  <p:stCondLst>
                                    <p:cond delay="0"/>
                                  </p:stCondLst>
                                  <p:childTnLst>
                                    <p:set>
                                      <p:cBhvr>
                                        <p:cTn id="44" dur="1" fill="hold">
                                          <p:stCondLst>
                                            <p:cond delay="0"/>
                                          </p:stCondLst>
                                        </p:cTn>
                                        <p:tgtEl>
                                          <p:spTgt spid="52"/>
                                        </p:tgtEl>
                                        <p:attrNameLst>
                                          <p:attrName>style.visibility</p:attrName>
                                        </p:attrNameLst>
                                      </p:cBhvr>
                                      <p:to>
                                        <p:strVal val="visible"/>
                                      </p:to>
                                    </p:set>
                                    <p:animEffect transition="in" filter="wipe(left)">
                                      <p:cBhvr>
                                        <p:cTn id="45" dur="500"/>
                                        <p:tgtEl>
                                          <p:spTgt spid="52"/>
                                        </p:tgtEl>
                                      </p:cBhvr>
                                    </p:animEffect>
                                  </p:childTnLst>
                                </p:cTn>
                              </p:par>
                              <p:par>
                                <p:cTn id="46" presetID="22" presetClass="entr" presetSubtype="4" fill="hold" nodeType="withEffect">
                                  <p:stCondLst>
                                    <p:cond delay="0"/>
                                  </p:stCondLst>
                                  <p:childTnLst>
                                    <p:set>
                                      <p:cBhvr>
                                        <p:cTn id="47" dur="1" fill="hold">
                                          <p:stCondLst>
                                            <p:cond delay="0"/>
                                          </p:stCondLst>
                                        </p:cTn>
                                        <p:tgtEl>
                                          <p:spTgt spid="41"/>
                                        </p:tgtEl>
                                        <p:attrNameLst>
                                          <p:attrName>style.visibility</p:attrName>
                                        </p:attrNameLst>
                                      </p:cBhvr>
                                      <p:to>
                                        <p:strVal val="visible"/>
                                      </p:to>
                                    </p:set>
                                    <p:animEffect transition="in" filter="wipe(down)">
                                      <p:cBhvr>
                                        <p:cTn id="48" dur="500"/>
                                        <p:tgtEl>
                                          <p:spTgt spid="41"/>
                                        </p:tgtEl>
                                      </p:cBhvr>
                                    </p:animEffect>
                                  </p:childTnLst>
                                </p:cTn>
                              </p:par>
                            </p:childTnLst>
                          </p:cTn>
                        </p:par>
                        <p:par>
                          <p:cTn id="49" fill="hold" nodeType="afterGroup">
                            <p:stCondLst>
                              <p:cond delay="8500"/>
                            </p:stCondLst>
                            <p:childTnLst>
                              <p:par>
                                <p:cTn id="50" presetID="22" presetClass="entr" presetSubtype="8" fill="hold" nodeType="afterEffect">
                                  <p:stCondLst>
                                    <p:cond delay="0"/>
                                  </p:stCondLst>
                                  <p:childTnLst>
                                    <p:set>
                                      <p:cBhvr>
                                        <p:cTn id="51" dur="1" fill="hold">
                                          <p:stCondLst>
                                            <p:cond delay="0"/>
                                          </p:stCondLst>
                                        </p:cTn>
                                        <p:tgtEl>
                                          <p:spTgt spid="49"/>
                                        </p:tgtEl>
                                        <p:attrNameLst>
                                          <p:attrName>style.visibility</p:attrName>
                                        </p:attrNameLst>
                                      </p:cBhvr>
                                      <p:to>
                                        <p:strVal val="visible"/>
                                      </p:to>
                                    </p:set>
                                    <p:animEffect transition="in" filter="wipe(left)">
                                      <p:cBhvr>
                                        <p:cTn id="52" dur="1000"/>
                                        <p:tgtEl>
                                          <p:spTgt spid="49"/>
                                        </p:tgtEl>
                                      </p:cBhvr>
                                    </p:animEffect>
                                  </p:childTnLst>
                                </p:cTn>
                              </p:par>
                            </p:childTnLst>
                          </p:cTn>
                        </p:par>
                        <p:par>
                          <p:cTn id="53" fill="hold" nodeType="afterGroup">
                            <p:stCondLst>
                              <p:cond delay="9500"/>
                            </p:stCondLst>
                            <p:childTnLst>
                              <p:par>
                                <p:cTn id="54" presetID="22" presetClass="entr" presetSubtype="1" fill="hold" nodeType="afterEffect">
                                  <p:stCondLst>
                                    <p:cond delay="0"/>
                                  </p:stCondLst>
                                  <p:childTnLst>
                                    <p:set>
                                      <p:cBhvr>
                                        <p:cTn id="55" dur="1" fill="hold">
                                          <p:stCondLst>
                                            <p:cond delay="0"/>
                                          </p:stCondLst>
                                        </p:cTn>
                                        <p:tgtEl>
                                          <p:spTgt spid="62"/>
                                        </p:tgtEl>
                                        <p:attrNameLst>
                                          <p:attrName>style.visibility</p:attrName>
                                        </p:attrNameLst>
                                      </p:cBhvr>
                                      <p:to>
                                        <p:strVal val="visible"/>
                                      </p:to>
                                    </p:set>
                                    <p:animEffect transition="in" filter="wipe(up)">
                                      <p:cBhvr>
                                        <p:cTn id="56" dur="2000"/>
                                        <p:tgtEl>
                                          <p:spTgt spid="62"/>
                                        </p:tgtEl>
                                      </p:cBhvr>
                                    </p:animEffect>
                                  </p:childTnLst>
                                </p:cTn>
                              </p:par>
                            </p:childTnLst>
                          </p:cTn>
                        </p:par>
                        <p:par>
                          <p:cTn id="57" fill="hold" nodeType="afterGroup">
                            <p:stCondLst>
                              <p:cond delay="11500"/>
                            </p:stCondLst>
                            <p:childTnLst>
                              <p:par>
                                <p:cTn id="58" presetID="22" presetClass="entr" presetSubtype="1" fill="hold" nodeType="afterEffect">
                                  <p:stCondLst>
                                    <p:cond delay="0"/>
                                  </p:stCondLst>
                                  <p:childTnLst>
                                    <p:set>
                                      <p:cBhvr>
                                        <p:cTn id="59" dur="1" fill="hold">
                                          <p:stCondLst>
                                            <p:cond delay="0"/>
                                          </p:stCondLst>
                                        </p:cTn>
                                        <p:tgtEl>
                                          <p:spTgt spid="46"/>
                                        </p:tgtEl>
                                        <p:attrNameLst>
                                          <p:attrName>style.visibility</p:attrName>
                                        </p:attrNameLst>
                                      </p:cBhvr>
                                      <p:to>
                                        <p:strVal val="visible"/>
                                      </p:to>
                                    </p:set>
                                    <p:animEffect transition="in" filter="wipe(up)">
                                      <p:cBhvr>
                                        <p:cTn id="60" dur="1000"/>
                                        <p:tgtEl>
                                          <p:spTgt spid="46"/>
                                        </p:tgtEl>
                                      </p:cBhvr>
                                    </p:animEffect>
                                  </p:childTnLst>
                                </p:cTn>
                              </p:par>
                            </p:childTnLst>
                          </p:cTn>
                        </p:par>
                        <p:par>
                          <p:cTn id="61" fill="hold" nodeType="afterGroup">
                            <p:stCondLst>
                              <p:cond delay="12500"/>
                            </p:stCondLst>
                            <p:childTnLst>
                              <p:par>
                                <p:cTn id="62" presetID="22" presetClass="entr" presetSubtype="8" fill="hold" nodeType="afterEffect">
                                  <p:stCondLst>
                                    <p:cond delay="0"/>
                                  </p:stCondLst>
                                  <p:childTnLst>
                                    <p:set>
                                      <p:cBhvr>
                                        <p:cTn id="63" dur="1" fill="hold">
                                          <p:stCondLst>
                                            <p:cond delay="0"/>
                                          </p:stCondLst>
                                        </p:cTn>
                                        <p:tgtEl>
                                          <p:spTgt spid="57"/>
                                        </p:tgtEl>
                                        <p:attrNameLst>
                                          <p:attrName>style.visibility</p:attrName>
                                        </p:attrNameLst>
                                      </p:cBhvr>
                                      <p:to>
                                        <p:strVal val="visible"/>
                                      </p:to>
                                    </p:set>
                                    <p:animEffect transition="in" filter="wipe(left)">
                                      <p:cBhvr>
                                        <p:cTn id="64" dur="1000"/>
                                        <p:tgtEl>
                                          <p:spTgt spid="57"/>
                                        </p:tgtEl>
                                      </p:cBhvr>
                                    </p:animEffect>
                                  </p:childTnLst>
                                </p:cTn>
                              </p:par>
                            </p:childTnLst>
                          </p:cTn>
                        </p:par>
                      </p:childTnLst>
                    </p:cTn>
                  </p:par>
                  <p:par>
                    <p:cTn id="65" fill="hold">
                      <p:stCondLst>
                        <p:cond delay="indefinite"/>
                      </p:stCondLst>
                      <p:childTnLst>
                        <p:par>
                          <p:cTn id="66" fill="hold" nodeType="afterGroup">
                            <p:stCondLst>
                              <p:cond delay="0"/>
                            </p:stCondLst>
                            <p:childTnLst>
                              <p:par>
                                <p:cTn id="67" presetID="22" presetClass="entr" presetSubtype="2" fill="hold" nodeType="clickEffect">
                                  <p:stCondLst>
                                    <p:cond delay="0"/>
                                  </p:stCondLst>
                                  <p:childTnLst>
                                    <p:set>
                                      <p:cBhvr>
                                        <p:cTn id="68" dur="1" fill="hold">
                                          <p:stCondLst>
                                            <p:cond delay="0"/>
                                          </p:stCondLst>
                                        </p:cTn>
                                        <p:tgtEl>
                                          <p:spTgt spid="74"/>
                                        </p:tgtEl>
                                        <p:attrNameLst>
                                          <p:attrName>style.visibility</p:attrName>
                                        </p:attrNameLst>
                                      </p:cBhvr>
                                      <p:to>
                                        <p:strVal val="visible"/>
                                      </p:to>
                                    </p:set>
                                    <p:animEffect transition="in" filter="wipe(right)">
                                      <p:cBhvr>
                                        <p:cTn id="69" dur="500"/>
                                        <p:tgtEl>
                                          <p:spTgt spid="74"/>
                                        </p:tgtEl>
                                      </p:cBhvr>
                                    </p:animEffect>
                                  </p:childTnLst>
                                </p:cTn>
                              </p:par>
                            </p:childTnLst>
                          </p:cTn>
                        </p:par>
                        <p:par>
                          <p:cTn id="70" fill="hold" nodeType="afterGroup">
                            <p:stCondLst>
                              <p:cond delay="500"/>
                            </p:stCondLst>
                            <p:childTnLst>
                              <p:par>
                                <p:cTn id="71" presetID="22" presetClass="entr" presetSubtype="8" fill="hold" nodeType="afterEffect">
                                  <p:stCondLst>
                                    <p:cond delay="0"/>
                                  </p:stCondLst>
                                  <p:childTnLst>
                                    <p:set>
                                      <p:cBhvr>
                                        <p:cTn id="72" dur="1" fill="hold">
                                          <p:stCondLst>
                                            <p:cond delay="0"/>
                                          </p:stCondLst>
                                        </p:cTn>
                                        <p:tgtEl>
                                          <p:spTgt spid="75"/>
                                        </p:tgtEl>
                                        <p:attrNameLst>
                                          <p:attrName>style.visibility</p:attrName>
                                        </p:attrNameLst>
                                      </p:cBhvr>
                                      <p:to>
                                        <p:strVal val="visible"/>
                                      </p:to>
                                    </p:set>
                                    <p:animEffect transition="in" filter="wipe(left)">
                                      <p:cBhvr>
                                        <p:cTn id="73" dur="500"/>
                                        <p:tgtEl>
                                          <p:spTgt spid="75"/>
                                        </p:tgtEl>
                                      </p:cBhvr>
                                    </p:animEffect>
                                  </p:childTnLst>
                                </p:cTn>
                              </p:par>
                            </p:childTnLst>
                          </p:cTn>
                        </p:par>
                        <p:par>
                          <p:cTn id="74" fill="hold" nodeType="afterGroup">
                            <p:stCondLst>
                              <p:cond delay="1000"/>
                            </p:stCondLst>
                            <p:childTnLst>
                              <p:par>
                                <p:cTn id="75" presetID="22" presetClass="entr" presetSubtype="8" fill="hold" nodeType="afterEffect">
                                  <p:stCondLst>
                                    <p:cond delay="0"/>
                                  </p:stCondLst>
                                  <p:childTnLst>
                                    <p:set>
                                      <p:cBhvr>
                                        <p:cTn id="76" dur="1" fill="hold">
                                          <p:stCondLst>
                                            <p:cond delay="0"/>
                                          </p:stCondLst>
                                        </p:cTn>
                                        <p:tgtEl>
                                          <p:spTgt spid="64"/>
                                        </p:tgtEl>
                                        <p:attrNameLst>
                                          <p:attrName>style.visibility</p:attrName>
                                        </p:attrNameLst>
                                      </p:cBhvr>
                                      <p:to>
                                        <p:strVal val="visible"/>
                                      </p:to>
                                    </p:set>
                                    <p:animEffect transition="in" filter="wipe(left)">
                                      <p:cBhvr>
                                        <p:cTn id="77" dur="1000"/>
                                        <p:tgtEl>
                                          <p:spTgt spid="64"/>
                                        </p:tgtEl>
                                      </p:cBhvr>
                                    </p:animEffect>
                                  </p:childTnLst>
                                </p:cTn>
                              </p:par>
                            </p:childTnLst>
                          </p:cTn>
                        </p:par>
                        <p:par>
                          <p:cTn id="78" fill="hold" nodeType="afterGroup">
                            <p:stCondLst>
                              <p:cond delay="2000"/>
                            </p:stCondLst>
                            <p:childTnLst>
                              <p:par>
                                <p:cTn id="79" presetID="22" presetClass="entr" presetSubtype="8" fill="hold" nodeType="afterEffect">
                                  <p:stCondLst>
                                    <p:cond delay="0"/>
                                  </p:stCondLst>
                                  <p:childTnLst>
                                    <p:set>
                                      <p:cBhvr>
                                        <p:cTn id="80" dur="1" fill="hold">
                                          <p:stCondLst>
                                            <p:cond delay="0"/>
                                          </p:stCondLst>
                                        </p:cTn>
                                        <p:tgtEl>
                                          <p:spTgt spid="78"/>
                                        </p:tgtEl>
                                        <p:attrNameLst>
                                          <p:attrName>style.visibility</p:attrName>
                                        </p:attrNameLst>
                                      </p:cBhvr>
                                      <p:to>
                                        <p:strVal val="visible"/>
                                      </p:to>
                                    </p:set>
                                    <p:animEffect transition="in" filter="wipe(left)">
                                      <p:cBhvr>
                                        <p:cTn id="81" dur="1000"/>
                                        <p:tgtEl>
                                          <p:spTgt spid="78"/>
                                        </p:tgtEl>
                                      </p:cBhvr>
                                    </p:animEffect>
                                  </p:childTnLst>
                                </p:cTn>
                              </p:par>
                            </p:childTnLst>
                          </p:cTn>
                        </p:par>
                        <p:par>
                          <p:cTn id="82" fill="hold" nodeType="afterGroup">
                            <p:stCondLst>
                              <p:cond delay="3000"/>
                            </p:stCondLst>
                            <p:childTnLst>
                              <p:par>
                                <p:cTn id="83" presetID="22" presetClass="entr" presetSubtype="4" fill="hold" nodeType="afterEffect">
                                  <p:stCondLst>
                                    <p:cond delay="0"/>
                                  </p:stCondLst>
                                  <p:childTnLst>
                                    <p:set>
                                      <p:cBhvr>
                                        <p:cTn id="84" dur="1" fill="hold">
                                          <p:stCondLst>
                                            <p:cond delay="0"/>
                                          </p:stCondLst>
                                        </p:cTn>
                                        <p:tgtEl>
                                          <p:spTgt spid="85"/>
                                        </p:tgtEl>
                                        <p:attrNameLst>
                                          <p:attrName>style.visibility</p:attrName>
                                        </p:attrNameLst>
                                      </p:cBhvr>
                                      <p:to>
                                        <p:strVal val="visible"/>
                                      </p:to>
                                    </p:set>
                                    <p:animEffect transition="in" filter="wipe(down)">
                                      <p:cBhvr>
                                        <p:cTn id="85" dur="500"/>
                                        <p:tgtEl>
                                          <p:spTgt spid="85"/>
                                        </p:tgtEl>
                                      </p:cBhvr>
                                    </p:animEffect>
                                  </p:childTnLst>
                                </p:cTn>
                              </p:par>
                            </p:childTnLst>
                          </p:cTn>
                        </p:par>
                        <p:par>
                          <p:cTn id="86" fill="hold" nodeType="afterGroup">
                            <p:stCondLst>
                              <p:cond delay="3500"/>
                            </p:stCondLst>
                            <p:childTnLst>
                              <p:par>
                                <p:cTn id="87" presetID="22" presetClass="entr" presetSubtype="8" fill="hold" nodeType="afterEffect">
                                  <p:stCondLst>
                                    <p:cond delay="0"/>
                                  </p:stCondLst>
                                  <p:childTnLst>
                                    <p:set>
                                      <p:cBhvr>
                                        <p:cTn id="88" dur="1" fill="hold">
                                          <p:stCondLst>
                                            <p:cond delay="0"/>
                                          </p:stCondLst>
                                        </p:cTn>
                                        <p:tgtEl>
                                          <p:spTgt spid="86"/>
                                        </p:tgtEl>
                                        <p:attrNameLst>
                                          <p:attrName>style.visibility</p:attrName>
                                        </p:attrNameLst>
                                      </p:cBhvr>
                                      <p:to>
                                        <p:strVal val="visible"/>
                                      </p:to>
                                    </p:set>
                                    <p:animEffect transition="in" filter="wipe(left)">
                                      <p:cBhvr>
                                        <p:cTn id="89" dur="500"/>
                                        <p:tgtEl>
                                          <p:spTgt spid="86"/>
                                        </p:tgtEl>
                                      </p:cBhvr>
                                    </p:animEffect>
                                  </p:childTnLst>
                                </p:cTn>
                              </p:par>
                            </p:childTnLst>
                          </p:cTn>
                        </p:par>
                        <p:par>
                          <p:cTn id="90" fill="hold" nodeType="afterGroup">
                            <p:stCondLst>
                              <p:cond delay="4000"/>
                            </p:stCondLst>
                            <p:childTnLst>
                              <p:par>
                                <p:cTn id="91" presetID="22" presetClass="entr" presetSubtype="8" fill="hold" nodeType="afterEffect">
                                  <p:stCondLst>
                                    <p:cond delay="0"/>
                                  </p:stCondLst>
                                  <p:childTnLst>
                                    <p:set>
                                      <p:cBhvr>
                                        <p:cTn id="92" dur="1" fill="hold">
                                          <p:stCondLst>
                                            <p:cond delay="0"/>
                                          </p:stCondLst>
                                        </p:cTn>
                                        <p:tgtEl>
                                          <p:spTgt spid="90"/>
                                        </p:tgtEl>
                                        <p:attrNameLst>
                                          <p:attrName>style.visibility</p:attrName>
                                        </p:attrNameLst>
                                      </p:cBhvr>
                                      <p:to>
                                        <p:strVal val="visible"/>
                                      </p:to>
                                    </p:set>
                                    <p:animEffect transition="in" filter="wipe(left)">
                                      <p:cBhvr>
                                        <p:cTn id="93" dur="2000"/>
                                        <p:tgtEl>
                                          <p:spTgt spid="90"/>
                                        </p:tgtEl>
                                      </p:cBhvr>
                                    </p:animEffect>
                                  </p:childTnLst>
                                </p:cTn>
                              </p:par>
                            </p:childTnLst>
                          </p:cTn>
                        </p:par>
                        <p:par>
                          <p:cTn id="94" fill="hold" nodeType="afterGroup">
                            <p:stCondLst>
                              <p:cond delay="6000"/>
                            </p:stCondLst>
                            <p:childTnLst>
                              <p:par>
                                <p:cTn id="95" presetID="22" presetClass="entr" presetSubtype="4" fill="hold" nodeType="afterEffect">
                                  <p:stCondLst>
                                    <p:cond delay="0"/>
                                  </p:stCondLst>
                                  <p:childTnLst>
                                    <p:set>
                                      <p:cBhvr>
                                        <p:cTn id="96" dur="1" fill="hold">
                                          <p:stCondLst>
                                            <p:cond delay="0"/>
                                          </p:stCondLst>
                                        </p:cTn>
                                        <p:tgtEl>
                                          <p:spTgt spid="89"/>
                                        </p:tgtEl>
                                        <p:attrNameLst>
                                          <p:attrName>style.visibility</p:attrName>
                                        </p:attrNameLst>
                                      </p:cBhvr>
                                      <p:to>
                                        <p:strVal val="visible"/>
                                      </p:to>
                                    </p:set>
                                    <p:animEffect transition="in" filter="wipe(down)">
                                      <p:cBhvr>
                                        <p:cTn id="97" dur="500"/>
                                        <p:tgtEl>
                                          <p:spTgt spid="89"/>
                                        </p:tgtEl>
                                      </p:cBhvr>
                                    </p:animEffect>
                                  </p:childTnLst>
                                </p:cTn>
                              </p:par>
                            </p:childTnLst>
                          </p:cTn>
                        </p:par>
                        <p:par>
                          <p:cTn id="98" fill="hold" nodeType="afterGroup">
                            <p:stCondLst>
                              <p:cond delay="6500"/>
                            </p:stCondLst>
                            <p:childTnLst>
                              <p:par>
                                <p:cTn id="99" presetID="22" presetClass="entr" presetSubtype="8" fill="hold" nodeType="afterEffect">
                                  <p:stCondLst>
                                    <p:cond delay="0"/>
                                  </p:stCondLst>
                                  <p:childTnLst>
                                    <p:set>
                                      <p:cBhvr>
                                        <p:cTn id="100" dur="1" fill="hold">
                                          <p:stCondLst>
                                            <p:cond delay="0"/>
                                          </p:stCondLst>
                                        </p:cTn>
                                        <p:tgtEl>
                                          <p:spTgt spid="91"/>
                                        </p:tgtEl>
                                        <p:attrNameLst>
                                          <p:attrName>style.visibility</p:attrName>
                                        </p:attrNameLst>
                                      </p:cBhvr>
                                      <p:to>
                                        <p:strVal val="visible"/>
                                      </p:to>
                                    </p:set>
                                    <p:animEffect transition="in" filter="wipe(left)">
                                      <p:cBhvr>
                                        <p:cTn id="101" dur="1000"/>
                                        <p:tgtEl>
                                          <p:spTgt spid="91"/>
                                        </p:tgtEl>
                                      </p:cBhvr>
                                    </p:animEffect>
                                  </p:childTnLst>
                                </p:cTn>
                              </p:par>
                            </p:childTnLst>
                          </p:cTn>
                        </p:par>
                        <p:par>
                          <p:cTn id="102" fill="hold" nodeType="afterGroup">
                            <p:stCondLst>
                              <p:cond delay="7500"/>
                            </p:stCondLst>
                            <p:childTnLst>
                              <p:par>
                                <p:cTn id="103" presetID="22" presetClass="entr" presetSubtype="1" fill="hold" nodeType="afterEffect">
                                  <p:stCondLst>
                                    <p:cond delay="0"/>
                                  </p:stCondLst>
                                  <p:childTnLst>
                                    <p:set>
                                      <p:cBhvr>
                                        <p:cTn id="104" dur="1" fill="hold">
                                          <p:stCondLst>
                                            <p:cond delay="0"/>
                                          </p:stCondLst>
                                        </p:cTn>
                                        <p:tgtEl>
                                          <p:spTgt spid="96"/>
                                        </p:tgtEl>
                                        <p:attrNameLst>
                                          <p:attrName>style.visibility</p:attrName>
                                        </p:attrNameLst>
                                      </p:cBhvr>
                                      <p:to>
                                        <p:strVal val="visible"/>
                                      </p:to>
                                    </p:set>
                                    <p:animEffect transition="in" filter="wipe(up)">
                                      <p:cBhvr>
                                        <p:cTn id="105" dur="2000"/>
                                        <p:tgtEl>
                                          <p:spTgt spid="96"/>
                                        </p:tgtEl>
                                      </p:cBhvr>
                                    </p:animEffect>
                                  </p:childTnLst>
                                </p:cTn>
                              </p:par>
                            </p:childTnLst>
                          </p:cTn>
                        </p:par>
                        <p:par>
                          <p:cTn id="106" fill="hold" nodeType="afterGroup">
                            <p:stCondLst>
                              <p:cond delay="9500"/>
                            </p:stCondLst>
                            <p:childTnLst>
                              <p:par>
                                <p:cTn id="107" presetID="22" presetClass="entr" presetSubtype="2" fill="hold" nodeType="afterEffect">
                                  <p:stCondLst>
                                    <p:cond delay="0"/>
                                  </p:stCondLst>
                                  <p:childTnLst>
                                    <p:set>
                                      <p:cBhvr>
                                        <p:cTn id="108" dur="1" fill="hold">
                                          <p:stCondLst>
                                            <p:cond delay="0"/>
                                          </p:stCondLst>
                                        </p:cTn>
                                        <p:tgtEl>
                                          <p:spTgt spid="97"/>
                                        </p:tgtEl>
                                        <p:attrNameLst>
                                          <p:attrName>style.visibility</p:attrName>
                                        </p:attrNameLst>
                                      </p:cBhvr>
                                      <p:to>
                                        <p:strVal val="visible"/>
                                      </p:to>
                                    </p:set>
                                    <p:animEffect transition="in" filter="wipe(right)">
                                      <p:cBhvr>
                                        <p:cTn id="109" dur="500"/>
                                        <p:tgtEl>
                                          <p:spTgt spid="97"/>
                                        </p:tgtEl>
                                      </p:cBhvr>
                                    </p:animEffect>
                                  </p:childTnLst>
                                </p:cTn>
                              </p:par>
                            </p:childTnLst>
                          </p:cTn>
                        </p:par>
                        <p:par>
                          <p:cTn id="110" fill="hold" nodeType="afterGroup">
                            <p:stCondLst>
                              <p:cond delay="10000"/>
                            </p:stCondLst>
                            <p:childTnLst>
                              <p:par>
                                <p:cTn id="111" presetID="22" presetClass="entr" presetSubtype="8" fill="hold" nodeType="afterEffect">
                                  <p:stCondLst>
                                    <p:cond delay="0"/>
                                  </p:stCondLst>
                                  <p:childTnLst>
                                    <p:set>
                                      <p:cBhvr>
                                        <p:cTn id="112" dur="1" fill="hold">
                                          <p:stCondLst>
                                            <p:cond delay="0"/>
                                          </p:stCondLst>
                                        </p:cTn>
                                        <p:tgtEl>
                                          <p:spTgt spid="98"/>
                                        </p:tgtEl>
                                        <p:attrNameLst>
                                          <p:attrName>style.visibility</p:attrName>
                                        </p:attrNameLst>
                                      </p:cBhvr>
                                      <p:to>
                                        <p:strVal val="visible"/>
                                      </p:to>
                                    </p:set>
                                    <p:animEffect transition="in" filter="wipe(left)">
                                      <p:cBhvr>
                                        <p:cTn id="113" dur="500"/>
                                        <p:tgtEl>
                                          <p:spTgt spid="98"/>
                                        </p:tgtEl>
                                      </p:cBhvr>
                                    </p:animEffect>
                                  </p:childTnLst>
                                </p:cTn>
                              </p:par>
                            </p:childTnLst>
                          </p:cTn>
                        </p:par>
                        <p:par>
                          <p:cTn id="114" fill="hold" nodeType="afterGroup">
                            <p:stCondLst>
                              <p:cond delay="10500"/>
                            </p:stCondLst>
                            <p:childTnLst>
                              <p:par>
                                <p:cTn id="115" presetID="22" presetClass="entr" presetSubtype="1" fill="hold" nodeType="afterEffect">
                                  <p:stCondLst>
                                    <p:cond delay="0"/>
                                  </p:stCondLst>
                                  <p:childTnLst>
                                    <p:set>
                                      <p:cBhvr>
                                        <p:cTn id="116" dur="1" fill="hold">
                                          <p:stCondLst>
                                            <p:cond delay="0"/>
                                          </p:stCondLst>
                                        </p:cTn>
                                        <p:tgtEl>
                                          <p:spTgt spid="101"/>
                                        </p:tgtEl>
                                        <p:attrNameLst>
                                          <p:attrName>style.visibility</p:attrName>
                                        </p:attrNameLst>
                                      </p:cBhvr>
                                      <p:to>
                                        <p:strVal val="visible"/>
                                      </p:to>
                                    </p:set>
                                    <p:animEffect transition="in" filter="wipe(up)">
                                      <p:cBhvr>
                                        <p:cTn id="117" dur="1000"/>
                                        <p:tgtEl>
                                          <p:spTgt spid="101"/>
                                        </p:tgtEl>
                                      </p:cBhvr>
                                    </p:animEffect>
                                  </p:childTnLst>
                                </p:cTn>
                              </p:par>
                            </p:childTnLst>
                          </p:cTn>
                        </p:par>
                        <p:par>
                          <p:cTn id="118" fill="hold" nodeType="afterGroup">
                            <p:stCondLst>
                              <p:cond delay="11500"/>
                            </p:stCondLst>
                            <p:childTnLst>
                              <p:par>
                                <p:cTn id="119" presetID="22" presetClass="entr" presetSubtype="2" fill="hold" nodeType="afterEffect">
                                  <p:stCondLst>
                                    <p:cond delay="0"/>
                                  </p:stCondLst>
                                  <p:childTnLst>
                                    <p:set>
                                      <p:cBhvr>
                                        <p:cTn id="120" dur="1" fill="hold">
                                          <p:stCondLst>
                                            <p:cond delay="0"/>
                                          </p:stCondLst>
                                        </p:cTn>
                                        <p:tgtEl>
                                          <p:spTgt spid="104"/>
                                        </p:tgtEl>
                                        <p:attrNameLst>
                                          <p:attrName>style.visibility</p:attrName>
                                        </p:attrNameLst>
                                      </p:cBhvr>
                                      <p:to>
                                        <p:strVal val="visible"/>
                                      </p:to>
                                    </p:set>
                                    <p:animEffect transition="in" filter="wipe(right)">
                                      <p:cBhvr>
                                        <p:cTn id="121" dur="500"/>
                                        <p:tgtEl>
                                          <p:spTgt spid="104"/>
                                        </p:tgtEl>
                                      </p:cBhvr>
                                    </p:animEffect>
                                  </p:childTnLst>
                                </p:cTn>
                              </p:par>
                            </p:childTnLst>
                          </p:cTn>
                        </p:par>
                        <p:par>
                          <p:cTn id="122" fill="hold" nodeType="afterGroup">
                            <p:stCondLst>
                              <p:cond delay="12000"/>
                            </p:stCondLst>
                            <p:childTnLst>
                              <p:par>
                                <p:cTn id="123" presetID="22" presetClass="entr" presetSubtype="8" fill="hold" nodeType="afterEffect">
                                  <p:stCondLst>
                                    <p:cond delay="0"/>
                                  </p:stCondLst>
                                  <p:childTnLst>
                                    <p:set>
                                      <p:cBhvr>
                                        <p:cTn id="124" dur="1" fill="hold">
                                          <p:stCondLst>
                                            <p:cond delay="0"/>
                                          </p:stCondLst>
                                        </p:cTn>
                                        <p:tgtEl>
                                          <p:spTgt spid="105"/>
                                        </p:tgtEl>
                                        <p:attrNameLst>
                                          <p:attrName>style.visibility</p:attrName>
                                        </p:attrNameLst>
                                      </p:cBhvr>
                                      <p:to>
                                        <p:strVal val="visible"/>
                                      </p:to>
                                    </p:set>
                                    <p:animEffect transition="in" filter="wipe(left)">
                                      <p:cBhvr>
                                        <p:cTn id="125" dur="500"/>
                                        <p:tgtEl>
                                          <p:spTgt spid="105"/>
                                        </p:tgtEl>
                                      </p:cBhvr>
                                    </p:animEffect>
                                  </p:childTnLst>
                                </p:cTn>
                              </p:par>
                            </p:childTnLst>
                          </p:cTn>
                        </p:par>
                        <p:par>
                          <p:cTn id="126" fill="hold" nodeType="afterGroup">
                            <p:stCondLst>
                              <p:cond delay="12500"/>
                            </p:stCondLst>
                            <p:childTnLst>
                              <p:par>
                                <p:cTn id="127" presetID="22" presetClass="entr" presetSubtype="8" fill="hold" nodeType="afterEffect">
                                  <p:stCondLst>
                                    <p:cond delay="0"/>
                                  </p:stCondLst>
                                  <p:childTnLst>
                                    <p:set>
                                      <p:cBhvr>
                                        <p:cTn id="128" dur="1" fill="hold">
                                          <p:stCondLst>
                                            <p:cond delay="0"/>
                                          </p:stCondLst>
                                        </p:cTn>
                                        <p:tgtEl>
                                          <p:spTgt spid="108"/>
                                        </p:tgtEl>
                                        <p:attrNameLst>
                                          <p:attrName>style.visibility</p:attrName>
                                        </p:attrNameLst>
                                      </p:cBhvr>
                                      <p:to>
                                        <p:strVal val="visible"/>
                                      </p:to>
                                    </p:set>
                                    <p:animEffect transition="in" filter="wipe(left)">
                                      <p:cBhvr>
                                        <p:cTn id="129" dur="1000"/>
                                        <p:tgtEl>
                                          <p:spTgt spid="108"/>
                                        </p:tgtEl>
                                      </p:cBhvr>
                                    </p:animEffect>
                                  </p:childTnLst>
                                </p:cTn>
                              </p:par>
                            </p:childTnLst>
                          </p:cTn>
                        </p:par>
                        <p:par>
                          <p:cTn id="130" fill="hold" nodeType="afterGroup">
                            <p:stCondLst>
                              <p:cond delay="13500"/>
                            </p:stCondLst>
                            <p:childTnLst>
                              <p:par>
                                <p:cTn id="131" presetID="22" presetClass="entr" presetSubtype="4" fill="hold" nodeType="afterEffect">
                                  <p:stCondLst>
                                    <p:cond delay="0"/>
                                  </p:stCondLst>
                                  <p:childTnLst>
                                    <p:set>
                                      <p:cBhvr>
                                        <p:cTn id="132" dur="1" fill="hold">
                                          <p:stCondLst>
                                            <p:cond delay="0"/>
                                          </p:stCondLst>
                                        </p:cTn>
                                        <p:tgtEl>
                                          <p:spTgt spid="113"/>
                                        </p:tgtEl>
                                        <p:attrNameLst>
                                          <p:attrName>style.visibility</p:attrName>
                                        </p:attrNameLst>
                                      </p:cBhvr>
                                      <p:to>
                                        <p:strVal val="visible"/>
                                      </p:to>
                                    </p:set>
                                    <p:animEffect transition="in" filter="wipe(down)">
                                      <p:cBhvr>
                                        <p:cTn id="133" dur="500"/>
                                        <p:tgtEl>
                                          <p:spTgt spid="113"/>
                                        </p:tgtEl>
                                      </p:cBhvr>
                                    </p:animEffect>
                                  </p:childTnLst>
                                </p:cTn>
                              </p:par>
                            </p:childTnLst>
                          </p:cTn>
                        </p:par>
                        <p:par>
                          <p:cTn id="134" fill="hold" nodeType="afterGroup">
                            <p:stCondLst>
                              <p:cond delay="14000"/>
                            </p:stCondLst>
                            <p:childTnLst>
                              <p:par>
                                <p:cTn id="135" presetID="22" presetClass="entr" presetSubtype="8" fill="hold" nodeType="afterEffect">
                                  <p:stCondLst>
                                    <p:cond delay="0"/>
                                  </p:stCondLst>
                                  <p:childTnLst>
                                    <p:set>
                                      <p:cBhvr>
                                        <p:cTn id="136" dur="1" fill="hold">
                                          <p:stCondLst>
                                            <p:cond delay="0"/>
                                          </p:stCondLst>
                                        </p:cTn>
                                        <p:tgtEl>
                                          <p:spTgt spid="114"/>
                                        </p:tgtEl>
                                        <p:attrNameLst>
                                          <p:attrName>style.visibility</p:attrName>
                                        </p:attrNameLst>
                                      </p:cBhvr>
                                      <p:to>
                                        <p:strVal val="visible"/>
                                      </p:to>
                                    </p:set>
                                    <p:animEffect transition="in" filter="wipe(left)">
                                      <p:cBhvr>
                                        <p:cTn id="137" dur="500"/>
                                        <p:tgtEl>
                                          <p:spTgt spid="114"/>
                                        </p:tgtEl>
                                      </p:cBhvr>
                                    </p:animEffect>
                                  </p:childTnLst>
                                </p:cTn>
                              </p:par>
                            </p:childTnLst>
                          </p:cTn>
                        </p:par>
                        <p:par>
                          <p:cTn id="138" fill="hold">
                            <p:stCondLst>
                              <p:cond delay="14500"/>
                            </p:stCondLst>
                            <p:childTnLst>
                              <p:par>
                                <p:cTn id="139" presetID="22" presetClass="entr" presetSubtype="8" fill="hold" grpId="0" nodeType="afterEffect">
                                  <p:stCondLst>
                                    <p:cond delay="0"/>
                                  </p:stCondLst>
                                  <p:childTnLst>
                                    <p:set>
                                      <p:cBhvr>
                                        <p:cTn id="140" dur="1" fill="hold">
                                          <p:stCondLst>
                                            <p:cond delay="0"/>
                                          </p:stCondLst>
                                        </p:cTn>
                                        <p:tgtEl>
                                          <p:spTgt spid="2">
                                            <p:txEl>
                                              <p:pRg st="0" end="0"/>
                                            </p:txEl>
                                          </p:spTgt>
                                        </p:tgtEl>
                                        <p:attrNameLst>
                                          <p:attrName>style.visibility</p:attrName>
                                        </p:attrNameLst>
                                      </p:cBhvr>
                                      <p:to>
                                        <p:strVal val="visible"/>
                                      </p:to>
                                    </p:set>
                                    <p:animEffect transition="in" filter="wipe(left)">
                                      <p:cBhvr>
                                        <p:cTn id="141"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rgbClr val="C00000"/>
                </a:solidFill>
              </a:rPr>
              <a:t>The “Twin Deficits” 1960-2019 </a:t>
            </a:r>
          </a:p>
        </p:txBody>
      </p:sp>
      <p:sp>
        <p:nvSpPr>
          <p:cNvPr id="3" name="Slide Number Placeholder 2"/>
          <p:cNvSpPr>
            <a:spLocks noGrp="1"/>
          </p:cNvSpPr>
          <p:nvPr>
            <p:ph type="sldNum" sz="quarter" idx="10"/>
          </p:nvPr>
        </p:nvSpPr>
        <p:spPr/>
        <p:txBody>
          <a:bodyPr/>
          <a:lstStyle/>
          <a:p>
            <a:pPr>
              <a:defRPr/>
            </a:pPr>
            <a:fld id="{073C29DC-2178-4274-9150-45F8EBD31C2D}" type="slidenum">
              <a:rPr lang="en-US" smtClean="0"/>
              <a:pPr>
                <a:defRPr/>
              </a:pPr>
              <a:t>24</a:t>
            </a:fld>
            <a:endParaRPr lang="en-US"/>
          </a:p>
        </p:txBody>
      </p:sp>
      <p:grpSp>
        <p:nvGrpSpPr>
          <p:cNvPr id="11" name="Group 10"/>
          <p:cNvGrpSpPr/>
          <p:nvPr/>
        </p:nvGrpSpPr>
        <p:grpSpPr>
          <a:xfrm>
            <a:off x="1600202" y="990600"/>
            <a:ext cx="9067799" cy="5334000"/>
            <a:chOff x="76201" y="990600"/>
            <a:chExt cx="9067799" cy="5334000"/>
          </a:xfrm>
        </p:grpSpPr>
        <p:graphicFrame>
          <p:nvGraphicFramePr>
            <p:cNvPr id="6" name="Chart 5"/>
            <p:cNvGraphicFramePr>
              <a:graphicFrameLocks/>
            </p:cNvGraphicFramePr>
            <p:nvPr>
              <p:extLst>
                <p:ext uri="{D42A27DB-BD31-4B8C-83A1-F6EECF244321}">
                  <p14:modId xmlns:p14="http://schemas.microsoft.com/office/powerpoint/2010/main" val="2785233788"/>
                </p:ext>
              </p:extLst>
            </p:nvPr>
          </p:nvGraphicFramePr>
          <p:xfrm>
            <a:off x="457200" y="990600"/>
            <a:ext cx="8686800" cy="53340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 Box 5"/>
            <p:cNvSpPr txBox="1">
              <a:spLocks noChangeArrowheads="1"/>
            </p:cNvSpPr>
            <p:nvPr/>
          </p:nvSpPr>
          <p:spPr bwMode="auto">
            <a:xfrm rot="-5400000">
              <a:off x="-1093787" y="3021012"/>
              <a:ext cx="2797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300" dirty="0">
                  <a:cs typeface="Arial" charset="0"/>
                </a:rPr>
                <a:t>Percent of GDP</a:t>
              </a:r>
            </a:p>
          </p:txBody>
        </p:sp>
        <p:sp>
          <p:nvSpPr>
            <p:cNvPr id="8" name="Text Box 33"/>
            <p:cNvSpPr txBox="1">
              <a:spLocks noChangeArrowheads="1"/>
            </p:cNvSpPr>
            <p:nvPr/>
          </p:nvSpPr>
          <p:spPr bwMode="auto">
            <a:xfrm>
              <a:off x="1447800" y="1748135"/>
              <a:ext cx="4572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dirty="0">
                  <a:solidFill>
                    <a:srgbClr val="C00000"/>
                  </a:solidFill>
                  <a:cs typeface="Arial" charset="0"/>
                </a:rPr>
                <a:t>U.S. federal budget deficit</a:t>
              </a:r>
            </a:p>
          </p:txBody>
        </p:sp>
        <p:sp>
          <p:nvSpPr>
            <p:cNvPr id="9" name="Text Box 48"/>
            <p:cNvSpPr txBox="1">
              <a:spLocks noChangeArrowheads="1"/>
            </p:cNvSpPr>
            <p:nvPr/>
          </p:nvSpPr>
          <p:spPr bwMode="auto">
            <a:xfrm>
              <a:off x="1447800" y="3581400"/>
              <a:ext cx="31242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dirty="0">
                  <a:solidFill>
                    <a:srgbClr val="002060"/>
                  </a:solidFill>
                  <a:cs typeface="Arial" charset="0"/>
                </a:rPr>
                <a:t>U.S. net exports</a:t>
              </a:r>
            </a:p>
          </p:txBody>
        </p:sp>
      </p:grpSp>
      <p:sp>
        <p:nvSpPr>
          <p:cNvPr id="10" name="TextBox 9"/>
          <p:cNvSpPr txBox="1"/>
          <p:nvPr/>
        </p:nvSpPr>
        <p:spPr>
          <a:xfrm>
            <a:off x="2971800" y="767256"/>
            <a:ext cx="7696200" cy="830997"/>
          </a:xfrm>
          <a:prstGeom prst="rect">
            <a:avLst/>
          </a:prstGeom>
          <a:noFill/>
        </p:spPr>
        <p:txBody>
          <a:bodyPr wrap="square" rtlCol="0">
            <a:spAutoFit/>
          </a:bodyPr>
          <a:lstStyle/>
          <a:p>
            <a:r>
              <a:rPr lang="en-US" sz="2400" i="1" dirty="0">
                <a:cs typeface="Arial"/>
              </a:rPr>
              <a:t>Net exports and the budget deficit often move in opposite directions.</a:t>
            </a:r>
          </a:p>
        </p:txBody>
      </p:sp>
      <p:sp>
        <p:nvSpPr>
          <p:cNvPr id="12" name="Footer Placeholder 2"/>
          <p:cNvSpPr>
            <a:spLocks noGrp="1"/>
          </p:cNvSpPr>
          <p:nvPr>
            <p:ph type="ftr" sz="quarter" idx="4294967295"/>
          </p:nvPr>
        </p:nvSpPr>
        <p:spPr>
          <a:xfrm>
            <a:off x="0" y="6400800"/>
            <a:ext cx="11887200" cy="4572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414726984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left)">
                                      <p:cBhvr>
                                        <p:cTn id="7" dur="1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left)">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Effects of a Budget Deficit – 1 </a:t>
            </a:r>
          </a:p>
        </p:txBody>
      </p:sp>
      <p:sp>
        <p:nvSpPr>
          <p:cNvPr id="3" name="Content Placeholder 2"/>
          <p:cNvSpPr>
            <a:spLocks noGrp="1"/>
          </p:cNvSpPr>
          <p:nvPr>
            <p:ph idx="1"/>
          </p:nvPr>
        </p:nvSpPr>
        <p:spPr>
          <a:prstGeom prst="rect">
            <a:avLst/>
          </a:prstGeom>
        </p:spPr>
        <p:txBody>
          <a:bodyPr/>
          <a:lstStyle/>
          <a:p>
            <a:pPr>
              <a:spcAft>
                <a:spcPts val="1200"/>
              </a:spcAft>
            </a:pPr>
            <a:r>
              <a:rPr lang="en-US" dirty="0"/>
              <a:t>The effects of a budget deficit: </a:t>
            </a:r>
          </a:p>
          <a:p>
            <a:pPr lvl="1">
              <a:spcAft>
                <a:spcPts val="1200"/>
              </a:spcAft>
            </a:pPr>
            <a:r>
              <a:rPr lang="en-US" dirty="0"/>
              <a:t>National saving falls</a:t>
            </a:r>
          </a:p>
          <a:p>
            <a:pPr lvl="1">
              <a:spcAft>
                <a:spcPts val="1200"/>
              </a:spcAft>
            </a:pPr>
            <a:r>
              <a:rPr lang="en-US" dirty="0"/>
              <a:t>The real interest rate rises</a:t>
            </a:r>
          </a:p>
          <a:p>
            <a:pPr lvl="1">
              <a:spcAft>
                <a:spcPts val="1200"/>
              </a:spcAft>
            </a:pPr>
            <a:r>
              <a:rPr lang="en-US" dirty="0"/>
              <a:t>Domestic investment and net capital outflow both fall</a:t>
            </a:r>
          </a:p>
          <a:p>
            <a:pPr lvl="1">
              <a:spcAft>
                <a:spcPts val="1200"/>
              </a:spcAft>
            </a:pPr>
            <a:r>
              <a:rPr lang="en-US" dirty="0"/>
              <a:t>The real exchange rate appreciates (</a:t>
            </a:r>
            <a:r>
              <a:rPr lang="en-US" b="1" i="1" dirty="0"/>
              <a:t>E</a:t>
            </a:r>
            <a:r>
              <a:rPr lang="en-US" dirty="0"/>
              <a:t> increases)</a:t>
            </a:r>
          </a:p>
          <a:p>
            <a:pPr lvl="1">
              <a:spcAft>
                <a:spcPts val="1200"/>
              </a:spcAft>
            </a:pPr>
            <a:r>
              <a:rPr lang="en-US" dirty="0"/>
              <a:t>Net exports fall (or, the trade deficit increases)</a:t>
            </a:r>
          </a:p>
          <a:p>
            <a:pPr>
              <a:spcAft>
                <a:spcPts val="1200"/>
              </a:spcAft>
            </a:pPr>
            <a:endParaRPr lang="en-US" dirty="0"/>
          </a:p>
        </p:txBody>
      </p:sp>
      <p:sp>
        <p:nvSpPr>
          <p:cNvPr id="4" name="Slide Number Placeholder 3"/>
          <p:cNvSpPr>
            <a:spLocks noGrp="1"/>
          </p:cNvSpPr>
          <p:nvPr>
            <p:ph type="sldNum" sz="quarter" idx="10"/>
          </p:nvPr>
        </p:nvSpPr>
        <p:spPr>
          <a:prstGeom prst="rect">
            <a:avLst/>
          </a:prstGeom>
        </p:spPr>
        <p:txBody>
          <a:bodyPr/>
          <a:lstStyle/>
          <a:p>
            <a:pPr>
              <a:defRPr/>
            </a:pPr>
            <a:fld id="{073C29DC-2178-4274-9150-45F8EBD31C2D}" type="slidenum">
              <a:rPr lang="en-US" smtClean="0"/>
              <a:pPr>
                <a:defRPr/>
              </a:pPr>
              <a:t>25</a:t>
            </a:fld>
            <a:endParaRPr lang="en-US"/>
          </a:p>
        </p:txBody>
      </p:sp>
      <p:sp>
        <p:nvSpPr>
          <p:cNvPr id="6" name="Footer Placeholder 2"/>
          <p:cNvSpPr>
            <a:spLocks noGrp="1"/>
          </p:cNvSpPr>
          <p:nvPr>
            <p:ph type="ftr" sz="quarter" idx="4294967295"/>
          </p:nvPr>
        </p:nvSpPr>
        <p:spPr>
          <a:xfrm>
            <a:off x="6352" y="6400800"/>
            <a:ext cx="11815230" cy="4572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3289715739"/>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Effects of a Budget Deficit – 2 </a:t>
            </a:r>
          </a:p>
        </p:txBody>
      </p:sp>
      <p:sp>
        <p:nvSpPr>
          <p:cNvPr id="3" name="Content Placeholder 2"/>
          <p:cNvSpPr>
            <a:spLocks noGrp="1"/>
          </p:cNvSpPr>
          <p:nvPr>
            <p:ph idx="1"/>
          </p:nvPr>
        </p:nvSpPr>
        <p:spPr>
          <a:prstGeom prst="rect">
            <a:avLst/>
          </a:prstGeom>
        </p:spPr>
        <p:txBody>
          <a:bodyPr/>
          <a:lstStyle/>
          <a:p>
            <a:r>
              <a:rPr lang="en-US" sz="3200" dirty="0"/>
              <a:t>One other effect:  </a:t>
            </a:r>
          </a:p>
          <a:p>
            <a:pPr lvl="1"/>
            <a:r>
              <a:rPr lang="en-US" sz="2800" dirty="0"/>
              <a:t>As foreigners acquire more domestic assets, the country’s debt to the rest of the world increases.  </a:t>
            </a:r>
          </a:p>
          <a:p>
            <a:pPr marL="0" indent="0">
              <a:buNone/>
            </a:pPr>
            <a:r>
              <a:rPr lang="en-US" sz="2800" i="1" dirty="0">
                <a:solidFill>
                  <a:srgbClr val="C00000"/>
                </a:solidFill>
                <a:latin typeface="Cambria" panose="02040503050406030204" pitchFamily="18" charset="0"/>
              </a:rPr>
              <a:t>Due to many years of budget and trade deficits, the U.S. is now the “world’s largest debtor nation.” </a:t>
            </a:r>
          </a:p>
        </p:txBody>
      </p:sp>
      <p:sp>
        <p:nvSpPr>
          <p:cNvPr id="4" name="Slide Number Placeholder 3"/>
          <p:cNvSpPr>
            <a:spLocks noGrp="1"/>
          </p:cNvSpPr>
          <p:nvPr>
            <p:ph type="sldNum" sz="quarter" idx="10"/>
          </p:nvPr>
        </p:nvSpPr>
        <p:spPr>
          <a:prstGeom prst="rect">
            <a:avLst/>
          </a:prstGeom>
        </p:spPr>
        <p:txBody>
          <a:bodyPr/>
          <a:lstStyle/>
          <a:p>
            <a:pPr>
              <a:defRPr/>
            </a:pPr>
            <a:fld id="{073C29DC-2178-4274-9150-45F8EBD31C2D}" type="slidenum">
              <a:rPr lang="en-US" smtClean="0"/>
              <a:pPr>
                <a:defRPr/>
              </a:pPr>
              <a:t>26</a:t>
            </a:fld>
            <a:endParaRPr lang="en-US"/>
          </a:p>
        </p:txBody>
      </p:sp>
      <p:graphicFrame>
        <p:nvGraphicFramePr>
          <p:cNvPr id="6" name="Group 22"/>
          <p:cNvGraphicFramePr>
            <a:graphicFrameLocks noGrp="1"/>
          </p:cNvGraphicFramePr>
          <p:nvPr>
            <p:extLst>
              <p:ext uri="{D42A27DB-BD31-4B8C-83A1-F6EECF244321}">
                <p14:modId xmlns:p14="http://schemas.microsoft.com/office/powerpoint/2010/main" val="534810190"/>
              </p:ext>
            </p:extLst>
          </p:nvPr>
        </p:nvGraphicFramePr>
        <p:xfrm>
          <a:off x="533400" y="3560764"/>
          <a:ext cx="11288182" cy="2687637"/>
        </p:xfrm>
        <a:graphic>
          <a:graphicData uri="http://schemas.openxmlformats.org/drawingml/2006/table">
            <a:tbl>
              <a:tblPr/>
              <a:tblGrid>
                <a:gridCol w="7697713">
                  <a:extLst>
                    <a:ext uri="{9D8B030D-6E8A-4147-A177-3AD203B41FA5}">
                      <a16:colId xmlns:a16="http://schemas.microsoft.com/office/drawing/2014/main" val="20000"/>
                    </a:ext>
                  </a:extLst>
                </a:gridCol>
                <a:gridCol w="3590469">
                  <a:extLst>
                    <a:ext uri="{9D8B030D-6E8A-4147-A177-3AD203B41FA5}">
                      <a16:colId xmlns:a16="http://schemas.microsoft.com/office/drawing/2014/main" val="20001"/>
                    </a:ext>
                  </a:extLst>
                </a:gridCol>
              </a:tblGrid>
              <a:tr h="875786">
                <a:tc gridSpan="2">
                  <a:txBody>
                    <a:bodyPr/>
                    <a:lstStyle/>
                    <a:p>
                      <a:pPr marL="0" marR="0" lvl="0" indent="0" algn="ctr" defTabSz="914400" rtl="0" eaLnBrk="1" fontAlgn="base" latinLnBrk="0" hangingPunct="1">
                        <a:lnSpc>
                          <a:spcPct val="105000"/>
                        </a:lnSpc>
                        <a:spcBef>
                          <a:spcPct val="45000"/>
                        </a:spcBef>
                        <a:spcAft>
                          <a:spcPct val="0"/>
                        </a:spcAft>
                        <a:buClr>
                          <a:srgbClr val="339966"/>
                        </a:buClr>
                        <a:buSzPct val="120000"/>
                        <a:buFont typeface="Wingdings" pitchFamily="2" charset="2"/>
                        <a:buNone/>
                        <a:tabLst/>
                      </a:pPr>
                      <a:r>
                        <a:rPr kumimoji="0" lang="en-US" sz="2500" b="1" i="1" u="none" strike="noStrike" cap="none" normalizeH="0" baseline="0" dirty="0">
                          <a:ln>
                            <a:noFill/>
                          </a:ln>
                          <a:solidFill>
                            <a:schemeClr val="tx1"/>
                          </a:solidFill>
                          <a:effectLst/>
                          <a:latin typeface="Arial" charset="0"/>
                        </a:rPr>
                        <a:t>International Investment Position of the U.S. </a:t>
                      </a:r>
                      <a:br>
                        <a:rPr kumimoji="0" lang="en-US" sz="2500" b="1" i="1" u="none" strike="noStrike" cap="none" normalizeH="0" baseline="0" dirty="0">
                          <a:ln>
                            <a:noFill/>
                          </a:ln>
                          <a:solidFill>
                            <a:schemeClr val="tx1"/>
                          </a:solidFill>
                          <a:effectLst/>
                          <a:latin typeface="Arial" charset="0"/>
                        </a:rPr>
                      </a:br>
                      <a:r>
                        <a:rPr kumimoji="0" lang="en-US" sz="2400" b="0" i="1" u="none" strike="noStrike" cap="none" normalizeH="0" baseline="0" dirty="0">
                          <a:ln>
                            <a:noFill/>
                          </a:ln>
                          <a:solidFill>
                            <a:schemeClr val="tx1"/>
                          </a:solidFill>
                          <a:effectLst/>
                          <a:latin typeface="Arial" charset="0"/>
                        </a:rPr>
                        <a:t>30 September 2019</a:t>
                      </a:r>
                    </a:p>
                  </a:txBody>
                  <a:tcPr marL="137160" marR="137160" marT="45733" marB="45733"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603421">
                <a:tc>
                  <a:txBody>
                    <a:bodyPr/>
                    <a:lstStyle/>
                    <a:p>
                      <a:pPr marL="0" marR="0" lvl="0" indent="0" algn="l" defTabSz="914400" rtl="0" eaLnBrk="1" fontAlgn="base" latinLnBrk="0" hangingPunct="1">
                        <a:lnSpc>
                          <a:spcPct val="105000"/>
                        </a:lnSpc>
                        <a:spcBef>
                          <a:spcPct val="45000"/>
                        </a:spcBef>
                        <a:spcAft>
                          <a:spcPct val="0"/>
                        </a:spcAft>
                        <a:buClr>
                          <a:srgbClr val="339966"/>
                        </a:buClr>
                        <a:buSzPct val="120000"/>
                        <a:buFont typeface="Wingdings" pitchFamily="2" charset="2"/>
                        <a:buNone/>
                        <a:tabLst/>
                      </a:pPr>
                      <a:r>
                        <a:rPr kumimoji="0" lang="en-US" sz="2500" b="0" i="0" u="none" strike="noStrike" cap="none" normalizeH="0" baseline="0" dirty="0">
                          <a:ln>
                            <a:noFill/>
                          </a:ln>
                          <a:solidFill>
                            <a:schemeClr val="tx1"/>
                          </a:solidFill>
                          <a:effectLst/>
                          <a:latin typeface="Arial" charset="0"/>
                        </a:rPr>
                        <a:t>Value of U.S.-owned foreign assets</a:t>
                      </a:r>
                    </a:p>
                  </a:txBody>
                  <a:tcPr marL="137160" marR="137160" marT="45733" marB="45733"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5000"/>
                        </a:lnSpc>
                        <a:spcBef>
                          <a:spcPct val="45000"/>
                        </a:spcBef>
                        <a:spcAft>
                          <a:spcPct val="0"/>
                        </a:spcAft>
                        <a:buClr>
                          <a:srgbClr val="339966"/>
                        </a:buClr>
                        <a:buSzPct val="120000"/>
                        <a:buFont typeface="Wingdings" pitchFamily="2" charset="2"/>
                        <a:buNone/>
                        <a:tabLst/>
                      </a:pPr>
                      <a:r>
                        <a:rPr kumimoji="0" lang="en-US" sz="2500" b="0" i="0" u="none" strike="noStrike" cap="none" normalizeH="0" baseline="0" dirty="0">
                          <a:ln>
                            <a:noFill/>
                          </a:ln>
                          <a:solidFill>
                            <a:schemeClr val="tx1"/>
                          </a:solidFill>
                          <a:effectLst/>
                          <a:latin typeface="Arial" charset="0"/>
                        </a:rPr>
                        <a:t>$ 28.01 trillion</a:t>
                      </a:r>
                    </a:p>
                  </a:txBody>
                  <a:tcPr marL="137160" marR="228600" marT="45733" marB="45733"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05009">
                <a:tc>
                  <a:txBody>
                    <a:bodyPr/>
                    <a:lstStyle/>
                    <a:p>
                      <a:pPr marL="0" marR="0" lvl="0" indent="0" algn="l" defTabSz="914400" rtl="0" eaLnBrk="1" fontAlgn="base" latinLnBrk="0" hangingPunct="1">
                        <a:lnSpc>
                          <a:spcPct val="105000"/>
                        </a:lnSpc>
                        <a:spcBef>
                          <a:spcPct val="45000"/>
                        </a:spcBef>
                        <a:spcAft>
                          <a:spcPct val="0"/>
                        </a:spcAft>
                        <a:buClr>
                          <a:srgbClr val="339966"/>
                        </a:buClr>
                        <a:buSzPct val="120000"/>
                        <a:buFont typeface="Wingdings" pitchFamily="2" charset="2"/>
                        <a:buNone/>
                        <a:tabLst/>
                      </a:pPr>
                      <a:r>
                        <a:rPr kumimoji="0" lang="en-US" sz="2500" b="0" i="0" u="none" strike="noStrike" cap="none" normalizeH="0" baseline="0" dirty="0">
                          <a:ln>
                            <a:noFill/>
                          </a:ln>
                          <a:solidFill>
                            <a:schemeClr val="tx1"/>
                          </a:solidFill>
                          <a:effectLst/>
                          <a:latin typeface="Arial" charset="0"/>
                        </a:rPr>
                        <a:t>Value of foreign-owned U.S. assets</a:t>
                      </a:r>
                    </a:p>
                  </a:txBody>
                  <a:tcPr marL="137160" marR="137160" marT="45733" marB="45733"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5000"/>
                        </a:lnSpc>
                        <a:spcBef>
                          <a:spcPct val="45000"/>
                        </a:spcBef>
                        <a:spcAft>
                          <a:spcPct val="0"/>
                        </a:spcAft>
                        <a:buClr>
                          <a:srgbClr val="339966"/>
                        </a:buClr>
                        <a:buSzPct val="120000"/>
                        <a:buFont typeface="Wingdings" pitchFamily="2" charset="2"/>
                        <a:buNone/>
                        <a:tabLst/>
                      </a:pPr>
                      <a:r>
                        <a:rPr kumimoji="0" lang="en-US" sz="2500" b="0" i="0" u="none" strike="noStrike" cap="none" normalizeH="0" baseline="0" dirty="0">
                          <a:ln>
                            <a:noFill/>
                          </a:ln>
                          <a:solidFill>
                            <a:schemeClr val="tx1"/>
                          </a:solidFill>
                          <a:effectLst/>
                          <a:latin typeface="Arial" charset="0"/>
                        </a:rPr>
                        <a:t>$ 38.56 trillion</a:t>
                      </a:r>
                    </a:p>
                  </a:txBody>
                  <a:tcPr marL="137160" marR="228600" marT="45733" marB="45733"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03421">
                <a:tc>
                  <a:txBody>
                    <a:bodyPr/>
                    <a:lstStyle/>
                    <a:p>
                      <a:pPr marL="0" marR="0" lvl="0" indent="0" algn="l" defTabSz="914400" rtl="0" eaLnBrk="1" fontAlgn="base" latinLnBrk="0" hangingPunct="1">
                        <a:lnSpc>
                          <a:spcPct val="105000"/>
                        </a:lnSpc>
                        <a:spcBef>
                          <a:spcPct val="45000"/>
                        </a:spcBef>
                        <a:spcAft>
                          <a:spcPct val="0"/>
                        </a:spcAft>
                        <a:buClr>
                          <a:srgbClr val="339966"/>
                        </a:buClr>
                        <a:buSzPct val="120000"/>
                        <a:buFont typeface="Wingdings" pitchFamily="2" charset="2"/>
                        <a:buNone/>
                        <a:tabLst/>
                      </a:pPr>
                      <a:r>
                        <a:rPr kumimoji="0" lang="en-US" sz="2500" b="0" i="0" u="none" strike="noStrike" cap="none" normalizeH="0" baseline="0">
                          <a:ln>
                            <a:noFill/>
                          </a:ln>
                          <a:solidFill>
                            <a:schemeClr val="tx1"/>
                          </a:solidFill>
                          <a:effectLst/>
                          <a:latin typeface="Arial" charset="0"/>
                        </a:rPr>
                        <a:t>U.S.’ net debt to the rest of the world</a:t>
                      </a:r>
                    </a:p>
                  </a:txBody>
                  <a:tcPr marL="137160" marR="137160" marT="45733" marB="45733"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5000"/>
                        </a:lnSpc>
                        <a:spcBef>
                          <a:spcPct val="45000"/>
                        </a:spcBef>
                        <a:spcAft>
                          <a:spcPct val="0"/>
                        </a:spcAft>
                        <a:buClr>
                          <a:srgbClr val="339966"/>
                        </a:buClr>
                        <a:buSzPct val="120000"/>
                        <a:buFont typeface="Wingdings" pitchFamily="2" charset="2"/>
                        <a:buNone/>
                        <a:tabLst/>
                      </a:pPr>
                      <a:r>
                        <a:rPr kumimoji="0" lang="en-US" sz="2500" b="0" i="0" u="none" strike="noStrike" cap="none" normalizeH="0" baseline="0" dirty="0">
                          <a:ln>
                            <a:noFill/>
                          </a:ln>
                          <a:solidFill>
                            <a:schemeClr val="tx1"/>
                          </a:solidFill>
                          <a:effectLst/>
                          <a:latin typeface="Arial" charset="0"/>
                        </a:rPr>
                        <a:t>$ 10.56 trillion</a:t>
                      </a:r>
                    </a:p>
                  </a:txBody>
                  <a:tcPr marL="137160" marR="228600" marT="45733" marB="45733"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7" name="Footer Placeholder 2"/>
          <p:cNvSpPr>
            <a:spLocks noGrp="1"/>
          </p:cNvSpPr>
          <p:nvPr>
            <p:ph type="ftr" sz="quarter" idx="4294967295"/>
          </p:nvPr>
        </p:nvSpPr>
        <p:spPr>
          <a:xfrm>
            <a:off x="6352" y="6400800"/>
            <a:ext cx="11815230" cy="4572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380089282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up)">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6">
                    <a:lumMod val="50000"/>
                  </a:schemeClr>
                </a:solidFill>
              </a:rPr>
              <a:t>Active Learning 2: </a:t>
            </a:r>
            <a:r>
              <a:rPr lang="en-US" dirty="0">
                <a:solidFill>
                  <a:srgbClr val="C00000"/>
                </a:solidFill>
              </a:rPr>
              <a:t>Investment incentives</a:t>
            </a:r>
          </a:p>
        </p:txBody>
      </p:sp>
      <p:sp>
        <p:nvSpPr>
          <p:cNvPr id="3" name="Content Placeholder 2"/>
          <p:cNvSpPr>
            <a:spLocks noGrp="1"/>
          </p:cNvSpPr>
          <p:nvPr>
            <p:ph idx="1"/>
          </p:nvPr>
        </p:nvSpPr>
        <p:spPr>
          <a:prstGeom prst="rect">
            <a:avLst/>
          </a:prstGeom>
        </p:spPr>
        <p:txBody>
          <a:bodyPr>
            <a:noAutofit/>
          </a:bodyPr>
          <a:lstStyle/>
          <a:p>
            <a:pPr marL="0" indent="0">
              <a:buNone/>
            </a:pPr>
            <a:r>
              <a:rPr lang="en-US" dirty="0">
                <a:solidFill>
                  <a:srgbClr val="002060"/>
                </a:solidFill>
              </a:rPr>
              <a:t>Suppose the government provides new tax incentives to encourage investment.  </a:t>
            </a:r>
          </a:p>
          <a:p>
            <a:r>
              <a:rPr lang="en-US" dirty="0">
                <a:solidFill>
                  <a:schemeClr val="tx1"/>
                </a:solidFill>
              </a:rPr>
              <a:t>Use the appropriate diagrams to determine how this policy would affect:</a:t>
            </a:r>
          </a:p>
          <a:p>
            <a:pPr marL="971550" lvl="1" indent="-514350">
              <a:buClr>
                <a:srgbClr val="C00000"/>
              </a:buClr>
              <a:buFont typeface="+mj-lt"/>
              <a:buAutoNum type="alphaUcPeriod"/>
            </a:pPr>
            <a:r>
              <a:rPr lang="en-US" sz="3200" dirty="0">
                <a:solidFill>
                  <a:schemeClr val="tx1"/>
                </a:solidFill>
              </a:rPr>
              <a:t>the real interest rate, </a:t>
            </a:r>
            <a:r>
              <a:rPr lang="en-US" sz="3200" b="1" i="1" dirty="0">
                <a:solidFill>
                  <a:schemeClr val="tx1"/>
                </a:solidFill>
              </a:rPr>
              <a:t>r</a:t>
            </a:r>
          </a:p>
          <a:p>
            <a:pPr marL="971550" lvl="1" indent="-514350">
              <a:buClr>
                <a:srgbClr val="C00000"/>
              </a:buClr>
              <a:buFont typeface="+mj-lt"/>
              <a:buAutoNum type="alphaUcPeriod"/>
            </a:pPr>
            <a:r>
              <a:rPr lang="en-US" sz="3200" dirty="0">
                <a:solidFill>
                  <a:schemeClr val="tx1"/>
                </a:solidFill>
              </a:rPr>
              <a:t>net capital outflow, </a:t>
            </a:r>
            <a:r>
              <a:rPr lang="en-US" sz="3200" b="1" i="1" dirty="0">
                <a:solidFill>
                  <a:schemeClr val="tx1"/>
                </a:solidFill>
              </a:rPr>
              <a:t>NCO</a:t>
            </a:r>
          </a:p>
          <a:p>
            <a:pPr marL="971550" lvl="1" indent="-514350">
              <a:buClr>
                <a:srgbClr val="C00000"/>
              </a:buClr>
              <a:buFont typeface="+mj-lt"/>
              <a:buAutoNum type="alphaUcPeriod"/>
            </a:pPr>
            <a:r>
              <a:rPr lang="en-US" sz="3200" dirty="0">
                <a:solidFill>
                  <a:schemeClr val="tx1"/>
                </a:solidFill>
              </a:rPr>
              <a:t>the real exchange rate, </a:t>
            </a:r>
            <a:r>
              <a:rPr lang="en-US" sz="3200" b="1" i="1" dirty="0">
                <a:solidFill>
                  <a:schemeClr val="tx1"/>
                </a:solidFill>
              </a:rPr>
              <a:t>E</a:t>
            </a:r>
          </a:p>
          <a:p>
            <a:pPr marL="971550" lvl="1" indent="-514350">
              <a:buClr>
                <a:srgbClr val="C00000"/>
              </a:buClr>
              <a:buFont typeface="+mj-lt"/>
              <a:buAutoNum type="alphaUcPeriod"/>
            </a:pPr>
            <a:r>
              <a:rPr lang="en-US" sz="3200" dirty="0">
                <a:solidFill>
                  <a:schemeClr val="tx1"/>
                </a:solidFill>
              </a:rPr>
              <a:t>net exports, </a:t>
            </a:r>
            <a:r>
              <a:rPr lang="en-US" sz="3200" b="1" i="1" dirty="0">
                <a:solidFill>
                  <a:schemeClr val="tx1"/>
                </a:solidFill>
              </a:rPr>
              <a:t>NX</a:t>
            </a:r>
          </a:p>
          <a:p>
            <a:pPr marL="0" indent="0">
              <a:buNone/>
            </a:pPr>
            <a:endParaRPr lang="en-US" dirty="0">
              <a:solidFill>
                <a:schemeClr val="tx1"/>
              </a:solidFill>
            </a:endParaRPr>
          </a:p>
        </p:txBody>
      </p:sp>
      <p:sp>
        <p:nvSpPr>
          <p:cNvPr id="4" name="Slide Number Placeholder 3"/>
          <p:cNvSpPr>
            <a:spLocks noGrp="1"/>
          </p:cNvSpPr>
          <p:nvPr>
            <p:ph type="sldNum" sz="quarter" idx="10"/>
          </p:nvPr>
        </p:nvSpPr>
        <p:spPr>
          <a:prstGeom prst="rect">
            <a:avLst/>
          </a:prstGeom>
        </p:spPr>
        <p:txBody>
          <a:bodyPr/>
          <a:lstStyle/>
          <a:p>
            <a:pPr>
              <a:defRPr/>
            </a:pPr>
            <a:fld id="{073C29DC-2178-4274-9150-45F8EBD31C2D}" type="slidenum">
              <a:rPr lang="en-US" smtClean="0"/>
              <a:pPr>
                <a:defRPr/>
              </a:pPr>
              <a:t>27</a:t>
            </a:fld>
            <a:endParaRPr lang="en-US"/>
          </a:p>
        </p:txBody>
      </p:sp>
      <p:sp>
        <p:nvSpPr>
          <p:cNvPr id="6" name="Footer Placeholder 2"/>
          <p:cNvSpPr>
            <a:spLocks noGrp="1"/>
          </p:cNvSpPr>
          <p:nvPr>
            <p:ph type="ftr" sz="quarter" idx="4294967295"/>
          </p:nvPr>
        </p:nvSpPr>
        <p:spPr>
          <a:xfrm>
            <a:off x="-1" y="6400800"/>
            <a:ext cx="11821585" cy="4572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1943512384"/>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6">
                    <a:lumMod val="50000"/>
                  </a:schemeClr>
                </a:solidFill>
              </a:rPr>
              <a:t>Active Learning 2: </a:t>
            </a:r>
            <a:r>
              <a:rPr lang="en-US" dirty="0">
                <a:solidFill>
                  <a:srgbClr val="C00000"/>
                </a:solidFill>
              </a:rPr>
              <a:t>Answers, A and B</a:t>
            </a:r>
          </a:p>
        </p:txBody>
      </p:sp>
      <p:sp>
        <p:nvSpPr>
          <p:cNvPr id="4" name="Slide Number Placeholder 3"/>
          <p:cNvSpPr>
            <a:spLocks noGrp="1"/>
          </p:cNvSpPr>
          <p:nvPr>
            <p:ph type="sldNum" sz="quarter" idx="10"/>
          </p:nvPr>
        </p:nvSpPr>
        <p:spPr>
          <a:prstGeom prst="rect">
            <a:avLst/>
          </a:prstGeom>
        </p:spPr>
        <p:txBody>
          <a:bodyPr/>
          <a:lstStyle/>
          <a:p>
            <a:pPr>
              <a:defRPr/>
            </a:pPr>
            <a:fld id="{073C29DC-2178-4274-9150-45F8EBD31C2D}" type="slidenum">
              <a:rPr lang="en-US" smtClean="0"/>
              <a:pPr>
                <a:defRPr/>
              </a:pPr>
              <a:t>28</a:t>
            </a:fld>
            <a:endParaRPr lang="en-US"/>
          </a:p>
        </p:txBody>
      </p:sp>
      <p:grpSp>
        <p:nvGrpSpPr>
          <p:cNvPr id="7" name="Group 8"/>
          <p:cNvGrpSpPr>
            <a:grpSpLocks/>
          </p:cNvGrpSpPr>
          <p:nvPr/>
        </p:nvGrpSpPr>
        <p:grpSpPr bwMode="auto">
          <a:xfrm>
            <a:off x="2698750" y="3179763"/>
            <a:ext cx="2578100" cy="2119313"/>
            <a:chOff x="3678" y="1961"/>
            <a:chExt cx="1289" cy="1153"/>
          </a:xfrm>
        </p:grpSpPr>
        <p:sp>
          <p:nvSpPr>
            <p:cNvPr id="8" name="Line 9"/>
            <p:cNvSpPr>
              <a:spLocks noChangeShapeType="1"/>
            </p:cNvSpPr>
            <p:nvPr/>
          </p:nvSpPr>
          <p:spPr bwMode="auto">
            <a:xfrm>
              <a:off x="3678" y="1961"/>
              <a:ext cx="991" cy="973"/>
            </a:xfrm>
            <a:prstGeom prst="line">
              <a:avLst/>
            </a:prstGeom>
            <a:noFill/>
            <a:ln w="38100">
              <a:solidFill>
                <a:srgbClr val="003399"/>
              </a:solidFill>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sp>
          <p:nvSpPr>
            <p:cNvPr id="9" name="Text Box 10"/>
            <p:cNvSpPr txBox="1">
              <a:spLocks noChangeArrowheads="1"/>
            </p:cNvSpPr>
            <p:nvPr/>
          </p:nvSpPr>
          <p:spPr bwMode="auto">
            <a:xfrm>
              <a:off x="4624" y="2865"/>
              <a:ext cx="343" cy="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i="1">
                  <a:latin typeface="Arial"/>
                  <a:cs typeface="Arial"/>
                </a:rPr>
                <a:t>D</a:t>
              </a:r>
              <a:r>
                <a:rPr lang="en-US" sz="2400" b="1" baseline="-25000">
                  <a:latin typeface="Arial"/>
                  <a:cs typeface="Arial"/>
                </a:rPr>
                <a:t>1</a:t>
              </a:r>
            </a:p>
          </p:txBody>
        </p:sp>
      </p:grpSp>
      <p:grpSp>
        <p:nvGrpSpPr>
          <p:cNvPr id="10" name="Group 11"/>
          <p:cNvGrpSpPr>
            <a:grpSpLocks/>
          </p:cNvGrpSpPr>
          <p:nvPr/>
        </p:nvGrpSpPr>
        <p:grpSpPr bwMode="auto">
          <a:xfrm>
            <a:off x="6502400" y="2227263"/>
            <a:ext cx="3905250" cy="3749675"/>
            <a:chOff x="3148" y="1437"/>
            <a:chExt cx="2460" cy="2362"/>
          </a:xfrm>
        </p:grpSpPr>
        <p:grpSp>
          <p:nvGrpSpPr>
            <p:cNvPr id="11" name="Group 12"/>
            <p:cNvGrpSpPr>
              <a:grpSpLocks/>
            </p:cNvGrpSpPr>
            <p:nvPr/>
          </p:nvGrpSpPr>
          <p:grpSpPr bwMode="auto">
            <a:xfrm>
              <a:off x="3247" y="1713"/>
              <a:ext cx="1828" cy="1938"/>
              <a:chOff x="1098" y="1361"/>
              <a:chExt cx="2116" cy="2027"/>
            </a:xfrm>
          </p:grpSpPr>
          <p:sp>
            <p:nvSpPr>
              <p:cNvPr id="14" name="Line 13"/>
              <p:cNvSpPr>
                <a:spLocks noChangeShapeType="1"/>
              </p:cNvSpPr>
              <p:nvPr/>
            </p:nvSpPr>
            <p:spPr bwMode="auto">
              <a:xfrm>
                <a:off x="1102" y="1361"/>
                <a:ext cx="0" cy="20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sp>
            <p:nvSpPr>
              <p:cNvPr id="15" name="Line 14"/>
              <p:cNvSpPr>
                <a:spLocks noChangeShapeType="1"/>
              </p:cNvSpPr>
              <p:nvPr/>
            </p:nvSpPr>
            <p:spPr bwMode="auto">
              <a:xfrm>
                <a:off x="1098" y="3388"/>
                <a:ext cx="211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grpSp>
        <p:sp>
          <p:nvSpPr>
            <p:cNvPr id="12" name="Text Box 15"/>
            <p:cNvSpPr txBox="1">
              <a:spLocks noChangeArrowheads="1"/>
            </p:cNvSpPr>
            <p:nvPr/>
          </p:nvSpPr>
          <p:spPr bwMode="auto">
            <a:xfrm>
              <a:off x="3148" y="1437"/>
              <a:ext cx="21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a:latin typeface="Arial"/>
                  <a:cs typeface="Arial"/>
                </a:rPr>
                <a:t>r</a:t>
              </a:r>
              <a:endParaRPr lang="en-US" sz="2400" baseline="-25000">
                <a:latin typeface="Arial"/>
                <a:cs typeface="Arial"/>
              </a:endParaRPr>
            </a:p>
          </p:txBody>
        </p:sp>
        <p:sp>
          <p:nvSpPr>
            <p:cNvPr id="13" name="Text Box 16"/>
            <p:cNvSpPr txBox="1">
              <a:spLocks noChangeArrowheads="1"/>
            </p:cNvSpPr>
            <p:nvPr/>
          </p:nvSpPr>
          <p:spPr bwMode="auto">
            <a:xfrm>
              <a:off x="5040" y="3511"/>
              <a:ext cx="56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a:latin typeface="Arial"/>
                  <a:cs typeface="Arial"/>
                </a:rPr>
                <a:t>NCO</a:t>
              </a:r>
              <a:endParaRPr lang="en-US" sz="2400" baseline="-25000">
                <a:latin typeface="Arial"/>
                <a:cs typeface="Arial"/>
              </a:endParaRPr>
            </a:p>
          </p:txBody>
        </p:sp>
      </p:grpSp>
      <p:grpSp>
        <p:nvGrpSpPr>
          <p:cNvPr id="16" name="Group 56"/>
          <p:cNvGrpSpPr>
            <a:grpSpLocks/>
          </p:cNvGrpSpPr>
          <p:nvPr/>
        </p:nvGrpSpPr>
        <p:grpSpPr bwMode="auto">
          <a:xfrm>
            <a:off x="7310438" y="3008313"/>
            <a:ext cx="2378075" cy="2424113"/>
            <a:chOff x="3655" y="2179"/>
            <a:chExt cx="1498" cy="1527"/>
          </a:xfrm>
        </p:grpSpPr>
        <p:sp>
          <p:nvSpPr>
            <p:cNvPr id="17" name="Line 17"/>
            <p:cNvSpPr>
              <a:spLocks noChangeShapeType="1"/>
            </p:cNvSpPr>
            <p:nvPr/>
          </p:nvSpPr>
          <p:spPr bwMode="auto">
            <a:xfrm>
              <a:off x="3655" y="2179"/>
              <a:ext cx="991" cy="1296"/>
            </a:xfrm>
            <a:prstGeom prst="line">
              <a:avLst/>
            </a:prstGeom>
            <a:noFill/>
            <a:ln w="38100">
              <a:solidFill>
                <a:srgbClr val="003399"/>
              </a:solidFill>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sp>
          <p:nvSpPr>
            <p:cNvPr id="18" name="Text Box 18"/>
            <p:cNvSpPr txBox="1">
              <a:spLocks noChangeArrowheads="1"/>
            </p:cNvSpPr>
            <p:nvPr/>
          </p:nvSpPr>
          <p:spPr bwMode="auto">
            <a:xfrm>
              <a:off x="4573" y="3418"/>
              <a:ext cx="58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i="1">
                  <a:latin typeface="Arial"/>
                  <a:cs typeface="Arial"/>
                </a:rPr>
                <a:t>NCO</a:t>
              </a:r>
              <a:endParaRPr lang="en-US" sz="2400" b="1" baseline="-25000">
                <a:latin typeface="Arial"/>
                <a:cs typeface="Arial"/>
              </a:endParaRPr>
            </a:p>
          </p:txBody>
        </p:sp>
      </p:grpSp>
      <p:sp>
        <p:nvSpPr>
          <p:cNvPr id="19" name="Text Box 22"/>
          <p:cNvSpPr txBox="1">
            <a:spLocks noChangeArrowheads="1"/>
          </p:cNvSpPr>
          <p:nvPr/>
        </p:nvSpPr>
        <p:spPr bwMode="auto">
          <a:xfrm>
            <a:off x="7029450" y="2027237"/>
            <a:ext cx="29765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u="sng">
                <a:latin typeface="Arial"/>
                <a:cs typeface="Arial"/>
              </a:rPr>
              <a:t>Net capital outflow</a:t>
            </a:r>
          </a:p>
        </p:txBody>
      </p:sp>
      <p:grpSp>
        <p:nvGrpSpPr>
          <p:cNvPr id="20" name="Group 23"/>
          <p:cNvGrpSpPr>
            <a:grpSpLocks/>
          </p:cNvGrpSpPr>
          <p:nvPr/>
        </p:nvGrpSpPr>
        <p:grpSpPr bwMode="auto">
          <a:xfrm>
            <a:off x="2232026" y="2224088"/>
            <a:ext cx="3830637" cy="3749675"/>
            <a:chOff x="458" y="1435"/>
            <a:chExt cx="2413" cy="2362"/>
          </a:xfrm>
        </p:grpSpPr>
        <p:grpSp>
          <p:nvGrpSpPr>
            <p:cNvPr id="21" name="Group 24"/>
            <p:cNvGrpSpPr>
              <a:grpSpLocks/>
            </p:cNvGrpSpPr>
            <p:nvPr/>
          </p:nvGrpSpPr>
          <p:grpSpPr bwMode="auto">
            <a:xfrm>
              <a:off x="565" y="1711"/>
              <a:ext cx="1964" cy="1938"/>
              <a:chOff x="1098" y="1361"/>
              <a:chExt cx="2116" cy="2027"/>
            </a:xfrm>
          </p:grpSpPr>
          <p:sp>
            <p:nvSpPr>
              <p:cNvPr id="24" name="Line 25"/>
              <p:cNvSpPr>
                <a:spLocks noChangeShapeType="1"/>
              </p:cNvSpPr>
              <p:nvPr/>
            </p:nvSpPr>
            <p:spPr bwMode="auto">
              <a:xfrm>
                <a:off x="1102" y="1361"/>
                <a:ext cx="0" cy="20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sp>
            <p:nvSpPr>
              <p:cNvPr id="25" name="Line 26"/>
              <p:cNvSpPr>
                <a:spLocks noChangeShapeType="1"/>
              </p:cNvSpPr>
              <p:nvPr/>
            </p:nvSpPr>
            <p:spPr bwMode="auto">
              <a:xfrm>
                <a:off x="1098" y="3388"/>
                <a:ext cx="211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grpSp>
        <p:sp>
          <p:nvSpPr>
            <p:cNvPr id="22" name="Text Box 27"/>
            <p:cNvSpPr txBox="1">
              <a:spLocks noChangeArrowheads="1"/>
            </p:cNvSpPr>
            <p:nvPr/>
          </p:nvSpPr>
          <p:spPr bwMode="auto">
            <a:xfrm>
              <a:off x="458" y="1435"/>
              <a:ext cx="21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a:latin typeface="Arial"/>
                  <a:cs typeface="Arial"/>
                </a:rPr>
                <a:t>r</a:t>
              </a:r>
              <a:endParaRPr lang="en-US" sz="2400" baseline="-25000">
                <a:latin typeface="Arial"/>
                <a:cs typeface="Arial"/>
              </a:endParaRPr>
            </a:p>
          </p:txBody>
        </p:sp>
        <p:sp>
          <p:nvSpPr>
            <p:cNvPr id="23" name="Text Box 28"/>
            <p:cNvSpPr txBox="1">
              <a:spLocks noChangeArrowheads="1"/>
            </p:cNvSpPr>
            <p:nvPr/>
          </p:nvSpPr>
          <p:spPr bwMode="auto">
            <a:xfrm>
              <a:off x="2497" y="3509"/>
              <a:ext cx="37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a:latin typeface="Arial"/>
                  <a:cs typeface="Arial"/>
                </a:rPr>
                <a:t>LF</a:t>
              </a:r>
              <a:endParaRPr lang="en-US" sz="2400" baseline="-25000">
                <a:latin typeface="Arial"/>
                <a:cs typeface="Arial"/>
              </a:endParaRPr>
            </a:p>
          </p:txBody>
        </p:sp>
      </p:grpSp>
      <p:grpSp>
        <p:nvGrpSpPr>
          <p:cNvPr id="26" name="Group 29"/>
          <p:cNvGrpSpPr>
            <a:grpSpLocks/>
          </p:cNvGrpSpPr>
          <p:nvPr/>
        </p:nvGrpSpPr>
        <p:grpSpPr bwMode="auto">
          <a:xfrm>
            <a:off x="3198813" y="2746376"/>
            <a:ext cx="1833563" cy="2662237"/>
            <a:chOff x="1025" y="1764"/>
            <a:chExt cx="1155" cy="1677"/>
          </a:xfrm>
        </p:grpSpPr>
        <p:sp>
          <p:nvSpPr>
            <p:cNvPr id="27" name="Line 30"/>
            <p:cNvSpPr>
              <a:spLocks noChangeShapeType="1"/>
            </p:cNvSpPr>
            <p:nvPr/>
          </p:nvSpPr>
          <p:spPr bwMode="auto">
            <a:xfrm flipV="1">
              <a:off x="1025" y="2001"/>
              <a:ext cx="904" cy="1440"/>
            </a:xfrm>
            <a:prstGeom prst="line">
              <a:avLst/>
            </a:prstGeom>
            <a:noFill/>
            <a:ln w="38100">
              <a:solidFill>
                <a:srgbClr val="003399"/>
              </a:solidFill>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sp>
          <p:nvSpPr>
            <p:cNvPr id="28" name="Text Box 31"/>
            <p:cNvSpPr txBox="1">
              <a:spLocks noChangeArrowheads="1"/>
            </p:cNvSpPr>
            <p:nvPr/>
          </p:nvSpPr>
          <p:spPr bwMode="auto">
            <a:xfrm>
              <a:off x="1856" y="1764"/>
              <a:ext cx="32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i="1">
                  <a:latin typeface="Arial"/>
                  <a:cs typeface="Arial"/>
                </a:rPr>
                <a:t>S</a:t>
              </a:r>
              <a:r>
                <a:rPr lang="en-US" sz="2400" b="1" baseline="-25000">
                  <a:latin typeface="Arial"/>
                  <a:cs typeface="Arial"/>
                </a:rPr>
                <a:t>1</a:t>
              </a:r>
            </a:p>
          </p:txBody>
        </p:sp>
      </p:grpSp>
      <p:sp>
        <p:nvSpPr>
          <p:cNvPr id="29" name="Text Box 34"/>
          <p:cNvSpPr txBox="1">
            <a:spLocks noChangeArrowheads="1"/>
          </p:cNvSpPr>
          <p:nvPr/>
        </p:nvSpPr>
        <p:spPr bwMode="auto">
          <a:xfrm>
            <a:off x="2992438" y="2024062"/>
            <a:ext cx="24304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u="sng">
                <a:latin typeface="Arial"/>
                <a:cs typeface="Arial"/>
              </a:rPr>
              <a:t>Loanable funds</a:t>
            </a:r>
          </a:p>
        </p:txBody>
      </p:sp>
      <p:sp>
        <p:nvSpPr>
          <p:cNvPr id="30" name="Line 35"/>
          <p:cNvSpPr>
            <a:spLocks noChangeShapeType="1"/>
          </p:cNvSpPr>
          <p:nvPr/>
        </p:nvSpPr>
        <p:spPr bwMode="auto">
          <a:xfrm>
            <a:off x="2151063" y="1868487"/>
            <a:ext cx="8278813"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grpSp>
        <p:nvGrpSpPr>
          <p:cNvPr id="31" name="Group 57"/>
          <p:cNvGrpSpPr>
            <a:grpSpLocks/>
          </p:cNvGrpSpPr>
          <p:nvPr/>
        </p:nvGrpSpPr>
        <p:grpSpPr bwMode="auto">
          <a:xfrm>
            <a:off x="1984375" y="4071943"/>
            <a:ext cx="1992312" cy="369888"/>
            <a:chOff x="300" y="2849"/>
            <a:chExt cx="1255" cy="233"/>
          </a:xfrm>
        </p:grpSpPr>
        <p:sp>
          <p:nvSpPr>
            <p:cNvPr id="32" name="Text Box 32"/>
            <p:cNvSpPr txBox="1">
              <a:spLocks noChangeArrowheads="1"/>
            </p:cNvSpPr>
            <p:nvPr/>
          </p:nvSpPr>
          <p:spPr bwMode="auto">
            <a:xfrm>
              <a:off x="300" y="2849"/>
              <a:ext cx="245"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a:latin typeface="Arial"/>
                  <a:cs typeface="Arial"/>
                </a:rPr>
                <a:t>r</a:t>
              </a:r>
              <a:r>
                <a:rPr lang="en-US" sz="2400" b="1" baseline="-25000">
                  <a:latin typeface="Arial"/>
                  <a:cs typeface="Arial"/>
                </a:rPr>
                <a:t>1</a:t>
              </a:r>
            </a:p>
          </p:txBody>
        </p:sp>
        <p:sp>
          <p:nvSpPr>
            <p:cNvPr id="33" name="Oval 32"/>
            <p:cNvSpPr>
              <a:spLocks noChangeAspect="1" noChangeArrowheads="1"/>
            </p:cNvSpPr>
            <p:nvPr/>
          </p:nvSpPr>
          <p:spPr bwMode="auto">
            <a:xfrm>
              <a:off x="1474" y="2930"/>
              <a:ext cx="81" cy="80"/>
            </a:xfrm>
            <a:prstGeom prst="ellipse">
              <a:avLst/>
            </a:prstGeom>
            <a:solidFill>
              <a:srgbClr val="000000"/>
            </a:solidFill>
            <a:ln>
              <a:noFill/>
            </a:ln>
            <a:extLst>
              <a:ext uri="{91240B29-F687-4F45-9708-019B960494DF}">
                <a14:hiddenLine xmlns:a14="http://schemas.microsoft.com/office/drawing/2010/main" w="9525">
                  <a:solidFill>
                    <a:srgbClr val="000000"/>
                  </a:solidFill>
                  <a:prstDash val="dash"/>
                  <a:round/>
                  <a:headEnd/>
                  <a:tailEnd/>
                </a14:hiddenLine>
              </a:ext>
            </a:extLst>
          </p:spPr>
          <p:txBody>
            <a:bodyPr wrap="none" anchor="ctr"/>
            <a:lstStyle/>
            <a:p>
              <a:endParaRPr lang="en-US">
                <a:latin typeface="Arial"/>
                <a:cs typeface="Arial"/>
              </a:endParaRPr>
            </a:p>
          </p:txBody>
        </p:sp>
        <p:sp>
          <p:nvSpPr>
            <p:cNvPr id="34" name="Line 36"/>
            <p:cNvSpPr>
              <a:spLocks noChangeShapeType="1"/>
            </p:cNvSpPr>
            <p:nvPr/>
          </p:nvSpPr>
          <p:spPr bwMode="auto">
            <a:xfrm flipH="1">
              <a:off x="565" y="2974"/>
              <a:ext cx="951" cy="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grpSp>
      <p:grpSp>
        <p:nvGrpSpPr>
          <p:cNvPr id="35" name="Group 59"/>
          <p:cNvGrpSpPr>
            <a:grpSpLocks/>
          </p:cNvGrpSpPr>
          <p:nvPr/>
        </p:nvGrpSpPr>
        <p:grpSpPr bwMode="auto">
          <a:xfrm>
            <a:off x="3917951" y="4071937"/>
            <a:ext cx="4421187" cy="1670050"/>
            <a:chOff x="1518" y="2849"/>
            <a:chExt cx="2785" cy="1052"/>
          </a:xfrm>
        </p:grpSpPr>
        <p:sp>
          <p:nvSpPr>
            <p:cNvPr id="36" name="Text Box 19"/>
            <p:cNvSpPr txBox="1">
              <a:spLocks noChangeArrowheads="1"/>
            </p:cNvSpPr>
            <p:nvPr/>
          </p:nvSpPr>
          <p:spPr bwMode="auto">
            <a:xfrm>
              <a:off x="3014" y="2849"/>
              <a:ext cx="197"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a:latin typeface="Arial"/>
                  <a:cs typeface="Arial"/>
                </a:rPr>
                <a:t>r</a:t>
              </a:r>
              <a:r>
                <a:rPr lang="en-US" sz="2400" b="1" baseline="-25000">
                  <a:latin typeface="Arial"/>
                  <a:cs typeface="Arial"/>
                </a:rPr>
                <a:t>1</a:t>
              </a:r>
            </a:p>
          </p:txBody>
        </p:sp>
        <p:sp>
          <p:nvSpPr>
            <p:cNvPr id="37" name="Line 20"/>
            <p:cNvSpPr>
              <a:spLocks noChangeShapeType="1"/>
            </p:cNvSpPr>
            <p:nvPr/>
          </p:nvSpPr>
          <p:spPr bwMode="auto">
            <a:xfrm flipH="1">
              <a:off x="3248" y="2974"/>
              <a:ext cx="1016" cy="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sp>
          <p:nvSpPr>
            <p:cNvPr id="38" name="Oval 21"/>
            <p:cNvSpPr>
              <a:spLocks noChangeAspect="1" noChangeArrowheads="1"/>
            </p:cNvSpPr>
            <p:nvPr/>
          </p:nvSpPr>
          <p:spPr bwMode="auto">
            <a:xfrm>
              <a:off x="4222" y="2932"/>
              <a:ext cx="81" cy="80"/>
            </a:xfrm>
            <a:prstGeom prst="ellipse">
              <a:avLst/>
            </a:prstGeom>
            <a:solidFill>
              <a:srgbClr val="000000"/>
            </a:solidFill>
            <a:ln>
              <a:noFill/>
            </a:ln>
            <a:extLst>
              <a:ext uri="{91240B29-F687-4F45-9708-019B960494DF}">
                <a14:hiddenLine xmlns:a14="http://schemas.microsoft.com/office/drawing/2010/main" w="9525">
                  <a:solidFill>
                    <a:srgbClr val="000000"/>
                  </a:solidFill>
                  <a:prstDash val="dash"/>
                  <a:round/>
                  <a:headEnd/>
                  <a:tailEnd/>
                </a14:hiddenLine>
              </a:ext>
            </a:extLst>
          </p:spPr>
          <p:txBody>
            <a:bodyPr wrap="none" anchor="ctr"/>
            <a:lstStyle/>
            <a:p>
              <a:endParaRPr lang="en-US">
                <a:latin typeface="Arial"/>
                <a:cs typeface="Arial"/>
              </a:endParaRPr>
            </a:p>
          </p:txBody>
        </p:sp>
        <p:sp>
          <p:nvSpPr>
            <p:cNvPr id="39" name="Line 41"/>
            <p:cNvSpPr>
              <a:spLocks noChangeShapeType="1"/>
            </p:cNvSpPr>
            <p:nvPr/>
          </p:nvSpPr>
          <p:spPr bwMode="auto">
            <a:xfrm>
              <a:off x="1518" y="2973"/>
              <a:ext cx="1493" cy="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sp>
          <p:nvSpPr>
            <p:cNvPr id="40" name="Line 42"/>
            <p:cNvSpPr>
              <a:spLocks noChangeShapeType="1"/>
            </p:cNvSpPr>
            <p:nvPr/>
          </p:nvSpPr>
          <p:spPr bwMode="auto">
            <a:xfrm>
              <a:off x="4261" y="2971"/>
              <a:ext cx="0" cy="93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grpSp>
      <p:grpSp>
        <p:nvGrpSpPr>
          <p:cNvPr id="41" name="Group 68"/>
          <p:cNvGrpSpPr>
            <a:grpSpLocks/>
          </p:cNvGrpSpPr>
          <p:nvPr/>
        </p:nvGrpSpPr>
        <p:grpSpPr bwMode="auto">
          <a:xfrm>
            <a:off x="4276725" y="3490917"/>
            <a:ext cx="3613150" cy="369888"/>
            <a:chOff x="1744" y="2406"/>
            <a:chExt cx="2276" cy="233"/>
          </a:xfrm>
        </p:grpSpPr>
        <p:sp>
          <p:nvSpPr>
            <p:cNvPr id="42" name="Text Box 38"/>
            <p:cNvSpPr txBox="1">
              <a:spLocks noChangeArrowheads="1"/>
            </p:cNvSpPr>
            <p:nvPr/>
          </p:nvSpPr>
          <p:spPr bwMode="auto">
            <a:xfrm>
              <a:off x="3015" y="2406"/>
              <a:ext cx="197"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a:latin typeface="Arial"/>
                  <a:cs typeface="Arial"/>
                </a:rPr>
                <a:t>r</a:t>
              </a:r>
              <a:r>
                <a:rPr lang="en-US" sz="2400" b="1" baseline="-25000">
                  <a:latin typeface="Arial"/>
                  <a:cs typeface="Arial"/>
                </a:rPr>
                <a:t>2</a:t>
              </a:r>
            </a:p>
          </p:txBody>
        </p:sp>
        <p:sp>
          <p:nvSpPr>
            <p:cNvPr id="43" name="Oval 39"/>
            <p:cNvSpPr>
              <a:spLocks noChangeAspect="1" noChangeArrowheads="1"/>
            </p:cNvSpPr>
            <p:nvPr/>
          </p:nvSpPr>
          <p:spPr bwMode="auto">
            <a:xfrm>
              <a:off x="3939" y="2491"/>
              <a:ext cx="81" cy="80"/>
            </a:xfrm>
            <a:prstGeom prst="ellipse">
              <a:avLst/>
            </a:prstGeom>
            <a:solidFill>
              <a:srgbClr val="000000"/>
            </a:solidFill>
            <a:ln>
              <a:noFill/>
            </a:ln>
            <a:extLst>
              <a:ext uri="{91240B29-F687-4F45-9708-019B960494DF}">
                <a14:hiddenLine xmlns:a14="http://schemas.microsoft.com/office/drawing/2010/main" w="9525">
                  <a:solidFill>
                    <a:srgbClr val="000000"/>
                  </a:solidFill>
                  <a:prstDash val="dash"/>
                  <a:round/>
                  <a:headEnd/>
                  <a:tailEnd/>
                </a14:hiddenLine>
              </a:ext>
            </a:extLst>
          </p:spPr>
          <p:txBody>
            <a:bodyPr wrap="none" anchor="ctr"/>
            <a:lstStyle/>
            <a:p>
              <a:endParaRPr lang="en-US">
                <a:latin typeface="Arial"/>
                <a:cs typeface="Arial"/>
              </a:endParaRPr>
            </a:p>
          </p:txBody>
        </p:sp>
        <p:sp>
          <p:nvSpPr>
            <p:cNvPr id="44" name="Line 40"/>
            <p:cNvSpPr>
              <a:spLocks noChangeShapeType="1"/>
            </p:cNvSpPr>
            <p:nvPr/>
          </p:nvSpPr>
          <p:spPr bwMode="auto">
            <a:xfrm>
              <a:off x="3247" y="2531"/>
              <a:ext cx="735" cy="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sp>
          <p:nvSpPr>
            <p:cNvPr id="45" name="Line 44"/>
            <p:cNvSpPr>
              <a:spLocks noChangeShapeType="1"/>
            </p:cNvSpPr>
            <p:nvPr/>
          </p:nvSpPr>
          <p:spPr bwMode="auto">
            <a:xfrm flipV="1">
              <a:off x="1744" y="2534"/>
              <a:ext cx="1260" cy="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grpSp>
      <p:grpSp>
        <p:nvGrpSpPr>
          <p:cNvPr id="46" name="Group 45"/>
          <p:cNvGrpSpPr>
            <a:grpSpLocks/>
          </p:cNvGrpSpPr>
          <p:nvPr/>
        </p:nvGrpSpPr>
        <p:grpSpPr bwMode="auto">
          <a:xfrm>
            <a:off x="3378200" y="2881313"/>
            <a:ext cx="2578100" cy="2119313"/>
            <a:chOff x="3678" y="1961"/>
            <a:chExt cx="1289" cy="1153"/>
          </a:xfrm>
        </p:grpSpPr>
        <p:sp>
          <p:nvSpPr>
            <p:cNvPr id="47" name="Line 46"/>
            <p:cNvSpPr>
              <a:spLocks noChangeShapeType="1"/>
            </p:cNvSpPr>
            <p:nvPr/>
          </p:nvSpPr>
          <p:spPr bwMode="auto">
            <a:xfrm>
              <a:off x="3678" y="1961"/>
              <a:ext cx="991" cy="973"/>
            </a:xfrm>
            <a:prstGeom prst="line">
              <a:avLst/>
            </a:prstGeom>
            <a:noFill/>
            <a:ln w="38100">
              <a:solidFill>
                <a:srgbClr val="CC0000"/>
              </a:solidFill>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sp>
          <p:nvSpPr>
            <p:cNvPr id="48" name="Text Box 47"/>
            <p:cNvSpPr txBox="1">
              <a:spLocks noChangeArrowheads="1"/>
            </p:cNvSpPr>
            <p:nvPr/>
          </p:nvSpPr>
          <p:spPr bwMode="auto">
            <a:xfrm>
              <a:off x="4624" y="2865"/>
              <a:ext cx="343" cy="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i="1">
                  <a:latin typeface="Arial"/>
                  <a:cs typeface="Arial"/>
                </a:rPr>
                <a:t>D</a:t>
              </a:r>
              <a:r>
                <a:rPr lang="en-US" sz="2400" b="1" baseline="-25000">
                  <a:latin typeface="Arial"/>
                  <a:cs typeface="Arial"/>
                </a:rPr>
                <a:t>2</a:t>
              </a:r>
            </a:p>
          </p:txBody>
        </p:sp>
      </p:grpSp>
      <p:grpSp>
        <p:nvGrpSpPr>
          <p:cNvPr id="49" name="Group 58"/>
          <p:cNvGrpSpPr>
            <a:grpSpLocks/>
          </p:cNvGrpSpPr>
          <p:nvPr/>
        </p:nvGrpSpPr>
        <p:grpSpPr bwMode="auto">
          <a:xfrm>
            <a:off x="1981201" y="3492505"/>
            <a:ext cx="2357437" cy="369888"/>
            <a:chOff x="298" y="2484"/>
            <a:chExt cx="1485" cy="233"/>
          </a:xfrm>
        </p:grpSpPr>
        <p:sp>
          <p:nvSpPr>
            <p:cNvPr id="50" name="Text Box 37"/>
            <p:cNvSpPr txBox="1">
              <a:spLocks noChangeArrowheads="1"/>
            </p:cNvSpPr>
            <p:nvPr/>
          </p:nvSpPr>
          <p:spPr bwMode="auto">
            <a:xfrm>
              <a:off x="298" y="2484"/>
              <a:ext cx="245"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a:latin typeface="Arial"/>
                  <a:cs typeface="Arial"/>
                </a:rPr>
                <a:t>r</a:t>
              </a:r>
              <a:r>
                <a:rPr lang="en-US" sz="2400" b="1" baseline="-25000">
                  <a:latin typeface="Arial"/>
                  <a:cs typeface="Arial"/>
                </a:rPr>
                <a:t>2</a:t>
              </a:r>
            </a:p>
          </p:txBody>
        </p:sp>
        <p:sp>
          <p:nvSpPr>
            <p:cNvPr id="51" name="Line 48"/>
            <p:cNvSpPr>
              <a:spLocks noChangeShapeType="1"/>
            </p:cNvSpPr>
            <p:nvPr/>
          </p:nvSpPr>
          <p:spPr bwMode="auto">
            <a:xfrm flipH="1">
              <a:off x="565" y="2611"/>
              <a:ext cx="1179" cy="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sp>
          <p:nvSpPr>
            <p:cNvPr id="52" name="Oval 49"/>
            <p:cNvSpPr>
              <a:spLocks noChangeAspect="1" noChangeArrowheads="1"/>
            </p:cNvSpPr>
            <p:nvPr/>
          </p:nvSpPr>
          <p:spPr bwMode="auto">
            <a:xfrm>
              <a:off x="1702" y="2567"/>
              <a:ext cx="81" cy="80"/>
            </a:xfrm>
            <a:prstGeom prst="ellipse">
              <a:avLst/>
            </a:prstGeom>
            <a:solidFill>
              <a:srgbClr val="000000"/>
            </a:solidFill>
            <a:ln>
              <a:noFill/>
            </a:ln>
            <a:extLst>
              <a:ext uri="{91240B29-F687-4F45-9708-019B960494DF}">
                <a14:hiddenLine xmlns:a14="http://schemas.microsoft.com/office/drawing/2010/main" w="9525">
                  <a:solidFill>
                    <a:srgbClr val="000000"/>
                  </a:solidFill>
                  <a:prstDash val="dash"/>
                  <a:round/>
                  <a:headEnd/>
                  <a:tailEnd/>
                </a14:hiddenLine>
              </a:ext>
            </a:extLst>
          </p:spPr>
          <p:txBody>
            <a:bodyPr wrap="none" anchor="ctr"/>
            <a:lstStyle/>
            <a:p>
              <a:endParaRPr lang="en-US">
                <a:latin typeface="Arial"/>
                <a:cs typeface="Arial"/>
              </a:endParaRPr>
            </a:p>
          </p:txBody>
        </p:sp>
      </p:grpSp>
      <p:sp>
        <p:nvSpPr>
          <p:cNvPr id="53" name="Line 50"/>
          <p:cNvSpPr>
            <a:spLocks noChangeShapeType="1"/>
          </p:cNvSpPr>
          <p:nvPr/>
        </p:nvSpPr>
        <p:spPr bwMode="auto">
          <a:xfrm flipV="1">
            <a:off x="2505075" y="3698876"/>
            <a:ext cx="0" cy="554037"/>
          </a:xfrm>
          <a:prstGeom prst="line">
            <a:avLst/>
          </a:prstGeom>
          <a:noFill/>
          <a:ln w="28575">
            <a:solidFill>
              <a:srgbClr val="A50021"/>
            </a:solidFill>
            <a:round/>
            <a:headEnd/>
            <a:tailEnd type="triangle" w="lg" len="lg"/>
          </a:ln>
          <a:extLst>
            <a:ext uri="{909E8E84-426E-40DD-AFC4-6F175D3DCCD1}">
              <a14:hiddenFill xmlns:a14="http://schemas.microsoft.com/office/drawing/2010/main">
                <a:noFill/>
              </a14:hiddenFill>
            </a:ext>
          </a:extLst>
        </p:spPr>
        <p:txBody>
          <a:bodyPr/>
          <a:lstStyle/>
          <a:p>
            <a:endParaRPr lang="en-US">
              <a:latin typeface="Arial"/>
              <a:cs typeface="Arial"/>
            </a:endParaRPr>
          </a:p>
        </p:txBody>
      </p:sp>
      <p:sp>
        <p:nvSpPr>
          <p:cNvPr id="54" name="Line 51"/>
          <p:cNvSpPr>
            <a:spLocks noChangeShapeType="1"/>
          </p:cNvSpPr>
          <p:nvPr/>
        </p:nvSpPr>
        <p:spPr bwMode="auto">
          <a:xfrm flipV="1">
            <a:off x="6770687" y="3703637"/>
            <a:ext cx="0" cy="554038"/>
          </a:xfrm>
          <a:prstGeom prst="line">
            <a:avLst/>
          </a:prstGeom>
          <a:noFill/>
          <a:ln w="28575">
            <a:solidFill>
              <a:srgbClr val="A50021"/>
            </a:solidFill>
            <a:round/>
            <a:headEnd/>
            <a:tailEnd type="triangle" w="lg" len="lg"/>
          </a:ln>
          <a:extLst>
            <a:ext uri="{909E8E84-426E-40DD-AFC4-6F175D3DCCD1}">
              <a14:hiddenFill xmlns:a14="http://schemas.microsoft.com/office/drawing/2010/main">
                <a:noFill/>
              </a14:hiddenFill>
            </a:ext>
          </a:extLst>
        </p:spPr>
        <p:txBody>
          <a:bodyPr/>
          <a:lstStyle/>
          <a:p>
            <a:endParaRPr lang="en-US">
              <a:latin typeface="Arial"/>
              <a:cs typeface="Arial"/>
            </a:endParaRPr>
          </a:p>
        </p:txBody>
      </p:sp>
      <p:sp>
        <p:nvSpPr>
          <p:cNvPr id="55" name="Line 52"/>
          <p:cNvSpPr>
            <a:spLocks noChangeShapeType="1"/>
          </p:cNvSpPr>
          <p:nvPr/>
        </p:nvSpPr>
        <p:spPr bwMode="auto">
          <a:xfrm rot="16200000" flipV="1">
            <a:off x="8049419" y="5418932"/>
            <a:ext cx="0" cy="427037"/>
          </a:xfrm>
          <a:prstGeom prst="line">
            <a:avLst/>
          </a:prstGeom>
          <a:noFill/>
          <a:ln w="28575">
            <a:solidFill>
              <a:srgbClr val="A50021"/>
            </a:solidFill>
            <a:round/>
            <a:headEnd/>
            <a:tailEnd type="triangle" w="lg" len="lg"/>
          </a:ln>
          <a:extLst>
            <a:ext uri="{909E8E84-426E-40DD-AFC4-6F175D3DCCD1}">
              <a14:hiddenFill xmlns:a14="http://schemas.microsoft.com/office/drawing/2010/main">
                <a:noFill/>
              </a14:hiddenFill>
            </a:ext>
          </a:extLst>
        </p:spPr>
        <p:txBody>
          <a:bodyPr/>
          <a:lstStyle/>
          <a:p>
            <a:endParaRPr lang="en-US">
              <a:latin typeface="Arial"/>
              <a:cs typeface="Arial"/>
            </a:endParaRPr>
          </a:p>
        </p:txBody>
      </p:sp>
      <p:sp>
        <p:nvSpPr>
          <p:cNvPr id="56" name="Text Box 55"/>
          <p:cNvSpPr txBox="1">
            <a:spLocks noChangeArrowheads="1"/>
          </p:cNvSpPr>
          <p:nvPr/>
        </p:nvSpPr>
        <p:spPr bwMode="auto">
          <a:xfrm>
            <a:off x="4848229" y="1360487"/>
            <a:ext cx="5581647" cy="446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105000"/>
              </a:lnSpc>
            </a:pPr>
            <a:r>
              <a:rPr lang="en-US" sz="2500" b="1" i="1" dirty="0">
                <a:latin typeface="Arial"/>
                <a:cs typeface="Arial"/>
              </a:rPr>
              <a:t>r</a:t>
            </a:r>
            <a:r>
              <a:rPr lang="en-US" sz="2500" dirty="0">
                <a:latin typeface="Arial"/>
                <a:cs typeface="Arial"/>
              </a:rPr>
              <a:t> rises, causing </a:t>
            </a:r>
            <a:r>
              <a:rPr lang="en-US" sz="2500" i="1" dirty="0">
                <a:latin typeface="Arial"/>
                <a:cs typeface="Arial"/>
              </a:rPr>
              <a:t>NCO</a:t>
            </a:r>
            <a:r>
              <a:rPr lang="en-US" sz="2500" dirty="0">
                <a:latin typeface="Arial"/>
                <a:cs typeface="Arial"/>
              </a:rPr>
              <a:t> to fall.  </a:t>
            </a:r>
          </a:p>
        </p:txBody>
      </p:sp>
      <p:grpSp>
        <p:nvGrpSpPr>
          <p:cNvPr id="57" name="Group 61"/>
          <p:cNvGrpSpPr>
            <a:grpSpLocks/>
          </p:cNvGrpSpPr>
          <p:nvPr/>
        </p:nvGrpSpPr>
        <p:grpSpPr bwMode="auto">
          <a:xfrm>
            <a:off x="8277225" y="5543551"/>
            <a:ext cx="952500" cy="708025"/>
            <a:chOff x="4287" y="1678"/>
            <a:chExt cx="600" cy="446"/>
          </a:xfrm>
        </p:grpSpPr>
        <p:sp>
          <p:nvSpPr>
            <p:cNvPr id="58" name="Rectangle 62"/>
            <p:cNvSpPr>
              <a:spLocks noChangeArrowheads="1"/>
            </p:cNvSpPr>
            <p:nvPr/>
          </p:nvSpPr>
          <p:spPr bwMode="auto">
            <a:xfrm>
              <a:off x="4427" y="1916"/>
              <a:ext cx="460"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nSpc>
                  <a:spcPct val="105000"/>
                </a:lnSpc>
                <a:spcBef>
                  <a:spcPct val="50000"/>
                </a:spcBef>
              </a:pPr>
              <a:r>
                <a:rPr lang="en-US" sz="2200" i="1">
                  <a:latin typeface="Arial"/>
                  <a:cs typeface="Arial"/>
                </a:rPr>
                <a:t>NCO</a:t>
              </a:r>
              <a:r>
                <a:rPr lang="en-US" sz="2200" b="1" baseline="-25000">
                  <a:latin typeface="Arial"/>
                  <a:cs typeface="Arial"/>
                </a:rPr>
                <a:t>1</a:t>
              </a:r>
            </a:p>
          </p:txBody>
        </p:sp>
        <p:sp>
          <p:nvSpPr>
            <p:cNvPr id="59" name="Arc 63"/>
            <p:cNvSpPr>
              <a:spLocks/>
            </p:cNvSpPr>
            <p:nvPr/>
          </p:nvSpPr>
          <p:spPr bwMode="auto">
            <a:xfrm flipH="1" flipV="1">
              <a:off x="4287" y="1678"/>
              <a:ext cx="219" cy="310"/>
            </a:xfrm>
            <a:custGeom>
              <a:avLst/>
              <a:gdLst>
                <a:gd name="T0" fmla="*/ 0 w 19067"/>
                <a:gd name="T1" fmla="*/ 0 h 20680"/>
                <a:gd name="T2" fmla="*/ 0 w 19067"/>
                <a:gd name="T3" fmla="*/ 0 h 20680"/>
                <a:gd name="T4" fmla="*/ 0 w 19067"/>
                <a:gd name="T5" fmla="*/ 0 h 20680"/>
                <a:gd name="T6" fmla="*/ 0 60000 65536"/>
                <a:gd name="T7" fmla="*/ 0 60000 65536"/>
                <a:gd name="T8" fmla="*/ 0 60000 65536"/>
                <a:gd name="T9" fmla="*/ 0 w 19067"/>
                <a:gd name="T10" fmla="*/ 0 h 20680"/>
                <a:gd name="T11" fmla="*/ 19067 w 19067"/>
                <a:gd name="T12" fmla="*/ 20680 h 20680"/>
              </a:gdLst>
              <a:ahLst/>
              <a:cxnLst>
                <a:cxn ang="T6">
                  <a:pos x="T0" y="T1"/>
                </a:cxn>
                <a:cxn ang="T7">
                  <a:pos x="T2" y="T3"/>
                </a:cxn>
                <a:cxn ang="T8">
                  <a:pos x="T4" y="T5"/>
                </a:cxn>
              </a:cxnLst>
              <a:rect l="T9" t="T10" r="T11" b="T12"/>
              <a:pathLst>
                <a:path w="19067" h="20680" fill="none" extrusionOk="0">
                  <a:moveTo>
                    <a:pt x="6236" y="0"/>
                  </a:moveTo>
                  <a:cubicBezTo>
                    <a:pt x="11745" y="1661"/>
                    <a:pt x="16363" y="5451"/>
                    <a:pt x="19066" y="10530"/>
                  </a:cubicBezTo>
                </a:path>
                <a:path w="19067" h="20680" stroke="0" extrusionOk="0">
                  <a:moveTo>
                    <a:pt x="6236" y="0"/>
                  </a:moveTo>
                  <a:cubicBezTo>
                    <a:pt x="11745" y="1661"/>
                    <a:pt x="16363" y="5451"/>
                    <a:pt x="19066" y="10530"/>
                  </a:cubicBezTo>
                  <a:lnTo>
                    <a:pt x="0" y="20680"/>
                  </a:lnTo>
                  <a:close/>
                </a:path>
              </a:pathLst>
            </a:custGeom>
            <a:noFill/>
            <a:ln w="19050">
              <a:solidFill>
                <a:schemeClr val="tx1"/>
              </a:solidFill>
              <a:round/>
              <a:headEnd/>
              <a:tailEnd type="triangle" w="lg" len="lg"/>
            </a:ln>
            <a:extLst>
              <a:ext uri="{909E8E84-426E-40DD-AFC4-6F175D3DCCD1}">
                <a14:hiddenFill xmlns:a14="http://schemas.microsoft.com/office/drawing/2010/main">
                  <a:solidFill>
                    <a:srgbClr val="FFFFFF"/>
                  </a:solidFill>
                </a14:hiddenFill>
              </a:ext>
            </a:extLst>
          </p:spPr>
          <p:txBody>
            <a:bodyPr rot="10800000" wrap="none" anchor="ctr"/>
            <a:lstStyle/>
            <a:p>
              <a:endParaRPr lang="en-US">
                <a:latin typeface="Arial"/>
                <a:cs typeface="Arial"/>
              </a:endParaRPr>
            </a:p>
          </p:txBody>
        </p:sp>
      </p:grpSp>
      <p:grpSp>
        <p:nvGrpSpPr>
          <p:cNvPr id="60" name="Group 69"/>
          <p:cNvGrpSpPr>
            <a:grpSpLocks/>
          </p:cNvGrpSpPr>
          <p:nvPr/>
        </p:nvGrpSpPr>
        <p:grpSpPr bwMode="auto">
          <a:xfrm>
            <a:off x="6978650" y="3684587"/>
            <a:ext cx="857250" cy="2663825"/>
            <a:chOff x="3446" y="2528"/>
            <a:chExt cx="540" cy="1678"/>
          </a:xfrm>
        </p:grpSpPr>
        <p:sp>
          <p:nvSpPr>
            <p:cNvPr id="61" name="Line 43"/>
            <p:cNvSpPr>
              <a:spLocks noChangeShapeType="1"/>
            </p:cNvSpPr>
            <p:nvPr/>
          </p:nvSpPr>
          <p:spPr bwMode="auto">
            <a:xfrm>
              <a:off x="3985" y="2528"/>
              <a:ext cx="0" cy="1296"/>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grpSp>
          <p:nvGrpSpPr>
            <p:cNvPr id="62" name="Group 61"/>
            <p:cNvGrpSpPr>
              <a:grpSpLocks/>
            </p:cNvGrpSpPr>
            <p:nvPr/>
          </p:nvGrpSpPr>
          <p:grpSpPr bwMode="auto">
            <a:xfrm>
              <a:off x="3446" y="3700"/>
              <a:ext cx="540" cy="506"/>
              <a:chOff x="3378" y="1693"/>
              <a:chExt cx="540" cy="506"/>
            </a:xfrm>
          </p:grpSpPr>
          <p:sp>
            <p:nvSpPr>
              <p:cNvPr id="63" name="Rectangle 62"/>
              <p:cNvSpPr>
                <a:spLocks noChangeArrowheads="1"/>
              </p:cNvSpPr>
              <p:nvPr/>
            </p:nvSpPr>
            <p:spPr bwMode="auto">
              <a:xfrm>
                <a:off x="3378" y="1932"/>
                <a:ext cx="460" cy="2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91440">
                <a:spAutoFit/>
              </a:bodyPr>
              <a:lstStyle/>
              <a:p>
                <a:pPr>
                  <a:lnSpc>
                    <a:spcPct val="105000"/>
                  </a:lnSpc>
                  <a:spcBef>
                    <a:spcPct val="50000"/>
                  </a:spcBef>
                </a:pPr>
                <a:r>
                  <a:rPr lang="en-US" sz="2200" i="1">
                    <a:latin typeface="Arial"/>
                    <a:cs typeface="Arial"/>
                  </a:rPr>
                  <a:t>NCO</a:t>
                </a:r>
                <a:r>
                  <a:rPr lang="en-US" sz="2200" b="1" baseline="-25000">
                    <a:latin typeface="Arial"/>
                    <a:cs typeface="Arial"/>
                  </a:rPr>
                  <a:t>2</a:t>
                </a:r>
              </a:p>
            </p:txBody>
          </p:sp>
          <p:sp>
            <p:nvSpPr>
              <p:cNvPr id="64" name="Arc 66"/>
              <p:cNvSpPr>
                <a:spLocks/>
              </p:cNvSpPr>
              <p:nvPr/>
            </p:nvSpPr>
            <p:spPr bwMode="auto">
              <a:xfrm flipV="1">
                <a:off x="3726" y="1693"/>
                <a:ext cx="192" cy="310"/>
              </a:xfrm>
              <a:custGeom>
                <a:avLst/>
                <a:gdLst>
                  <a:gd name="T0" fmla="*/ 0 w 19067"/>
                  <a:gd name="T1" fmla="*/ 0 h 20680"/>
                  <a:gd name="T2" fmla="*/ 0 w 19067"/>
                  <a:gd name="T3" fmla="*/ 0 h 20680"/>
                  <a:gd name="T4" fmla="*/ 0 w 19067"/>
                  <a:gd name="T5" fmla="*/ 0 h 20680"/>
                  <a:gd name="T6" fmla="*/ 0 60000 65536"/>
                  <a:gd name="T7" fmla="*/ 0 60000 65536"/>
                  <a:gd name="T8" fmla="*/ 0 60000 65536"/>
                  <a:gd name="T9" fmla="*/ 0 w 19067"/>
                  <a:gd name="T10" fmla="*/ 0 h 20680"/>
                  <a:gd name="T11" fmla="*/ 19067 w 19067"/>
                  <a:gd name="T12" fmla="*/ 20680 h 20680"/>
                </a:gdLst>
                <a:ahLst/>
                <a:cxnLst>
                  <a:cxn ang="T6">
                    <a:pos x="T0" y="T1"/>
                  </a:cxn>
                  <a:cxn ang="T7">
                    <a:pos x="T2" y="T3"/>
                  </a:cxn>
                  <a:cxn ang="T8">
                    <a:pos x="T4" y="T5"/>
                  </a:cxn>
                </a:cxnLst>
                <a:rect l="T9" t="T10" r="T11" b="T12"/>
                <a:pathLst>
                  <a:path w="19067" h="20680" fill="none" extrusionOk="0">
                    <a:moveTo>
                      <a:pt x="6236" y="0"/>
                    </a:moveTo>
                    <a:cubicBezTo>
                      <a:pt x="11745" y="1661"/>
                      <a:pt x="16363" y="5451"/>
                      <a:pt x="19066" y="10530"/>
                    </a:cubicBezTo>
                  </a:path>
                  <a:path w="19067" h="20680" stroke="0" extrusionOk="0">
                    <a:moveTo>
                      <a:pt x="6236" y="0"/>
                    </a:moveTo>
                    <a:cubicBezTo>
                      <a:pt x="11745" y="1661"/>
                      <a:pt x="16363" y="5451"/>
                      <a:pt x="19066" y="10530"/>
                    </a:cubicBezTo>
                    <a:lnTo>
                      <a:pt x="0" y="20680"/>
                    </a:lnTo>
                    <a:close/>
                  </a:path>
                </a:pathLst>
              </a:custGeom>
              <a:noFill/>
              <a:ln w="19050">
                <a:solidFill>
                  <a:schemeClr val="tx1"/>
                </a:solidFill>
                <a:round/>
                <a:headEnd/>
                <a:tailEnd type="triangle" w="lg" len="lg"/>
              </a:ln>
              <a:extLst>
                <a:ext uri="{909E8E84-426E-40DD-AFC4-6F175D3DCCD1}">
                  <a14:hiddenFill xmlns:a14="http://schemas.microsoft.com/office/drawing/2010/main">
                    <a:solidFill>
                      <a:srgbClr val="FFFFFF"/>
                    </a:solidFill>
                  </a14:hiddenFill>
                </a:ext>
              </a:extLst>
            </p:spPr>
            <p:txBody>
              <a:bodyPr rot="10800000" wrap="none" anchor="ctr"/>
              <a:lstStyle/>
              <a:p>
                <a:endParaRPr lang="en-US">
                  <a:latin typeface="Arial"/>
                  <a:cs typeface="Arial"/>
                </a:endParaRPr>
              </a:p>
            </p:txBody>
          </p:sp>
        </p:grpSp>
      </p:grpSp>
      <p:sp>
        <p:nvSpPr>
          <p:cNvPr id="65" name="Text Box 54"/>
          <p:cNvSpPr txBox="1">
            <a:spLocks noChangeArrowheads="1"/>
          </p:cNvSpPr>
          <p:nvPr/>
        </p:nvSpPr>
        <p:spPr bwMode="auto">
          <a:xfrm>
            <a:off x="1496219" y="946617"/>
            <a:ext cx="9905999"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105000"/>
              </a:lnSpc>
              <a:spcBef>
                <a:spcPct val="25000"/>
              </a:spcBef>
            </a:pPr>
            <a:r>
              <a:rPr lang="en-US" sz="2500" dirty="0">
                <a:latin typeface="Arial"/>
                <a:cs typeface="Arial"/>
              </a:rPr>
              <a:t>Investment—and the demand for LF—increase at each value of </a:t>
            </a:r>
            <a:r>
              <a:rPr lang="en-US" sz="2500" b="1" i="1" dirty="0">
                <a:latin typeface="Arial"/>
                <a:cs typeface="Arial"/>
              </a:rPr>
              <a:t>r</a:t>
            </a:r>
            <a:r>
              <a:rPr lang="en-US" sz="2500" dirty="0">
                <a:latin typeface="Arial"/>
                <a:cs typeface="Arial"/>
              </a:rPr>
              <a:t>.</a:t>
            </a:r>
          </a:p>
        </p:txBody>
      </p:sp>
      <p:sp>
        <p:nvSpPr>
          <p:cNvPr id="66" name="Footer Placeholder 2"/>
          <p:cNvSpPr>
            <a:spLocks noGrp="1"/>
          </p:cNvSpPr>
          <p:nvPr>
            <p:ph type="ftr" sz="quarter" idx="4294967295"/>
          </p:nvPr>
        </p:nvSpPr>
        <p:spPr>
          <a:xfrm>
            <a:off x="-1" y="6400800"/>
            <a:ext cx="11887199" cy="4572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142074301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5">
                                            <p:txEl>
                                              <p:pRg st="0" end="0"/>
                                            </p:txEl>
                                          </p:spTgt>
                                        </p:tgtEl>
                                        <p:attrNameLst>
                                          <p:attrName>style.visibility</p:attrName>
                                        </p:attrNameLst>
                                      </p:cBhvr>
                                      <p:to>
                                        <p:strVal val="visible"/>
                                      </p:to>
                                    </p:set>
                                    <p:animEffect transition="in" filter="wipe(left)">
                                      <p:cBhvr>
                                        <p:cTn id="7" dur="500"/>
                                        <p:tgtEl>
                                          <p:spTgt spid="6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46"/>
                                        </p:tgtEl>
                                        <p:attrNameLst>
                                          <p:attrName>style.visibility</p:attrName>
                                        </p:attrNameLst>
                                      </p:cBhvr>
                                      <p:to>
                                        <p:strVal val="visible"/>
                                      </p:to>
                                    </p:set>
                                    <p:animEffect transition="in" filter="strips(downRight)">
                                      <p:cBhvr>
                                        <p:cTn id="12" dur="500"/>
                                        <p:tgtEl>
                                          <p:spTgt spid="4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xit" presetSubtype="0" fill="hold" grpId="1" nodeType="clickEffect">
                                  <p:stCondLst>
                                    <p:cond delay="0"/>
                                  </p:stCondLst>
                                  <p:childTnLst>
                                    <p:animEffect transition="out" filter="dissolve">
                                      <p:cBhvr>
                                        <p:cTn id="16" dur="500"/>
                                        <p:tgtEl>
                                          <p:spTgt spid="65">
                                            <p:txEl>
                                              <p:pRg st="0" end="0"/>
                                            </p:txEl>
                                          </p:spTgt>
                                        </p:tgtEl>
                                      </p:cBhvr>
                                    </p:animEffect>
                                    <p:set>
                                      <p:cBhvr>
                                        <p:cTn id="17" dur="1" fill="hold">
                                          <p:stCondLst>
                                            <p:cond delay="499"/>
                                          </p:stCondLst>
                                        </p:cTn>
                                        <p:tgtEl>
                                          <p:spTgt spid="65">
                                            <p:txEl>
                                              <p:pRg st="0" end="0"/>
                                            </p:txEl>
                                          </p:spTgt>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6">
                                            <p:txEl>
                                              <p:pRg st="0" end="0"/>
                                            </p:txEl>
                                          </p:spTgt>
                                        </p:tgtEl>
                                        <p:attrNameLst>
                                          <p:attrName>style.visibility</p:attrName>
                                        </p:attrNameLst>
                                      </p:cBhvr>
                                      <p:to>
                                        <p:strVal val="visible"/>
                                      </p:to>
                                    </p:set>
                                    <p:animEffect transition="in" filter="wipe(left)">
                                      <p:cBhvr>
                                        <p:cTn id="22" dur="500"/>
                                        <p:tgtEl>
                                          <p:spTgt spid="56">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53"/>
                                        </p:tgtEl>
                                        <p:attrNameLst>
                                          <p:attrName>style.visibility</p:attrName>
                                        </p:attrNameLst>
                                      </p:cBhvr>
                                      <p:to>
                                        <p:strVal val="visible"/>
                                      </p:to>
                                    </p:set>
                                    <p:animEffect transition="in" filter="wipe(down)">
                                      <p:cBhvr>
                                        <p:cTn id="27" dur="500"/>
                                        <p:tgtEl>
                                          <p:spTgt spid="53"/>
                                        </p:tgtEl>
                                      </p:cBhvr>
                                    </p:animEffect>
                                  </p:childTnLst>
                                </p:cTn>
                              </p:par>
                              <p:par>
                                <p:cTn id="28" presetID="22" presetClass="entr" presetSubtype="2" fill="hold" nodeType="withEffect">
                                  <p:stCondLst>
                                    <p:cond delay="0"/>
                                  </p:stCondLst>
                                  <p:childTnLst>
                                    <p:set>
                                      <p:cBhvr>
                                        <p:cTn id="29" dur="1" fill="hold">
                                          <p:stCondLst>
                                            <p:cond delay="0"/>
                                          </p:stCondLst>
                                        </p:cTn>
                                        <p:tgtEl>
                                          <p:spTgt spid="49"/>
                                        </p:tgtEl>
                                        <p:attrNameLst>
                                          <p:attrName>style.visibility</p:attrName>
                                        </p:attrNameLst>
                                      </p:cBhvr>
                                      <p:to>
                                        <p:strVal val="visible"/>
                                      </p:to>
                                    </p:set>
                                    <p:animEffect transition="in" filter="wipe(right)">
                                      <p:cBhvr>
                                        <p:cTn id="30" dur="500"/>
                                        <p:tgtEl>
                                          <p:spTgt spid="49"/>
                                        </p:tgtEl>
                                      </p:cBhvr>
                                    </p:animEffect>
                                  </p:childTnLst>
                                </p:cTn>
                              </p:par>
                            </p:childTnLst>
                          </p:cTn>
                        </p:par>
                        <p:par>
                          <p:cTn id="31" fill="hold">
                            <p:stCondLst>
                              <p:cond delay="500"/>
                            </p:stCondLst>
                            <p:childTnLst>
                              <p:par>
                                <p:cTn id="32" presetID="22" presetClass="entr" presetSubtype="8" fill="hold" nodeType="afterEffect">
                                  <p:stCondLst>
                                    <p:cond delay="0"/>
                                  </p:stCondLst>
                                  <p:childTnLst>
                                    <p:set>
                                      <p:cBhvr>
                                        <p:cTn id="33" dur="1" fill="hold">
                                          <p:stCondLst>
                                            <p:cond delay="0"/>
                                          </p:stCondLst>
                                        </p:cTn>
                                        <p:tgtEl>
                                          <p:spTgt spid="41"/>
                                        </p:tgtEl>
                                        <p:attrNameLst>
                                          <p:attrName>style.visibility</p:attrName>
                                        </p:attrNameLst>
                                      </p:cBhvr>
                                      <p:to>
                                        <p:strVal val="visible"/>
                                      </p:to>
                                    </p:set>
                                    <p:animEffect transition="in" filter="wipe(left)">
                                      <p:cBhvr>
                                        <p:cTn id="34" dur="500"/>
                                        <p:tgtEl>
                                          <p:spTgt spid="41"/>
                                        </p:tgtEl>
                                      </p:cBhvr>
                                    </p:animEffect>
                                  </p:childTnLst>
                                </p:cTn>
                              </p:par>
                              <p:par>
                                <p:cTn id="35" presetID="22" presetClass="entr" presetSubtype="4" fill="hold" grpId="0" nodeType="withEffect">
                                  <p:stCondLst>
                                    <p:cond delay="0"/>
                                  </p:stCondLst>
                                  <p:childTnLst>
                                    <p:set>
                                      <p:cBhvr>
                                        <p:cTn id="36" dur="1" fill="hold">
                                          <p:stCondLst>
                                            <p:cond delay="0"/>
                                          </p:stCondLst>
                                        </p:cTn>
                                        <p:tgtEl>
                                          <p:spTgt spid="54"/>
                                        </p:tgtEl>
                                        <p:attrNameLst>
                                          <p:attrName>style.visibility</p:attrName>
                                        </p:attrNameLst>
                                      </p:cBhvr>
                                      <p:to>
                                        <p:strVal val="visible"/>
                                      </p:to>
                                    </p:set>
                                    <p:animEffect transition="in" filter="wipe(down)">
                                      <p:cBhvr>
                                        <p:cTn id="37" dur="500"/>
                                        <p:tgtEl>
                                          <p:spTgt spid="54"/>
                                        </p:tgtEl>
                                      </p:cBhvr>
                                    </p:animEffect>
                                  </p:childTnLst>
                                </p:cTn>
                              </p:par>
                            </p:childTnLst>
                          </p:cTn>
                        </p:par>
                        <p:par>
                          <p:cTn id="38" fill="hold">
                            <p:stCondLst>
                              <p:cond delay="1000"/>
                            </p:stCondLst>
                            <p:childTnLst>
                              <p:par>
                                <p:cTn id="39" presetID="18" presetClass="entr" presetSubtype="12" fill="hold" nodeType="afterEffect">
                                  <p:stCondLst>
                                    <p:cond delay="0"/>
                                  </p:stCondLst>
                                  <p:childTnLst>
                                    <p:set>
                                      <p:cBhvr>
                                        <p:cTn id="40" dur="1" fill="hold">
                                          <p:stCondLst>
                                            <p:cond delay="0"/>
                                          </p:stCondLst>
                                        </p:cTn>
                                        <p:tgtEl>
                                          <p:spTgt spid="60"/>
                                        </p:tgtEl>
                                        <p:attrNameLst>
                                          <p:attrName>style.visibility</p:attrName>
                                        </p:attrNameLst>
                                      </p:cBhvr>
                                      <p:to>
                                        <p:strVal val="visible"/>
                                      </p:to>
                                    </p:set>
                                    <p:animEffect transition="in" filter="strips(downLeft)">
                                      <p:cBhvr>
                                        <p:cTn id="41" dur="500"/>
                                        <p:tgtEl>
                                          <p:spTgt spid="60"/>
                                        </p:tgtEl>
                                      </p:cBhvr>
                                    </p:animEffect>
                                  </p:childTnLst>
                                </p:cTn>
                              </p:par>
                              <p:par>
                                <p:cTn id="42" presetID="22" presetClass="entr" presetSubtype="2" fill="hold" grpId="0" nodeType="withEffect">
                                  <p:stCondLst>
                                    <p:cond delay="0"/>
                                  </p:stCondLst>
                                  <p:childTnLst>
                                    <p:set>
                                      <p:cBhvr>
                                        <p:cTn id="43" dur="1" fill="hold">
                                          <p:stCondLst>
                                            <p:cond delay="0"/>
                                          </p:stCondLst>
                                        </p:cTn>
                                        <p:tgtEl>
                                          <p:spTgt spid="55"/>
                                        </p:tgtEl>
                                        <p:attrNameLst>
                                          <p:attrName>style.visibility</p:attrName>
                                        </p:attrNameLst>
                                      </p:cBhvr>
                                      <p:to>
                                        <p:strVal val="visible"/>
                                      </p:to>
                                    </p:set>
                                    <p:animEffect transition="in" filter="wipe(right)">
                                      <p:cBhvr>
                                        <p:cTn id="44" dur="5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animBg="1"/>
      <p:bldP spid="54" grpId="0" animBg="1"/>
      <p:bldP spid="55" grpId="0" animBg="1"/>
      <p:bldP spid="56" grpId="0" build="p"/>
      <p:bldP spid="65" grpId="0" build="p"/>
      <p:bldP spid="65" grpId="1"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Theory of the Open Economy – 1 </a:t>
            </a:r>
          </a:p>
        </p:txBody>
      </p:sp>
      <p:sp>
        <p:nvSpPr>
          <p:cNvPr id="3" name="Content Placeholder 2"/>
          <p:cNvSpPr>
            <a:spLocks noGrp="1"/>
          </p:cNvSpPr>
          <p:nvPr>
            <p:ph idx="1"/>
          </p:nvPr>
        </p:nvSpPr>
        <p:spPr/>
        <p:txBody>
          <a:bodyPr/>
          <a:lstStyle/>
          <a:p>
            <a:pPr>
              <a:lnSpc>
                <a:spcPct val="150000"/>
              </a:lnSpc>
              <a:spcBef>
                <a:spcPts val="0"/>
              </a:spcBef>
              <a:spcAft>
                <a:spcPts val="0"/>
              </a:spcAft>
            </a:pPr>
            <a:r>
              <a:rPr lang="en-US" dirty="0"/>
              <a:t>Assumptions: </a:t>
            </a:r>
          </a:p>
          <a:p>
            <a:pPr lvl="1">
              <a:lnSpc>
                <a:spcPct val="150000"/>
              </a:lnSpc>
              <a:spcBef>
                <a:spcPts val="0"/>
              </a:spcBef>
              <a:spcAft>
                <a:spcPts val="0"/>
              </a:spcAft>
            </a:pPr>
            <a:r>
              <a:rPr lang="en-US" dirty="0"/>
              <a:t>Economy’s </a:t>
            </a:r>
            <a:r>
              <a:rPr lang="en-US" b="1" i="1" dirty="0"/>
              <a:t>GDP</a:t>
            </a:r>
            <a:r>
              <a:rPr lang="en-US" dirty="0"/>
              <a:t> is given</a:t>
            </a:r>
          </a:p>
          <a:p>
            <a:pPr lvl="2">
              <a:lnSpc>
                <a:spcPct val="150000"/>
              </a:lnSpc>
              <a:spcBef>
                <a:spcPts val="0"/>
              </a:spcBef>
              <a:spcAft>
                <a:spcPts val="0"/>
              </a:spcAft>
            </a:pPr>
            <a:r>
              <a:rPr lang="en-US" sz="3200" dirty="0"/>
              <a:t>Real </a:t>
            </a:r>
            <a:r>
              <a:rPr lang="en-US" sz="3200" b="1" i="1" dirty="0"/>
              <a:t>GDP</a:t>
            </a:r>
            <a:r>
              <a:rPr lang="en-US" sz="3200" dirty="0"/>
              <a:t> is determined by factors of production and available technology </a:t>
            </a:r>
          </a:p>
          <a:p>
            <a:pPr lvl="1">
              <a:lnSpc>
                <a:spcPct val="150000"/>
              </a:lnSpc>
              <a:spcBef>
                <a:spcPts val="0"/>
              </a:spcBef>
              <a:spcAft>
                <a:spcPts val="0"/>
              </a:spcAft>
            </a:pPr>
            <a:r>
              <a:rPr lang="en-US" dirty="0"/>
              <a:t>Economy’s price level is given</a:t>
            </a:r>
          </a:p>
          <a:p>
            <a:pPr lvl="2">
              <a:lnSpc>
                <a:spcPct val="150000"/>
              </a:lnSpc>
              <a:spcBef>
                <a:spcPts val="0"/>
              </a:spcBef>
              <a:spcAft>
                <a:spcPts val="0"/>
              </a:spcAft>
            </a:pPr>
            <a:r>
              <a:rPr lang="en-US" sz="3200" dirty="0"/>
              <a:t>Price level adjusts to bring the supply and demand for money into balance</a:t>
            </a:r>
          </a:p>
        </p:txBody>
      </p:sp>
      <p:sp>
        <p:nvSpPr>
          <p:cNvPr id="4" name="Slide Number Placeholder 3"/>
          <p:cNvSpPr>
            <a:spLocks noGrp="1"/>
          </p:cNvSpPr>
          <p:nvPr>
            <p:ph type="sldNum" sz="quarter" idx="10"/>
          </p:nvPr>
        </p:nvSpPr>
        <p:spPr/>
        <p:txBody>
          <a:bodyPr/>
          <a:lstStyle/>
          <a:p>
            <a:pPr>
              <a:defRPr/>
            </a:pPr>
            <a:fld id="{073C29DC-2178-4274-9150-45F8EBD31C2D}" type="slidenum">
              <a:rPr lang="en-US" smtClean="0"/>
              <a:pPr>
                <a:defRPr/>
              </a:pPr>
              <a:t>2</a:t>
            </a:fld>
            <a:endParaRPr lang="en-US"/>
          </a:p>
        </p:txBody>
      </p:sp>
      <p:sp>
        <p:nvSpPr>
          <p:cNvPr id="6" name="Footer Placeholder 2"/>
          <p:cNvSpPr>
            <a:spLocks noGrp="1"/>
          </p:cNvSpPr>
          <p:nvPr>
            <p:ph type="ftr" sz="quarter" idx="11"/>
          </p:nvPr>
        </p:nvSpPr>
        <p:spPr>
          <a:xfrm>
            <a:off x="0" y="6359858"/>
            <a:ext cx="11821582" cy="498143"/>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3880049329"/>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6">
                    <a:lumMod val="50000"/>
                  </a:schemeClr>
                </a:solidFill>
              </a:rPr>
              <a:t>Active Learning 2: </a:t>
            </a:r>
            <a:r>
              <a:rPr lang="en-US" dirty="0">
                <a:solidFill>
                  <a:srgbClr val="C00000"/>
                </a:solidFill>
              </a:rPr>
              <a:t>Answers, C and D</a:t>
            </a:r>
          </a:p>
        </p:txBody>
      </p:sp>
      <p:sp>
        <p:nvSpPr>
          <p:cNvPr id="4" name="Slide Number Placeholder 3"/>
          <p:cNvSpPr>
            <a:spLocks noGrp="1"/>
          </p:cNvSpPr>
          <p:nvPr>
            <p:ph type="sldNum" sz="quarter" idx="10"/>
          </p:nvPr>
        </p:nvSpPr>
        <p:spPr/>
        <p:txBody>
          <a:bodyPr/>
          <a:lstStyle/>
          <a:p>
            <a:pPr>
              <a:defRPr/>
            </a:pPr>
            <a:fld id="{073C29DC-2178-4274-9150-45F8EBD31C2D}" type="slidenum">
              <a:rPr lang="en-US" smtClean="0"/>
              <a:pPr>
                <a:defRPr/>
              </a:pPr>
              <a:t>29</a:t>
            </a:fld>
            <a:endParaRPr lang="en-US"/>
          </a:p>
        </p:txBody>
      </p:sp>
      <p:sp>
        <p:nvSpPr>
          <p:cNvPr id="35" name="Footer Placeholder 2"/>
          <p:cNvSpPr>
            <a:spLocks noGrp="1"/>
          </p:cNvSpPr>
          <p:nvPr>
            <p:ph type="ftr" sz="quarter" idx="11"/>
          </p:nvPr>
        </p:nvSpPr>
        <p:spPr>
          <a:xfrm>
            <a:off x="-1" y="6324601"/>
            <a:ext cx="11887199" cy="5334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
        <p:nvSpPr>
          <p:cNvPr id="6" name="Text Placeholder 5"/>
          <p:cNvSpPr>
            <a:spLocks noGrp="1"/>
          </p:cNvSpPr>
          <p:nvPr>
            <p:ph idx="12"/>
          </p:nvPr>
        </p:nvSpPr>
        <p:spPr>
          <a:xfrm>
            <a:off x="634944" y="1159290"/>
            <a:ext cx="5140324" cy="2971800"/>
          </a:xfrm>
        </p:spPr>
        <p:txBody>
          <a:bodyPr>
            <a:normAutofit lnSpcReduction="10000"/>
          </a:bodyPr>
          <a:lstStyle/>
          <a:p>
            <a:pPr marL="0" indent="0">
              <a:buNone/>
            </a:pPr>
            <a:r>
              <a:rPr lang="en-US" sz="2800" dirty="0">
                <a:solidFill>
                  <a:schemeClr val="accent6">
                    <a:lumMod val="50000"/>
                  </a:schemeClr>
                </a:solidFill>
              </a:rPr>
              <a:t>The fall in </a:t>
            </a:r>
            <a:r>
              <a:rPr lang="en-US" sz="2800" b="1" i="1" dirty="0">
                <a:solidFill>
                  <a:schemeClr val="accent6">
                    <a:lumMod val="50000"/>
                  </a:schemeClr>
                </a:solidFill>
              </a:rPr>
              <a:t>NCO</a:t>
            </a:r>
            <a:r>
              <a:rPr lang="en-US" sz="2800" dirty="0">
                <a:solidFill>
                  <a:schemeClr val="accent6">
                    <a:lumMod val="50000"/>
                  </a:schemeClr>
                </a:solidFill>
              </a:rPr>
              <a:t> reduces the </a:t>
            </a:r>
            <a:br>
              <a:rPr lang="en-US" sz="2800" dirty="0">
                <a:solidFill>
                  <a:schemeClr val="accent6">
                    <a:lumMod val="50000"/>
                  </a:schemeClr>
                </a:solidFill>
              </a:rPr>
            </a:br>
            <a:r>
              <a:rPr lang="en-US" sz="2800" dirty="0">
                <a:solidFill>
                  <a:schemeClr val="accent6">
                    <a:lumMod val="50000"/>
                  </a:schemeClr>
                </a:solidFill>
              </a:rPr>
              <a:t>supply of dollars in the foreign exchange market.  </a:t>
            </a:r>
          </a:p>
          <a:p>
            <a:pPr marL="0" indent="0">
              <a:buNone/>
            </a:pPr>
            <a:endParaRPr lang="en-US" sz="2800" dirty="0">
              <a:solidFill>
                <a:schemeClr val="accent6">
                  <a:lumMod val="50000"/>
                </a:schemeClr>
              </a:solidFill>
            </a:endParaRPr>
          </a:p>
          <a:p>
            <a:pPr marL="0" indent="0">
              <a:buNone/>
            </a:pPr>
            <a:r>
              <a:rPr lang="en-US" sz="2800" dirty="0"/>
              <a:t>The real exchange rate appreciates, reducing net exports. </a:t>
            </a:r>
          </a:p>
        </p:txBody>
      </p:sp>
      <p:grpSp>
        <p:nvGrpSpPr>
          <p:cNvPr id="8" name="Group 7"/>
          <p:cNvGrpSpPr>
            <a:grpSpLocks/>
          </p:cNvGrpSpPr>
          <p:nvPr/>
        </p:nvGrpSpPr>
        <p:grpSpPr bwMode="auto">
          <a:xfrm>
            <a:off x="7827964" y="2408238"/>
            <a:ext cx="1660525" cy="3421063"/>
            <a:chOff x="3927" y="1498"/>
            <a:chExt cx="1046" cy="2155"/>
          </a:xfrm>
        </p:grpSpPr>
        <p:sp>
          <p:nvSpPr>
            <p:cNvPr id="9" name="Text Box 9"/>
            <p:cNvSpPr txBox="1">
              <a:spLocks noChangeArrowheads="1"/>
            </p:cNvSpPr>
            <p:nvPr/>
          </p:nvSpPr>
          <p:spPr bwMode="auto">
            <a:xfrm>
              <a:off x="3927" y="1498"/>
              <a:ext cx="1046"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ct val="105000"/>
                </a:lnSpc>
                <a:spcBef>
                  <a:spcPct val="50000"/>
                </a:spcBef>
              </a:pPr>
              <a:r>
                <a:rPr lang="en-US" sz="2400" i="1">
                  <a:latin typeface="Arial"/>
                  <a:cs typeface="Arial"/>
                </a:rPr>
                <a:t>S</a:t>
              </a:r>
              <a:r>
                <a:rPr lang="en-US" sz="2400" b="1" baseline="-25000">
                  <a:latin typeface="Arial"/>
                  <a:cs typeface="Arial"/>
                </a:rPr>
                <a:t>1</a:t>
              </a:r>
              <a:r>
                <a:rPr lang="en-US" sz="2400">
                  <a:latin typeface="Arial"/>
                  <a:cs typeface="Arial"/>
                </a:rPr>
                <a:t> = </a:t>
              </a:r>
              <a:r>
                <a:rPr lang="en-US" sz="2400" i="1">
                  <a:latin typeface="Arial"/>
                  <a:cs typeface="Arial"/>
                </a:rPr>
                <a:t>NCO</a:t>
              </a:r>
              <a:r>
                <a:rPr lang="en-US" sz="2400" b="1" baseline="-25000">
                  <a:latin typeface="Arial"/>
                  <a:cs typeface="Arial"/>
                </a:rPr>
                <a:t>1</a:t>
              </a:r>
            </a:p>
          </p:txBody>
        </p:sp>
        <p:sp>
          <p:nvSpPr>
            <p:cNvPr id="10" name="Line 10"/>
            <p:cNvSpPr>
              <a:spLocks noChangeShapeType="1"/>
            </p:cNvSpPr>
            <p:nvPr/>
          </p:nvSpPr>
          <p:spPr bwMode="auto">
            <a:xfrm flipV="1">
              <a:off x="3954" y="1662"/>
              <a:ext cx="0" cy="1991"/>
            </a:xfrm>
            <a:prstGeom prst="line">
              <a:avLst/>
            </a:prstGeom>
            <a:noFill/>
            <a:ln w="38100">
              <a:solidFill>
                <a:srgbClr val="003399"/>
              </a:solidFill>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grpSp>
      <p:grpSp>
        <p:nvGrpSpPr>
          <p:cNvPr id="11" name="Group 10"/>
          <p:cNvGrpSpPr>
            <a:grpSpLocks/>
          </p:cNvGrpSpPr>
          <p:nvPr/>
        </p:nvGrpSpPr>
        <p:grpSpPr bwMode="auto">
          <a:xfrm>
            <a:off x="6049963" y="2311400"/>
            <a:ext cx="3810000" cy="3940174"/>
            <a:chOff x="3003" y="1304"/>
            <a:chExt cx="2400" cy="2482"/>
          </a:xfrm>
        </p:grpSpPr>
        <p:grpSp>
          <p:nvGrpSpPr>
            <p:cNvPr id="12" name="Group 11"/>
            <p:cNvGrpSpPr>
              <a:grpSpLocks/>
            </p:cNvGrpSpPr>
            <p:nvPr/>
          </p:nvGrpSpPr>
          <p:grpSpPr bwMode="auto">
            <a:xfrm>
              <a:off x="3135" y="1580"/>
              <a:ext cx="2135" cy="1938"/>
              <a:chOff x="1098" y="1361"/>
              <a:chExt cx="2116" cy="2027"/>
            </a:xfrm>
          </p:grpSpPr>
          <p:sp>
            <p:nvSpPr>
              <p:cNvPr id="15" name="Line 13"/>
              <p:cNvSpPr>
                <a:spLocks noChangeShapeType="1"/>
              </p:cNvSpPr>
              <p:nvPr/>
            </p:nvSpPr>
            <p:spPr bwMode="auto">
              <a:xfrm>
                <a:off x="1102" y="1361"/>
                <a:ext cx="0" cy="20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sp>
            <p:nvSpPr>
              <p:cNvPr id="16" name="Line 14"/>
              <p:cNvSpPr>
                <a:spLocks noChangeShapeType="1"/>
              </p:cNvSpPr>
              <p:nvPr/>
            </p:nvSpPr>
            <p:spPr bwMode="auto">
              <a:xfrm>
                <a:off x="1098" y="3388"/>
                <a:ext cx="211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grpSp>
        <p:sp>
          <p:nvSpPr>
            <p:cNvPr id="13" name="Text Box 15"/>
            <p:cNvSpPr txBox="1">
              <a:spLocks noChangeArrowheads="1"/>
            </p:cNvSpPr>
            <p:nvPr/>
          </p:nvSpPr>
          <p:spPr bwMode="auto">
            <a:xfrm>
              <a:off x="3003" y="1304"/>
              <a:ext cx="26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a:latin typeface="Arial"/>
                  <a:cs typeface="Arial"/>
                </a:rPr>
                <a:t>E</a:t>
              </a:r>
              <a:endParaRPr lang="en-US" sz="2400" baseline="-25000">
                <a:latin typeface="Arial"/>
                <a:cs typeface="Arial"/>
              </a:endParaRPr>
            </a:p>
          </p:txBody>
        </p:sp>
        <p:sp>
          <p:nvSpPr>
            <p:cNvPr id="14" name="Text Box 16"/>
            <p:cNvSpPr txBox="1">
              <a:spLocks noChangeArrowheads="1"/>
            </p:cNvSpPr>
            <p:nvPr/>
          </p:nvSpPr>
          <p:spPr bwMode="auto">
            <a:xfrm>
              <a:off x="4683" y="3553"/>
              <a:ext cx="720"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a:latin typeface="Arial"/>
                  <a:cs typeface="Arial"/>
                </a:rPr>
                <a:t>Dollars</a:t>
              </a:r>
              <a:endParaRPr lang="en-US" sz="2400" baseline="-25000">
                <a:latin typeface="Arial"/>
                <a:cs typeface="Arial"/>
              </a:endParaRPr>
            </a:p>
          </p:txBody>
        </p:sp>
      </p:grpSp>
      <p:sp>
        <p:nvSpPr>
          <p:cNvPr id="17" name="Line 17"/>
          <p:cNvSpPr>
            <a:spLocks noChangeShapeType="1"/>
          </p:cNvSpPr>
          <p:nvPr/>
        </p:nvSpPr>
        <p:spPr bwMode="auto">
          <a:xfrm>
            <a:off x="6623051" y="2954337"/>
            <a:ext cx="2339975" cy="2044700"/>
          </a:xfrm>
          <a:prstGeom prst="line">
            <a:avLst/>
          </a:prstGeom>
          <a:noFill/>
          <a:ln w="38100">
            <a:solidFill>
              <a:srgbClr val="003399"/>
            </a:solidFill>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sp>
        <p:nvSpPr>
          <p:cNvPr id="18" name="Text Box 18"/>
          <p:cNvSpPr txBox="1">
            <a:spLocks noChangeArrowheads="1"/>
          </p:cNvSpPr>
          <p:nvPr/>
        </p:nvSpPr>
        <p:spPr bwMode="auto">
          <a:xfrm>
            <a:off x="8901113" y="4840288"/>
            <a:ext cx="1212850" cy="453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105000"/>
              </a:lnSpc>
              <a:spcBef>
                <a:spcPct val="50000"/>
              </a:spcBef>
            </a:pPr>
            <a:r>
              <a:rPr lang="en-US" sz="2400" i="1">
                <a:latin typeface="Arial"/>
                <a:cs typeface="Arial"/>
              </a:rPr>
              <a:t>D</a:t>
            </a:r>
            <a:r>
              <a:rPr lang="en-US" sz="2400">
                <a:latin typeface="Arial"/>
                <a:cs typeface="Arial"/>
              </a:rPr>
              <a:t> = </a:t>
            </a:r>
            <a:r>
              <a:rPr lang="en-US" sz="2400" i="1">
                <a:latin typeface="Arial"/>
                <a:cs typeface="Arial"/>
              </a:rPr>
              <a:t>NX</a:t>
            </a:r>
            <a:endParaRPr lang="en-US" sz="2400" b="1" baseline="-25000">
              <a:latin typeface="Arial"/>
              <a:cs typeface="Arial"/>
            </a:endParaRPr>
          </a:p>
        </p:txBody>
      </p:sp>
      <p:grpSp>
        <p:nvGrpSpPr>
          <p:cNvPr id="19" name="Group 18"/>
          <p:cNvGrpSpPr>
            <a:grpSpLocks/>
          </p:cNvGrpSpPr>
          <p:nvPr/>
        </p:nvGrpSpPr>
        <p:grpSpPr bwMode="auto">
          <a:xfrm>
            <a:off x="5816600" y="3846517"/>
            <a:ext cx="2116138" cy="369888"/>
            <a:chOff x="2657" y="2404"/>
            <a:chExt cx="1333" cy="233"/>
          </a:xfrm>
        </p:grpSpPr>
        <p:sp>
          <p:nvSpPr>
            <p:cNvPr id="20" name="Text Box 20"/>
            <p:cNvSpPr txBox="1">
              <a:spLocks noChangeArrowheads="1"/>
            </p:cNvSpPr>
            <p:nvPr/>
          </p:nvSpPr>
          <p:spPr bwMode="auto">
            <a:xfrm>
              <a:off x="2657" y="2404"/>
              <a:ext cx="257"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a:latin typeface="Arial"/>
                  <a:cs typeface="Arial"/>
                </a:rPr>
                <a:t>E</a:t>
              </a:r>
              <a:r>
                <a:rPr lang="en-US" sz="2400" b="1" baseline="-25000">
                  <a:latin typeface="Arial"/>
                  <a:cs typeface="Arial"/>
                </a:rPr>
                <a:t>1</a:t>
              </a:r>
            </a:p>
          </p:txBody>
        </p:sp>
        <p:sp>
          <p:nvSpPr>
            <p:cNvPr id="21" name="Line 21"/>
            <p:cNvSpPr>
              <a:spLocks noChangeShapeType="1"/>
            </p:cNvSpPr>
            <p:nvPr/>
          </p:nvSpPr>
          <p:spPr bwMode="auto">
            <a:xfrm flipH="1">
              <a:off x="2940" y="2529"/>
              <a:ext cx="1014" cy="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sp>
          <p:nvSpPr>
            <p:cNvPr id="22" name="Oval 21"/>
            <p:cNvSpPr>
              <a:spLocks noChangeAspect="1" noChangeArrowheads="1"/>
            </p:cNvSpPr>
            <p:nvPr/>
          </p:nvSpPr>
          <p:spPr bwMode="auto">
            <a:xfrm>
              <a:off x="3909" y="2489"/>
              <a:ext cx="81" cy="80"/>
            </a:xfrm>
            <a:prstGeom prst="ellipse">
              <a:avLst/>
            </a:prstGeom>
            <a:solidFill>
              <a:srgbClr val="000000"/>
            </a:solidFill>
            <a:ln>
              <a:noFill/>
            </a:ln>
            <a:extLst>
              <a:ext uri="{91240B29-F687-4F45-9708-019B960494DF}">
                <a14:hiddenLine xmlns:a14="http://schemas.microsoft.com/office/drawing/2010/main" w="9525">
                  <a:solidFill>
                    <a:srgbClr val="000000"/>
                  </a:solidFill>
                  <a:prstDash val="dash"/>
                  <a:round/>
                  <a:headEnd/>
                  <a:tailEnd/>
                </a14:hiddenLine>
              </a:ext>
            </a:extLst>
          </p:spPr>
          <p:txBody>
            <a:bodyPr wrap="none" anchor="ctr"/>
            <a:lstStyle/>
            <a:p>
              <a:endParaRPr lang="en-US">
                <a:latin typeface="Arial"/>
                <a:cs typeface="Arial"/>
              </a:endParaRPr>
            </a:p>
          </p:txBody>
        </p:sp>
      </p:grpSp>
      <p:grpSp>
        <p:nvGrpSpPr>
          <p:cNvPr id="23" name="Group 22"/>
          <p:cNvGrpSpPr>
            <a:grpSpLocks/>
          </p:cNvGrpSpPr>
          <p:nvPr/>
        </p:nvGrpSpPr>
        <p:grpSpPr bwMode="auto">
          <a:xfrm>
            <a:off x="6931026" y="1774825"/>
            <a:ext cx="1660525" cy="4051300"/>
            <a:chOff x="3558" y="966"/>
            <a:chExt cx="1046" cy="2552"/>
          </a:xfrm>
        </p:grpSpPr>
        <p:sp>
          <p:nvSpPr>
            <p:cNvPr id="24" name="Line 24"/>
            <p:cNvSpPr>
              <a:spLocks noChangeShapeType="1"/>
            </p:cNvSpPr>
            <p:nvPr/>
          </p:nvSpPr>
          <p:spPr bwMode="auto">
            <a:xfrm flipV="1">
              <a:off x="3700" y="1527"/>
              <a:ext cx="0" cy="1991"/>
            </a:xfrm>
            <a:prstGeom prst="line">
              <a:avLst/>
            </a:prstGeom>
            <a:noFill/>
            <a:ln w="38100">
              <a:solidFill>
                <a:srgbClr val="CC0000"/>
              </a:solidFill>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grpSp>
          <p:nvGrpSpPr>
            <p:cNvPr id="25" name="Group 24"/>
            <p:cNvGrpSpPr>
              <a:grpSpLocks/>
            </p:cNvGrpSpPr>
            <p:nvPr/>
          </p:nvGrpSpPr>
          <p:grpSpPr bwMode="auto">
            <a:xfrm>
              <a:off x="3558" y="966"/>
              <a:ext cx="1046" cy="515"/>
              <a:chOff x="3362" y="1099"/>
              <a:chExt cx="1046" cy="515"/>
            </a:xfrm>
          </p:grpSpPr>
          <p:sp>
            <p:nvSpPr>
              <p:cNvPr id="26" name="Text Box 26"/>
              <p:cNvSpPr txBox="1">
                <a:spLocks noChangeArrowheads="1"/>
              </p:cNvSpPr>
              <p:nvPr/>
            </p:nvSpPr>
            <p:spPr bwMode="auto">
              <a:xfrm>
                <a:off x="3362" y="1099"/>
                <a:ext cx="1046"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ct val="105000"/>
                  </a:lnSpc>
                  <a:spcBef>
                    <a:spcPct val="50000"/>
                  </a:spcBef>
                </a:pPr>
                <a:r>
                  <a:rPr lang="en-US" sz="2400" i="1">
                    <a:latin typeface="Arial"/>
                    <a:cs typeface="Arial"/>
                  </a:rPr>
                  <a:t>S</a:t>
                </a:r>
                <a:r>
                  <a:rPr lang="en-US" sz="2400" b="1" baseline="-25000">
                    <a:latin typeface="Arial"/>
                    <a:cs typeface="Arial"/>
                  </a:rPr>
                  <a:t>2</a:t>
                </a:r>
                <a:r>
                  <a:rPr lang="en-US" sz="2400">
                    <a:latin typeface="Arial"/>
                    <a:cs typeface="Arial"/>
                  </a:rPr>
                  <a:t> = </a:t>
                </a:r>
                <a:r>
                  <a:rPr lang="en-US" sz="2400" i="1">
                    <a:latin typeface="Arial"/>
                    <a:cs typeface="Arial"/>
                  </a:rPr>
                  <a:t>NCO</a:t>
                </a:r>
                <a:r>
                  <a:rPr lang="en-US" sz="2400" b="1" baseline="-25000">
                    <a:latin typeface="Arial"/>
                    <a:cs typeface="Arial"/>
                  </a:rPr>
                  <a:t>2</a:t>
                </a:r>
              </a:p>
            </p:txBody>
          </p:sp>
          <p:sp>
            <p:nvSpPr>
              <p:cNvPr id="27" name="Line 27"/>
              <p:cNvSpPr>
                <a:spLocks noChangeShapeType="1"/>
              </p:cNvSpPr>
              <p:nvPr/>
            </p:nvSpPr>
            <p:spPr bwMode="auto">
              <a:xfrm flipV="1">
                <a:off x="3507" y="1374"/>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grpSp>
      </p:grpSp>
      <p:sp>
        <p:nvSpPr>
          <p:cNvPr id="28" name="Line 28"/>
          <p:cNvSpPr>
            <a:spLocks noChangeShapeType="1"/>
          </p:cNvSpPr>
          <p:nvPr/>
        </p:nvSpPr>
        <p:spPr bwMode="auto">
          <a:xfrm rot="16200000" flipV="1">
            <a:off x="7501732" y="5406231"/>
            <a:ext cx="0" cy="588963"/>
          </a:xfrm>
          <a:prstGeom prst="line">
            <a:avLst/>
          </a:prstGeom>
          <a:noFill/>
          <a:ln w="28575">
            <a:solidFill>
              <a:schemeClr val="tx1"/>
            </a:solidFill>
            <a:round/>
            <a:headEnd/>
            <a:tailEnd type="triangle" w="lg" len="lg"/>
          </a:ln>
          <a:extLst>
            <a:ext uri="{909E8E84-426E-40DD-AFC4-6F175D3DCCD1}">
              <a14:hiddenFill xmlns:a14="http://schemas.microsoft.com/office/drawing/2010/main">
                <a:noFill/>
              </a14:hiddenFill>
            </a:ext>
          </a:extLst>
        </p:spPr>
        <p:txBody>
          <a:bodyPr/>
          <a:lstStyle/>
          <a:p>
            <a:endParaRPr lang="en-US">
              <a:latin typeface="Arial"/>
              <a:cs typeface="Arial"/>
            </a:endParaRPr>
          </a:p>
        </p:txBody>
      </p:sp>
      <p:sp>
        <p:nvSpPr>
          <p:cNvPr id="29" name="Line 29"/>
          <p:cNvSpPr>
            <a:spLocks noChangeShapeType="1"/>
          </p:cNvSpPr>
          <p:nvPr/>
        </p:nvSpPr>
        <p:spPr bwMode="auto">
          <a:xfrm flipV="1">
            <a:off x="6362700" y="3455987"/>
            <a:ext cx="0" cy="554038"/>
          </a:xfrm>
          <a:prstGeom prst="line">
            <a:avLst/>
          </a:prstGeom>
          <a:noFill/>
          <a:ln w="28575">
            <a:solidFill>
              <a:schemeClr val="tx1"/>
            </a:solidFill>
            <a:round/>
            <a:headEnd/>
            <a:tailEnd type="triangle" w="lg" len="lg"/>
          </a:ln>
          <a:extLst>
            <a:ext uri="{909E8E84-426E-40DD-AFC4-6F175D3DCCD1}">
              <a14:hiddenFill xmlns:a14="http://schemas.microsoft.com/office/drawing/2010/main">
                <a:noFill/>
              </a14:hiddenFill>
            </a:ext>
          </a:extLst>
        </p:spPr>
        <p:txBody>
          <a:bodyPr/>
          <a:lstStyle/>
          <a:p>
            <a:endParaRPr lang="en-US">
              <a:latin typeface="Arial"/>
              <a:cs typeface="Arial"/>
            </a:endParaRPr>
          </a:p>
        </p:txBody>
      </p:sp>
      <p:grpSp>
        <p:nvGrpSpPr>
          <p:cNvPr id="30" name="Group 29"/>
          <p:cNvGrpSpPr>
            <a:grpSpLocks/>
          </p:cNvGrpSpPr>
          <p:nvPr/>
        </p:nvGrpSpPr>
        <p:grpSpPr bwMode="auto">
          <a:xfrm>
            <a:off x="5821363" y="3227391"/>
            <a:ext cx="1397000" cy="369888"/>
            <a:chOff x="2663" y="2014"/>
            <a:chExt cx="880" cy="233"/>
          </a:xfrm>
        </p:grpSpPr>
        <p:sp>
          <p:nvSpPr>
            <p:cNvPr id="31" name="Text Box 31"/>
            <p:cNvSpPr txBox="1">
              <a:spLocks noChangeArrowheads="1"/>
            </p:cNvSpPr>
            <p:nvPr/>
          </p:nvSpPr>
          <p:spPr bwMode="auto">
            <a:xfrm>
              <a:off x="2663" y="2014"/>
              <a:ext cx="257"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a:latin typeface="Arial"/>
                  <a:cs typeface="Arial"/>
                </a:rPr>
                <a:t>E</a:t>
              </a:r>
              <a:r>
                <a:rPr lang="en-US" sz="2400" b="1" baseline="-25000">
                  <a:latin typeface="Arial"/>
                  <a:cs typeface="Arial"/>
                </a:rPr>
                <a:t>2</a:t>
              </a:r>
            </a:p>
          </p:txBody>
        </p:sp>
        <p:sp>
          <p:nvSpPr>
            <p:cNvPr id="32" name="Line 32"/>
            <p:cNvSpPr>
              <a:spLocks noChangeShapeType="1"/>
            </p:cNvSpPr>
            <p:nvPr/>
          </p:nvSpPr>
          <p:spPr bwMode="auto">
            <a:xfrm flipH="1">
              <a:off x="2943" y="2136"/>
              <a:ext cx="564" cy="3"/>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latin typeface="Arial"/>
                <a:cs typeface="Arial"/>
              </a:endParaRPr>
            </a:p>
          </p:txBody>
        </p:sp>
        <p:sp>
          <p:nvSpPr>
            <p:cNvPr id="33" name="Oval 32"/>
            <p:cNvSpPr>
              <a:spLocks noChangeAspect="1" noChangeArrowheads="1"/>
            </p:cNvSpPr>
            <p:nvPr/>
          </p:nvSpPr>
          <p:spPr bwMode="auto">
            <a:xfrm>
              <a:off x="3462" y="2093"/>
              <a:ext cx="81" cy="80"/>
            </a:xfrm>
            <a:prstGeom prst="ellipse">
              <a:avLst/>
            </a:prstGeom>
            <a:solidFill>
              <a:srgbClr val="000000"/>
            </a:solidFill>
            <a:ln>
              <a:noFill/>
            </a:ln>
            <a:extLst>
              <a:ext uri="{91240B29-F687-4F45-9708-019B960494DF}">
                <a14:hiddenLine xmlns:a14="http://schemas.microsoft.com/office/drawing/2010/main" w="9525">
                  <a:solidFill>
                    <a:srgbClr val="000000"/>
                  </a:solidFill>
                  <a:prstDash val="dash"/>
                  <a:round/>
                  <a:headEnd/>
                  <a:tailEnd/>
                </a14:hiddenLine>
              </a:ext>
            </a:extLst>
          </p:spPr>
          <p:txBody>
            <a:bodyPr wrap="none" anchor="ctr"/>
            <a:lstStyle/>
            <a:p>
              <a:endParaRPr lang="en-US">
                <a:latin typeface="Arial"/>
                <a:cs typeface="Arial"/>
              </a:endParaRPr>
            </a:p>
          </p:txBody>
        </p:sp>
      </p:grpSp>
      <p:sp>
        <p:nvSpPr>
          <p:cNvPr id="34" name="Text Box 34"/>
          <p:cNvSpPr txBox="1">
            <a:spLocks noChangeArrowheads="1"/>
          </p:cNvSpPr>
          <p:nvPr/>
        </p:nvSpPr>
        <p:spPr bwMode="auto">
          <a:xfrm>
            <a:off x="6332538" y="838200"/>
            <a:ext cx="2976562" cy="831850"/>
          </a:xfrm>
          <a:prstGeom prst="rect">
            <a:avLst/>
          </a:prstGeom>
          <a:solidFill>
            <a:schemeClr val="bg1"/>
          </a:solidFill>
          <a:ln w="9525">
            <a:noFill/>
            <a:miter lim="800000"/>
            <a:headEnd/>
            <a:tailEnd/>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dirty="0">
                <a:latin typeface="Arial"/>
                <a:cs typeface="Arial"/>
              </a:rPr>
              <a:t>Market for foreign-currency exchange</a:t>
            </a:r>
          </a:p>
        </p:txBody>
      </p:sp>
    </p:spTree>
    <p:extLst>
      <p:ext uri="{BB962C8B-B14F-4D97-AF65-F5344CB8AC3E}">
        <p14:creationId xmlns:p14="http://schemas.microsoft.com/office/powerpoint/2010/main" val="270752024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left)">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28"/>
                                        </p:tgtEl>
                                        <p:attrNameLst>
                                          <p:attrName>style.visibility</p:attrName>
                                        </p:attrNameLst>
                                      </p:cBhvr>
                                      <p:to>
                                        <p:strVal val="visible"/>
                                      </p:to>
                                    </p:set>
                                    <p:animEffect transition="in" filter="wipe(right)">
                                      <p:cBhvr>
                                        <p:cTn id="12" dur="500"/>
                                        <p:tgtEl>
                                          <p:spTgt spid="28"/>
                                        </p:tgtEl>
                                      </p:cBhvr>
                                    </p:animEffect>
                                  </p:childTnLst>
                                </p:cTn>
                              </p:par>
                            </p:childTnLst>
                          </p:cTn>
                        </p:par>
                        <p:par>
                          <p:cTn id="13" fill="hold">
                            <p:stCondLst>
                              <p:cond delay="500"/>
                            </p:stCondLst>
                            <p:childTnLst>
                              <p:par>
                                <p:cTn id="14" presetID="18" presetClass="entr" presetSubtype="3" fill="hold" nodeType="afterEffect">
                                  <p:stCondLst>
                                    <p:cond delay="0"/>
                                  </p:stCondLst>
                                  <p:childTnLst>
                                    <p:set>
                                      <p:cBhvr>
                                        <p:cTn id="15" dur="1" fill="hold">
                                          <p:stCondLst>
                                            <p:cond delay="0"/>
                                          </p:stCondLst>
                                        </p:cTn>
                                        <p:tgtEl>
                                          <p:spTgt spid="23"/>
                                        </p:tgtEl>
                                        <p:attrNameLst>
                                          <p:attrName>style.visibility</p:attrName>
                                        </p:attrNameLst>
                                      </p:cBhvr>
                                      <p:to>
                                        <p:strVal val="visible"/>
                                      </p:to>
                                    </p:set>
                                    <p:animEffect transition="in" filter="strips(upRight)">
                                      <p:cBhvr>
                                        <p:cTn id="16" dur="500"/>
                                        <p:tgtEl>
                                          <p:spTgt spid="23"/>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grpId="0" nodeType="clickEffect">
                                  <p:stCondLst>
                                    <p:cond delay="0"/>
                                  </p:stCondLst>
                                  <p:childTnLst>
                                    <p:set>
                                      <p:cBhvr>
                                        <p:cTn id="20" dur="1" fill="hold">
                                          <p:stCondLst>
                                            <p:cond delay="0"/>
                                          </p:stCondLst>
                                        </p:cTn>
                                        <p:tgtEl>
                                          <p:spTgt spid="29"/>
                                        </p:tgtEl>
                                        <p:attrNameLst>
                                          <p:attrName>style.visibility</p:attrName>
                                        </p:attrNameLst>
                                      </p:cBhvr>
                                      <p:to>
                                        <p:strVal val="visible"/>
                                      </p:to>
                                    </p:set>
                                    <p:animEffect transition="in" filter="wipe(down)">
                                      <p:cBhvr>
                                        <p:cTn id="21" dur="500"/>
                                        <p:tgtEl>
                                          <p:spTgt spid="29"/>
                                        </p:tgtEl>
                                      </p:cBhvr>
                                    </p:animEffect>
                                  </p:childTnLst>
                                </p:cTn>
                              </p:par>
                            </p:childTnLst>
                          </p:cTn>
                        </p:par>
                        <p:par>
                          <p:cTn id="22" fill="hold">
                            <p:stCondLst>
                              <p:cond delay="500"/>
                            </p:stCondLst>
                            <p:childTnLst>
                              <p:par>
                                <p:cTn id="23" presetID="22" presetClass="entr" presetSubtype="8" fill="hold" grpId="0" nodeType="afterEffect">
                                  <p:stCondLst>
                                    <p:cond delay="0"/>
                                  </p:stCondLst>
                                  <p:childTnLst>
                                    <p:set>
                                      <p:cBhvr>
                                        <p:cTn id="24" dur="1" fill="hold">
                                          <p:stCondLst>
                                            <p:cond delay="0"/>
                                          </p:stCondLst>
                                        </p:cTn>
                                        <p:tgtEl>
                                          <p:spTgt spid="6">
                                            <p:txEl>
                                              <p:pRg st="2" end="2"/>
                                            </p:txEl>
                                          </p:spTgt>
                                        </p:tgtEl>
                                        <p:attrNameLst>
                                          <p:attrName>style.visibility</p:attrName>
                                        </p:attrNameLst>
                                      </p:cBhvr>
                                      <p:to>
                                        <p:strVal val="visible"/>
                                      </p:to>
                                    </p:set>
                                    <p:animEffect transition="in" filter="wipe(left)">
                                      <p:cBhvr>
                                        <p:cTn id="25" dur="500"/>
                                        <p:tgtEl>
                                          <p:spTgt spid="6">
                                            <p:txEl>
                                              <p:pRg st="2" end="2"/>
                                            </p:txEl>
                                          </p:spTgt>
                                        </p:tgtEl>
                                      </p:cBhvr>
                                    </p:animEffect>
                                  </p:childTnLst>
                                </p:cTn>
                              </p:par>
                              <p:par>
                                <p:cTn id="26" presetID="22" presetClass="entr" presetSubtype="2" fill="hold" nodeType="withEffect">
                                  <p:stCondLst>
                                    <p:cond delay="0"/>
                                  </p:stCondLst>
                                  <p:childTnLst>
                                    <p:set>
                                      <p:cBhvr>
                                        <p:cTn id="27" dur="1" fill="hold">
                                          <p:stCondLst>
                                            <p:cond delay="0"/>
                                          </p:stCondLst>
                                        </p:cTn>
                                        <p:tgtEl>
                                          <p:spTgt spid="30"/>
                                        </p:tgtEl>
                                        <p:attrNameLst>
                                          <p:attrName>style.visibility</p:attrName>
                                        </p:attrNameLst>
                                      </p:cBhvr>
                                      <p:to>
                                        <p:strVal val="visible"/>
                                      </p:to>
                                    </p:set>
                                    <p:animEffect transition="in" filter="wipe(right)">
                                      <p:cBhvr>
                                        <p:cTn id="28"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28" grpId="0" animBg="1"/>
      <p:bldP spid="29"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Investment Incentives</a:t>
            </a:r>
          </a:p>
        </p:txBody>
      </p:sp>
      <p:sp>
        <p:nvSpPr>
          <p:cNvPr id="3" name="Content Placeholder 2"/>
          <p:cNvSpPr>
            <a:spLocks noGrp="1"/>
          </p:cNvSpPr>
          <p:nvPr>
            <p:ph idx="1"/>
          </p:nvPr>
        </p:nvSpPr>
        <p:spPr>
          <a:prstGeom prst="rect">
            <a:avLst/>
          </a:prstGeom>
        </p:spPr>
        <p:txBody>
          <a:bodyPr/>
          <a:lstStyle/>
          <a:p>
            <a:r>
              <a:rPr lang="en-US" sz="3200" dirty="0"/>
              <a:t>A tax incentive for investment </a:t>
            </a:r>
            <a:r>
              <a:rPr lang="en-US" sz="3200" u="sng" dirty="0"/>
              <a:t>has similar effects as a budget deficit</a:t>
            </a:r>
            <a:r>
              <a:rPr lang="en-US" sz="3200" dirty="0"/>
              <a:t>:  </a:t>
            </a:r>
          </a:p>
          <a:p>
            <a:pPr lvl="1"/>
            <a:r>
              <a:rPr lang="en-US" sz="2800" b="1" i="1" dirty="0"/>
              <a:t>r</a:t>
            </a:r>
            <a:r>
              <a:rPr lang="en-US" sz="2800" dirty="0"/>
              <a:t> rises, </a:t>
            </a:r>
            <a:r>
              <a:rPr lang="en-US" sz="2800" b="1" i="1" dirty="0"/>
              <a:t>NCO</a:t>
            </a:r>
            <a:r>
              <a:rPr lang="en-US" sz="2800" dirty="0"/>
              <a:t> falls</a:t>
            </a:r>
          </a:p>
          <a:p>
            <a:pPr lvl="1"/>
            <a:r>
              <a:rPr lang="en-US" sz="2800" b="1" i="1" dirty="0"/>
              <a:t>E</a:t>
            </a:r>
            <a:r>
              <a:rPr lang="en-US" sz="2800" dirty="0"/>
              <a:t> rises, </a:t>
            </a:r>
            <a:r>
              <a:rPr lang="en-US" sz="2800" b="1" i="1" dirty="0"/>
              <a:t>NX</a:t>
            </a:r>
            <a:r>
              <a:rPr lang="en-US" sz="2800" dirty="0"/>
              <a:t> falls</a:t>
            </a:r>
          </a:p>
          <a:p>
            <a:r>
              <a:rPr lang="en-US" sz="3200" dirty="0"/>
              <a:t>But one important difference:  </a:t>
            </a:r>
          </a:p>
          <a:p>
            <a:pPr lvl="1"/>
            <a:r>
              <a:rPr lang="en-US" sz="2800" dirty="0"/>
              <a:t>Investment tax incentive </a:t>
            </a:r>
            <a:r>
              <a:rPr lang="en-US" sz="2800" u="sng" dirty="0"/>
              <a:t>increases investment</a:t>
            </a:r>
            <a:r>
              <a:rPr lang="en-US" sz="2800" dirty="0"/>
              <a:t>, which increases productivity growth and living standards in the long run.</a:t>
            </a:r>
          </a:p>
          <a:p>
            <a:pPr lvl="1"/>
            <a:r>
              <a:rPr lang="en-US" sz="2800" dirty="0"/>
              <a:t>Budget deficit </a:t>
            </a:r>
            <a:r>
              <a:rPr lang="en-US" sz="2800" u="sng" dirty="0"/>
              <a:t>reduces investment</a:t>
            </a:r>
            <a:r>
              <a:rPr lang="en-US" sz="2800" dirty="0"/>
              <a:t>, which reduces productivity growth and living standards.</a:t>
            </a:r>
          </a:p>
          <a:p>
            <a:endParaRPr lang="en-US" sz="3200" dirty="0"/>
          </a:p>
        </p:txBody>
      </p:sp>
      <p:sp>
        <p:nvSpPr>
          <p:cNvPr id="4" name="Slide Number Placeholder 3"/>
          <p:cNvSpPr>
            <a:spLocks noGrp="1"/>
          </p:cNvSpPr>
          <p:nvPr>
            <p:ph type="sldNum" sz="quarter" idx="10"/>
          </p:nvPr>
        </p:nvSpPr>
        <p:spPr>
          <a:prstGeom prst="rect">
            <a:avLst/>
          </a:prstGeom>
        </p:spPr>
        <p:txBody>
          <a:bodyPr/>
          <a:lstStyle/>
          <a:p>
            <a:pPr>
              <a:defRPr/>
            </a:pPr>
            <a:fld id="{073C29DC-2178-4274-9150-45F8EBD31C2D}" type="slidenum">
              <a:rPr lang="en-US" smtClean="0"/>
              <a:pPr>
                <a:defRPr/>
              </a:pPr>
              <a:t>30</a:t>
            </a:fld>
            <a:endParaRPr lang="en-US"/>
          </a:p>
        </p:txBody>
      </p:sp>
      <p:sp>
        <p:nvSpPr>
          <p:cNvPr id="6" name="Footer Placeholder 2"/>
          <p:cNvSpPr>
            <a:spLocks noGrp="1"/>
          </p:cNvSpPr>
          <p:nvPr>
            <p:ph type="ftr" sz="quarter" idx="11"/>
          </p:nvPr>
        </p:nvSpPr>
        <p:spPr>
          <a:xfrm>
            <a:off x="0" y="6359858"/>
            <a:ext cx="11821582" cy="498143"/>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3625265901"/>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ASK THE EXPERTS</a:t>
            </a:r>
          </a:p>
        </p:txBody>
      </p:sp>
      <p:sp>
        <p:nvSpPr>
          <p:cNvPr id="3" name="Slide Number Placeholder 2"/>
          <p:cNvSpPr>
            <a:spLocks noGrp="1"/>
          </p:cNvSpPr>
          <p:nvPr>
            <p:ph type="sldNum" sz="quarter" idx="10"/>
          </p:nvPr>
        </p:nvSpPr>
        <p:spPr/>
        <p:txBody>
          <a:bodyPr/>
          <a:lstStyle/>
          <a:p>
            <a:pPr fontAlgn="base">
              <a:spcAft>
                <a:spcPct val="0"/>
              </a:spcAft>
              <a:defRPr/>
            </a:pPr>
            <a:fld id="{CFA536BC-3ED5-4293-8323-16A4258B4A0B}" type="slidenum">
              <a:rPr lang="en-US" smtClean="0"/>
              <a:pPr fontAlgn="base">
                <a:spcAft>
                  <a:spcPct val="0"/>
                </a:spcAft>
                <a:defRPr/>
              </a:pPr>
              <a:t>31</a:t>
            </a:fld>
            <a:endParaRPr lang="en-US" dirty="0"/>
          </a:p>
        </p:txBody>
      </p:sp>
      <p:sp>
        <p:nvSpPr>
          <p:cNvPr id="8" name="Footer Placeholder 2"/>
          <p:cNvSpPr>
            <a:spLocks noGrp="1"/>
          </p:cNvSpPr>
          <p:nvPr>
            <p:ph type="ftr" sz="quarter" idx="11"/>
          </p:nvPr>
        </p:nvSpPr>
        <p:spPr>
          <a:xfrm>
            <a:off x="0" y="6400801"/>
            <a:ext cx="11887200" cy="4572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
        <p:nvSpPr>
          <p:cNvPr id="5" name="Text Placeholder 4"/>
          <p:cNvSpPr>
            <a:spLocks noGrp="1"/>
          </p:cNvSpPr>
          <p:nvPr>
            <p:ph type="body" sz="quarter" idx="12"/>
          </p:nvPr>
        </p:nvSpPr>
        <p:spPr/>
        <p:txBody>
          <a:bodyPr/>
          <a:lstStyle/>
          <a:p>
            <a:r>
              <a:rPr lang="en-US" dirty="0"/>
              <a:t>Deficits</a:t>
            </a:r>
          </a:p>
        </p:txBody>
      </p:sp>
      <p:sp>
        <p:nvSpPr>
          <p:cNvPr id="6" name="Text Placeholder 5"/>
          <p:cNvSpPr>
            <a:spLocks noGrp="1"/>
          </p:cNvSpPr>
          <p:nvPr>
            <p:ph type="body" sz="quarter" idx="14"/>
          </p:nvPr>
        </p:nvSpPr>
        <p:spPr/>
        <p:txBody>
          <a:bodyPr/>
          <a:lstStyle/>
          <a:p>
            <a:r>
              <a:rPr lang="en-US" dirty="0"/>
              <a:t>“If the United States reduced its fiscal deficit, then its trade deficit would also shrink.”</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03183" y="2447925"/>
            <a:ext cx="4431217" cy="338270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Rectangle 8"/>
          <p:cNvSpPr/>
          <p:nvPr/>
        </p:nvSpPr>
        <p:spPr>
          <a:xfrm>
            <a:off x="4521484" y="5830628"/>
            <a:ext cx="3453831" cy="276999"/>
          </a:xfrm>
          <a:prstGeom prst="rect">
            <a:avLst/>
          </a:prstGeom>
        </p:spPr>
        <p:txBody>
          <a:bodyPr wrap="none">
            <a:spAutoFit/>
          </a:bodyPr>
          <a:lstStyle/>
          <a:p>
            <a:pPr lvl="0"/>
            <a:r>
              <a:rPr lang="en-US" sz="1200" dirty="0">
                <a:solidFill>
                  <a:prstClr val="black"/>
                </a:solidFill>
                <a:latin typeface="Calibri"/>
              </a:rPr>
              <a:t>Source: IGM Economic Experts Panel, June 21, 2017.</a:t>
            </a:r>
          </a:p>
        </p:txBody>
      </p:sp>
    </p:spTree>
    <p:extLst>
      <p:ext uri="{BB962C8B-B14F-4D97-AF65-F5344CB8AC3E}">
        <p14:creationId xmlns:p14="http://schemas.microsoft.com/office/powerpoint/2010/main" val="2580212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wipe(left)">
                                      <p:cBhvr>
                                        <p:cTn id="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Trade Policy </a:t>
            </a:r>
          </a:p>
        </p:txBody>
      </p:sp>
      <p:sp>
        <p:nvSpPr>
          <p:cNvPr id="3" name="Content Placeholder 2"/>
          <p:cNvSpPr>
            <a:spLocks noGrp="1"/>
          </p:cNvSpPr>
          <p:nvPr>
            <p:ph idx="1"/>
          </p:nvPr>
        </p:nvSpPr>
        <p:spPr>
          <a:prstGeom prst="rect">
            <a:avLst/>
          </a:prstGeom>
        </p:spPr>
        <p:txBody>
          <a:bodyPr/>
          <a:lstStyle/>
          <a:p>
            <a:r>
              <a:rPr lang="en-US" sz="3200" dirty="0"/>
              <a:t>Trade policy:  </a:t>
            </a:r>
          </a:p>
          <a:p>
            <a:pPr lvl="1"/>
            <a:r>
              <a:rPr lang="en-US" sz="2800" dirty="0"/>
              <a:t>Government policy that directly influences the quantity of goods and services a country imports or exports</a:t>
            </a:r>
          </a:p>
          <a:p>
            <a:pPr lvl="1"/>
            <a:r>
              <a:rPr lang="en-US" sz="3000" u="sng" dirty="0"/>
              <a:t>Tariff</a:t>
            </a:r>
            <a:r>
              <a:rPr lang="en-US" sz="3000" dirty="0"/>
              <a:t>: a tax on imported goods</a:t>
            </a:r>
          </a:p>
          <a:p>
            <a:pPr lvl="1"/>
            <a:r>
              <a:rPr lang="en-US" sz="3000" u="sng" dirty="0"/>
              <a:t>Import quota</a:t>
            </a:r>
            <a:r>
              <a:rPr lang="en-US" sz="3000" dirty="0"/>
              <a:t>: limit on the quantity of imports</a:t>
            </a:r>
          </a:p>
          <a:p>
            <a:r>
              <a:rPr lang="en-US" sz="3200" dirty="0"/>
              <a:t>Some arguments for restricting trade:</a:t>
            </a:r>
          </a:p>
          <a:p>
            <a:pPr lvl="1"/>
            <a:r>
              <a:rPr lang="en-US" sz="2800" dirty="0"/>
              <a:t>Save jobs in domestic industry</a:t>
            </a:r>
          </a:p>
          <a:p>
            <a:pPr lvl="1"/>
            <a:r>
              <a:rPr lang="en-US" sz="2800" dirty="0"/>
              <a:t>Reduce the trade deficit </a:t>
            </a:r>
          </a:p>
        </p:txBody>
      </p:sp>
      <p:sp>
        <p:nvSpPr>
          <p:cNvPr id="4" name="Slide Number Placeholder 3"/>
          <p:cNvSpPr>
            <a:spLocks noGrp="1"/>
          </p:cNvSpPr>
          <p:nvPr>
            <p:ph type="sldNum" sz="quarter" idx="10"/>
          </p:nvPr>
        </p:nvSpPr>
        <p:spPr>
          <a:prstGeom prst="rect">
            <a:avLst/>
          </a:prstGeom>
        </p:spPr>
        <p:txBody>
          <a:bodyPr/>
          <a:lstStyle/>
          <a:p>
            <a:pPr>
              <a:defRPr/>
            </a:pPr>
            <a:fld id="{073C29DC-2178-4274-9150-45F8EBD31C2D}" type="slidenum">
              <a:rPr lang="en-US" smtClean="0"/>
              <a:pPr>
                <a:defRPr/>
              </a:pPr>
              <a:t>32</a:t>
            </a:fld>
            <a:endParaRPr lang="en-US"/>
          </a:p>
        </p:txBody>
      </p:sp>
      <p:sp>
        <p:nvSpPr>
          <p:cNvPr id="6" name="Footer Placeholder 2"/>
          <p:cNvSpPr>
            <a:spLocks noGrp="1"/>
          </p:cNvSpPr>
          <p:nvPr>
            <p:ph type="ftr" sz="quarter" idx="11"/>
          </p:nvPr>
        </p:nvSpPr>
        <p:spPr>
          <a:xfrm>
            <a:off x="0" y="6359858"/>
            <a:ext cx="11821582" cy="498143"/>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3928200186"/>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6">
                    <a:lumMod val="50000"/>
                  </a:schemeClr>
                </a:solidFill>
              </a:rPr>
              <a:t>EXAMPLE 3: Protecting domestic auto makers</a:t>
            </a:r>
            <a:endParaRPr lang="en-US" dirty="0">
              <a:solidFill>
                <a:srgbClr val="C00000"/>
              </a:solidFill>
            </a:endParaRPr>
          </a:p>
        </p:txBody>
      </p:sp>
      <p:sp>
        <p:nvSpPr>
          <p:cNvPr id="3" name="Content Placeholder 2"/>
          <p:cNvSpPr>
            <a:spLocks noGrp="1"/>
          </p:cNvSpPr>
          <p:nvPr>
            <p:ph idx="1"/>
          </p:nvPr>
        </p:nvSpPr>
        <p:spPr>
          <a:prstGeom prst="rect">
            <a:avLst/>
          </a:prstGeom>
        </p:spPr>
        <p:txBody>
          <a:bodyPr>
            <a:noAutofit/>
          </a:bodyPr>
          <a:lstStyle/>
          <a:p>
            <a:pPr marL="0" indent="0">
              <a:buNone/>
            </a:pPr>
            <a:r>
              <a:rPr lang="en-US" sz="3000" dirty="0">
                <a:solidFill>
                  <a:srgbClr val="002060"/>
                </a:solidFill>
              </a:rPr>
              <a:t>Suppose the government uses import quotas on cars imported from Japan, in order to protect jobs in the domestic auto industry.  </a:t>
            </a:r>
          </a:p>
          <a:p>
            <a:r>
              <a:rPr lang="en-US" sz="3000" dirty="0">
                <a:solidFill>
                  <a:schemeClr val="tx1"/>
                </a:solidFill>
              </a:rPr>
              <a:t>Use the appropriate diagrams to determine how this policy would affect:</a:t>
            </a:r>
          </a:p>
          <a:p>
            <a:pPr marL="971550" lvl="1" indent="-514350">
              <a:buClr>
                <a:srgbClr val="C00000"/>
              </a:buClr>
              <a:buFont typeface="+mj-lt"/>
              <a:buAutoNum type="alphaUcPeriod"/>
            </a:pPr>
            <a:r>
              <a:rPr lang="en-US" sz="3000" dirty="0">
                <a:solidFill>
                  <a:schemeClr val="tx1"/>
                </a:solidFill>
              </a:rPr>
              <a:t>the real interest rate, </a:t>
            </a:r>
            <a:r>
              <a:rPr lang="en-US" sz="3000" b="1" i="1" dirty="0">
                <a:solidFill>
                  <a:schemeClr val="tx1"/>
                </a:solidFill>
              </a:rPr>
              <a:t>r</a:t>
            </a:r>
          </a:p>
          <a:p>
            <a:pPr marL="971550" lvl="1" indent="-514350">
              <a:buClr>
                <a:srgbClr val="C00000"/>
              </a:buClr>
              <a:buFont typeface="+mj-lt"/>
              <a:buAutoNum type="alphaUcPeriod"/>
            </a:pPr>
            <a:r>
              <a:rPr lang="en-US" sz="3000" dirty="0">
                <a:solidFill>
                  <a:schemeClr val="tx1"/>
                </a:solidFill>
              </a:rPr>
              <a:t>net capital outflow, </a:t>
            </a:r>
            <a:r>
              <a:rPr lang="en-US" sz="3000" b="1" i="1" dirty="0">
                <a:solidFill>
                  <a:schemeClr val="tx1"/>
                </a:solidFill>
              </a:rPr>
              <a:t>NCO</a:t>
            </a:r>
          </a:p>
          <a:p>
            <a:pPr marL="971550" lvl="1" indent="-514350">
              <a:buClr>
                <a:srgbClr val="C00000"/>
              </a:buClr>
              <a:buFont typeface="+mj-lt"/>
              <a:buAutoNum type="alphaUcPeriod"/>
            </a:pPr>
            <a:r>
              <a:rPr lang="en-US" sz="3000" dirty="0">
                <a:solidFill>
                  <a:schemeClr val="tx1"/>
                </a:solidFill>
              </a:rPr>
              <a:t>the real exchange rate, </a:t>
            </a:r>
            <a:r>
              <a:rPr lang="en-US" sz="3000" b="1" i="1" dirty="0">
                <a:solidFill>
                  <a:schemeClr val="tx1"/>
                </a:solidFill>
              </a:rPr>
              <a:t>E</a:t>
            </a:r>
          </a:p>
          <a:p>
            <a:pPr marL="971550" lvl="1" indent="-514350">
              <a:buClr>
                <a:srgbClr val="C00000"/>
              </a:buClr>
              <a:buFont typeface="+mj-lt"/>
              <a:buAutoNum type="alphaUcPeriod"/>
            </a:pPr>
            <a:r>
              <a:rPr lang="en-US" sz="3000" dirty="0">
                <a:solidFill>
                  <a:schemeClr val="tx1"/>
                </a:solidFill>
              </a:rPr>
              <a:t>net exports, </a:t>
            </a:r>
            <a:r>
              <a:rPr lang="en-US" sz="3000" b="1" i="1" dirty="0">
                <a:solidFill>
                  <a:schemeClr val="tx1"/>
                </a:solidFill>
              </a:rPr>
              <a:t>NX</a:t>
            </a:r>
          </a:p>
          <a:p>
            <a:pPr marL="971550" lvl="1" indent="-514350">
              <a:buClr>
                <a:srgbClr val="C00000"/>
              </a:buClr>
              <a:buFont typeface="+mj-lt"/>
              <a:buAutoNum type="alphaUcPeriod"/>
            </a:pPr>
            <a:r>
              <a:rPr lang="en-US" sz="3000" dirty="0">
                <a:solidFill>
                  <a:schemeClr val="tx1"/>
                </a:solidFill>
              </a:rPr>
              <a:t>Does the policy saves U.S. jobs?</a:t>
            </a:r>
          </a:p>
          <a:p>
            <a:pPr marL="0" indent="0">
              <a:buNone/>
            </a:pPr>
            <a:endParaRPr lang="en-US" sz="3000" dirty="0">
              <a:solidFill>
                <a:schemeClr val="tx1"/>
              </a:solidFill>
            </a:endParaRPr>
          </a:p>
        </p:txBody>
      </p:sp>
      <p:sp>
        <p:nvSpPr>
          <p:cNvPr id="4" name="Slide Number Placeholder 3"/>
          <p:cNvSpPr>
            <a:spLocks noGrp="1"/>
          </p:cNvSpPr>
          <p:nvPr>
            <p:ph type="sldNum" sz="quarter" idx="10"/>
          </p:nvPr>
        </p:nvSpPr>
        <p:spPr>
          <a:prstGeom prst="rect">
            <a:avLst/>
          </a:prstGeom>
        </p:spPr>
        <p:txBody>
          <a:bodyPr/>
          <a:lstStyle/>
          <a:p>
            <a:pPr>
              <a:defRPr/>
            </a:pPr>
            <a:fld id="{073C29DC-2178-4274-9150-45F8EBD31C2D}" type="slidenum">
              <a:rPr lang="en-US" smtClean="0"/>
              <a:pPr>
                <a:defRPr/>
              </a:pPr>
              <a:t>33</a:t>
            </a:fld>
            <a:endParaRPr lang="en-US"/>
          </a:p>
        </p:txBody>
      </p:sp>
      <p:sp>
        <p:nvSpPr>
          <p:cNvPr id="6" name="Footer Placeholder 2"/>
          <p:cNvSpPr>
            <a:spLocks noGrp="1"/>
          </p:cNvSpPr>
          <p:nvPr>
            <p:ph type="ftr" sz="quarter" idx="11"/>
          </p:nvPr>
        </p:nvSpPr>
        <p:spPr>
          <a:xfrm>
            <a:off x="-1" y="6324601"/>
            <a:ext cx="11887199" cy="5334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4029255735"/>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748" name="Group 2"/>
          <p:cNvGrpSpPr>
            <a:grpSpLocks/>
          </p:cNvGrpSpPr>
          <p:nvPr/>
        </p:nvGrpSpPr>
        <p:grpSpPr bwMode="auto">
          <a:xfrm>
            <a:off x="2640013" y="3433763"/>
            <a:ext cx="2578100" cy="2119312"/>
            <a:chOff x="3678" y="1961"/>
            <a:chExt cx="1289" cy="1153"/>
          </a:xfrm>
        </p:grpSpPr>
        <p:sp>
          <p:nvSpPr>
            <p:cNvPr id="31783" name="Line 3"/>
            <p:cNvSpPr>
              <a:spLocks noChangeShapeType="1"/>
            </p:cNvSpPr>
            <p:nvPr/>
          </p:nvSpPr>
          <p:spPr bwMode="auto">
            <a:xfrm>
              <a:off x="3678" y="1961"/>
              <a:ext cx="991" cy="973"/>
            </a:xfrm>
            <a:prstGeom prst="line">
              <a:avLst/>
            </a:prstGeom>
            <a:noFill/>
            <a:ln w="38100">
              <a:solidFill>
                <a:srgbClr val="0033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84" name="Text Box 4"/>
            <p:cNvSpPr txBox="1">
              <a:spLocks noChangeArrowheads="1"/>
            </p:cNvSpPr>
            <p:nvPr/>
          </p:nvSpPr>
          <p:spPr bwMode="auto">
            <a:xfrm>
              <a:off x="4624" y="2865"/>
              <a:ext cx="343" cy="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i="1">
                  <a:cs typeface="Arial" charset="0"/>
                </a:rPr>
                <a:t>D</a:t>
              </a:r>
              <a:endParaRPr lang="en-US" sz="2400" b="1" baseline="-25000">
                <a:cs typeface="Arial" charset="0"/>
              </a:endParaRPr>
            </a:p>
          </p:txBody>
        </p:sp>
      </p:grpSp>
      <p:sp>
        <p:nvSpPr>
          <p:cNvPr id="144389" name="Text Box 5"/>
          <p:cNvSpPr txBox="1">
            <a:spLocks noChangeArrowheads="1"/>
          </p:cNvSpPr>
          <p:nvPr/>
        </p:nvSpPr>
        <p:spPr bwMode="auto">
          <a:xfrm>
            <a:off x="1925638" y="936626"/>
            <a:ext cx="8423275" cy="9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105000"/>
              </a:lnSpc>
              <a:spcBef>
                <a:spcPct val="25000"/>
              </a:spcBef>
            </a:pPr>
            <a:r>
              <a:rPr lang="en-US" sz="2600" dirty="0">
                <a:cs typeface="Arial" charset="0"/>
              </a:rPr>
              <a:t>An import quota does not affect saving or investment</a:t>
            </a:r>
            <a:r>
              <a:rPr lang="en-US" sz="2600">
                <a:cs typeface="Arial" charset="0"/>
              </a:rPr>
              <a:t>, </a:t>
            </a:r>
            <a:br>
              <a:rPr lang="en-US" sz="2600">
                <a:cs typeface="Arial" charset="0"/>
              </a:rPr>
            </a:br>
            <a:r>
              <a:rPr lang="en-US" sz="2600">
                <a:cs typeface="Arial" charset="0"/>
              </a:rPr>
              <a:t>so </a:t>
            </a:r>
            <a:r>
              <a:rPr lang="en-US" sz="2600" dirty="0">
                <a:cs typeface="Arial" charset="0"/>
              </a:rPr>
              <a:t>it does not affect </a:t>
            </a:r>
            <a:r>
              <a:rPr lang="en-US" sz="2600" b="1" i="1" dirty="0">
                <a:cs typeface="Arial" charset="0"/>
              </a:rPr>
              <a:t>NCO</a:t>
            </a:r>
            <a:r>
              <a:rPr lang="en-US" sz="2600" dirty="0">
                <a:cs typeface="Arial" charset="0"/>
              </a:rPr>
              <a:t>.  (Recall:  </a:t>
            </a:r>
            <a:r>
              <a:rPr lang="en-US" sz="2600" b="1" i="1" dirty="0">
                <a:cs typeface="Arial" charset="0"/>
              </a:rPr>
              <a:t>NCO</a:t>
            </a:r>
            <a:r>
              <a:rPr lang="en-US" sz="2600" dirty="0">
                <a:cs typeface="Arial" charset="0"/>
              </a:rPr>
              <a:t> = </a:t>
            </a:r>
            <a:r>
              <a:rPr lang="en-US" sz="2600" b="1" i="1" dirty="0">
                <a:cs typeface="Arial" charset="0"/>
              </a:rPr>
              <a:t>S</a:t>
            </a:r>
            <a:r>
              <a:rPr lang="en-US" sz="2600" dirty="0">
                <a:cs typeface="Arial" charset="0"/>
              </a:rPr>
              <a:t> – </a:t>
            </a:r>
            <a:r>
              <a:rPr lang="en-US" sz="2600" b="1" i="1" dirty="0">
                <a:cs typeface="Arial" charset="0"/>
              </a:rPr>
              <a:t>I</a:t>
            </a:r>
            <a:r>
              <a:rPr lang="en-US" sz="2600" dirty="0">
                <a:cs typeface="Arial" charset="0"/>
              </a:rPr>
              <a:t>.) </a:t>
            </a:r>
          </a:p>
        </p:txBody>
      </p:sp>
      <p:sp>
        <p:nvSpPr>
          <p:cNvPr id="31750" name="Rectangle 6"/>
          <p:cNvSpPr>
            <a:spLocks noGrp="1" noChangeArrowheads="1"/>
          </p:cNvSpPr>
          <p:nvPr>
            <p:ph type="title"/>
          </p:nvPr>
        </p:nvSpPr>
        <p:spPr/>
        <p:txBody>
          <a:bodyPr>
            <a:normAutofit/>
          </a:bodyPr>
          <a:lstStyle/>
          <a:p>
            <a:pPr eaLnBrk="1" hangingPunct="1"/>
            <a:r>
              <a:rPr lang="en-US" dirty="0"/>
              <a:t>EXAMPLE 3: Solution, A and B</a:t>
            </a:r>
          </a:p>
        </p:txBody>
      </p:sp>
      <p:sp>
        <p:nvSpPr>
          <p:cNvPr id="4" name="Slide Number Placeholder 3"/>
          <p:cNvSpPr>
            <a:spLocks noGrp="1"/>
          </p:cNvSpPr>
          <p:nvPr>
            <p:ph type="sldNum" sz="quarter" idx="10"/>
          </p:nvPr>
        </p:nvSpPr>
        <p:spPr/>
        <p:txBody>
          <a:bodyPr/>
          <a:lstStyle/>
          <a:p>
            <a:pPr>
              <a:defRPr/>
            </a:pPr>
            <a:fld id="{2F37425F-5E17-4209-B948-B5CE2119E408}" type="slidenum">
              <a:rPr lang="en-US" smtClean="0"/>
              <a:pPr>
                <a:defRPr/>
              </a:pPr>
              <a:t>34</a:t>
            </a:fld>
            <a:endParaRPr lang="en-US" dirty="0"/>
          </a:p>
        </p:txBody>
      </p:sp>
      <p:grpSp>
        <p:nvGrpSpPr>
          <p:cNvPr id="31751" name="Group 7"/>
          <p:cNvGrpSpPr>
            <a:grpSpLocks/>
          </p:cNvGrpSpPr>
          <p:nvPr/>
        </p:nvGrpSpPr>
        <p:grpSpPr bwMode="auto">
          <a:xfrm>
            <a:off x="6443663" y="2481264"/>
            <a:ext cx="3905250" cy="3749675"/>
            <a:chOff x="3148" y="1437"/>
            <a:chExt cx="2460" cy="2362"/>
          </a:xfrm>
        </p:grpSpPr>
        <p:grpSp>
          <p:nvGrpSpPr>
            <p:cNvPr id="31778" name="Group 8"/>
            <p:cNvGrpSpPr>
              <a:grpSpLocks/>
            </p:cNvGrpSpPr>
            <p:nvPr/>
          </p:nvGrpSpPr>
          <p:grpSpPr bwMode="auto">
            <a:xfrm>
              <a:off x="3247" y="1713"/>
              <a:ext cx="1828" cy="1938"/>
              <a:chOff x="1098" y="1361"/>
              <a:chExt cx="2116" cy="2027"/>
            </a:xfrm>
          </p:grpSpPr>
          <p:sp>
            <p:nvSpPr>
              <p:cNvPr id="31781" name="Line 9"/>
              <p:cNvSpPr>
                <a:spLocks noChangeShapeType="1"/>
              </p:cNvSpPr>
              <p:nvPr/>
            </p:nvSpPr>
            <p:spPr bwMode="auto">
              <a:xfrm>
                <a:off x="1102" y="1361"/>
                <a:ext cx="0" cy="20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82" name="Line 10"/>
              <p:cNvSpPr>
                <a:spLocks noChangeShapeType="1"/>
              </p:cNvSpPr>
              <p:nvPr/>
            </p:nvSpPr>
            <p:spPr bwMode="auto">
              <a:xfrm>
                <a:off x="1098" y="3388"/>
                <a:ext cx="211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31779" name="Text Box 11"/>
            <p:cNvSpPr txBox="1">
              <a:spLocks noChangeArrowheads="1"/>
            </p:cNvSpPr>
            <p:nvPr/>
          </p:nvSpPr>
          <p:spPr bwMode="auto">
            <a:xfrm>
              <a:off x="3148" y="1437"/>
              <a:ext cx="21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a:cs typeface="Arial" charset="0"/>
                </a:rPr>
                <a:t>r</a:t>
              </a:r>
              <a:endParaRPr lang="en-US" sz="2400" baseline="-25000">
                <a:cs typeface="Arial" charset="0"/>
              </a:endParaRPr>
            </a:p>
          </p:txBody>
        </p:sp>
        <p:sp>
          <p:nvSpPr>
            <p:cNvPr id="31780" name="Text Box 12"/>
            <p:cNvSpPr txBox="1">
              <a:spLocks noChangeArrowheads="1"/>
            </p:cNvSpPr>
            <p:nvPr/>
          </p:nvSpPr>
          <p:spPr bwMode="auto">
            <a:xfrm>
              <a:off x="5040" y="3511"/>
              <a:ext cx="56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a:cs typeface="Arial" charset="0"/>
                </a:rPr>
                <a:t>NCO</a:t>
              </a:r>
              <a:endParaRPr lang="en-US" sz="2400" baseline="-25000">
                <a:cs typeface="Arial" charset="0"/>
              </a:endParaRPr>
            </a:p>
          </p:txBody>
        </p:sp>
      </p:grpSp>
      <p:grpSp>
        <p:nvGrpSpPr>
          <p:cNvPr id="31752" name="Group 49"/>
          <p:cNvGrpSpPr>
            <a:grpSpLocks/>
          </p:cNvGrpSpPr>
          <p:nvPr/>
        </p:nvGrpSpPr>
        <p:grpSpPr bwMode="auto">
          <a:xfrm>
            <a:off x="7251700" y="3262313"/>
            <a:ext cx="2463800" cy="2424112"/>
            <a:chOff x="3615" y="2083"/>
            <a:chExt cx="1552" cy="1527"/>
          </a:xfrm>
        </p:grpSpPr>
        <p:sp>
          <p:nvSpPr>
            <p:cNvPr id="31776" name="Line 13"/>
            <p:cNvSpPr>
              <a:spLocks noChangeShapeType="1"/>
            </p:cNvSpPr>
            <p:nvPr/>
          </p:nvSpPr>
          <p:spPr bwMode="auto">
            <a:xfrm>
              <a:off x="3615" y="2083"/>
              <a:ext cx="991" cy="1296"/>
            </a:xfrm>
            <a:prstGeom prst="line">
              <a:avLst/>
            </a:prstGeom>
            <a:noFill/>
            <a:ln w="38100">
              <a:solidFill>
                <a:srgbClr val="0033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77" name="Text Box 14"/>
            <p:cNvSpPr txBox="1">
              <a:spLocks noChangeArrowheads="1"/>
            </p:cNvSpPr>
            <p:nvPr/>
          </p:nvSpPr>
          <p:spPr bwMode="auto">
            <a:xfrm>
              <a:off x="4533" y="3322"/>
              <a:ext cx="63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i="1">
                  <a:cs typeface="Arial" charset="0"/>
                </a:rPr>
                <a:t>NCO</a:t>
              </a:r>
              <a:endParaRPr lang="en-US" sz="2400" b="1" baseline="-25000">
                <a:cs typeface="Arial" charset="0"/>
              </a:endParaRPr>
            </a:p>
          </p:txBody>
        </p:sp>
      </p:grpSp>
      <p:sp>
        <p:nvSpPr>
          <p:cNvPr id="31753" name="Text Box 18"/>
          <p:cNvSpPr txBox="1">
            <a:spLocks noChangeArrowheads="1"/>
          </p:cNvSpPr>
          <p:nvPr/>
        </p:nvSpPr>
        <p:spPr bwMode="auto">
          <a:xfrm>
            <a:off x="6970713" y="2247900"/>
            <a:ext cx="29765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u="sng">
                <a:cs typeface="Arial" charset="0"/>
              </a:rPr>
              <a:t>Net capital outflow</a:t>
            </a:r>
          </a:p>
        </p:txBody>
      </p:sp>
      <p:grpSp>
        <p:nvGrpSpPr>
          <p:cNvPr id="31754" name="Group 19"/>
          <p:cNvGrpSpPr>
            <a:grpSpLocks/>
          </p:cNvGrpSpPr>
          <p:nvPr/>
        </p:nvGrpSpPr>
        <p:grpSpPr bwMode="auto">
          <a:xfrm>
            <a:off x="2173289" y="2478089"/>
            <a:ext cx="3830637" cy="3749675"/>
            <a:chOff x="458" y="1435"/>
            <a:chExt cx="2413" cy="2362"/>
          </a:xfrm>
        </p:grpSpPr>
        <p:grpSp>
          <p:nvGrpSpPr>
            <p:cNvPr id="31771" name="Group 20"/>
            <p:cNvGrpSpPr>
              <a:grpSpLocks/>
            </p:cNvGrpSpPr>
            <p:nvPr/>
          </p:nvGrpSpPr>
          <p:grpSpPr bwMode="auto">
            <a:xfrm>
              <a:off x="565" y="1711"/>
              <a:ext cx="1964" cy="1938"/>
              <a:chOff x="1098" y="1361"/>
              <a:chExt cx="2116" cy="2027"/>
            </a:xfrm>
          </p:grpSpPr>
          <p:sp>
            <p:nvSpPr>
              <p:cNvPr id="31774" name="Line 21"/>
              <p:cNvSpPr>
                <a:spLocks noChangeShapeType="1"/>
              </p:cNvSpPr>
              <p:nvPr/>
            </p:nvSpPr>
            <p:spPr bwMode="auto">
              <a:xfrm>
                <a:off x="1102" y="1361"/>
                <a:ext cx="0" cy="20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75" name="Line 22"/>
              <p:cNvSpPr>
                <a:spLocks noChangeShapeType="1"/>
              </p:cNvSpPr>
              <p:nvPr/>
            </p:nvSpPr>
            <p:spPr bwMode="auto">
              <a:xfrm>
                <a:off x="1098" y="3388"/>
                <a:ext cx="211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31772" name="Text Box 23"/>
            <p:cNvSpPr txBox="1">
              <a:spLocks noChangeArrowheads="1"/>
            </p:cNvSpPr>
            <p:nvPr/>
          </p:nvSpPr>
          <p:spPr bwMode="auto">
            <a:xfrm>
              <a:off x="458" y="1435"/>
              <a:ext cx="21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a:cs typeface="Arial" charset="0"/>
                </a:rPr>
                <a:t>r</a:t>
              </a:r>
              <a:endParaRPr lang="en-US" sz="2400" baseline="-25000">
                <a:cs typeface="Arial" charset="0"/>
              </a:endParaRPr>
            </a:p>
          </p:txBody>
        </p:sp>
        <p:sp>
          <p:nvSpPr>
            <p:cNvPr id="31773" name="Text Box 24"/>
            <p:cNvSpPr txBox="1">
              <a:spLocks noChangeArrowheads="1"/>
            </p:cNvSpPr>
            <p:nvPr/>
          </p:nvSpPr>
          <p:spPr bwMode="auto">
            <a:xfrm>
              <a:off x="2497" y="3509"/>
              <a:ext cx="37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a:cs typeface="Arial" charset="0"/>
                </a:rPr>
                <a:t>LF</a:t>
              </a:r>
              <a:endParaRPr lang="en-US" sz="2400" baseline="-25000">
                <a:cs typeface="Arial" charset="0"/>
              </a:endParaRPr>
            </a:p>
          </p:txBody>
        </p:sp>
      </p:grpSp>
      <p:grpSp>
        <p:nvGrpSpPr>
          <p:cNvPr id="31755" name="Group 25"/>
          <p:cNvGrpSpPr>
            <a:grpSpLocks/>
          </p:cNvGrpSpPr>
          <p:nvPr/>
        </p:nvGrpSpPr>
        <p:grpSpPr bwMode="auto">
          <a:xfrm>
            <a:off x="3140076" y="3000375"/>
            <a:ext cx="1833563" cy="2662238"/>
            <a:chOff x="1025" y="1764"/>
            <a:chExt cx="1155" cy="1677"/>
          </a:xfrm>
        </p:grpSpPr>
        <p:sp>
          <p:nvSpPr>
            <p:cNvPr id="31769" name="Line 26"/>
            <p:cNvSpPr>
              <a:spLocks noChangeShapeType="1"/>
            </p:cNvSpPr>
            <p:nvPr/>
          </p:nvSpPr>
          <p:spPr bwMode="auto">
            <a:xfrm flipV="1">
              <a:off x="1025" y="2001"/>
              <a:ext cx="904" cy="1440"/>
            </a:xfrm>
            <a:prstGeom prst="line">
              <a:avLst/>
            </a:prstGeom>
            <a:noFill/>
            <a:ln w="38100">
              <a:solidFill>
                <a:srgbClr val="0033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70" name="Text Box 27"/>
            <p:cNvSpPr txBox="1">
              <a:spLocks noChangeArrowheads="1"/>
            </p:cNvSpPr>
            <p:nvPr/>
          </p:nvSpPr>
          <p:spPr bwMode="auto">
            <a:xfrm>
              <a:off x="1856" y="1764"/>
              <a:ext cx="32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i="1">
                  <a:cs typeface="Arial" charset="0"/>
                </a:rPr>
                <a:t>S</a:t>
              </a:r>
              <a:endParaRPr lang="en-US" sz="2400" b="1" baseline="-25000">
                <a:cs typeface="Arial" charset="0"/>
              </a:endParaRPr>
            </a:p>
          </p:txBody>
        </p:sp>
      </p:grpSp>
      <p:sp>
        <p:nvSpPr>
          <p:cNvPr id="31756" name="Text Box 30"/>
          <p:cNvSpPr txBox="1">
            <a:spLocks noChangeArrowheads="1"/>
          </p:cNvSpPr>
          <p:nvPr/>
        </p:nvSpPr>
        <p:spPr bwMode="auto">
          <a:xfrm>
            <a:off x="2933701" y="2244725"/>
            <a:ext cx="24304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u="sng">
                <a:cs typeface="Arial" charset="0"/>
              </a:rPr>
              <a:t>Loanable funds</a:t>
            </a:r>
          </a:p>
        </p:txBody>
      </p:sp>
      <p:sp>
        <p:nvSpPr>
          <p:cNvPr id="31757" name="Line 31"/>
          <p:cNvSpPr>
            <a:spLocks noChangeShapeType="1"/>
          </p:cNvSpPr>
          <p:nvPr/>
        </p:nvSpPr>
        <p:spPr bwMode="auto">
          <a:xfrm>
            <a:off x="1806575" y="1944688"/>
            <a:ext cx="85979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31758" name="Group 51"/>
          <p:cNvGrpSpPr>
            <a:grpSpLocks/>
          </p:cNvGrpSpPr>
          <p:nvPr/>
        </p:nvGrpSpPr>
        <p:grpSpPr bwMode="auto">
          <a:xfrm>
            <a:off x="1925638" y="4325944"/>
            <a:ext cx="4303712" cy="369888"/>
            <a:chOff x="260" y="2753"/>
            <a:chExt cx="2711" cy="233"/>
          </a:xfrm>
        </p:grpSpPr>
        <p:sp>
          <p:nvSpPr>
            <p:cNvPr id="31765" name="Text Box 28"/>
            <p:cNvSpPr txBox="1">
              <a:spLocks noChangeArrowheads="1"/>
            </p:cNvSpPr>
            <p:nvPr/>
          </p:nvSpPr>
          <p:spPr bwMode="auto">
            <a:xfrm>
              <a:off x="260" y="2753"/>
              <a:ext cx="245"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a:cs typeface="Arial" charset="0"/>
                </a:rPr>
                <a:t>r</a:t>
              </a:r>
              <a:r>
                <a:rPr lang="en-US" sz="2400" b="1" baseline="-25000">
                  <a:cs typeface="Arial" charset="0"/>
                </a:rPr>
                <a:t>1</a:t>
              </a:r>
            </a:p>
          </p:txBody>
        </p:sp>
        <p:sp>
          <p:nvSpPr>
            <p:cNvPr id="31766" name="Oval 29"/>
            <p:cNvSpPr>
              <a:spLocks noChangeAspect="1" noChangeArrowheads="1"/>
            </p:cNvSpPr>
            <p:nvPr/>
          </p:nvSpPr>
          <p:spPr bwMode="auto">
            <a:xfrm>
              <a:off x="1434" y="2834"/>
              <a:ext cx="81" cy="80"/>
            </a:xfrm>
            <a:prstGeom prst="ellipse">
              <a:avLst/>
            </a:prstGeom>
            <a:solidFill>
              <a:srgbClr val="000000"/>
            </a:solidFill>
            <a:ln>
              <a:noFill/>
            </a:ln>
            <a:extLst>
              <a:ext uri="{91240B29-F687-4F45-9708-019B960494DF}">
                <a14:hiddenLine xmlns:a14="http://schemas.microsoft.com/office/drawing/2010/main" w="9525">
                  <a:solidFill>
                    <a:srgbClr val="000000"/>
                  </a:solidFill>
                  <a:prstDash val="dash"/>
                  <a:round/>
                  <a:headEnd/>
                  <a:tailEnd/>
                </a14:hiddenLine>
              </a:ext>
            </a:extLst>
          </p:spPr>
          <p:txBody>
            <a:bodyPr wrap="none" anchor="ctr"/>
            <a:lstStyle/>
            <a:p>
              <a:endParaRPr lang="en-US">
                <a:cs typeface="Arial" charset="0"/>
              </a:endParaRPr>
            </a:p>
          </p:txBody>
        </p:sp>
        <p:sp>
          <p:nvSpPr>
            <p:cNvPr id="31767" name="Line 32"/>
            <p:cNvSpPr>
              <a:spLocks noChangeShapeType="1"/>
            </p:cNvSpPr>
            <p:nvPr/>
          </p:nvSpPr>
          <p:spPr bwMode="auto">
            <a:xfrm flipH="1">
              <a:off x="525" y="2878"/>
              <a:ext cx="951" cy="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sp>
          <p:nvSpPr>
            <p:cNvPr id="31768" name="Line 42"/>
            <p:cNvSpPr>
              <a:spLocks noChangeShapeType="1"/>
            </p:cNvSpPr>
            <p:nvPr/>
          </p:nvSpPr>
          <p:spPr bwMode="auto">
            <a:xfrm>
              <a:off x="1478" y="2877"/>
              <a:ext cx="1493" cy="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1759" name="Group 50"/>
          <p:cNvGrpSpPr>
            <a:grpSpLocks/>
          </p:cNvGrpSpPr>
          <p:nvPr/>
        </p:nvGrpSpPr>
        <p:grpSpPr bwMode="auto">
          <a:xfrm>
            <a:off x="6234114" y="4325938"/>
            <a:ext cx="2046287" cy="1670050"/>
            <a:chOff x="2974" y="2753"/>
            <a:chExt cx="1289" cy="1052"/>
          </a:xfrm>
        </p:grpSpPr>
        <p:sp>
          <p:nvSpPr>
            <p:cNvPr id="31761" name="Text Box 15"/>
            <p:cNvSpPr txBox="1">
              <a:spLocks noChangeArrowheads="1"/>
            </p:cNvSpPr>
            <p:nvPr/>
          </p:nvSpPr>
          <p:spPr bwMode="auto">
            <a:xfrm>
              <a:off x="2974" y="2753"/>
              <a:ext cx="197" cy="233"/>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a:cs typeface="Arial" charset="0"/>
                </a:rPr>
                <a:t>r</a:t>
              </a:r>
              <a:r>
                <a:rPr lang="en-US" sz="2400" b="1" baseline="-25000">
                  <a:cs typeface="Arial" charset="0"/>
                </a:rPr>
                <a:t>1</a:t>
              </a:r>
            </a:p>
          </p:txBody>
        </p:sp>
        <p:sp>
          <p:nvSpPr>
            <p:cNvPr id="31762" name="Line 16"/>
            <p:cNvSpPr>
              <a:spLocks noChangeShapeType="1"/>
            </p:cNvSpPr>
            <p:nvPr/>
          </p:nvSpPr>
          <p:spPr bwMode="auto">
            <a:xfrm flipH="1">
              <a:off x="3211" y="2878"/>
              <a:ext cx="1001" cy="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sp>
          <p:nvSpPr>
            <p:cNvPr id="31763" name="Oval 17"/>
            <p:cNvSpPr>
              <a:spLocks noChangeAspect="1" noChangeArrowheads="1"/>
            </p:cNvSpPr>
            <p:nvPr/>
          </p:nvSpPr>
          <p:spPr bwMode="auto">
            <a:xfrm>
              <a:off x="4182" y="2836"/>
              <a:ext cx="81" cy="80"/>
            </a:xfrm>
            <a:prstGeom prst="ellipse">
              <a:avLst/>
            </a:prstGeom>
            <a:solidFill>
              <a:srgbClr val="000000"/>
            </a:solidFill>
            <a:ln>
              <a:noFill/>
            </a:ln>
            <a:extLst>
              <a:ext uri="{91240B29-F687-4F45-9708-019B960494DF}">
                <a14:hiddenLine xmlns:a14="http://schemas.microsoft.com/office/drawing/2010/main" w="9525">
                  <a:solidFill>
                    <a:srgbClr val="000000"/>
                  </a:solidFill>
                  <a:prstDash val="dash"/>
                  <a:round/>
                  <a:headEnd/>
                  <a:tailEnd/>
                </a14:hiddenLine>
              </a:ext>
            </a:extLst>
          </p:spPr>
          <p:txBody>
            <a:bodyPr wrap="none" anchor="ctr"/>
            <a:lstStyle/>
            <a:p>
              <a:endParaRPr lang="en-US">
                <a:cs typeface="Arial" charset="0"/>
              </a:endParaRPr>
            </a:p>
          </p:txBody>
        </p:sp>
        <p:sp>
          <p:nvSpPr>
            <p:cNvPr id="31764" name="Line 44"/>
            <p:cNvSpPr>
              <a:spLocks noChangeShapeType="1"/>
            </p:cNvSpPr>
            <p:nvPr/>
          </p:nvSpPr>
          <p:spPr bwMode="auto">
            <a:xfrm>
              <a:off x="4221" y="2875"/>
              <a:ext cx="0" cy="93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31760" name="FlagCount" hidden="1">
            <a:hlinkClick r:id="rId3" action="ppaction://hlinkfile"/>
          </p:cNvPr>
          <p:cNvSpPr>
            <a:spLocks noChangeArrowheads="1"/>
          </p:cNvSpPr>
          <p:nvPr/>
        </p:nvSpPr>
        <p:spPr bwMode="auto">
          <a:xfrm>
            <a:off x="9779000" y="254000"/>
            <a:ext cx="381000" cy="317500"/>
          </a:xfrm>
          <a:prstGeom prst="wedgeRoundRectCallout">
            <a:avLst>
              <a:gd name="adj1" fmla="val -43750"/>
              <a:gd name="adj2" fmla="val 70000"/>
              <a:gd name="adj3" fmla="val 16667"/>
            </a:avLst>
          </a:prstGeom>
          <a:solidFill>
            <a:schemeClr val="accent1">
              <a:alpha val="25098"/>
            </a:schemeClr>
          </a:solidFill>
          <a:ln w="19050">
            <a:solidFill>
              <a:schemeClr val="tx1"/>
            </a:solidFill>
            <a:miter lim="800000"/>
            <a:headEnd/>
            <a:tailEnd/>
          </a:ln>
        </p:spPr>
        <p:txBody>
          <a:bodyPr wrap="none" anchor="ctr"/>
          <a:lstStyle/>
          <a:p>
            <a:pPr algn="ctr"/>
            <a:r>
              <a:rPr lang="en-US" sz="1400" b="1">
                <a:latin typeface="Tahoma" pitchFamily="34" charset="0"/>
                <a:cs typeface="Arial" charset="0"/>
              </a:rPr>
              <a:t>0</a:t>
            </a:r>
          </a:p>
        </p:txBody>
      </p:sp>
      <p:sp>
        <p:nvSpPr>
          <p:cNvPr id="41" name="Footer Placeholder 2"/>
          <p:cNvSpPr>
            <a:spLocks noGrp="1"/>
          </p:cNvSpPr>
          <p:nvPr>
            <p:ph type="ftr" sz="quarter" idx="4294967295"/>
          </p:nvPr>
        </p:nvSpPr>
        <p:spPr>
          <a:xfrm>
            <a:off x="-1" y="6400800"/>
            <a:ext cx="11887195" cy="4572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982757649"/>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44389">
                                            <p:txEl>
                                              <p:pRg st="0" end="0"/>
                                            </p:txEl>
                                          </p:spTgt>
                                        </p:tgtEl>
                                        <p:attrNameLst>
                                          <p:attrName>style.visibility</p:attrName>
                                        </p:attrNameLst>
                                      </p:cBhvr>
                                      <p:to>
                                        <p:strVal val="visible"/>
                                      </p:to>
                                    </p:set>
                                    <p:animEffect transition="in" filter="wipe(left)">
                                      <p:cBhvr>
                                        <p:cTn id="7" dur="500"/>
                                        <p:tgtEl>
                                          <p:spTgt spid="14438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9"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Rectangle 6"/>
          <p:cNvSpPr>
            <a:spLocks noGrp="1" noChangeArrowheads="1"/>
          </p:cNvSpPr>
          <p:nvPr>
            <p:ph type="title"/>
          </p:nvPr>
        </p:nvSpPr>
        <p:spPr/>
        <p:txBody>
          <a:bodyPr>
            <a:normAutofit/>
          </a:bodyPr>
          <a:lstStyle/>
          <a:p>
            <a:pPr eaLnBrk="1" hangingPunct="1"/>
            <a:r>
              <a:rPr lang="en-US" dirty="0">
                <a:solidFill>
                  <a:schemeClr val="accent6">
                    <a:lumMod val="50000"/>
                  </a:schemeClr>
                </a:solidFill>
              </a:rPr>
              <a:t>EXAMPLE 3: Solution, C</a:t>
            </a:r>
            <a:endParaRPr lang="en-US" i="1" dirty="0">
              <a:solidFill>
                <a:schemeClr val="accent6">
                  <a:lumMod val="50000"/>
                </a:schemeClr>
              </a:solidFill>
            </a:endParaRPr>
          </a:p>
        </p:txBody>
      </p:sp>
      <p:sp>
        <p:nvSpPr>
          <p:cNvPr id="5" name="Slide Number Placeholder 4"/>
          <p:cNvSpPr>
            <a:spLocks noGrp="1"/>
          </p:cNvSpPr>
          <p:nvPr>
            <p:ph type="sldNum" sz="quarter" idx="10"/>
          </p:nvPr>
        </p:nvSpPr>
        <p:spPr/>
        <p:txBody>
          <a:bodyPr/>
          <a:lstStyle/>
          <a:p>
            <a:pPr>
              <a:defRPr/>
            </a:pPr>
            <a:fld id="{2F37425F-5E17-4209-B948-B5CE2119E408}" type="slidenum">
              <a:rPr lang="en-US" smtClean="0"/>
              <a:pPr>
                <a:defRPr/>
              </a:pPr>
              <a:t>35</a:t>
            </a:fld>
            <a:endParaRPr lang="en-US" dirty="0"/>
          </a:p>
        </p:txBody>
      </p:sp>
      <p:sp>
        <p:nvSpPr>
          <p:cNvPr id="6" name="Content Placeholder 5"/>
          <p:cNvSpPr>
            <a:spLocks noGrp="1"/>
          </p:cNvSpPr>
          <p:nvPr>
            <p:ph idx="12"/>
          </p:nvPr>
        </p:nvSpPr>
        <p:spPr>
          <a:xfrm>
            <a:off x="1752603" y="1101725"/>
            <a:ext cx="4911723" cy="5527674"/>
          </a:xfrm>
        </p:spPr>
        <p:txBody>
          <a:bodyPr wrap="square">
            <a:noAutofit/>
          </a:bodyPr>
          <a:lstStyle/>
          <a:p>
            <a:pPr marL="0" indent="0">
              <a:lnSpc>
                <a:spcPct val="105000"/>
              </a:lnSpc>
              <a:spcBef>
                <a:spcPct val="40000"/>
              </a:spcBef>
              <a:buClr>
                <a:srgbClr val="669900"/>
              </a:buClr>
              <a:buSzPct val="120000"/>
              <a:buNone/>
            </a:pPr>
            <a:r>
              <a:rPr lang="en-US" sz="2800" dirty="0">
                <a:cs typeface="Arial"/>
              </a:rPr>
              <a:t>Since </a:t>
            </a:r>
            <a:r>
              <a:rPr lang="en-US" sz="2800" b="1" i="1" dirty="0">
                <a:cs typeface="Arial"/>
              </a:rPr>
              <a:t>NCO</a:t>
            </a:r>
            <a:r>
              <a:rPr lang="en-US" sz="2800" dirty="0">
                <a:cs typeface="Arial"/>
              </a:rPr>
              <a:t> is unchanged,     </a:t>
            </a:r>
            <a:r>
              <a:rPr lang="en-US" sz="2800" i="1" dirty="0">
                <a:cs typeface="Arial"/>
              </a:rPr>
              <a:t>S</a:t>
            </a:r>
            <a:r>
              <a:rPr lang="en-US" sz="2800" dirty="0">
                <a:cs typeface="Arial"/>
              </a:rPr>
              <a:t> curve does not shift. </a:t>
            </a:r>
          </a:p>
          <a:p>
            <a:pPr marL="0" indent="0">
              <a:lnSpc>
                <a:spcPct val="105000"/>
              </a:lnSpc>
              <a:spcBef>
                <a:spcPct val="40000"/>
              </a:spcBef>
              <a:buClr>
                <a:srgbClr val="669900"/>
              </a:buClr>
              <a:buSzPct val="120000"/>
              <a:buNone/>
            </a:pPr>
            <a:r>
              <a:rPr lang="en-US" sz="2800" dirty="0">
                <a:cs typeface="Arial"/>
              </a:rPr>
              <a:t>The </a:t>
            </a:r>
            <a:r>
              <a:rPr lang="en-US" sz="2800" b="1" i="1" dirty="0">
                <a:cs typeface="Arial"/>
              </a:rPr>
              <a:t>D</a:t>
            </a:r>
            <a:r>
              <a:rPr lang="en-US" sz="2800" dirty="0">
                <a:cs typeface="Arial"/>
              </a:rPr>
              <a:t> curve shifts:</a:t>
            </a:r>
            <a:br>
              <a:rPr lang="en-US" sz="2800" dirty="0">
                <a:cs typeface="Arial"/>
              </a:rPr>
            </a:br>
            <a:r>
              <a:rPr lang="en-US" sz="2800" dirty="0">
                <a:cs typeface="Arial"/>
              </a:rPr>
              <a:t>At each </a:t>
            </a:r>
            <a:r>
              <a:rPr lang="en-US" sz="2800" b="1" i="1" dirty="0">
                <a:cs typeface="Arial"/>
              </a:rPr>
              <a:t>E</a:t>
            </a:r>
            <a:r>
              <a:rPr lang="en-US" sz="2800" dirty="0">
                <a:cs typeface="Arial"/>
              </a:rPr>
              <a:t>, imports of cars  fall, so </a:t>
            </a:r>
            <a:r>
              <a:rPr lang="en-US" sz="2800" u="sng" dirty="0">
                <a:cs typeface="Arial"/>
              </a:rPr>
              <a:t>net</a:t>
            </a:r>
            <a:r>
              <a:rPr lang="en-US" sz="2800" dirty="0">
                <a:cs typeface="Arial"/>
              </a:rPr>
              <a:t> exports rise,         </a:t>
            </a:r>
            <a:r>
              <a:rPr lang="en-US" sz="2800" b="1" i="1" dirty="0">
                <a:solidFill>
                  <a:srgbClr val="002060"/>
                </a:solidFill>
                <a:cs typeface="Arial"/>
              </a:rPr>
              <a:t>D</a:t>
            </a:r>
            <a:r>
              <a:rPr lang="en-US" sz="2800" dirty="0">
                <a:solidFill>
                  <a:srgbClr val="002060"/>
                </a:solidFill>
                <a:cs typeface="Arial"/>
              </a:rPr>
              <a:t> shifts to the right.</a:t>
            </a:r>
          </a:p>
          <a:p>
            <a:pPr marL="0" indent="0">
              <a:lnSpc>
                <a:spcPct val="105000"/>
              </a:lnSpc>
              <a:spcBef>
                <a:spcPct val="40000"/>
              </a:spcBef>
              <a:buClr>
                <a:srgbClr val="669900"/>
              </a:buClr>
              <a:buSzPct val="120000"/>
              <a:buNone/>
            </a:pPr>
            <a:r>
              <a:rPr lang="en-US" sz="2800" dirty="0">
                <a:cs typeface="Arial"/>
              </a:rPr>
              <a:t>At </a:t>
            </a:r>
            <a:r>
              <a:rPr lang="en-US" sz="2800" b="1" i="1" dirty="0">
                <a:cs typeface="Arial"/>
              </a:rPr>
              <a:t>E</a:t>
            </a:r>
            <a:r>
              <a:rPr lang="en-US" sz="2800" b="1" baseline="-25000" dirty="0">
                <a:cs typeface="Arial"/>
              </a:rPr>
              <a:t>1</a:t>
            </a:r>
            <a:r>
              <a:rPr lang="en-US" sz="2800" dirty="0">
                <a:cs typeface="Arial"/>
              </a:rPr>
              <a:t>, there is excess    demand in the foreign exchange market. </a:t>
            </a:r>
          </a:p>
          <a:p>
            <a:pPr marL="0" indent="0">
              <a:lnSpc>
                <a:spcPct val="105000"/>
              </a:lnSpc>
              <a:spcBef>
                <a:spcPct val="40000"/>
              </a:spcBef>
              <a:buClr>
                <a:srgbClr val="669900"/>
              </a:buClr>
              <a:buSzPct val="120000"/>
              <a:buNone/>
            </a:pPr>
            <a:r>
              <a:rPr lang="en-US" sz="2800" b="1" i="1" dirty="0">
                <a:solidFill>
                  <a:srgbClr val="002060"/>
                </a:solidFill>
                <a:cs typeface="Arial"/>
              </a:rPr>
              <a:t>E</a:t>
            </a:r>
            <a:r>
              <a:rPr lang="en-US" sz="2800" dirty="0">
                <a:solidFill>
                  <a:srgbClr val="002060"/>
                </a:solidFill>
                <a:cs typeface="Arial"/>
              </a:rPr>
              <a:t> rises to restore equilibrium.</a:t>
            </a:r>
          </a:p>
          <a:p>
            <a:endParaRPr lang="en-US" sz="2800" dirty="0"/>
          </a:p>
        </p:txBody>
      </p:sp>
      <p:sp>
        <p:nvSpPr>
          <p:cNvPr id="204838" name="Rectangle 38"/>
          <p:cNvSpPr>
            <a:spLocks noChangeArrowheads="1"/>
          </p:cNvSpPr>
          <p:nvPr/>
        </p:nvSpPr>
        <p:spPr bwMode="auto">
          <a:xfrm>
            <a:off x="1752601" y="838201"/>
            <a:ext cx="4513262" cy="558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105000"/>
              </a:lnSpc>
              <a:spcBef>
                <a:spcPct val="40000"/>
              </a:spcBef>
              <a:buClr>
                <a:srgbClr val="669900"/>
              </a:buClr>
              <a:buSzPct val="120000"/>
              <a:buFont typeface="Wingdings" pitchFamily="2" charset="2"/>
              <a:buNone/>
            </a:pPr>
            <a:endParaRPr lang="en-US" sz="2600" dirty="0">
              <a:latin typeface="Arial"/>
              <a:cs typeface="Arial"/>
            </a:endParaRPr>
          </a:p>
        </p:txBody>
      </p:sp>
      <p:sp>
        <p:nvSpPr>
          <p:cNvPr id="204859" name="Line 59"/>
          <p:cNvSpPr>
            <a:spLocks noChangeShapeType="1"/>
          </p:cNvSpPr>
          <p:nvPr/>
        </p:nvSpPr>
        <p:spPr bwMode="auto">
          <a:xfrm rot="5400000" flipV="1">
            <a:off x="8400257" y="3686970"/>
            <a:ext cx="0" cy="731837"/>
          </a:xfrm>
          <a:prstGeom prst="line">
            <a:avLst/>
          </a:prstGeom>
          <a:noFill/>
          <a:ln w="28575">
            <a:solidFill>
              <a:srgbClr val="A50021"/>
            </a:solidFill>
            <a:round/>
            <a:headEnd/>
            <a:tailEnd type="triangle" w="lg" len="lg"/>
          </a:ln>
          <a:extLst>
            <a:ext uri="{909E8E84-426E-40DD-AFC4-6F175D3DCCD1}">
              <a14:hiddenFill xmlns:a14="http://schemas.microsoft.com/office/drawing/2010/main">
                <a:noFill/>
              </a14:hiddenFill>
            </a:ext>
          </a:extLst>
        </p:spPr>
        <p:txBody>
          <a:bodyPr/>
          <a:lstStyle/>
          <a:p>
            <a:endParaRPr lang="en-US"/>
          </a:p>
        </p:txBody>
      </p:sp>
      <p:sp>
        <p:nvSpPr>
          <p:cNvPr id="204860" name="Line 60"/>
          <p:cNvSpPr>
            <a:spLocks noChangeShapeType="1"/>
          </p:cNvSpPr>
          <p:nvPr/>
        </p:nvSpPr>
        <p:spPr bwMode="auto">
          <a:xfrm flipV="1">
            <a:off x="6413500" y="3228976"/>
            <a:ext cx="0" cy="811213"/>
          </a:xfrm>
          <a:prstGeom prst="line">
            <a:avLst/>
          </a:prstGeom>
          <a:noFill/>
          <a:ln w="28575">
            <a:solidFill>
              <a:srgbClr val="A50021"/>
            </a:solidFill>
            <a:round/>
            <a:headEnd/>
            <a:tailEnd type="triangle" w="lg" len="lg"/>
          </a:ln>
          <a:extLst>
            <a:ext uri="{909E8E84-426E-40DD-AFC4-6F175D3DCCD1}">
              <a14:hiddenFill xmlns:a14="http://schemas.microsoft.com/office/drawing/2010/main">
                <a:noFill/>
              </a14:hiddenFill>
            </a:ext>
          </a:extLst>
        </p:spPr>
        <p:txBody>
          <a:bodyPr/>
          <a:lstStyle/>
          <a:p>
            <a:endParaRPr lang="en-US"/>
          </a:p>
        </p:txBody>
      </p:sp>
      <p:grpSp>
        <p:nvGrpSpPr>
          <p:cNvPr id="2" name="Group 77"/>
          <p:cNvGrpSpPr>
            <a:grpSpLocks/>
          </p:cNvGrpSpPr>
          <p:nvPr/>
        </p:nvGrpSpPr>
        <p:grpSpPr bwMode="auto">
          <a:xfrm>
            <a:off x="5857875" y="1101726"/>
            <a:ext cx="4387850" cy="4964113"/>
            <a:chOff x="2730" y="715"/>
            <a:chExt cx="2764" cy="3127"/>
          </a:xfrm>
        </p:grpSpPr>
        <p:grpSp>
          <p:nvGrpSpPr>
            <p:cNvPr id="32785" name="Group 76"/>
            <p:cNvGrpSpPr>
              <a:grpSpLocks/>
            </p:cNvGrpSpPr>
            <p:nvPr/>
          </p:nvGrpSpPr>
          <p:grpSpPr bwMode="auto">
            <a:xfrm>
              <a:off x="2730" y="1350"/>
              <a:ext cx="2764" cy="2492"/>
              <a:chOff x="2730" y="1350"/>
              <a:chExt cx="2764" cy="2492"/>
            </a:xfrm>
          </p:grpSpPr>
          <p:grpSp>
            <p:nvGrpSpPr>
              <p:cNvPr id="32787" name="Group 68"/>
              <p:cNvGrpSpPr>
                <a:grpSpLocks/>
              </p:cNvGrpSpPr>
              <p:nvPr/>
            </p:nvGrpSpPr>
            <p:grpSpPr bwMode="auto">
              <a:xfrm>
                <a:off x="3948" y="1350"/>
                <a:ext cx="824" cy="2226"/>
                <a:chOff x="3920" y="1462"/>
                <a:chExt cx="824" cy="2226"/>
              </a:xfrm>
            </p:grpSpPr>
            <p:sp>
              <p:nvSpPr>
                <p:cNvPr id="32801" name="Text Box 40"/>
                <p:cNvSpPr txBox="1">
                  <a:spLocks noChangeArrowheads="1"/>
                </p:cNvSpPr>
                <p:nvPr/>
              </p:nvSpPr>
              <p:spPr bwMode="auto">
                <a:xfrm>
                  <a:off x="3920" y="1462"/>
                  <a:ext cx="824"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ct val="105000"/>
                    </a:lnSpc>
                    <a:spcBef>
                      <a:spcPct val="50000"/>
                    </a:spcBef>
                  </a:pPr>
                  <a:r>
                    <a:rPr lang="en-US" sz="2400" i="1">
                      <a:cs typeface="Arial" charset="0"/>
                    </a:rPr>
                    <a:t>S</a:t>
                  </a:r>
                  <a:r>
                    <a:rPr lang="en-US" sz="2400">
                      <a:cs typeface="Arial" charset="0"/>
                    </a:rPr>
                    <a:t> = </a:t>
                  </a:r>
                  <a:r>
                    <a:rPr lang="en-US" sz="2400" i="1">
                      <a:cs typeface="Arial" charset="0"/>
                    </a:rPr>
                    <a:t>NCO</a:t>
                  </a:r>
                  <a:endParaRPr lang="en-US" sz="2400" b="1" baseline="-25000">
                    <a:cs typeface="Arial" charset="0"/>
                  </a:endParaRPr>
                </a:p>
              </p:txBody>
            </p:sp>
            <p:sp>
              <p:nvSpPr>
                <p:cNvPr id="32802" name="Line 41"/>
                <p:cNvSpPr>
                  <a:spLocks noChangeShapeType="1"/>
                </p:cNvSpPr>
                <p:nvPr/>
              </p:nvSpPr>
              <p:spPr bwMode="auto">
                <a:xfrm flipV="1">
                  <a:off x="3996" y="1697"/>
                  <a:ext cx="0" cy="1991"/>
                </a:xfrm>
                <a:prstGeom prst="line">
                  <a:avLst/>
                </a:prstGeom>
                <a:noFill/>
                <a:ln w="38100">
                  <a:solidFill>
                    <a:srgbClr val="003399"/>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2788" name="Group 69"/>
              <p:cNvGrpSpPr>
                <a:grpSpLocks/>
              </p:cNvGrpSpPr>
              <p:nvPr/>
            </p:nvGrpSpPr>
            <p:grpSpPr bwMode="auto">
              <a:xfrm>
                <a:off x="2877" y="1360"/>
                <a:ext cx="2617" cy="2482"/>
                <a:chOff x="2758" y="1472"/>
                <a:chExt cx="2617" cy="2482"/>
              </a:xfrm>
            </p:grpSpPr>
            <p:grpSp>
              <p:nvGrpSpPr>
                <p:cNvPr id="32796" name="Group 43"/>
                <p:cNvGrpSpPr>
                  <a:grpSpLocks/>
                </p:cNvGrpSpPr>
                <p:nvPr/>
              </p:nvGrpSpPr>
              <p:grpSpPr bwMode="auto">
                <a:xfrm>
                  <a:off x="2890" y="1748"/>
                  <a:ext cx="2417" cy="1938"/>
                  <a:chOff x="1098" y="1361"/>
                  <a:chExt cx="2116" cy="2027"/>
                </a:xfrm>
              </p:grpSpPr>
              <p:sp>
                <p:nvSpPr>
                  <p:cNvPr id="32799" name="Line 44"/>
                  <p:cNvSpPr>
                    <a:spLocks noChangeShapeType="1"/>
                  </p:cNvSpPr>
                  <p:nvPr/>
                </p:nvSpPr>
                <p:spPr bwMode="auto">
                  <a:xfrm>
                    <a:off x="1102" y="1361"/>
                    <a:ext cx="0" cy="20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800" name="Line 45"/>
                  <p:cNvSpPr>
                    <a:spLocks noChangeShapeType="1"/>
                  </p:cNvSpPr>
                  <p:nvPr/>
                </p:nvSpPr>
                <p:spPr bwMode="auto">
                  <a:xfrm>
                    <a:off x="1098" y="3388"/>
                    <a:ext cx="211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32797" name="Text Box 46"/>
                <p:cNvSpPr txBox="1">
                  <a:spLocks noChangeArrowheads="1"/>
                </p:cNvSpPr>
                <p:nvPr/>
              </p:nvSpPr>
              <p:spPr bwMode="auto">
                <a:xfrm>
                  <a:off x="2758" y="1472"/>
                  <a:ext cx="26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a:cs typeface="Arial" charset="0"/>
                    </a:rPr>
                    <a:t>E</a:t>
                  </a:r>
                  <a:endParaRPr lang="en-US" sz="2400" baseline="-25000">
                    <a:cs typeface="Arial" charset="0"/>
                  </a:endParaRPr>
                </a:p>
              </p:txBody>
            </p:sp>
            <p:sp>
              <p:nvSpPr>
                <p:cNvPr id="32798" name="Text Box 47"/>
                <p:cNvSpPr txBox="1">
                  <a:spLocks noChangeArrowheads="1"/>
                </p:cNvSpPr>
                <p:nvPr/>
              </p:nvSpPr>
              <p:spPr bwMode="auto">
                <a:xfrm>
                  <a:off x="4655" y="3721"/>
                  <a:ext cx="720"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a:cs typeface="Arial" charset="0"/>
                    </a:rPr>
                    <a:t>Dollars</a:t>
                  </a:r>
                  <a:endParaRPr lang="en-US" sz="2400" baseline="-25000">
                    <a:cs typeface="Arial" charset="0"/>
                  </a:endParaRPr>
                </a:p>
              </p:txBody>
            </p:sp>
          </p:grpSp>
          <p:grpSp>
            <p:nvGrpSpPr>
              <p:cNvPr id="32789" name="Group 74"/>
              <p:cNvGrpSpPr>
                <a:grpSpLocks/>
              </p:cNvGrpSpPr>
              <p:nvPr/>
            </p:nvGrpSpPr>
            <p:grpSpPr bwMode="auto">
              <a:xfrm>
                <a:off x="3238" y="1891"/>
                <a:ext cx="1771" cy="1500"/>
                <a:chOff x="3133" y="1891"/>
                <a:chExt cx="1771" cy="1500"/>
              </a:xfrm>
            </p:grpSpPr>
            <p:sp>
              <p:nvSpPr>
                <p:cNvPr id="32794" name="Line 48"/>
                <p:cNvSpPr>
                  <a:spLocks noChangeShapeType="1"/>
                </p:cNvSpPr>
                <p:nvPr/>
              </p:nvSpPr>
              <p:spPr bwMode="auto">
                <a:xfrm>
                  <a:off x="3133" y="1891"/>
                  <a:ext cx="1474" cy="1288"/>
                </a:xfrm>
                <a:prstGeom prst="line">
                  <a:avLst/>
                </a:prstGeom>
                <a:noFill/>
                <a:ln w="38100">
                  <a:solidFill>
                    <a:srgbClr val="0033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795" name="Text Box 49"/>
                <p:cNvSpPr txBox="1">
                  <a:spLocks noChangeArrowheads="1"/>
                </p:cNvSpPr>
                <p:nvPr/>
              </p:nvSpPr>
              <p:spPr bwMode="auto">
                <a:xfrm>
                  <a:off x="4617" y="3135"/>
                  <a:ext cx="287" cy="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105000"/>
                    </a:lnSpc>
                    <a:spcBef>
                      <a:spcPct val="50000"/>
                    </a:spcBef>
                  </a:pPr>
                  <a:r>
                    <a:rPr lang="en-US" sz="2400" i="1">
                      <a:cs typeface="Arial" charset="0"/>
                    </a:rPr>
                    <a:t>D</a:t>
                  </a:r>
                  <a:r>
                    <a:rPr lang="en-US" sz="2400" b="1" baseline="-25000">
                      <a:cs typeface="Arial" charset="0"/>
                    </a:rPr>
                    <a:t>1</a:t>
                  </a:r>
                </a:p>
              </p:txBody>
            </p:sp>
          </p:grpSp>
          <p:grpSp>
            <p:nvGrpSpPr>
              <p:cNvPr id="32790" name="Group 50"/>
              <p:cNvGrpSpPr>
                <a:grpSpLocks/>
              </p:cNvGrpSpPr>
              <p:nvPr/>
            </p:nvGrpSpPr>
            <p:grpSpPr bwMode="auto">
              <a:xfrm>
                <a:off x="2730" y="2453"/>
                <a:ext cx="1333" cy="233"/>
                <a:chOff x="2657" y="2404"/>
                <a:chExt cx="1333" cy="233"/>
              </a:xfrm>
            </p:grpSpPr>
            <p:sp>
              <p:nvSpPr>
                <p:cNvPr id="32791" name="Text Box 51"/>
                <p:cNvSpPr txBox="1">
                  <a:spLocks noChangeArrowheads="1"/>
                </p:cNvSpPr>
                <p:nvPr/>
              </p:nvSpPr>
              <p:spPr bwMode="auto">
                <a:xfrm>
                  <a:off x="2657" y="2404"/>
                  <a:ext cx="257"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a:cs typeface="Arial" charset="0"/>
                    </a:rPr>
                    <a:t>E</a:t>
                  </a:r>
                  <a:r>
                    <a:rPr lang="en-US" sz="2400" b="1" baseline="-25000">
                      <a:cs typeface="Arial" charset="0"/>
                    </a:rPr>
                    <a:t>1</a:t>
                  </a:r>
                </a:p>
              </p:txBody>
            </p:sp>
            <p:sp>
              <p:nvSpPr>
                <p:cNvPr id="32792" name="Line 52"/>
                <p:cNvSpPr>
                  <a:spLocks noChangeShapeType="1"/>
                </p:cNvSpPr>
                <p:nvPr/>
              </p:nvSpPr>
              <p:spPr bwMode="auto">
                <a:xfrm flipH="1">
                  <a:off x="2940" y="2529"/>
                  <a:ext cx="1014" cy="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sp>
              <p:nvSpPr>
                <p:cNvPr id="32793" name="Oval 53"/>
                <p:cNvSpPr>
                  <a:spLocks noChangeAspect="1" noChangeArrowheads="1"/>
                </p:cNvSpPr>
                <p:nvPr/>
              </p:nvSpPr>
              <p:spPr bwMode="auto">
                <a:xfrm>
                  <a:off x="3909" y="2489"/>
                  <a:ext cx="81" cy="80"/>
                </a:xfrm>
                <a:prstGeom prst="ellipse">
                  <a:avLst/>
                </a:prstGeom>
                <a:solidFill>
                  <a:srgbClr val="000000"/>
                </a:solidFill>
                <a:ln>
                  <a:noFill/>
                </a:ln>
                <a:extLst>
                  <a:ext uri="{91240B29-F687-4F45-9708-019B960494DF}">
                    <a14:hiddenLine xmlns:a14="http://schemas.microsoft.com/office/drawing/2010/main" w="9525">
                      <a:solidFill>
                        <a:srgbClr val="000000"/>
                      </a:solidFill>
                      <a:prstDash val="dash"/>
                      <a:round/>
                      <a:headEnd/>
                      <a:tailEnd/>
                    </a14:hiddenLine>
                  </a:ext>
                </a:extLst>
              </p:spPr>
              <p:txBody>
                <a:bodyPr wrap="none" anchor="ctr"/>
                <a:lstStyle/>
                <a:p>
                  <a:endParaRPr lang="en-US">
                    <a:cs typeface="Arial" charset="0"/>
                  </a:endParaRPr>
                </a:p>
              </p:txBody>
            </p:sp>
          </p:grpSp>
        </p:grpSp>
        <p:sp>
          <p:nvSpPr>
            <p:cNvPr id="32786" name="Text Box 65"/>
            <p:cNvSpPr txBox="1">
              <a:spLocks noChangeArrowheads="1"/>
            </p:cNvSpPr>
            <p:nvPr/>
          </p:nvSpPr>
          <p:spPr bwMode="auto">
            <a:xfrm>
              <a:off x="3238" y="715"/>
              <a:ext cx="1875"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u="sng">
                  <a:cs typeface="Arial" charset="0"/>
                </a:rPr>
                <a:t>Market for foreign-currency exchange</a:t>
              </a:r>
            </a:p>
          </p:txBody>
        </p:sp>
      </p:grpSp>
      <p:grpSp>
        <p:nvGrpSpPr>
          <p:cNvPr id="9" name="Group 75"/>
          <p:cNvGrpSpPr>
            <a:grpSpLocks/>
          </p:cNvGrpSpPr>
          <p:nvPr/>
        </p:nvGrpSpPr>
        <p:grpSpPr bwMode="auto">
          <a:xfrm>
            <a:off x="7205664" y="2598739"/>
            <a:ext cx="2524125" cy="2139950"/>
            <a:chOff x="3474" y="1658"/>
            <a:chExt cx="1590" cy="1348"/>
          </a:xfrm>
        </p:grpSpPr>
        <p:sp>
          <p:nvSpPr>
            <p:cNvPr id="32783" name="Line 66"/>
            <p:cNvSpPr>
              <a:spLocks noChangeShapeType="1"/>
            </p:cNvSpPr>
            <p:nvPr/>
          </p:nvSpPr>
          <p:spPr bwMode="auto">
            <a:xfrm>
              <a:off x="3474" y="1658"/>
              <a:ext cx="1301" cy="1138"/>
            </a:xfrm>
            <a:prstGeom prst="line">
              <a:avLst/>
            </a:prstGeom>
            <a:noFill/>
            <a:ln w="38100">
              <a:solidFill>
                <a:srgbClr val="CC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784" name="Text Box 67"/>
            <p:cNvSpPr txBox="1">
              <a:spLocks noChangeArrowheads="1"/>
            </p:cNvSpPr>
            <p:nvPr/>
          </p:nvSpPr>
          <p:spPr bwMode="auto">
            <a:xfrm>
              <a:off x="4778" y="2750"/>
              <a:ext cx="286" cy="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105000"/>
                </a:lnSpc>
                <a:spcBef>
                  <a:spcPct val="50000"/>
                </a:spcBef>
              </a:pPr>
              <a:r>
                <a:rPr lang="en-US" sz="2400" i="1">
                  <a:cs typeface="Arial" charset="0"/>
                </a:rPr>
                <a:t>D</a:t>
              </a:r>
              <a:r>
                <a:rPr lang="en-US" sz="2400" b="1" baseline="-25000">
                  <a:cs typeface="Arial" charset="0"/>
                </a:rPr>
                <a:t>2</a:t>
              </a:r>
            </a:p>
          </p:txBody>
        </p:sp>
      </p:grpSp>
      <p:grpSp>
        <p:nvGrpSpPr>
          <p:cNvPr id="10" name="Group 73"/>
          <p:cNvGrpSpPr>
            <a:grpSpLocks/>
          </p:cNvGrpSpPr>
          <p:nvPr/>
        </p:nvGrpSpPr>
        <p:grpSpPr bwMode="auto">
          <a:xfrm>
            <a:off x="5857876" y="3017842"/>
            <a:ext cx="2117725" cy="369888"/>
            <a:chOff x="2611" y="2034"/>
            <a:chExt cx="1334" cy="233"/>
          </a:xfrm>
        </p:grpSpPr>
        <p:sp>
          <p:nvSpPr>
            <p:cNvPr id="32780" name="Text Box 62"/>
            <p:cNvSpPr txBox="1">
              <a:spLocks noChangeArrowheads="1"/>
            </p:cNvSpPr>
            <p:nvPr/>
          </p:nvSpPr>
          <p:spPr bwMode="auto">
            <a:xfrm>
              <a:off x="2611" y="2034"/>
              <a:ext cx="257"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a:cs typeface="Arial" charset="0"/>
                </a:rPr>
                <a:t>E</a:t>
              </a:r>
              <a:r>
                <a:rPr lang="en-US" sz="2400" b="1" baseline="-25000">
                  <a:cs typeface="Arial" charset="0"/>
                </a:rPr>
                <a:t>2</a:t>
              </a:r>
            </a:p>
          </p:txBody>
        </p:sp>
        <p:sp>
          <p:nvSpPr>
            <p:cNvPr id="32781" name="Line 72"/>
            <p:cNvSpPr>
              <a:spLocks noChangeShapeType="1"/>
            </p:cNvSpPr>
            <p:nvPr/>
          </p:nvSpPr>
          <p:spPr bwMode="auto">
            <a:xfrm flipH="1">
              <a:off x="2892" y="2154"/>
              <a:ext cx="1014" cy="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sp>
          <p:nvSpPr>
            <p:cNvPr id="32782" name="Oval 64"/>
            <p:cNvSpPr>
              <a:spLocks noChangeAspect="1" noChangeArrowheads="1"/>
            </p:cNvSpPr>
            <p:nvPr/>
          </p:nvSpPr>
          <p:spPr bwMode="auto">
            <a:xfrm>
              <a:off x="3864" y="2115"/>
              <a:ext cx="81" cy="80"/>
            </a:xfrm>
            <a:prstGeom prst="ellipse">
              <a:avLst/>
            </a:prstGeom>
            <a:solidFill>
              <a:srgbClr val="000000"/>
            </a:solidFill>
            <a:ln>
              <a:noFill/>
            </a:ln>
            <a:extLst>
              <a:ext uri="{91240B29-F687-4F45-9708-019B960494DF}">
                <a14:hiddenLine xmlns:a14="http://schemas.microsoft.com/office/drawing/2010/main" w="9525">
                  <a:solidFill>
                    <a:srgbClr val="000000"/>
                  </a:solidFill>
                  <a:prstDash val="dash"/>
                  <a:round/>
                  <a:headEnd/>
                  <a:tailEnd/>
                </a14:hiddenLine>
              </a:ext>
            </a:extLst>
          </p:spPr>
          <p:txBody>
            <a:bodyPr wrap="none" anchor="ctr"/>
            <a:lstStyle/>
            <a:p>
              <a:endParaRPr lang="en-US">
                <a:cs typeface="Arial" charset="0"/>
              </a:endParaRPr>
            </a:p>
          </p:txBody>
        </p:sp>
      </p:grpSp>
      <p:sp>
        <p:nvSpPr>
          <p:cNvPr id="32779" name="FlagCount" hidden="1">
            <a:hlinkClick r:id="rId3" action="ppaction://hlinkfile"/>
          </p:cNvPr>
          <p:cNvSpPr>
            <a:spLocks noChangeArrowheads="1"/>
          </p:cNvSpPr>
          <p:nvPr/>
        </p:nvSpPr>
        <p:spPr bwMode="auto">
          <a:xfrm>
            <a:off x="9779000" y="254000"/>
            <a:ext cx="381000" cy="317500"/>
          </a:xfrm>
          <a:prstGeom prst="wedgeRoundRectCallout">
            <a:avLst>
              <a:gd name="adj1" fmla="val -43750"/>
              <a:gd name="adj2" fmla="val 70000"/>
              <a:gd name="adj3" fmla="val 16667"/>
            </a:avLst>
          </a:prstGeom>
          <a:solidFill>
            <a:schemeClr val="accent1">
              <a:alpha val="25098"/>
            </a:schemeClr>
          </a:solidFill>
          <a:ln w="19050">
            <a:solidFill>
              <a:schemeClr val="tx1"/>
            </a:solidFill>
            <a:miter lim="800000"/>
            <a:headEnd/>
            <a:tailEnd/>
          </a:ln>
        </p:spPr>
        <p:txBody>
          <a:bodyPr wrap="none" anchor="ctr"/>
          <a:lstStyle/>
          <a:p>
            <a:pPr algn="ctr"/>
            <a:r>
              <a:rPr lang="en-US" sz="1400" b="1">
                <a:latin typeface="Tahoma" pitchFamily="34" charset="0"/>
                <a:cs typeface="Arial" charset="0"/>
              </a:rPr>
              <a:t>0</a:t>
            </a:r>
          </a:p>
        </p:txBody>
      </p:sp>
      <p:sp>
        <p:nvSpPr>
          <p:cNvPr id="36" name="Footer Placeholder 2"/>
          <p:cNvSpPr>
            <a:spLocks noGrp="1"/>
          </p:cNvSpPr>
          <p:nvPr>
            <p:ph type="ftr" sz="quarter" idx="4294967295"/>
          </p:nvPr>
        </p:nvSpPr>
        <p:spPr>
          <a:xfrm>
            <a:off x="0" y="6400800"/>
            <a:ext cx="11887200" cy="4572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289868863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left)">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wipe(left)">
                                      <p:cBhvr>
                                        <p:cTn id="12" dur="500"/>
                                        <p:tgtEl>
                                          <p:spTgt spid="6">
                                            <p:txEl>
                                              <p:pRg st="1" end="1"/>
                                            </p:txEl>
                                          </p:spTgt>
                                        </p:tgtEl>
                                      </p:cBhvr>
                                    </p:animEffect>
                                  </p:childTnLst>
                                </p:cTn>
                              </p:par>
                            </p:childTnLst>
                          </p:cTn>
                        </p:par>
                        <p:par>
                          <p:cTn id="13" fill="hold">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204859"/>
                                        </p:tgtEl>
                                        <p:attrNameLst>
                                          <p:attrName>style.visibility</p:attrName>
                                        </p:attrNameLst>
                                      </p:cBhvr>
                                      <p:to>
                                        <p:strVal val="visible"/>
                                      </p:to>
                                    </p:set>
                                    <p:animEffect transition="in" filter="wipe(left)">
                                      <p:cBhvr>
                                        <p:cTn id="16" dur="500"/>
                                        <p:tgtEl>
                                          <p:spTgt spid="204859"/>
                                        </p:tgtEl>
                                      </p:cBhvr>
                                    </p:animEffect>
                                  </p:childTnLst>
                                </p:cTn>
                              </p:par>
                            </p:childTnLst>
                          </p:cTn>
                        </p:par>
                        <p:par>
                          <p:cTn id="17" fill="hold">
                            <p:stCondLst>
                              <p:cond delay="1000"/>
                            </p:stCondLst>
                            <p:childTnLst>
                              <p:par>
                                <p:cTn id="18" presetID="22" presetClass="entr" presetSubtype="8" fill="hold" nodeType="after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wipe(left)">
                                      <p:cBhvr>
                                        <p:cTn id="20" dur="500"/>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6">
                                            <p:txEl>
                                              <p:pRg st="2" end="2"/>
                                            </p:txEl>
                                          </p:spTgt>
                                        </p:tgtEl>
                                        <p:attrNameLst>
                                          <p:attrName>style.visibility</p:attrName>
                                        </p:attrNameLst>
                                      </p:cBhvr>
                                      <p:to>
                                        <p:strVal val="visible"/>
                                      </p:to>
                                    </p:set>
                                    <p:animEffect transition="in" filter="wipe(left)">
                                      <p:cBhvr>
                                        <p:cTn id="25" dur="500"/>
                                        <p:tgtEl>
                                          <p:spTgt spid="6">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grpId="0" nodeType="clickEffect">
                                  <p:stCondLst>
                                    <p:cond delay="0"/>
                                  </p:stCondLst>
                                  <p:childTnLst>
                                    <p:set>
                                      <p:cBhvr>
                                        <p:cTn id="29" dur="1" fill="hold">
                                          <p:stCondLst>
                                            <p:cond delay="0"/>
                                          </p:stCondLst>
                                        </p:cTn>
                                        <p:tgtEl>
                                          <p:spTgt spid="6">
                                            <p:txEl>
                                              <p:pRg st="3" end="3"/>
                                            </p:txEl>
                                          </p:spTgt>
                                        </p:tgtEl>
                                        <p:attrNameLst>
                                          <p:attrName>style.visibility</p:attrName>
                                        </p:attrNameLst>
                                      </p:cBhvr>
                                      <p:to>
                                        <p:strVal val="visible"/>
                                      </p:to>
                                    </p:set>
                                    <p:animEffect transition="in" filter="wipe(left)">
                                      <p:cBhvr>
                                        <p:cTn id="30" dur="500"/>
                                        <p:tgtEl>
                                          <p:spTgt spid="6">
                                            <p:txEl>
                                              <p:pRg st="3" end="3"/>
                                            </p:txEl>
                                          </p:spTgt>
                                        </p:tgtEl>
                                      </p:cBhvr>
                                    </p:animEffect>
                                  </p:childTnLst>
                                </p:cTn>
                              </p:par>
                            </p:childTnLst>
                          </p:cTn>
                        </p:par>
                        <p:par>
                          <p:cTn id="31" fill="hold">
                            <p:stCondLst>
                              <p:cond delay="500"/>
                            </p:stCondLst>
                            <p:childTnLst>
                              <p:par>
                                <p:cTn id="32" presetID="22" presetClass="entr" presetSubtype="4" fill="hold" grpId="0" nodeType="afterEffect">
                                  <p:stCondLst>
                                    <p:cond delay="0"/>
                                  </p:stCondLst>
                                  <p:childTnLst>
                                    <p:set>
                                      <p:cBhvr>
                                        <p:cTn id="33" dur="1" fill="hold">
                                          <p:stCondLst>
                                            <p:cond delay="0"/>
                                          </p:stCondLst>
                                        </p:cTn>
                                        <p:tgtEl>
                                          <p:spTgt spid="204860"/>
                                        </p:tgtEl>
                                        <p:attrNameLst>
                                          <p:attrName>style.visibility</p:attrName>
                                        </p:attrNameLst>
                                      </p:cBhvr>
                                      <p:to>
                                        <p:strVal val="visible"/>
                                      </p:to>
                                    </p:set>
                                    <p:animEffect transition="in" filter="wipe(down)">
                                      <p:cBhvr>
                                        <p:cTn id="34" dur="500"/>
                                        <p:tgtEl>
                                          <p:spTgt spid="204860"/>
                                        </p:tgtEl>
                                      </p:cBhvr>
                                    </p:animEffect>
                                  </p:childTnLst>
                                </p:cTn>
                              </p:par>
                            </p:childTnLst>
                          </p:cTn>
                        </p:par>
                        <p:par>
                          <p:cTn id="35" fill="hold">
                            <p:stCondLst>
                              <p:cond delay="1000"/>
                            </p:stCondLst>
                            <p:childTnLst>
                              <p:par>
                                <p:cTn id="36" presetID="22" presetClass="entr" presetSubtype="8" fill="hold" nodeType="afterEffect">
                                  <p:stCondLst>
                                    <p:cond delay="0"/>
                                  </p:stCondLst>
                                  <p:childTnLst>
                                    <p:set>
                                      <p:cBhvr>
                                        <p:cTn id="37" dur="1" fill="hold">
                                          <p:stCondLst>
                                            <p:cond delay="0"/>
                                          </p:stCondLst>
                                        </p:cTn>
                                        <p:tgtEl>
                                          <p:spTgt spid="10"/>
                                        </p:tgtEl>
                                        <p:attrNameLst>
                                          <p:attrName>style.visibility</p:attrName>
                                        </p:attrNameLst>
                                      </p:cBhvr>
                                      <p:to>
                                        <p:strVal val="visible"/>
                                      </p:to>
                                    </p:set>
                                    <p:animEffect transition="in" filter="wipe(left)">
                                      <p:cBhvr>
                                        <p:cTn id="38"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P spid="204859" grpId="0" animBg="1"/>
      <p:bldP spid="204860"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6">
                    <a:lumMod val="50000"/>
                  </a:schemeClr>
                </a:solidFill>
              </a:rPr>
              <a:t>EXAMPLE 3: Solution, D</a:t>
            </a:r>
          </a:p>
        </p:txBody>
      </p:sp>
      <p:sp>
        <p:nvSpPr>
          <p:cNvPr id="3" name="Content Placeholder 2"/>
          <p:cNvSpPr>
            <a:spLocks noGrp="1"/>
          </p:cNvSpPr>
          <p:nvPr>
            <p:ph idx="1"/>
          </p:nvPr>
        </p:nvSpPr>
        <p:spPr>
          <a:prstGeom prst="rect">
            <a:avLst/>
          </a:prstGeom>
        </p:spPr>
        <p:txBody>
          <a:bodyPr/>
          <a:lstStyle/>
          <a:p>
            <a:r>
              <a:rPr lang="en-US" dirty="0"/>
              <a:t>What happens to </a:t>
            </a:r>
            <a:r>
              <a:rPr lang="en-US" b="1" i="1" dirty="0"/>
              <a:t>NX</a:t>
            </a:r>
            <a:r>
              <a:rPr lang="en-US" dirty="0"/>
              <a:t>?  </a:t>
            </a:r>
            <a:r>
              <a:rPr lang="en-US" dirty="0">
                <a:solidFill>
                  <a:srgbClr val="002060"/>
                </a:solidFill>
              </a:rPr>
              <a:t>Nothing!</a:t>
            </a:r>
          </a:p>
          <a:p>
            <a:pPr lvl="1"/>
            <a:r>
              <a:rPr lang="en-US" sz="3200" dirty="0"/>
              <a:t>If </a:t>
            </a:r>
            <a:r>
              <a:rPr lang="en-US" sz="3200" b="1" i="1" dirty="0"/>
              <a:t>E</a:t>
            </a:r>
            <a:r>
              <a:rPr lang="en-US" sz="3200" dirty="0"/>
              <a:t> could remain at </a:t>
            </a:r>
            <a:r>
              <a:rPr lang="en-US" sz="3200" b="1" i="1" dirty="0"/>
              <a:t>E</a:t>
            </a:r>
            <a:r>
              <a:rPr lang="en-US" sz="3200" b="1" i="1" baseline="-25000" dirty="0"/>
              <a:t>1</a:t>
            </a:r>
            <a:r>
              <a:rPr lang="en-US" sz="3200" dirty="0"/>
              <a:t>, </a:t>
            </a:r>
            <a:r>
              <a:rPr lang="en-US" sz="3200" b="1" i="1" dirty="0"/>
              <a:t>NX</a:t>
            </a:r>
            <a:r>
              <a:rPr lang="en-US" sz="3200" dirty="0"/>
              <a:t> would rise, and the quantity of dollars demanded would rise.  </a:t>
            </a:r>
          </a:p>
          <a:p>
            <a:pPr lvl="1"/>
            <a:r>
              <a:rPr lang="en-US" sz="3200" dirty="0"/>
              <a:t>But the import quota does not affect </a:t>
            </a:r>
            <a:r>
              <a:rPr lang="en-US" sz="3200" b="1" i="1" dirty="0"/>
              <a:t>NCO</a:t>
            </a:r>
            <a:r>
              <a:rPr lang="en-US" sz="3200" dirty="0"/>
              <a:t>, so the quantity of dollars supplied is fixed.  </a:t>
            </a:r>
          </a:p>
          <a:p>
            <a:pPr lvl="1"/>
            <a:r>
              <a:rPr lang="en-US" sz="3200" dirty="0"/>
              <a:t>Since </a:t>
            </a:r>
            <a:r>
              <a:rPr lang="en-US" sz="3200" b="1" i="1" dirty="0"/>
              <a:t>NX</a:t>
            </a:r>
            <a:r>
              <a:rPr lang="en-US" sz="3200" dirty="0"/>
              <a:t> must equal </a:t>
            </a:r>
            <a:r>
              <a:rPr lang="en-US" sz="3200" b="1" i="1" dirty="0"/>
              <a:t>NCO</a:t>
            </a:r>
            <a:r>
              <a:rPr lang="en-US" sz="3200" dirty="0"/>
              <a:t>, </a:t>
            </a:r>
            <a:r>
              <a:rPr lang="en-US" sz="3200" b="1" i="1" dirty="0"/>
              <a:t>E</a:t>
            </a:r>
            <a:r>
              <a:rPr lang="en-US" sz="3200" dirty="0"/>
              <a:t> must rise enough to keep </a:t>
            </a:r>
            <a:r>
              <a:rPr lang="en-US" sz="3200" b="1" i="1" dirty="0"/>
              <a:t>NX</a:t>
            </a:r>
            <a:r>
              <a:rPr lang="en-US" sz="3200" dirty="0"/>
              <a:t> at its original level. </a:t>
            </a:r>
          </a:p>
          <a:p>
            <a:pPr marL="0" indent="0">
              <a:buNone/>
            </a:pPr>
            <a:r>
              <a:rPr lang="en-US" sz="3600" i="1" dirty="0">
                <a:solidFill>
                  <a:srgbClr val="C00000"/>
                </a:solidFill>
                <a:latin typeface="Cambria" panose="02040503050406030204" pitchFamily="18" charset="0"/>
              </a:rPr>
              <a:t>Hence, the policy of restricting imports does not reduce the trade deficit. </a:t>
            </a:r>
          </a:p>
          <a:p>
            <a:endParaRPr lang="en-US" dirty="0"/>
          </a:p>
        </p:txBody>
      </p:sp>
      <p:sp>
        <p:nvSpPr>
          <p:cNvPr id="4" name="Slide Number Placeholder 3"/>
          <p:cNvSpPr>
            <a:spLocks noGrp="1"/>
          </p:cNvSpPr>
          <p:nvPr>
            <p:ph type="sldNum" sz="quarter" idx="10"/>
          </p:nvPr>
        </p:nvSpPr>
        <p:spPr>
          <a:prstGeom prst="rect">
            <a:avLst/>
          </a:prstGeom>
        </p:spPr>
        <p:txBody>
          <a:bodyPr/>
          <a:lstStyle/>
          <a:p>
            <a:pPr>
              <a:defRPr/>
            </a:pPr>
            <a:fld id="{073C29DC-2178-4274-9150-45F8EBD31C2D}" type="slidenum">
              <a:rPr lang="en-US" smtClean="0"/>
              <a:pPr>
                <a:defRPr/>
              </a:pPr>
              <a:t>36</a:t>
            </a:fld>
            <a:endParaRPr lang="en-US"/>
          </a:p>
        </p:txBody>
      </p:sp>
      <p:sp>
        <p:nvSpPr>
          <p:cNvPr id="6" name="Footer Placeholder 2"/>
          <p:cNvSpPr>
            <a:spLocks noGrp="1"/>
          </p:cNvSpPr>
          <p:nvPr>
            <p:ph type="ftr" sz="quarter" idx="11"/>
          </p:nvPr>
        </p:nvSpPr>
        <p:spPr>
          <a:xfrm>
            <a:off x="-1" y="6324601"/>
            <a:ext cx="11887199" cy="5334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26444422"/>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6">
                    <a:lumMod val="50000"/>
                  </a:schemeClr>
                </a:solidFill>
              </a:rPr>
              <a:t>EXAMPLE 3: Solution, E</a:t>
            </a:r>
          </a:p>
        </p:txBody>
      </p:sp>
      <p:sp>
        <p:nvSpPr>
          <p:cNvPr id="3" name="Content Placeholder 2"/>
          <p:cNvSpPr>
            <a:spLocks noGrp="1"/>
          </p:cNvSpPr>
          <p:nvPr>
            <p:ph idx="1"/>
          </p:nvPr>
        </p:nvSpPr>
        <p:spPr/>
        <p:txBody>
          <a:bodyPr>
            <a:noAutofit/>
          </a:bodyPr>
          <a:lstStyle/>
          <a:p>
            <a:pPr marL="0" indent="0">
              <a:buNone/>
            </a:pPr>
            <a:r>
              <a:rPr lang="en-US" sz="2800" dirty="0">
                <a:solidFill>
                  <a:srgbClr val="002060"/>
                </a:solidFill>
              </a:rPr>
              <a:t>Does the policy save jobs?  </a:t>
            </a:r>
          </a:p>
          <a:p>
            <a:pPr marL="0" indent="0">
              <a:buNone/>
            </a:pPr>
            <a:r>
              <a:rPr lang="en-US" sz="2800" dirty="0">
                <a:solidFill>
                  <a:srgbClr val="002060"/>
                </a:solidFill>
              </a:rPr>
              <a:t>The quota reduces imports of Japanese autos:</a:t>
            </a:r>
          </a:p>
          <a:p>
            <a:pPr lvl="1"/>
            <a:r>
              <a:rPr lang="en-US" sz="2800" dirty="0"/>
              <a:t>U.S. consumers buy more U.S. autos.  </a:t>
            </a:r>
          </a:p>
          <a:p>
            <a:pPr lvl="1"/>
            <a:r>
              <a:rPr lang="en-US" sz="2800" dirty="0"/>
              <a:t>U.S. automakers hire more workers to produce these extra cars.  </a:t>
            </a:r>
          </a:p>
          <a:p>
            <a:pPr lvl="1"/>
            <a:r>
              <a:rPr lang="en-US" sz="2800" dirty="0"/>
              <a:t>So the policy saves jobs in the U.S. auto industry.  </a:t>
            </a:r>
          </a:p>
        </p:txBody>
      </p:sp>
      <p:sp>
        <p:nvSpPr>
          <p:cNvPr id="4" name="Slide Number Placeholder 3"/>
          <p:cNvSpPr>
            <a:spLocks noGrp="1"/>
          </p:cNvSpPr>
          <p:nvPr>
            <p:ph type="sldNum" sz="quarter" idx="10"/>
          </p:nvPr>
        </p:nvSpPr>
        <p:spPr/>
        <p:txBody>
          <a:bodyPr/>
          <a:lstStyle/>
          <a:p>
            <a:pPr>
              <a:defRPr/>
            </a:pPr>
            <a:fld id="{073C29DC-2178-4274-9150-45F8EBD31C2D}" type="slidenum">
              <a:rPr lang="en-US" smtClean="0"/>
              <a:pPr>
                <a:defRPr/>
              </a:pPr>
              <a:t>37</a:t>
            </a:fld>
            <a:endParaRPr lang="en-US"/>
          </a:p>
        </p:txBody>
      </p:sp>
      <p:sp>
        <p:nvSpPr>
          <p:cNvPr id="8" name="Footer Placeholder 2"/>
          <p:cNvSpPr>
            <a:spLocks noGrp="1"/>
          </p:cNvSpPr>
          <p:nvPr>
            <p:ph type="ftr" sz="quarter" idx="11"/>
          </p:nvPr>
        </p:nvSpPr>
        <p:spPr>
          <a:xfrm>
            <a:off x="-1" y="6324601"/>
            <a:ext cx="11887199" cy="5334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
        <p:nvSpPr>
          <p:cNvPr id="7" name="Content Placeholder 6"/>
          <p:cNvSpPr>
            <a:spLocks noGrp="1"/>
          </p:cNvSpPr>
          <p:nvPr>
            <p:ph idx="12"/>
          </p:nvPr>
        </p:nvSpPr>
        <p:spPr>
          <a:xfrm>
            <a:off x="508000" y="3474331"/>
            <a:ext cx="11358596" cy="2971800"/>
          </a:xfrm>
        </p:spPr>
        <p:txBody>
          <a:bodyPr>
            <a:normAutofit/>
          </a:bodyPr>
          <a:lstStyle/>
          <a:p>
            <a:r>
              <a:rPr lang="en-US" sz="2800" dirty="0"/>
              <a:t>But </a:t>
            </a:r>
            <a:r>
              <a:rPr lang="en-US" sz="2800" b="1" i="1" dirty="0"/>
              <a:t>E</a:t>
            </a:r>
            <a:r>
              <a:rPr lang="en-US" sz="2800" dirty="0"/>
              <a:t> rises, reducing foreign demand for U.S. exports.</a:t>
            </a:r>
          </a:p>
          <a:p>
            <a:pPr lvl="1"/>
            <a:r>
              <a:rPr lang="en-US" sz="2800" dirty="0"/>
              <a:t>Export industries contract, exporting firms lay off workers. </a:t>
            </a:r>
          </a:p>
          <a:p>
            <a:pPr marL="0" indent="0">
              <a:buNone/>
            </a:pPr>
            <a:r>
              <a:rPr lang="en-US" sz="2800" i="1" dirty="0">
                <a:solidFill>
                  <a:srgbClr val="C00000"/>
                </a:solidFill>
                <a:latin typeface="Cambria" panose="02040503050406030204" pitchFamily="18" charset="0"/>
              </a:rPr>
              <a:t>The import quota saves jobs in the auto industry but destroys jobs in U.S. export industries!!</a:t>
            </a:r>
          </a:p>
        </p:txBody>
      </p:sp>
    </p:spTree>
    <p:extLst>
      <p:ext uri="{BB962C8B-B14F-4D97-AF65-F5344CB8AC3E}">
        <p14:creationId xmlns:p14="http://schemas.microsoft.com/office/powerpoint/2010/main" val="3318300136"/>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US" altLang="en-US"/>
              <a:t>Trade Policy</a:t>
            </a:r>
          </a:p>
        </p:txBody>
      </p:sp>
      <p:sp>
        <p:nvSpPr>
          <p:cNvPr id="37891" name="Content Placeholder 2"/>
          <p:cNvSpPr>
            <a:spLocks noGrp="1"/>
          </p:cNvSpPr>
          <p:nvPr>
            <p:ph idx="1"/>
          </p:nvPr>
        </p:nvSpPr>
        <p:spPr/>
        <p:txBody>
          <a:bodyPr/>
          <a:lstStyle/>
          <a:p>
            <a:r>
              <a:rPr lang="en-US" altLang="en-US"/>
              <a:t>Macroeconomic impact of trade policy</a:t>
            </a:r>
          </a:p>
          <a:p>
            <a:pPr lvl="1"/>
            <a:r>
              <a:rPr lang="en-US" altLang="en-US"/>
              <a:t>Trade policies do not affect the U.S. trade balance</a:t>
            </a:r>
          </a:p>
          <a:p>
            <a:pPr lvl="2"/>
            <a:r>
              <a:rPr lang="en-US" altLang="en-US"/>
              <a:t>NX = NCO = S – I</a:t>
            </a:r>
          </a:p>
          <a:p>
            <a:pPr lvl="1"/>
            <a:r>
              <a:rPr lang="en-US" altLang="en-US"/>
              <a:t>Trade policies affect specific</a:t>
            </a:r>
          </a:p>
          <a:p>
            <a:pPr lvl="2"/>
            <a:r>
              <a:rPr lang="en-US" altLang="en-US"/>
              <a:t>Firms</a:t>
            </a:r>
          </a:p>
          <a:p>
            <a:pPr lvl="2"/>
            <a:r>
              <a:rPr lang="en-US" altLang="en-US"/>
              <a:t>Industries</a:t>
            </a:r>
          </a:p>
          <a:p>
            <a:pPr lvl="2"/>
            <a:r>
              <a:rPr lang="en-US" altLang="en-US"/>
              <a:t>Countries</a:t>
            </a:r>
          </a:p>
        </p:txBody>
      </p:sp>
      <p:sp>
        <p:nvSpPr>
          <p:cNvPr id="37893" name="Slide Number Placeholder 1"/>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Lst>
        </p:spPr>
        <p:txBody>
          <a:bodyPr/>
          <a:lstStyle>
            <a:lvl1pPr algn="l" eaLnBrk="0" hangingPunct="0">
              <a:defRPr sz="3400">
                <a:solidFill>
                  <a:srgbClr val="005EA4"/>
                </a:solidFill>
                <a:latin typeface="Arial" charset="0"/>
              </a:defRPr>
            </a:lvl1pPr>
            <a:lvl2pPr marL="742950" indent="-285750" algn="l" eaLnBrk="0" hangingPunct="0">
              <a:buFont typeface="Arial" charset="0"/>
              <a:buChar char="–"/>
              <a:defRPr sz="3200">
                <a:solidFill>
                  <a:schemeClr val="tx1"/>
                </a:solidFill>
                <a:latin typeface="Arial" charset="0"/>
              </a:defRPr>
            </a:lvl2pPr>
            <a:lvl3pPr marL="1143000" indent="-228600" algn="l" eaLnBrk="0" hangingPunct="0">
              <a:buSzPct val="90000"/>
              <a:defRPr sz="2800">
                <a:solidFill>
                  <a:schemeClr val="tx1"/>
                </a:solidFill>
                <a:latin typeface="Arial" charset="0"/>
              </a:defRPr>
            </a:lvl3pPr>
            <a:lvl4pPr marL="1600200" indent="-228600" algn="l" eaLnBrk="0" hangingPunct="0">
              <a:buChar char="–"/>
              <a:defRPr sz="2400">
                <a:solidFill>
                  <a:schemeClr val="tx1"/>
                </a:solidFill>
                <a:latin typeface="Arial" charset="0"/>
              </a:defRPr>
            </a:lvl4pPr>
            <a:lvl5pPr marL="2057400" indent="-228600" algn="l" eaLnBrk="0" hangingPunct="0">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fld id="{9CDBE062-9A17-41D5-88DB-153D94FC8469}" type="slidenum">
              <a:rPr lang="en-US" altLang="en-US" sz="1200">
                <a:solidFill>
                  <a:srgbClr val="002060"/>
                </a:solidFill>
              </a:rPr>
              <a:pPr algn="ctr" eaLnBrk="1" hangingPunct="1"/>
              <a:t>38</a:t>
            </a:fld>
            <a:endParaRPr lang="en-US" altLang="en-US" sz="1200">
              <a:solidFill>
                <a:srgbClr val="002060"/>
              </a:solidFill>
            </a:endParaRPr>
          </a:p>
        </p:txBody>
      </p:sp>
      <p:sp>
        <p:nvSpPr>
          <p:cNvPr id="5" name="Footer Placeholder 2">
            <a:extLst>
              <a:ext uri="{FF2B5EF4-FFF2-40B4-BE49-F238E27FC236}">
                <a16:creationId xmlns:a16="http://schemas.microsoft.com/office/drawing/2014/main" id="{289048E7-9A45-4561-95B7-6AF15C7B5E5B}"/>
              </a:ext>
            </a:extLst>
          </p:cNvPr>
          <p:cNvSpPr>
            <a:spLocks noGrp="1"/>
          </p:cNvSpPr>
          <p:nvPr>
            <p:ph type="ftr" sz="quarter" idx="11"/>
          </p:nvPr>
        </p:nvSpPr>
        <p:spPr>
          <a:xfrm>
            <a:off x="-1" y="6324601"/>
            <a:ext cx="11887197" cy="5334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3720141859"/>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Theory of the Open Economy – 2 </a:t>
            </a:r>
          </a:p>
        </p:txBody>
      </p:sp>
      <p:sp>
        <p:nvSpPr>
          <p:cNvPr id="3" name="Content Placeholder 2"/>
          <p:cNvSpPr>
            <a:spLocks noGrp="1"/>
          </p:cNvSpPr>
          <p:nvPr>
            <p:ph idx="1"/>
          </p:nvPr>
        </p:nvSpPr>
        <p:spPr/>
        <p:txBody>
          <a:bodyPr/>
          <a:lstStyle/>
          <a:p>
            <a:pPr>
              <a:lnSpc>
                <a:spcPct val="150000"/>
              </a:lnSpc>
              <a:spcBef>
                <a:spcPts val="0"/>
              </a:spcBef>
              <a:spcAft>
                <a:spcPts val="0"/>
              </a:spcAft>
            </a:pPr>
            <a:r>
              <a:rPr lang="en-US" dirty="0"/>
              <a:t>The model</a:t>
            </a:r>
          </a:p>
          <a:p>
            <a:pPr lvl="1">
              <a:lnSpc>
                <a:spcPct val="150000"/>
              </a:lnSpc>
              <a:spcBef>
                <a:spcPts val="0"/>
              </a:spcBef>
              <a:spcAft>
                <a:spcPts val="0"/>
              </a:spcAft>
            </a:pPr>
            <a:r>
              <a:rPr lang="en-US" dirty="0"/>
              <a:t>Highlights the forces that determine the economy’s trade balance and exchange rate</a:t>
            </a:r>
          </a:p>
          <a:p>
            <a:pPr lvl="1">
              <a:lnSpc>
                <a:spcPct val="150000"/>
              </a:lnSpc>
              <a:spcBef>
                <a:spcPts val="0"/>
              </a:spcBef>
              <a:spcAft>
                <a:spcPts val="0"/>
              </a:spcAft>
            </a:pPr>
            <a:r>
              <a:rPr lang="en-US" dirty="0"/>
              <a:t>Looking simultaneously at two related markets: </a:t>
            </a:r>
          </a:p>
          <a:p>
            <a:pPr lvl="2">
              <a:lnSpc>
                <a:spcPct val="150000"/>
              </a:lnSpc>
              <a:spcBef>
                <a:spcPts val="0"/>
              </a:spcBef>
              <a:spcAft>
                <a:spcPts val="0"/>
              </a:spcAft>
            </a:pPr>
            <a:r>
              <a:rPr lang="en-US" sz="3200" dirty="0">
                <a:solidFill>
                  <a:srgbClr val="002060"/>
                </a:solidFill>
              </a:rPr>
              <a:t>The market for loanable funds </a:t>
            </a:r>
          </a:p>
          <a:p>
            <a:pPr lvl="2">
              <a:lnSpc>
                <a:spcPct val="150000"/>
              </a:lnSpc>
              <a:spcBef>
                <a:spcPts val="0"/>
              </a:spcBef>
              <a:spcAft>
                <a:spcPts val="0"/>
              </a:spcAft>
            </a:pPr>
            <a:r>
              <a:rPr lang="en-US" sz="3200" dirty="0">
                <a:solidFill>
                  <a:srgbClr val="002060"/>
                </a:solidFill>
              </a:rPr>
              <a:t>The market for foreign-currency exchange</a:t>
            </a:r>
          </a:p>
        </p:txBody>
      </p:sp>
      <p:sp>
        <p:nvSpPr>
          <p:cNvPr id="4" name="Slide Number Placeholder 3"/>
          <p:cNvSpPr>
            <a:spLocks noGrp="1"/>
          </p:cNvSpPr>
          <p:nvPr>
            <p:ph type="sldNum" sz="quarter" idx="10"/>
          </p:nvPr>
        </p:nvSpPr>
        <p:spPr/>
        <p:txBody>
          <a:bodyPr/>
          <a:lstStyle/>
          <a:p>
            <a:pPr>
              <a:defRPr/>
            </a:pPr>
            <a:fld id="{073C29DC-2178-4274-9150-45F8EBD31C2D}" type="slidenum">
              <a:rPr lang="en-US" smtClean="0"/>
              <a:pPr>
                <a:defRPr/>
              </a:pPr>
              <a:t>3</a:t>
            </a:fld>
            <a:endParaRPr lang="en-US"/>
          </a:p>
        </p:txBody>
      </p:sp>
      <p:sp>
        <p:nvSpPr>
          <p:cNvPr id="6" name="Footer Placeholder 2"/>
          <p:cNvSpPr>
            <a:spLocks noGrp="1"/>
          </p:cNvSpPr>
          <p:nvPr>
            <p:ph type="ftr" sz="quarter" idx="11"/>
          </p:nvPr>
        </p:nvSpPr>
        <p:spPr>
          <a:xfrm>
            <a:off x="0" y="6359858"/>
            <a:ext cx="11821582" cy="498143"/>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235381764"/>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Political Instability and Capital Flight</a:t>
            </a:r>
          </a:p>
        </p:txBody>
      </p:sp>
      <p:sp>
        <p:nvSpPr>
          <p:cNvPr id="3" name="Content Placeholder 2"/>
          <p:cNvSpPr>
            <a:spLocks noGrp="1"/>
          </p:cNvSpPr>
          <p:nvPr>
            <p:ph idx="1"/>
          </p:nvPr>
        </p:nvSpPr>
        <p:spPr>
          <a:prstGeom prst="rect">
            <a:avLst/>
          </a:prstGeom>
        </p:spPr>
        <p:txBody>
          <a:bodyPr/>
          <a:lstStyle/>
          <a:p>
            <a:r>
              <a:rPr lang="en-US" dirty="0"/>
              <a:t>1994:  Political instability in Mexico made world financial markets nervous.  </a:t>
            </a:r>
          </a:p>
          <a:p>
            <a:pPr lvl="1"/>
            <a:r>
              <a:rPr lang="en-US" dirty="0"/>
              <a:t>People worried about the safety of Mexican assets they owned</a:t>
            </a:r>
          </a:p>
          <a:p>
            <a:pPr lvl="1"/>
            <a:r>
              <a:rPr lang="en-US" dirty="0"/>
              <a:t>People sold many of these assets, pulled their capital out of Mexico</a:t>
            </a:r>
          </a:p>
          <a:p>
            <a:r>
              <a:rPr lang="en-US" dirty="0"/>
              <a:t>Capital flight:  </a:t>
            </a:r>
          </a:p>
          <a:p>
            <a:pPr lvl="1"/>
            <a:r>
              <a:rPr lang="en-US" dirty="0"/>
              <a:t>Large and sudden reduction in the demand for assets located in a country</a:t>
            </a:r>
          </a:p>
        </p:txBody>
      </p:sp>
      <p:sp>
        <p:nvSpPr>
          <p:cNvPr id="4" name="Slide Number Placeholder 3"/>
          <p:cNvSpPr>
            <a:spLocks noGrp="1"/>
          </p:cNvSpPr>
          <p:nvPr>
            <p:ph type="sldNum" sz="quarter" idx="10"/>
          </p:nvPr>
        </p:nvSpPr>
        <p:spPr>
          <a:prstGeom prst="rect">
            <a:avLst/>
          </a:prstGeom>
        </p:spPr>
        <p:txBody>
          <a:bodyPr/>
          <a:lstStyle/>
          <a:p>
            <a:pPr>
              <a:defRPr/>
            </a:pPr>
            <a:fld id="{073C29DC-2178-4274-9150-45F8EBD31C2D}" type="slidenum">
              <a:rPr lang="en-US" smtClean="0"/>
              <a:pPr>
                <a:defRPr/>
              </a:pPr>
              <a:t>39</a:t>
            </a:fld>
            <a:endParaRPr lang="en-US"/>
          </a:p>
        </p:txBody>
      </p:sp>
      <p:sp>
        <p:nvSpPr>
          <p:cNvPr id="6" name="Footer Placeholder 2"/>
          <p:cNvSpPr>
            <a:spLocks noGrp="1"/>
          </p:cNvSpPr>
          <p:nvPr>
            <p:ph type="ftr" sz="quarter" idx="11"/>
          </p:nvPr>
        </p:nvSpPr>
        <p:spPr>
          <a:xfrm>
            <a:off x="0" y="6359858"/>
            <a:ext cx="11821582" cy="498143"/>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a:solidFill>
                  <a:schemeClr val="tx1"/>
                </a:solidFill>
              </a:rPr>
              <a:t>© 2021 Cengage Learning</a:t>
            </a:r>
            <a:r>
              <a:rPr lang="en-US" sz="800" baseline="30000">
                <a:solidFill>
                  <a:schemeClr val="tx1"/>
                </a:solidFill>
              </a:rPr>
              <a:t>®</a:t>
            </a:r>
            <a:r>
              <a:rPr lang="en-US">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endParaRPr lang="en-US" dirty="0">
              <a:solidFill>
                <a:schemeClr val="tx1"/>
              </a:solidFill>
            </a:endParaRPr>
          </a:p>
        </p:txBody>
      </p:sp>
    </p:spTree>
    <p:extLst>
      <p:ext uri="{BB962C8B-B14F-4D97-AF65-F5344CB8AC3E}">
        <p14:creationId xmlns:p14="http://schemas.microsoft.com/office/powerpoint/2010/main" val="1248143156"/>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7895" name="Group 2"/>
          <p:cNvGrpSpPr>
            <a:grpSpLocks/>
          </p:cNvGrpSpPr>
          <p:nvPr/>
        </p:nvGrpSpPr>
        <p:grpSpPr bwMode="auto">
          <a:xfrm>
            <a:off x="2628900" y="3524251"/>
            <a:ext cx="2578100" cy="2119313"/>
            <a:chOff x="3678" y="1961"/>
            <a:chExt cx="1289" cy="1153"/>
          </a:xfrm>
        </p:grpSpPr>
        <p:sp>
          <p:nvSpPr>
            <p:cNvPr id="37948" name="Line 3"/>
            <p:cNvSpPr>
              <a:spLocks noChangeShapeType="1"/>
            </p:cNvSpPr>
            <p:nvPr/>
          </p:nvSpPr>
          <p:spPr bwMode="auto">
            <a:xfrm>
              <a:off x="3678" y="1961"/>
              <a:ext cx="991" cy="973"/>
            </a:xfrm>
            <a:prstGeom prst="line">
              <a:avLst/>
            </a:prstGeom>
            <a:noFill/>
            <a:ln w="38100">
              <a:solidFill>
                <a:srgbClr val="0033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49" name="Text Box 4"/>
            <p:cNvSpPr txBox="1">
              <a:spLocks noChangeArrowheads="1"/>
            </p:cNvSpPr>
            <p:nvPr/>
          </p:nvSpPr>
          <p:spPr bwMode="auto">
            <a:xfrm>
              <a:off x="4624" y="2865"/>
              <a:ext cx="343" cy="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i="1">
                  <a:cs typeface="Arial" charset="0"/>
                </a:rPr>
                <a:t>D</a:t>
              </a:r>
              <a:r>
                <a:rPr lang="en-US" sz="2400" b="1" baseline="-25000">
                  <a:cs typeface="Arial" charset="0"/>
                </a:rPr>
                <a:t>1</a:t>
              </a:r>
            </a:p>
          </p:txBody>
        </p:sp>
      </p:grpSp>
      <p:sp>
        <p:nvSpPr>
          <p:cNvPr id="37896" name="Rectangle 6"/>
          <p:cNvSpPr>
            <a:spLocks noGrp="1" noChangeArrowheads="1"/>
          </p:cNvSpPr>
          <p:nvPr>
            <p:ph type="title"/>
          </p:nvPr>
        </p:nvSpPr>
        <p:spPr/>
        <p:txBody>
          <a:bodyPr>
            <a:normAutofit/>
          </a:bodyPr>
          <a:lstStyle/>
          <a:p>
            <a:pPr algn="ctr" eaLnBrk="1" hangingPunct="1"/>
            <a:r>
              <a:rPr lang="en-US" dirty="0">
                <a:solidFill>
                  <a:srgbClr val="C00000"/>
                </a:solidFill>
              </a:rPr>
              <a:t>Capital flight from Mexico – 1 </a:t>
            </a:r>
          </a:p>
        </p:txBody>
      </p:sp>
      <p:sp>
        <p:nvSpPr>
          <p:cNvPr id="4" name="Slide Number Placeholder 3"/>
          <p:cNvSpPr>
            <a:spLocks noGrp="1"/>
          </p:cNvSpPr>
          <p:nvPr>
            <p:ph type="sldNum" sz="quarter" idx="10"/>
          </p:nvPr>
        </p:nvSpPr>
        <p:spPr/>
        <p:txBody>
          <a:bodyPr/>
          <a:lstStyle/>
          <a:p>
            <a:pPr>
              <a:defRPr/>
            </a:pPr>
            <a:fld id="{2F37425F-5E17-4209-B948-B5CE2119E408}" type="slidenum">
              <a:rPr lang="en-US" smtClean="0"/>
              <a:pPr>
                <a:defRPr/>
              </a:pPr>
              <a:t>40</a:t>
            </a:fld>
            <a:endParaRPr lang="en-US" dirty="0"/>
          </a:p>
        </p:txBody>
      </p:sp>
      <p:sp>
        <p:nvSpPr>
          <p:cNvPr id="5" name="Text Placeholder 4"/>
          <p:cNvSpPr>
            <a:spLocks noGrp="1"/>
          </p:cNvSpPr>
          <p:nvPr>
            <p:ph idx="12"/>
          </p:nvPr>
        </p:nvSpPr>
        <p:spPr>
          <a:xfrm>
            <a:off x="1762126" y="849314"/>
            <a:ext cx="8829675" cy="1303643"/>
          </a:xfrm>
        </p:spPr>
        <p:txBody>
          <a:bodyPr/>
          <a:lstStyle/>
          <a:p>
            <a:pPr marL="0" indent="0">
              <a:buNone/>
            </a:pPr>
            <a:r>
              <a:rPr lang="en-US" sz="2400" dirty="0">
                <a:cs typeface="Arial" charset="0"/>
              </a:rPr>
              <a:t>As foreign investors sell their assets and pull out their capital, </a:t>
            </a:r>
            <a:r>
              <a:rPr lang="en-US" sz="2400" i="1" dirty="0">
                <a:cs typeface="Arial" charset="0"/>
              </a:rPr>
              <a:t>NCO </a:t>
            </a:r>
            <a:r>
              <a:rPr lang="en-US" sz="2400" dirty="0">
                <a:cs typeface="Arial" charset="0"/>
              </a:rPr>
              <a:t> increases at each value of </a:t>
            </a:r>
            <a:r>
              <a:rPr lang="en-US" sz="2400" b="1" i="1" dirty="0">
                <a:cs typeface="Arial" charset="0"/>
              </a:rPr>
              <a:t>r</a:t>
            </a:r>
            <a:r>
              <a:rPr lang="en-US" sz="2400" dirty="0">
                <a:cs typeface="Arial" charset="0"/>
              </a:rPr>
              <a:t>.</a:t>
            </a:r>
            <a:endParaRPr lang="en-US" sz="2400" dirty="0"/>
          </a:p>
        </p:txBody>
      </p:sp>
      <p:grpSp>
        <p:nvGrpSpPr>
          <p:cNvPr id="37897" name="Group 7"/>
          <p:cNvGrpSpPr>
            <a:grpSpLocks/>
          </p:cNvGrpSpPr>
          <p:nvPr/>
        </p:nvGrpSpPr>
        <p:grpSpPr bwMode="auto">
          <a:xfrm>
            <a:off x="6432550" y="2571751"/>
            <a:ext cx="3905250" cy="3749675"/>
            <a:chOff x="3148" y="1437"/>
            <a:chExt cx="2460" cy="2362"/>
          </a:xfrm>
        </p:grpSpPr>
        <p:grpSp>
          <p:nvGrpSpPr>
            <p:cNvPr id="37943" name="Group 8"/>
            <p:cNvGrpSpPr>
              <a:grpSpLocks/>
            </p:cNvGrpSpPr>
            <p:nvPr/>
          </p:nvGrpSpPr>
          <p:grpSpPr bwMode="auto">
            <a:xfrm>
              <a:off x="3247" y="1713"/>
              <a:ext cx="1828" cy="1938"/>
              <a:chOff x="1098" y="1361"/>
              <a:chExt cx="2116" cy="2027"/>
            </a:xfrm>
          </p:grpSpPr>
          <p:sp>
            <p:nvSpPr>
              <p:cNvPr id="37946" name="Line 9"/>
              <p:cNvSpPr>
                <a:spLocks noChangeShapeType="1"/>
              </p:cNvSpPr>
              <p:nvPr/>
            </p:nvSpPr>
            <p:spPr bwMode="auto">
              <a:xfrm>
                <a:off x="1102" y="1361"/>
                <a:ext cx="0" cy="20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47" name="Line 10"/>
              <p:cNvSpPr>
                <a:spLocks noChangeShapeType="1"/>
              </p:cNvSpPr>
              <p:nvPr/>
            </p:nvSpPr>
            <p:spPr bwMode="auto">
              <a:xfrm>
                <a:off x="1098" y="3388"/>
                <a:ext cx="211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37944" name="Text Box 11"/>
            <p:cNvSpPr txBox="1">
              <a:spLocks noChangeArrowheads="1"/>
            </p:cNvSpPr>
            <p:nvPr/>
          </p:nvSpPr>
          <p:spPr bwMode="auto">
            <a:xfrm>
              <a:off x="3148" y="1437"/>
              <a:ext cx="21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a:cs typeface="Arial" charset="0"/>
                </a:rPr>
                <a:t>r</a:t>
              </a:r>
              <a:endParaRPr lang="en-US" sz="2400" baseline="-25000">
                <a:cs typeface="Arial" charset="0"/>
              </a:endParaRPr>
            </a:p>
          </p:txBody>
        </p:sp>
        <p:sp>
          <p:nvSpPr>
            <p:cNvPr id="37945" name="Text Box 12"/>
            <p:cNvSpPr txBox="1">
              <a:spLocks noChangeArrowheads="1"/>
            </p:cNvSpPr>
            <p:nvPr/>
          </p:nvSpPr>
          <p:spPr bwMode="auto">
            <a:xfrm>
              <a:off x="5040" y="3511"/>
              <a:ext cx="56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a:cs typeface="Arial" charset="0"/>
                </a:rPr>
                <a:t>NCO</a:t>
              </a:r>
              <a:endParaRPr lang="en-US" sz="2400" baseline="-25000">
                <a:cs typeface="Arial" charset="0"/>
              </a:endParaRPr>
            </a:p>
          </p:txBody>
        </p:sp>
      </p:grpSp>
      <p:grpSp>
        <p:nvGrpSpPr>
          <p:cNvPr id="37898" name="Group 58"/>
          <p:cNvGrpSpPr>
            <a:grpSpLocks/>
          </p:cNvGrpSpPr>
          <p:nvPr/>
        </p:nvGrpSpPr>
        <p:grpSpPr bwMode="auto">
          <a:xfrm>
            <a:off x="7240588" y="3352801"/>
            <a:ext cx="2463800" cy="2424113"/>
            <a:chOff x="3657" y="1929"/>
            <a:chExt cx="1552" cy="1527"/>
          </a:xfrm>
        </p:grpSpPr>
        <p:sp>
          <p:nvSpPr>
            <p:cNvPr id="37941" name="Line 13"/>
            <p:cNvSpPr>
              <a:spLocks noChangeShapeType="1"/>
            </p:cNvSpPr>
            <p:nvPr/>
          </p:nvSpPr>
          <p:spPr bwMode="auto">
            <a:xfrm>
              <a:off x="3657" y="1929"/>
              <a:ext cx="991" cy="1296"/>
            </a:xfrm>
            <a:prstGeom prst="line">
              <a:avLst/>
            </a:prstGeom>
            <a:noFill/>
            <a:ln w="38100">
              <a:solidFill>
                <a:srgbClr val="0033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42" name="Text Box 14"/>
            <p:cNvSpPr txBox="1">
              <a:spLocks noChangeArrowheads="1"/>
            </p:cNvSpPr>
            <p:nvPr/>
          </p:nvSpPr>
          <p:spPr bwMode="auto">
            <a:xfrm>
              <a:off x="4575" y="3168"/>
              <a:ext cx="63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i="1">
                  <a:cs typeface="Arial" charset="0"/>
                </a:rPr>
                <a:t>NCO</a:t>
              </a:r>
              <a:r>
                <a:rPr lang="en-US" sz="2400" b="1" baseline="-25000">
                  <a:cs typeface="Arial" charset="0"/>
                </a:rPr>
                <a:t>1</a:t>
              </a:r>
            </a:p>
          </p:txBody>
        </p:sp>
      </p:grpSp>
      <p:sp>
        <p:nvSpPr>
          <p:cNvPr id="37899" name="Text Box 15"/>
          <p:cNvSpPr txBox="1">
            <a:spLocks noChangeArrowheads="1"/>
          </p:cNvSpPr>
          <p:nvPr/>
        </p:nvSpPr>
        <p:spPr bwMode="auto">
          <a:xfrm>
            <a:off x="6223000" y="4416425"/>
            <a:ext cx="312738" cy="369332"/>
          </a:xfrm>
          <a:prstGeom prst="rect">
            <a:avLst/>
          </a:prstGeom>
          <a:noFill/>
          <a:ln>
            <a:noFill/>
          </a:ln>
        </p:spPr>
        <p:txBody>
          <a:bodyPr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dirty="0">
                <a:cs typeface="Arial" charset="0"/>
              </a:rPr>
              <a:t>r</a:t>
            </a:r>
            <a:r>
              <a:rPr lang="en-US" sz="2400" b="1" baseline="-25000" dirty="0">
                <a:cs typeface="Arial" charset="0"/>
              </a:rPr>
              <a:t>1</a:t>
            </a:r>
          </a:p>
        </p:txBody>
      </p:sp>
      <p:sp>
        <p:nvSpPr>
          <p:cNvPr id="37900" name="Line 16"/>
          <p:cNvSpPr>
            <a:spLocks noChangeShapeType="1"/>
          </p:cNvSpPr>
          <p:nvPr/>
        </p:nvSpPr>
        <p:spPr bwMode="auto">
          <a:xfrm flipH="1">
            <a:off x="6599239" y="4614863"/>
            <a:ext cx="1589087" cy="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sp>
        <p:nvSpPr>
          <p:cNvPr id="37901" name="Oval 17"/>
          <p:cNvSpPr>
            <a:spLocks noChangeAspect="1" noChangeArrowheads="1"/>
          </p:cNvSpPr>
          <p:nvPr/>
        </p:nvSpPr>
        <p:spPr bwMode="auto">
          <a:xfrm>
            <a:off x="8140700" y="4548188"/>
            <a:ext cx="128588" cy="127000"/>
          </a:xfrm>
          <a:prstGeom prst="ellipse">
            <a:avLst/>
          </a:prstGeom>
          <a:solidFill>
            <a:srgbClr val="000000"/>
          </a:solidFill>
          <a:ln>
            <a:noFill/>
          </a:ln>
          <a:extLst>
            <a:ext uri="{91240B29-F687-4F45-9708-019B960494DF}">
              <a14:hiddenLine xmlns:a14="http://schemas.microsoft.com/office/drawing/2010/main" w="9525">
                <a:solidFill>
                  <a:srgbClr val="000000"/>
                </a:solidFill>
                <a:prstDash val="dash"/>
                <a:round/>
                <a:headEnd/>
                <a:tailEnd/>
              </a14:hiddenLine>
            </a:ext>
          </a:extLst>
        </p:spPr>
        <p:txBody>
          <a:bodyPr wrap="none" anchor="ctr"/>
          <a:lstStyle/>
          <a:p>
            <a:endParaRPr lang="en-US">
              <a:cs typeface="Arial" charset="0"/>
            </a:endParaRPr>
          </a:p>
        </p:txBody>
      </p:sp>
      <p:sp>
        <p:nvSpPr>
          <p:cNvPr id="37902" name="Text Box 18"/>
          <p:cNvSpPr txBox="1">
            <a:spLocks noChangeArrowheads="1"/>
          </p:cNvSpPr>
          <p:nvPr/>
        </p:nvSpPr>
        <p:spPr bwMode="auto">
          <a:xfrm>
            <a:off x="6959601" y="2338388"/>
            <a:ext cx="29765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u="sng">
                <a:cs typeface="Arial" charset="0"/>
              </a:rPr>
              <a:t>Net capital outflow</a:t>
            </a:r>
          </a:p>
        </p:txBody>
      </p:sp>
      <p:grpSp>
        <p:nvGrpSpPr>
          <p:cNvPr id="37903" name="Group 19"/>
          <p:cNvGrpSpPr>
            <a:grpSpLocks/>
          </p:cNvGrpSpPr>
          <p:nvPr/>
        </p:nvGrpSpPr>
        <p:grpSpPr bwMode="auto">
          <a:xfrm>
            <a:off x="2162175" y="2568576"/>
            <a:ext cx="3830638" cy="3749675"/>
            <a:chOff x="458" y="1435"/>
            <a:chExt cx="2413" cy="2362"/>
          </a:xfrm>
        </p:grpSpPr>
        <p:grpSp>
          <p:nvGrpSpPr>
            <p:cNvPr id="37936" name="Group 20"/>
            <p:cNvGrpSpPr>
              <a:grpSpLocks/>
            </p:cNvGrpSpPr>
            <p:nvPr/>
          </p:nvGrpSpPr>
          <p:grpSpPr bwMode="auto">
            <a:xfrm>
              <a:off x="565" y="1711"/>
              <a:ext cx="1964" cy="1938"/>
              <a:chOff x="1098" y="1361"/>
              <a:chExt cx="2116" cy="2027"/>
            </a:xfrm>
          </p:grpSpPr>
          <p:sp>
            <p:nvSpPr>
              <p:cNvPr id="37939" name="Line 21"/>
              <p:cNvSpPr>
                <a:spLocks noChangeShapeType="1"/>
              </p:cNvSpPr>
              <p:nvPr/>
            </p:nvSpPr>
            <p:spPr bwMode="auto">
              <a:xfrm>
                <a:off x="1102" y="1361"/>
                <a:ext cx="0" cy="20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40" name="Line 22"/>
              <p:cNvSpPr>
                <a:spLocks noChangeShapeType="1"/>
              </p:cNvSpPr>
              <p:nvPr/>
            </p:nvSpPr>
            <p:spPr bwMode="auto">
              <a:xfrm>
                <a:off x="1098" y="3388"/>
                <a:ext cx="211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37937" name="Text Box 23"/>
            <p:cNvSpPr txBox="1">
              <a:spLocks noChangeArrowheads="1"/>
            </p:cNvSpPr>
            <p:nvPr/>
          </p:nvSpPr>
          <p:spPr bwMode="auto">
            <a:xfrm>
              <a:off x="458" y="1435"/>
              <a:ext cx="21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a:cs typeface="Arial" charset="0"/>
                </a:rPr>
                <a:t>r</a:t>
              </a:r>
              <a:endParaRPr lang="en-US" sz="2400" baseline="-25000">
                <a:cs typeface="Arial" charset="0"/>
              </a:endParaRPr>
            </a:p>
          </p:txBody>
        </p:sp>
        <p:sp>
          <p:nvSpPr>
            <p:cNvPr id="37938" name="Text Box 24"/>
            <p:cNvSpPr txBox="1">
              <a:spLocks noChangeArrowheads="1"/>
            </p:cNvSpPr>
            <p:nvPr/>
          </p:nvSpPr>
          <p:spPr bwMode="auto">
            <a:xfrm>
              <a:off x="2497" y="3509"/>
              <a:ext cx="37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a:cs typeface="Arial" charset="0"/>
                </a:rPr>
                <a:t>LF</a:t>
              </a:r>
              <a:endParaRPr lang="en-US" sz="2400" baseline="-25000">
                <a:cs typeface="Arial" charset="0"/>
              </a:endParaRPr>
            </a:p>
          </p:txBody>
        </p:sp>
      </p:grpSp>
      <p:grpSp>
        <p:nvGrpSpPr>
          <p:cNvPr id="37904" name="Group 25"/>
          <p:cNvGrpSpPr>
            <a:grpSpLocks/>
          </p:cNvGrpSpPr>
          <p:nvPr/>
        </p:nvGrpSpPr>
        <p:grpSpPr bwMode="auto">
          <a:xfrm>
            <a:off x="3128963" y="3090864"/>
            <a:ext cx="1833562" cy="2662237"/>
            <a:chOff x="1025" y="1764"/>
            <a:chExt cx="1155" cy="1677"/>
          </a:xfrm>
        </p:grpSpPr>
        <p:sp>
          <p:nvSpPr>
            <p:cNvPr id="37934" name="Line 26"/>
            <p:cNvSpPr>
              <a:spLocks noChangeShapeType="1"/>
            </p:cNvSpPr>
            <p:nvPr/>
          </p:nvSpPr>
          <p:spPr bwMode="auto">
            <a:xfrm flipV="1">
              <a:off x="1025" y="2001"/>
              <a:ext cx="904" cy="1440"/>
            </a:xfrm>
            <a:prstGeom prst="line">
              <a:avLst/>
            </a:prstGeom>
            <a:noFill/>
            <a:ln w="38100">
              <a:solidFill>
                <a:srgbClr val="0033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35" name="Text Box 27"/>
            <p:cNvSpPr txBox="1">
              <a:spLocks noChangeArrowheads="1"/>
            </p:cNvSpPr>
            <p:nvPr/>
          </p:nvSpPr>
          <p:spPr bwMode="auto">
            <a:xfrm>
              <a:off x="1856" y="1764"/>
              <a:ext cx="32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i="1">
                  <a:cs typeface="Arial" charset="0"/>
                </a:rPr>
                <a:t>S</a:t>
              </a:r>
              <a:r>
                <a:rPr lang="en-US" sz="2400" b="1" baseline="-25000">
                  <a:cs typeface="Arial" charset="0"/>
                </a:rPr>
                <a:t>1</a:t>
              </a:r>
            </a:p>
          </p:txBody>
        </p:sp>
      </p:grpSp>
      <p:sp>
        <p:nvSpPr>
          <p:cNvPr id="37905" name="Text Box 28"/>
          <p:cNvSpPr txBox="1">
            <a:spLocks noChangeArrowheads="1"/>
          </p:cNvSpPr>
          <p:nvPr/>
        </p:nvSpPr>
        <p:spPr bwMode="auto">
          <a:xfrm>
            <a:off x="1914525" y="4416425"/>
            <a:ext cx="38893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a:cs typeface="Arial" charset="0"/>
              </a:rPr>
              <a:t>r</a:t>
            </a:r>
            <a:r>
              <a:rPr lang="en-US" sz="2400" b="1" baseline="-25000">
                <a:cs typeface="Arial" charset="0"/>
              </a:rPr>
              <a:t>1</a:t>
            </a:r>
          </a:p>
        </p:txBody>
      </p:sp>
      <p:sp>
        <p:nvSpPr>
          <p:cNvPr id="37906" name="Oval 29"/>
          <p:cNvSpPr>
            <a:spLocks noChangeAspect="1" noChangeArrowheads="1"/>
          </p:cNvSpPr>
          <p:nvPr/>
        </p:nvSpPr>
        <p:spPr bwMode="auto">
          <a:xfrm>
            <a:off x="3778250" y="4545013"/>
            <a:ext cx="128588" cy="127000"/>
          </a:xfrm>
          <a:prstGeom prst="ellipse">
            <a:avLst/>
          </a:prstGeom>
          <a:solidFill>
            <a:srgbClr val="000000"/>
          </a:solidFill>
          <a:ln>
            <a:noFill/>
          </a:ln>
          <a:extLst>
            <a:ext uri="{91240B29-F687-4F45-9708-019B960494DF}">
              <a14:hiddenLine xmlns:a14="http://schemas.microsoft.com/office/drawing/2010/main" w="9525">
                <a:solidFill>
                  <a:srgbClr val="000000"/>
                </a:solidFill>
                <a:prstDash val="dash"/>
                <a:round/>
                <a:headEnd/>
                <a:tailEnd/>
              </a14:hiddenLine>
            </a:ext>
          </a:extLst>
        </p:spPr>
        <p:txBody>
          <a:bodyPr wrap="none" anchor="ctr"/>
          <a:lstStyle/>
          <a:p>
            <a:endParaRPr lang="en-US">
              <a:cs typeface="Arial" charset="0"/>
            </a:endParaRPr>
          </a:p>
        </p:txBody>
      </p:sp>
      <p:sp>
        <p:nvSpPr>
          <p:cNvPr id="37907" name="Text Box 30"/>
          <p:cNvSpPr txBox="1">
            <a:spLocks noChangeArrowheads="1"/>
          </p:cNvSpPr>
          <p:nvPr/>
        </p:nvSpPr>
        <p:spPr bwMode="auto">
          <a:xfrm>
            <a:off x="2922588" y="2335213"/>
            <a:ext cx="24304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u="sng">
                <a:cs typeface="Arial" charset="0"/>
              </a:rPr>
              <a:t>Loanable funds</a:t>
            </a:r>
          </a:p>
        </p:txBody>
      </p:sp>
      <p:sp>
        <p:nvSpPr>
          <p:cNvPr id="37908" name="Line 31"/>
          <p:cNvSpPr>
            <a:spLocks noChangeShapeType="1"/>
          </p:cNvSpPr>
          <p:nvPr/>
        </p:nvSpPr>
        <p:spPr bwMode="auto">
          <a:xfrm>
            <a:off x="1762125" y="2362200"/>
            <a:ext cx="85979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09" name="Line 32"/>
          <p:cNvSpPr>
            <a:spLocks noChangeShapeType="1"/>
          </p:cNvSpPr>
          <p:nvPr/>
        </p:nvSpPr>
        <p:spPr bwMode="auto">
          <a:xfrm flipH="1">
            <a:off x="2335213" y="4614863"/>
            <a:ext cx="1509712" cy="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sp>
        <p:nvSpPr>
          <p:cNvPr id="37910" name="Line 42"/>
          <p:cNvSpPr>
            <a:spLocks noChangeShapeType="1"/>
          </p:cNvSpPr>
          <p:nvPr/>
        </p:nvSpPr>
        <p:spPr bwMode="auto">
          <a:xfrm>
            <a:off x="3848100" y="4613275"/>
            <a:ext cx="2370138" cy="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sp>
        <p:nvSpPr>
          <p:cNvPr id="129067" name="Line 43"/>
          <p:cNvSpPr>
            <a:spLocks noChangeShapeType="1"/>
          </p:cNvSpPr>
          <p:nvPr/>
        </p:nvSpPr>
        <p:spPr bwMode="auto">
          <a:xfrm flipV="1">
            <a:off x="4206875" y="4038600"/>
            <a:ext cx="2000250" cy="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sp>
        <p:nvSpPr>
          <p:cNvPr id="37912" name="Line 44"/>
          <p:cNvSpPr>
            <a:spLocks noChangeShapeType="1"/>
          </p:cNvSpPr>
          <p:nvPr/>
        </p:nvSpPr>
        <p:spPr bwMode="auto">
          <a:xfrm>
            <a:off x="8202613" y="4610101"/>
            <a:ext cx="0" cy="1476375"/>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grpSp>
        <p:nvGrpSpPr>
          <p:cNvPr id="9" name="Group 46"/>
          <p:cNvGrpSpPr>
            <a:grpSpLocks/>
          </p:cNvGrpSpPr>
          <p:nvPr/>
        </p:nvGrpSpPr>
        <p:grpSpPr bwMode="auto">
          <a:xfrm>
            <a:off x="3308350" y="3225801"/>
            <a:ext cx="2578100" cy="2119313"/>
            <a:chOff x="3678" y="1961"/>
            <a:chExt cx="1289" cy="1153"/>
          </a:xfrm>
        </p:grpSpPr>
        <p:sp>
          <p:nvSpPr>
            <p:cNvPr id="37932" name="Line 47"/>
            <p:cNvSpPr>
              <a:spLocks noChangeShapeType="1"/>
            </p:cNvSpPr>
            <p:nvPr/>
          </p:nvSpPr>
          <p:spPr bwMode="auto">
            <a:xfrm>
              <a:off x="3678" y="1961"/>
              <a:ext cx="991" cy="973"/>
            </a:xfrm>
            <a:prstGeom prst="line">
              <a:avLst/>
            </a:prstGeom>
            <a:noFill/>
            <a:ln w="38100">
              <a:solidFill>
                <a:srgbClr val="CC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33" name="Text Box 48"/>
            <p:cNvSpPr txBox="1">
              <a:spLocks noChangeArrowheads="1"/>
            </p:cNvSpPr>
            <p:nvPr/>
          </p:nvSpPr>
          <p:spPr bwMode="auto">
            <a:xfrm>
              <a:off x="4624" y="2865"/>
              <a:ext cx="343" cy="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i="1">
                  <a:cs typeface="Arial" charset="0"/>
                </a:rPr>
                <a:t>D</a:t>
              </a:r>
              <a:r>
                <a:rPr lang="en-US" sz="2400" b="1" baseline="-25000">
                  <a:cs typeface="Arial" charset="0"/>
                </a:rPr>
                <a:t>2</a:t>
              </a:r>
            </a:p>
          </p:txBody>
        </p:sp>
      </p:grpSp>
      <p:grpSp>
        <p:nvGrpSpPr>
          <p:cNvPr id="10" name="Group 61"/>
          <p:cNvGrpSpPr>
            <a:grpSpLocks/>
          </p:cNvGrpSpPr>
          <p:nvPr/>
        </p:nvGrpSpPr>
        <p:grpSpPr bwMode="auto">
          <a:xfrm>
            <a:off x="1911350" y="3836993"/>
            <a:ext cx="2357438" cy="369888"/>
            <a:chOff x="244" y="2325"/>
            <a:chExt cx="1485" cy="233"/>
          </a:xfrm>
        </p:grpSpPr>
        <p:sp>
          <p:nvSpPr>
            <p:cNvPr id="37929" name="Text Box 36"/>
            <p:cNvSpPr txBox="1">
              <a:spLocks noChangeArrowheads="1"/>
            </p:cNvSpPr>
            <p:nvPr/>
          </p:nvSpPr>
          <p:spPr bwMode="auto">
            <a:xfrm>
              <a:off x="244" y="2325"/>
              <a:ext cx="245"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a:cs typeface="Arial" charset="0"/>
                </a:rPr>
                <a:t>r</a:t>
              </a:r>
              <a:r>
                <a:rPr lang="en-US" sz="2400" b="1" baseline="-25000">
                  <a:cs typeface="Arial" charset="0"/>
                </a:rPr>
                <a:t>2</a:t>
              </a:r>
            </a:p>
          </p:txBody>
        </p:sp>
        <p:sp>
          <p:nvSpPr>
            <p:cNvPr id="37930" name="Line 49"/>
            <p:cNvSpPr>
              <a:spLocks noChangeShapeType="1"/>
            </p:cNvSpPr>
            <p:nvPr/>
          </p:nvSpPr>
          <p:spPr bwMode="auto">
            <a:xfrm flipH="1">
              <a:off x="511" y="2452"/>
              <a:ext cx="1179" cy="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sp>
          <p:nvSpPr>
            <p:cNvPr id="37931" name="Oval 37"/>
            <p:cNvSpPr>
              <a:spLocks noChangeAspect="1" noChangeArrowheads="1"/>
            </p:cNvSpPr>
            <p:nvPr/>
          </p:nvSpPr>
          <p:spPr bwMode="auto">
            <a:xfrm>
              <a:off x="1648" y="2408"/>
              <a:ext cx="81" cy="80"/>
            </a:xfrm>
            <a:prstGeom prst="ellipse">
              <a:avLst/>
            </a:prstGeom>
            <a:solidFill>
              <a:srgbClr val="000000"/>
            </a:solidFill>
            <a:ln>
              <a:noFill/>
            </a:ln>
            <a:extLst>
              <a:ext uri="{91240B29-F687-4F45-9708-019B960494DF}">
                <a14:hiddenLine xmlns:a14="http://schemas.microsoft.com/office/drawing/2010/main" w="9525">
                  <a:solidFill>
                    <a:srgbClr val="000000"/>
                  </a:solidFill>
                  <a:prstDash val="dash"/>
                  <a:round/>
                  <a:headEnd/>
                  <a:tailEnd/>
                </a14:hiddenLine>
              </a:ext>
            </a:extLst>
          </p:spPr>
          <p:txBody>
            <a:bodyPr wrap="none" anchor="ctr"/>
            <a:lstStyle/>
            <a:p>
              <a:endParaRPr lang="en-US">
                <a:cs typeface="Arial" charset="0"/>
              </a:endParaRPr>
            </a:p>
          </p:txBody>
        </p:sp>
      </p:grpSp>
      <p:grpSp>
        <p:nvGrpSpPr>
          <p:cNvPr id="11" name="Group 57"/>
          <p:cNvGrpSpPr>
            <a:grpSpLocks/>
          </p:cNvGrpSpPr>
          <p:nvPr/>
        </p:nvGrpSpPr>
        <p:grpSpPr bwMode="auto">
          <a:xfrm>
            <a:off x="7827963" y="3103563"/>
            <a:ext cx="2266950" cy="2093912"/>
            <a:chOff x="4027" y="1772"/>
            <a:chExt cx="1428" cy="1319"/>
          </a:xfrm>
        </p:grpSpPr>
        <p:sp>
          <p:nvSpPr>
            <p:cNvPr id="37927" name="Line 50"/>
            <p:cNvSpPr>
              <a:spLocks noChangeShapeType="1"/>
            </p:cNvSpPr>
            <p:nvPr/>
          </p:nvSpPr>
          <p:spPr bwMode="auto">
            <a:xfrm>
              <a:off x="4027" y="1772"/>
              <a:ext cx="844" cy="1109"/>
            </a:xfrm>
            <a:prstGeom prst="line">
              <a:avLst/>
            </a:prstGeom>
            <a:noFill/>
            <a:ln w="38100">
              <a:solidFill>
                <a:srgbClr val="CC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928" name="Text Box 51"/>
            <p:cNvSpPr txBox="1">
              <a:spLocks noChangeArrowheads="1"/>
            </p:cNvSpPr>
            <p:nvPr/>
          </p:nvSpPr>
          <p:spPr bwMode="auto">
            <a:xfrm>
              <a:off x="4821" y="2803"/>
              <a:ext cx="63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i="1">
                  <a:cs typeface="Arial" charset="0"/>
                </a:rPr>
                <a:t>NCO</a:t>
              </a:r>
              <a:r>
                <a:rPr lang="en-US" sz="2400" b="1" baseline="-25000">
                  <a:cs typeface="Arial" charset="0"/>
                </a:rPr>
                <a:t>2</a:t>
              </a:r>
            </a:p>
          </p:txBody>
        </p:sp>
      </p:grpSp>
      <p:grpSp>
        <p:nvGrpSpPr>
          <p:cNvPr id="12" name="Group 62"/>
          <p:cNvGrpSpPr>
            <a:grpSpLocks/>
          </p:cNvGrpSpPr>
          <p:nvPr/>
        </p:nvGrpSpPr>
        <p:grpSpPr bwMode="auto">
          <a:xfrm>
            <a:off x="6224588" y="3835401"/>
            <a:ext cx="2373312" cy="2251075"/>
            <a:chOff x="2961" y="2324"/>
            <a:chExt cx="1495" cy="1418"/>
          </a:xfrm>
        </p:grpSpPr>
        <p:sp>
          <p:nvSpPr>
            <p:cNvPr id="37923" name="Text Box 39"/>
            <p:cNvSpPr txBox="1">
              <a:spLocks noChangeArrowheads="1"/>
            </p:cNvSpPr>
            <p:nvPr/>
          </p:nvSpPr>
          <p:spPr bwMode="auto">
            <a:xfrm>
              <a:off x="2961" y="2324"/>
              <a:ext cx="197" cy="233"/>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dirty="0">
                  <a:cs typeface="Arial" charset="0"/>
                </a:rPr>
                <a:t>r</a:t>
              </a:r>
              <a:r>
                <a:rPr lang="en-US" sz="2400" b="1" baseline="-25000" dirty="0">
                  <a:cs typeface="Arial" charset="0"/>
                </a:rPr>
                <a:t>2</a:t>
              </a:r>
            </a:p>
          </p:txBody>
        </p:sp>
        <p:sp>
          <p:nvSpPr>
            <p:cNvPr id="37924" name="Line 45"/>
            <p:cNvSpPr>
              <a:spLocks noChangeShapeType="1"/>
            </p:cNvSpPr>
            <p:nvPr/>
          </p:nvSpPr>
          <p:spPr bwMode="auto">
            <a:xfrm>
              <a:off x="4414" y="2446"/>
              <a:ext cx="0" cy="1296"/>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sp>
          <p:nvSpPr>
            <p:cNvPr id="37925" name="Line 53"/>
            <p:cNvSpPr>
              <a:spLocks noChangeShapeType="1"/>
            </p:cNvSpPr>
            <p:nvPr/>
          </p:nvSpPr>
          <p:spPr bwMode="auto">
            <a:xfrm>
              <a:off x="3193" y="2452"/>
              <a:ext cx="1220" cy="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sp>
          <p:nvSpPr>
            <p:cNvPr id="37926" name="Oval 40"/>
            <p:cNvSpPr>
              <a:spLocks noChangeAspect="1" noChangeArrowheads="1"/>
            </p:cNvSpPr>
            <p:nvPr/>
          </p:nvSpPr>
          <p:spPr bwMode="auto">
            <a:xfrm>
              <a:off x="4375" y="2409"/>
              <a:ext cx="81" cy="80"/>
            </a:xfrm>
            <a:prstGeom prst="ellipse">
              <a:avLst/>
            </a:prstGeom>
            <a:solidFill>
              <a:srgbClr val="000000"/>
            </a:solidFill>
            <a:ln>
              <a:noFill/>
            </a:ln>
            <a:extLst>
              <a:ext uri="{91240B29-F687-4F45-9708-019B960494DF}">
                <a14:hiddenLine xmlns:a14="http://schemas.microsoft.com/office/drawing/2010/main" w="9525">
                  <a:solidFill>
                    <a:srgbClr val="000000"/>
                  </a:solidFill>
                  <a:prstDash val="dash"/>
                  <a:round/>
                  <a:headEnd/>
                  <a:tailEnd/>
                </a14:hiddenLine>
              </a:ext>
            </a:extLst>
          </p:spPr>
          <p:txBody>
            <a:bodyPr wrap="none" anchor="ctr"/>
            <a:lstStyle/>
            <a:p>
              <a:endParaRPr lang="en-US">
                <a:cs typeface="Arial" charset="0"/>
              </a:endParaRPr>
            </a:p>
          </p:txBody>
        </p:sp>
      </p:grpSp>
      <p:sp>
        <p:nvSpPr>
          <p:cNvPr id="129078" name="Line 54"/>
          <p:cNvSpPr>
            <a:spLocks noChangeShapeType="1"/>
          </p:cNvSpPr>
          <p:nvPr/>
        </p:nvSpPr>
        <p:spPr bwMode="auto">
          <a:xfrm flipV="1">
            <a:off x="2435225" y="4043364"/>
            <a:ext cx="0" cy="554037"/>
          </a:xfrm>
          <a:prstGeom prst="line">
            <a:avLst/>
          </a:prstGeom>
          <a:noFill/>
          <a:ln w="28575">
            <a:solidFill>
              <a:schemeClr val="tx1"/>
            </a:solidFill>
            <a:round/>
            <a:headEnd/>
            <a:tailEnd type="triangle" w="lg" len="lg"/>
          </a:ln>
          <a:extLst>
            <a:ext uri="{909E8E84-426E-40DD-AFC4-6F175D3DCCD1}">
              <a14:hiddenFill xmlns:a14="http://schemas.microsoft.com/office/drawing/2010/main">
                <a:noFill/>
              </a14:hiddenFill>
            </a:ext>
          </a:extLst>
        </p:spPr>
        <p:txBody>
          <a:bodyPr/>
          <a:lstStyle/>
          <a:p>
            <a:endParaRPr lang="en-US"/>
          </a:p>
        </p:txBody>
      </p:sp>
      <p:sp>
        <p:nvSpPr>
          <p:cNvPr id="129079" name="Line 55"/>
          <p:cNvSpPr>
            <a:spLocks noChangeShapeType="1"/>
          </p:cNvSpPr>
          <p:nvPr/>
        </p:nvSpPr>
        <p:spPr bwMode="auto">
          <a:xfrm flipV="1">
            <a:off x="6700838" y="4048125"/>
            <a:ext cx="0" cy="554038"/>
          </a:xfrm>
          <a:prstGeom prst="line">
            <a:avLst/>
          </a:prstGeom>
          <a:noFill/>
          <a:ln w="28575">
            <a:solidFill>
              <a:schemeClr val="tx1"/>
            </a:solidFill>
            <a:round/>
            <a:headEnd/>
            <a:tailEnd type="triangle" w="lg" len="lg"/>
          </a:ln>
          <a:extLst>
            <a:ext uri="{909E8E84-426E-40DD-AFC4-6F175D3DCCD1}">
              <a14:hiddenFill xmlns:a14="http://schemas.microsoft.com/office/drawing/2010/main">
                <a:noFill/>
              </a14:hiddenFill>
            </a:ext>
          </a:extLst>
        </p:spPr>
        <p:txBody>
          <a:bodyPr/>
          <a:lstStyle/>
          <a:p>
            <a:endParaRPr lang="en-US"/>
          </a:p>
        </p:txBody>
      </p:sp>
      <p:sp>
        <p:nvSpPr>
          <p:cNvPr id="129080" name="Line 56"/>
          <p:cNvSpPr>
            <a:spLocks noChangeShapeType="1"/>
          </p:cNvSpPr>
          <p:nvPr/>
        </p:nvSpPr>
        <p:spPr bwMode="auto">
          <a:xfrm rot="5400000" flipV="1">
            <a:off x="8370888" y="5818188"/>
            <a:ext cx="0" cy="317500"/>
          </a:xfrm>
          <a:prstGeom prst="line">
            <a:avLst/>
          </a:prstGeom>
          <a:noFill/>
          <a:ln w="28575">
            <a:solidFill>
              <a:schemeClr val="tx1"/>
            </a:solidFill>
            <a:round/>
            <a:headEnd/>
            <a:tailEnd type="triangle" w="lg" len="lg"/>
          </a:ln>
          <a:extLst>
            <a:ext uri="{909E8E84-426E-40DD-AFC4-6F175D3DCCD1}">
              <a14:hiddenFill xmlns:a14="http://schemas.microsoft.com/office/drawing/2010/main">
                <a:noFill/>
              </a14:hiddenFill>
            </a:ext>
          </a:extLst>
        </p:spPr>
        <p:txBody>
          <a:bodyPr/>
          <a:lstStyle/>
          <a:p>
            <a:endParaRPr lang="en-US"/>
          </a:p>
        </p:txBody>
      </p:sp>
      <p:sp>
        <p:nvSpPr>
          <p:cNvPr id="129087" name="Line 63"/>
          <p:cNvSpPr>
            <a:spLocks noChangeShapeType="1"/>
          </p:cNvSpPr>
          <p:nvPr/>
        </p:nvSpPr>
        <p:spPr bwMode="auto">
          <a:xfrm rot="5400000" flipV="1">
            <a:off x="8617744" y="4326731"/>
            <a:ext cx="0" cy="579438"/>
          </a:xfrm>
          <a:prstGeom prst="line">
            <a:avLst/>
          </a:prstGeom>
          <a:noFill/>
          <a:ln w="28575">
            <a:solidFill>
              <a:schemeClr val="tx1"/>
            </a:solidFill>
            <a:round/>
            <a:headEnd/>
            <a:tailEnd type="triangle" w="lg" len="lg"/>
          </a:ln>
          <a:extLst>
            <a:ext uri="{909E8E84-426E-40DD-AFC4-6F175D3DCCD1}">
              <a14:hiddenFill xmlns:a14="http://schemas.microsoft.com/office/drawing/2010/main">
                <a:noFill/>
              </a14:hiddenFill>
            </a:ext>
          </a:extLst>
        </p:spPr>
        <p:txBody>
          <a:bodyPr/>
          <a:lstStyle/>
          <a:p>
            <a:endParaRPr lang="en-US"/>
          </a:p>
        </p:txBody>
      </p:sp>
      <p:sp>
        <p:nvSpPr>
          <p:cNvPr id="129088" name="Line 64"/>
          <p:cNvSpPr>
            <a:spLocks noChangeShapeType="1"/>
          </p:cNvSpPr>
          <p:nvPr/>
        </p:nvSpPr>
        <p:spPr bwMode="auto">
          <a:xfrm rot="5400000" flipV="1">
            <a:off x="4369594" y="4264819"/>
            <a:ext cx="0" cy="693738"/>
          </a:xfrm>
          <a:prstGeom prst="line">
            <a:avLst/>
          </a:prstGeom>
          <a:noFill/>
          <a:ln w="28575">
            <a:solidFill>
              <a:schemeClr val="tx1"/>
            </a:solidFill>
            <a:round/>
            <a:headEnd/>
            <a:tailEnd type="triangle" w="lg" len="lg"/>
          </a:ln>
          <a:extLst>
            <a:ext uri="{909E8E84-426E-40DD-AFC4-6F175D3DCCD1}">
              <a14:hiddenFill xmlns:a14="http://schemas.microsoft.com/office/drawing/2010/main">
                <a:noFill/>
              </a14:hiddenFill>
            </a:ext>
          </a:extLst>
        </p:spPr>
        <p:txBody>
          <a:bodyPr/>
          <a:lstStyle/>
          <a:p>
            <a:endParaRPr lang="en-US"/>
          </a:p>
        </p:txBody>
      </p:sp>
      <p:sp>
        <p:nvSpPr>
          <p:cNvPr id="37922" name="FlagCount" hidden="1">
            <a:hlinkClick r:id="rId3" action="ppaction://hlinkfile"/>
          </p:cNvPr>
          <p:cNvSpPr>
            <a:spLocks noChangeArrowheads="1"/>
          </p:cNvSpPr>
          <p:nvPr/>
        </p:nvSpPr>
        <p:spPr bwMode="auto">
          <a:xfrm>
            <a:off x="9779000" y="254000"/>
            <a:ext cx="381000" cy="317500"/>
          </a:xfrm>
          <a:prstGeom prst="wedgeRoundRectCallout">
            <a:avLst>
              <a:gd name="adj1" fmla="val -43750"/>
              <a:gd name="adj2" fmla="val 70000"/>
              <a:gd name="adj3" fmla="val 16667"/>
            </a:avLst>
          </a:prstGeom>
          <a:solidFill>
            <a:schemeClr val="accent1">
              <a:alpha val="25098"/>
            </a:schemeClr>
          </a:solidFill>
          <a:ln w="19050">
            <a:solidFill>
              <a:schemeClr val="tx1"/>
            </a:solidFill>
            <a:miter lim="800000"/>
            <a:headEnd/>
            <a:tailEnd/>
          </a:ln>
        </p:spPr>
        <p:txBody>
          <a:bodyPr wrap="none" anchor="ctr"/>
          <a:lstStyle/>
          <a:p>
            <a:pPr algn="ctr"/>
            <a:r>
              <a:rPr lang="en-US" sz="1400" b="1">
                <a:latin typeface="Tahoma" pitchFamily="34" charset="0"/>
                <a:cs typeface="Arial" charset="0"/>
              </a:rPr>
              <a:t>0</a:t>
            </a:r>
          </a:p>
        </p:txBody>
      </p:sp>
      <p:sp>
        <p:nvSpPr>
          <p:cNvPr id="60" name="Text Placeholder 4"/>
          <p:cNvSpPr txBox="1">
            <a:spLocks/>
          </p:cNvSpPr>
          <p:nvPr/>
        </p:nvSpPr>
        <p:spPr>
          <a:xfrm>
            <a:off x="1762126" y="849313"/>
            <a:ext cx="8753475" cy="1485900"/>
          </a:xfrm>
          <a:prstGeom prst="rect">
            <a:avLst/>
          </a:prstGeom>
          <a:solidFill>
            <a:schemeClr val="bg1"/>
          </a:solidFill>
        </p:spPr>
        <p:txBody>
          <a:bodyPr vert="horz" lIns="91440" tIns="45720" rIns="91440" bIns="45720" rtlCol="0">
            <a:normAutofit/>
          </a:bodyPr>
          <a:lstStyle>
            <a:lvl1pPr marL="342900" indent="-342900" algn="l" rtl="0" eaLnBrk="0" fontAlgn="base" hangingPunct="0">
              <a:spcBef>
                <a:spcPct val="20000"/>
              </a:spcBef>
              <a:spcAft>
                <a:spcPct val="0"/>
              </a:spcAft>
              <a:buChar char="•"/>
              <a:defRPr sz="30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3000">
                <a:solidFill>
                  <a:schemeClr val="tx1"/>
                </a:solidFill>
                <a:latin typeface="+mn-lt"/>
              </a:defRPr>
            </a:lvl2pPr>
            <a:lvl3pPr marL="1143000" indent="-228600" algn="l" rtl="0" eaLnBrk="0" fontAlgn="base" hangingPunct="0">
              <a:spcBef>
                <a:spcPct val="20000"/>
              </a:spcBef>
              <a:spcAft>
                <a:spcPct val="0"/>
              </a:spcAft>
              <a:buSzPct val="90000"/>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18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None/>
            </a:pPr>
            <a:r>
              <a:rPr lang="en-US" sz="2400" kern="0" dirty="0">
                <a:cs typeface="Arial" charset="0"/>
              </a:rPr>
              <a:t>Demand for LF = </a:t>
            </a:r>
            <a:r>
              <a:rPr lang="en-US" sz="2400" b="1" i="1" kern="0" dirty="0">
                <a:cs typeface="Arial" charset="0"/>
              </a:rPr>
              <a:t>I</a:t>
            </a:r>
            <a:r>
              <a:rPr lang="en-US" sz="2400" kern="0" dirty="0">
                <a:cs typeface="Arial" charset="0"/>
              </a:rPr>
              <a:t> + </a:t>
            </a:r>
            <a:r>
              <a:rPr lang="en-US" sz="2400" i="1" kern="0" dirty="0">
                <a:cs typeface="Arial" charset="0"/>
              </a:rPr>
              <a:t>NCO</a:t>
            </a:r>
            <a:r>
              <a:rPr lang="en-US" sz="2400" kern="0" dirty="0">
                <a:cs typeface="Arial" charset="0"/>
              </a:rPr>
              <a:t>.  The increase in </a:t>
            </a:r>
            <a:r>
              <a:rPr lang="en-US" sz="2400" i="1" kern="0" dirty="0">
                <a:cs typeface="Arial" charset="0"/>
              </a:rPr>
              <a:t>NCO</a:t>
            </a:r>
            <a:r>
              <a:rPr lang="en-US" sz="2400" kern="0" dirty="0">
                <a:cs typeface="Arial" charset="0"/>
              </a:rPr>
              <a:t> increases demand for LF.</a:t>
            </a:r>
          </a:p>
          <a:p>
            <a:pPr marL="0" indent="0">
              <a:buNone/>
            </a:pPr>
            <a:r>
              <a:rPr lang="en-US" sz="2400" kern="0" dirty="0">
                <a:cs typeface="Arial" charset="0"/>
              </a:rPr>
              <a:t>The equilibrium values of </a:t>
            </a:r>
            <a:r>
              <a:rPr lang="en-US" sz="2400" b="1" i="1" kern="0" dirty="0">
                <a:cs typeface="Arial" charset="0"/>
              </a:rPr>
              <a:t>r</a:t>
            </a:r>
            <a:r>
              <a:rPr lang="en-US" sz="2400" kern="0" dirty="0">
                <a:cs typeface="Arial" charset="0"/>
              </a:rPr>
              <a:t> and </a:t>
            </a:r>
            <a:r>
              <a:rPr lang="en-US" sz="2400" i="1" kern="0" dirty="0">
                <a:cs typeface="Arial" charset="0"/>
              </a:rPr>
              <a:t>NCO</a:t>
            </a:r>
            <a:r>
              <a:rPr lang="en-US" sz="2400" kern="0" dirty="0">
                <a:cs typeface="Arial" charset="0"/>
              </a:rPr>
              <a:t> both increase.</a:t>
            </a:r>
          </a:p>
          <a:p>
            <a:pPr marL="0" indent="0">
              <a:buNone/>
            </a:pPr>
            <a:endParaRPr lang="en-US" sz="2400" kern="0" dirty="0"/>
          </a:p>
        </p:txBody>
      </p:sp>
      <p:sp>
        <p:nvSpPr>
          <p:cNvPr id="61" name="Footer Placeholder 2"/>
          <p:cNvSpPr>
            <a:spLocks noGrp="1"/>
          </p:cNvSpPr>
          <p:nvPr>
            <p:ph type="ftr" sz="quarter" idx="4294967295"/>
          </p:nvPr>
        </p:nvSpPr>
        <p:spPr>
          <a:xfrm>
            <a:off x="-1" y="6400800"/>
            <a:ext cx="11810997" cy="4572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732715451"/>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9087"/>
                                        </p:tgtEl>
                                        <p:attrNameLst>
                                          <p:attrName>style.visibility</p:attrName>
                                        </p:attrNameLst>
                                      </p:cBhvr>
                                      <p:to>
                                        <p:strVal val="visible"/>
                                      </p:to>
                                    </p:set>
                                    <p:animEffect transition="in" filter="wipe(left)">
                                      <p:cBhvr>
                                        <p:cTn id="7" dur="500"/>
                                        <p:tgtEl>
                                          <p:spTgt spid="129087"/>
                                        </p:tgtEl>
                                      </p:cBhvr>
                                    </p:animEffect>
                                  </p:childTnLst>
                                </p:cTn>
                              </p:par>
                            </p:childTnLst>
                          </p:cTn>
                        </p:par>
                        <p:par>
                          <p:cTn id="8" fill="hold" nodeType="afterGroup">
                            <p:stCondLst>
                              <p:cond delay="500"/>
                            </p:stCondLst>
                            <p:childTnLst>
                              <p:par>
                                <p:cTn id="9" presetID="18" presetClass="entr" presetSubtype="6" fill="hold"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strips(downRight)">
                                      <p:cBhvr>
                                        <p:cTn id="11" dur="500"/>
                                        <p:tgtEl>
                                          <p:spTgt spid="11"/>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animEffect transition="in" filter="wipe(left)">
                                      <p:cBhvr>
                                        <p:cTn id="15" dur="500"/>
                                        <p:tgtEl>
                                          <p:spTgt spid="5">
                                            <p:txEl>
                                              <p:pRg st="0" end="0"/>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129088"/>
                                        </p:tgtEl>
                                        <p:attrNameLst>
                                          <p:attrName>style.visibility</p:attrName>
                                        </p:attrNameLst>
                                      </p:cBhvr>
                                      <p:to>
                                        <p:strVal val="visible"/>
                                      </p:to>
                                    </p:set>
                                    <p:animEffect transition="in" filter="wipe(left)">
                                      <p:cBhvr>
                                        <p:cTn id="20" dur="500"/>
                                        <p:tgtEl>
                                          <p:spTgt spid="129088"/>
                                        </p:tgtEl>
                                      </p:cBhvr>
                                    </p:animEffect>
                                  </p:childTnLst>
                                </p:cTn>
                              </p:par>
                            </p:childTnLst>
                          </p:cTn>
                        </p:par>
                        <p:par>
                          <p:cTn id="21" fill="hold">
                            <p:stCondLst>
                              <p:cond delay="500"/>
                            </p:stCondLst>
                            <p:childTnLst>
                              <p:par>
                                <p:cTn id="22" presetID="22" presetClass="entr" presetSubtype="8" fill="hold" grpId="0" nodeType="afterEffect">
                                  <p:stCondLst>
                                    <p:cond delay="0"/>
                                  </p:stCondLst>
                                  <p:childTnLst>
                                    <p:set>
                                      <p:cBhvr>
                                        <p:cTn id="23" dur="1" fill="hold">
                                          <p:stCondLst>
                                            <p:cond delay="0"/>
                                          </p:stCondLst>
                                        </p:cTn>
                                        <p:tgtEl>
                                          <p:spTgt spid="60">
                                            <p:bg/>
                                          </p:spTgt>
                                        </p:tgtEl>
                                        <p:attrNameLst>
                                          <p:attrName>style.visibility</p:attrName>
                                        </p:attrNameLst>
                                      </p:cBhvr>
                                      <p:to>
                                        <p:strVal val="visible"/>
                                      </p:to>
                                    </p:set>
                                    <p:animEffect transition="in" filter="wipe(left)">
                                      <p:cBhvr>
                                        <p:cTn id="24" dur="500"/>
                                        <p:tgtEl>
                                          <p:spTgt spid="60">
                                            <p:bg/>
                                          </p:spTgt>
                                        </p:tgtEl>
                                      </p:cBhvr>
                                    </p:animEffect>
                                  </p:childTnLst>
                                </p:cTn>
                              </p:par>
                            </p:childTnLst>
                          </p:cTn>
                        </p:par>
                        <p:par>
                          <p:cTn id="25" fill="hold">
                            <p:stCondLst>
                              <p:cond delay="1000"/>
                            </p:stCondLst>
                            <p:childTnLst>
                              <p:par>
                                <p:cTn id="26" presetID="22" presetClass="entr" presetSubtype="8" fill="hold" grpId="0" nodeType="afterEffect">
                                  <p:stCondLst>
                                    <p:cond delay="0"/>
                                  </p:stCondLst>
                                  <p:childTnLst>
                                    <p:set>
                                      <p:cBhvr>
                                        <p:cTn id="27" dur="1" fill="hold">
                                          <p:stCondLst>
                                            <p:cond delay="0"/>
                                          </p:stCondLst>
                                        </p:cTn>
                                        <p:tgtEl>
                                          <p:spTgt spid="60">
                                            <p:txEl>
                                              <p:pRg st="0" end="0"/>
                                            </p:txEl>
                                          </p:spTgt>
                                        </p:tgtEl>
                                        <p:attrNameLst>
                                          <p:attrName>style.visibility</p:attrName>
                                        </p:attrNameLst>
                                      </p:cBhvr>
                                      <p:to>
                                        <p:strVal val="visible"/>
                                      </p:to>
                                    </p:set>
                                    <p:animEffect transition="in" filter="wipe(left)">
                                      <p:cBhvr>
                                        <p:cTn id="28" dur="500"/>
                                        <p:tgtEl>
                                          <p:spTgt spid="60">
                                            <p:txEl>
                                              <p:pRg st="0" end="0"/>
                                            </p:txEl>
                                          </p:spTgt>
                                        </p:tgtEl>
                                      </p:cBhvr>
                                    </p:animEffect>
                                  </p:childTnLst>
                                </p:cTn>
                              </p:par>
                            </p:childTnLst>
                          </p:cTn>
                        </p:par>
                        <p:par>
                          <p:cTn id="29" fill="hold">
                            <p:stCondLst>
                              <p:cond delay="1500"/>
                            </p:stCondLst>
                            <p:childTnLst>
                              <p:par>
                                <p:cTn id="30" presetID="22" presetClass="entr" presetSubtype="8" fill="hold" grpId="0" nodeType="afterEffect">
                                  <p:stCondLst>
                                    <p:cond delay="0"/>
                                  </p:stCondLst>
                                  <p:childTnLst>
                                    <p:set>
                                      <p:cBhvr>
                                        <p:cTn id="31" dur="1" fill="hold">
                                          <p:stCondLst>
                                            <p:cond delay="0"/>
                                          </p:stCondLst>
                                        </p:cTn>
                                        <p:tgtEl>
                                          <p:spTgt spid="60">
                                            <p:txEl>
                                              <p:pRg st="1" end="1"/>
                                            </p:txEl>
                                          </p:spTgt>
                                        </p:tgtEl>
                                        <p:attrNameLst>
                                          <p:attrName>style.visibility</p:attrName>
                                        </p:attrNameLst>
                                      </p:cBhvr>
                                      <p:to>
                                        <p:strVal val="visible"/>
                                      </p:to>
                                    </p:set>
                                    <p:animEffect transition="in" filter="wipe(left)">
                                      <p:cBhvr>
                                        <p:cTn id="32" dur="500"/>
                                        <p:tgtEl>
                                          <p:spTgt spid="60">
                                            <p:txEl>
                                              <p:pRg st="1" end="1"/>
                                            </p:txEl>
                                          </p:spTgt>
                                        </p:tgtEl>
                                      </p:cBhvr>
                                    </p:animEffect>
                                  </p:childTnLst>
                                </p:cTn>
                              </p:par>
                            </p:childTnLst>
                          </p:cTn>
                        </p:par>
                        <p:par>
                          <p:cTn id="33" fill="hold" nodeType="afterGroup">
                            <p:stCondLst>
                              <p:cond delay="2000"/>
                            </p:stCondLst>
                            <p:childTnLst>
                              <p:par>
                                <p:cTn id="34" presetID="18" presetClass="entr" presetSubtype="6" fill="hold" nodeType="afterEffect">
                                  <p:stCondLst>
                                    <p:cond delay="0"/>
                                  </p:stCondLst>
                                  <p:childTnLst>
                                    <p:set>
                                      <p:cBhvr>
                                        <p:cTn id="35" dur="1" fill="hold">
                                          <p:stCondLst>
                                            <p:cond delay="0"/>
                                          </p:stCondLst>
                                        </p:cTn>
                                        <p:tgtEl>
                                          <p:spTgt spid="9"/>
                                        </p:tgtEl>
                                        <p:attrNameLst>
                                          <p:attrName>style.visibility</p:attrName>
                                        </p:attrNameLst>
                                      </p:cBhvr>
                                      <p:to>
                                        <p:strVal val="visible"/>
                                      </p:to>
                                    </p:set>
                                    <p:animEffect transition="in" filter="strips(downRight)">
                                      <p:cBhvr>
                                        <p:cTn id="36" dur="500"/>
                                        <p:tgtEl>
                                          <p:spTgt spid="9"/>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grpId="0" nodeType="clickEffect">
                                  <p:stCondLst>
                                    <p:cond delay="0"/>
                                  </p:stCondLst>
                                  <p:childTnLst>
                                    <p:set>
                                      <p:cBhvr>
                                        <p:cTn id="40" dur="1" fill="hold">
                                          <p:stCondLst>
                                            <p:cond delay="0"/>
                                          </p:stCondLst>
                                        </p:cTn>
                                        <p:tgtEl>
                                          <p:spTgt spid="129078"/>
                                        </p:tgtEl>
                                        <p:attrNameLst>
                                          <p:attrName>style.visibility</p:attrName>
                                        </p:attrNameLst>
                                      </p:cBhvr>
                                      <p:to>
                                        <p:strVal val="visible"/>
                                      </p:to>
                                    </p:set>
                                    <p:animEffect transition="in" filter="wipe(down)">
                                      <p:cBhvr>
                                        <p:cTn id="41" dur="500"/>
                                        <p:tgtEl>
                                          <p:spTgt spid="129078"/>
                                        </p:tgtEl>
                                      </p:cBhvr>
                                    </p:animEffect>
                                  </p:childTnLst>
                                </p:cTn>
                              </p:par>
                            </p:childTnLst>
                          </p:cTn>
                        </p:par>
                        <p:par>
                          <p:cTn id="42" fill="hold" nodeType="afterGroup">
                            <p:stCondLst>
                              <p:cond delay="500"/>
                            </p:stCondLst>
                            <p:childTnLst>
                              <p:par>
                                <p:cTn id="43" presetID="22" presetClass="entr" presetSubtype="2" fill="hold" nodeType="afterEffect">
                                  <p:stCondLst>
                                    <p:cond delay="0"/>
                                  </p:stCondLst>
                                  <p:childTnLst>
                                    <p:set>
                                      <p:cBhvr>
                                        <p:cTn id="44" dur="1" fill="hold">
                                          <p:stCondLst>
                                            <p:cond delay="0"/>
                                          </p:stCondLst>
                                        </p:cTn>
                                        <p:tgtEl>
                                          <p:spTgt spid="10"/>
                                        </p:tgtEl>
                                        <p:attrNameLst>
                                          <p:attrName>style.visibility</p:attrName>
                                        </p:attrNameLst>
                                      </p:cBhvr>
                                      <p:to>
                                        <p:strVal val="visible"/>
                                      </p:to>
                                    </p:set>
                                    <p:animEffect transition="in" filter="wipe(right)">
                                      <p:cBhvr>
                                        <p:cTn id="45" dur="500"/>
                                        <p:tgtEl>
                                          <p:spTgt spid="10"/>
                                        </p:tgtEl>
                                      </p:cBhvr>
                                    </p:animEffect>
                                  </p:childTnLst>
                                </p:cTn>
                              </p:par>
                            </p:childTnLst>
                          </p:cTn>
                        </p:par>
                        <p:par>
                          <p:cTn id="46" fill="hold" nodeType="withGroup">
                            <p:stCondLst>
                              <p:cond delay="1000"/>
                            </p:stCondLst>
                            <p:childTnLst>
                              <p:par>
                                <p:cTn id="47" presetID="22" presetClass="entr" presetSubtype="8" fill="hold" grpId="0" nodeType="afterEffect">
                                  <p:stCondLst>
                                    <p:cond delay="0"/>
                                  </p:stCondLst>
                                  <p:childTnLst>
                                    <p:set>
                                      <p:cBhvr>
                                        <p:cTn id="48" dur="1" fill="hold">
                                          <p:stCondLst>
                                            <p:cond delay="0"/>
                                          </p:stCondLst>
                                        </p:cTn>
                                        <p:tgtEl>
                                          <p:spTgt spid="129067"/>
                                        </p:tgtEl>
                                        <p:attrNameLst>
                                          <p:attrName>style.visibility</p:attrName>
                                        </p:attrNameLst>
                                      </p:cBhvr>
                                      <p:to>
                                        <p:strVal val="visible"/>
                                      </p:to>
                                    </p:set>
                                    <p:animEffect transition="in" filter="wipe(left)">
                                      <p:cBhvr>
                                        <p:cTn id="49" dur="500"/>
                                        <p:tgtEl>
                                          <p:spTgt spid="129067"/>
                                        </p:tgtEl>
                                      </p:cBhvr>
                                    </p:animEffect>
                                  </p:childTnLst>
                                </p:cTn>
                              </p:par>
                            </p:childTnLst>
                          </p:cTn>
                        </p:par>
                        <p:par>
                          <p:cTn id="50" fill="hold" nodeType="afterGroup">
                            <p:stCondLst>
                              <p:cond delay="1500"/>
                            </p:stCondLst>
                            <p:childTnLst>
                              <p:par>
                                <p:cTn id="51" presetID="18" presetClass="entr" presetSubtype="6" fill="hold" nodeType="afterEffect">
                                  <p:stCondLst>
                                    <p:cond delay="0"/>
                                  </p:stCondLst>
                                  <p:childTnLst>
                                    <p:set>
                                      <p:cBhvr>
                                        <p:cTn id="52" dur="1" fill="hold">
                                          <p:stCondLst>
                                            <p:cond delay="0"/>
                                          </p:stCondLst>
                                        </p:cTn>
                                        <p:tgtEl>
                                          <p:spTgt spid="12"/>
                                        </p:tgtEl>
                                        <p:attrNameLst>
                                          <p:attrName>style.visibility</p:attrName>
                                        </p:attrNameLst>
                                      </p:cBhvr>
                                      <p:to>
                                        <p:strVal val="visible"/>
                                      </p:to>
                                    </p:set>
                                    <p:animEffect transition="in" filter="strips(downRight)">
                                      <p:cBhvr>
                                        <p:cTn id="53" dur="500"/>
                                        <p:tgtEl>
                                          <p:spTgt spid="12"/>
                                        </p:tgtEl>
                                      </p:cBhvr>
                                    </p:animEffect>
                                  </p:childTnLst>
                                </p:cTn>
                              </p:par>
                              <p:par>
                                <p:cTn id="54" presetID="22" presetClass="entr" presetSubtype="4" fill="hold" grpId="0" nodeType="withEffect">
                                  <p:stCondLst>
                                    <p:cond delay="0"/>
                                  </p:stCondLst>
                                  <p:childTnLst>
                                    <p:set>
                                      <p:cBhvr>
                                        <p:cTn id="55" dur="1" fill="hold">
                                          <p:stCondLst>
                                            <p:cond delay="0"/>
                                          </p:stCondLst>
                                        </p:cTn>
                                        <p:tgtEl>
                                          <p:spTgt spid="129079"/>
                                        </p:tgtEl>
                                        <p:attrNameLst>
                                          <p:attrName>style.visibility</p:attrName>
                                        </p:attrNameLst>
                                      </p:cBhvr>
                                      <p:to>
                                        <p:strVal val="visible"/>
                                      </p:to>
                                    </p:set>
                                    <p:animEffect transition="in" filter="wipe(down)">
                                      <p:cBhvr>
                                        <p:cTn id="56" dur="500"/>
                                        <p:tgtEl>
                                          <p:spTgt spid="129079"/>
                                        </p:tgtEl>
                                      </p:cBhvr>
                                    </p:animEffect>
                                  </p:childTnLst>
                                </p:cTn>
                              </p:par>
                              <p:par>
                                <p:cTn id="57" presetID="22" presetClass="entr" presetSubtype="8" fill="hold" grpId="0" nodeType="withEffect">
                                  <p:stCondLst>
                                    <p:cond delay="0"/>
                                  </p:stCondLst>
                                  <p:childTnLst>
                                    <p:set>
                                      <p:cBhvr>
                                        <p:cTn id="58" dur="1" fill="hold">
                                          <p:stCondLst>
                                            <p:cond delay="0"/>
                                          </p:stCondLst>
                                        </p:cTn>
                                        <p:tgtEl>
                                          <p:spTgt spid="129080"/>
                                        </p:tgtEl>
                                        <p:attrNameLst>
                                          <p:attrName>style.visibility</p:attrName>
                                        </p:attrNameLst>
                                      </p:cBhvr>
                                      <p:to>
                                        <p:strVal val="visible"/>
                                      </p:to>
                                    </p:set>
                                    <p:animEffect transition="in" filter="wipe(left)">
                                      <p:cBhvr>
                                        <p:cTn id="59" dur="500"/>
                                        <p:tgtEl>
                                          <p:spTgt spid="1290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129067" grpId="0" animBg="1"/>
      <p:bldP spid="129078" grpId="0" animBg="1"/>
      <p:bldP spid="129079" grpId="0" animBg="1"/>
      <p:bldP spid="129080" grpId="0" animBg="1"/>
      <p:bldP spid="129087" grpId="0" animBg="1"/>
      <p:bldP spid="129088" grpId="0" animBg="1"/>
      <p:bldP spid="60" grpId="0" build="p"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6" name="Rectangle 2"/>
          <p:cNvSpPr>
            <a:spLocks noGrp="1" noChangeArrowheads="1"/>
          </p:cNvSpPr>
          <p:nvPr>
            <p:ph type="title"/>
          </p:nvPr>
        </p:nvSpPr>
        <p:spPr/>
        <p:txBody>
          <a:bodyPr>
            <a:normAutofit/>
          </a:bodyPr>
          <a:lstStyle/>
          <a:p>
            <a:pPr algn="ctr" eaLnBrk="1" hangingPunct="1"/>
            <a:r>
              <a:rPr lang="en-US" dirty="0">
                <a:solidFill>
                  <a:srgbClr val="C00000"/>
                </a:solidFill>
              </a:rPr>
              <a:t>Capital flight from Mexico – 2 </a:t>
            </a:r>
          </a:p>
        </p:txBody>
      </p:sp>
      <p:sp>
        <p:nvSpPr>
          <p:cNvPr id="6" name="Slide Number Placeholder 5"/>
          <p:cNvSpPr>
            <a:spLocks noGrp="1"/>
          </p:cNvSpPr>
          <p:nvPr>
            <p:ph type="sldNum" sz="quarter" idx="10"/>
          </p:nvPr>
        </p:nvSpPr>
        <p:spPr/>
        <p:txBody>
          <a:bodyPr/>
          <a:lstStyle/>
          <a:p>
            <a:pPr>
              <a:defRPr/>
            </a:pPr>
            <a:fld id="{2F37425F-5E17-4209-B948-B5CE2119E408}" type="slidenum">
              <a:rPr lang="en-US" smtClean="0"/>
              <a:pPr>
                <a:defRPr/>
              </a:pPr>
              <a:t>41</a:t>
            </a:fld>
            <a:endParaRPr lang="en-US" dirty="0"/>
          </a:p>
        </p:txBody>
      </p:sp>
      <p:sp>
        <p:nvSpPr>
          <p:cNvPr id="7" name="Text Placeholder 6"/>
          <p:cNvSpPr>
            <a:spLocks noGrp="1"/>
          </p:cNvSpPr>
          <p:nvPr>
            <p:ph idx="12"/>
          </p:nvPr>
        </p:nvSpPr>
        <p:spPr>
          <a:xfrm>
            <a:off x="1752601" y="1068388"/>
            <a:ext cx="4105275" cy="5256212"/>
          </a:xfrm>
        </p:spPr>
        <p:txBody>
          <a:bodyPr/>
          <a:lstStyle/>
          <a:p>
            <a:pPr marL="0" indent="0">
              <a:lnSpc>
                <a:spcPct val="105000"/>
              </a:lnSpc>
              <a:spcBef>
                <a:spcPct val="40000"/>
              </a:spcBef>
              <a:buClr>
                <a:schemeClr val="tx1"/>
              </a:buClr>
              <a:buSzPct val="120000"/>
              <a:buNone/>
            </a:pPr>
            <a:r>
              <a:rPr lang="en-US" sz="2800" dirty="0">
                <a:cs typeface="Arial"/>
              </a:rPr>
              <a:t>The increase in </a:t>
            </a:r>
            <a:r>
              <a:rPr lang="en-US" sz="2800" b="1" i="1" dirty="0">
                <a:cs typeface="Arial"/>
              </a:rPr>
              <a:t>NCO</a:t>
            </a:r>
            <a:r>
              <a:rPr lang="en-US" sz="2800" dirty="0">
                <a:cs typeface="Arial"/>
              </a:rPr>
              <a:t> causes an increase in the supply of pesos in the foreign exchange market. </a:t>
            </a:r>
          </a:p>
          <a:p>
            <a:pPr marL="0" indent="0">
              <a:lnSpc>
                <a:spcPct val="105000"/>
              </a:lnSpc>
              <a:spcBef>
                <a:spcPct val="40000"/>
              </a:spcBef>
              <a:buClr>
                <a:schemeClr val="tx1"/>
              </a:buClr>
              <a:buSzPct val="120000"/>
              <a:buNone/>
            </a:pPr>
            <a:endParaRPr lang="en-US" sz="2800" dirty="0">
              <a:cs typeface="Arial"/>
            </a:endParaRPr>
          </a:p>
          <a:p>
            <a:pPr marL="0" indent="0">
              <a:lnSpc>
                <a:spcPct val="105000"/>
              </a:lnSpc>
              <a:spcBef>
                <a:spcPct val="40000"/>
              </a:spcBef>
              <a:buClr>
                <a:schemeClr val="tx1"/>
              </a:buClr>
              <a:buSzPct val="120000"/>
              <a:buNone/>
            </a:pPr>
            <a:r>
              <a:rPr lang="en-US" sz="2800" dirty="0">
                <a:cs typeface="Arial"/>
              </a:rPr>
              <a:t>The real exchange rate value of the peso falls.</a:t>
            </a:r>
          </a:p>
          <a:p>
            <a:pPr marL="0" indent="0">
              <a:buClr>
                <a:schemeClr val="tx1"/>
              </a:buClr>
              <a:buNone/>
            </a:pPr>
            <a:endParaRPr lang="en-US" sz="2800" dirty="0"/>
          </a:p>
        </p:txBody>
      </p:sp>
      <p:sp>
        <p:nvSpPr>
          <p:cNvPr id="210948" name="Line 4"/>
          <p:cNvSpPr>
            <a:spLocks noChangeShapeType="1"/>
          </p:cNvSpPr>
          <p:nvPr/>
        </p:nvSpPr>
        <p:spPr bwMode="auto">
          <a:xfrm rot="5400000" flipV="1">
            <a:off x="8190707" y="3572670"/>
            <a:ext cx="0" cy="731837"/>
          </a:xfrm>
          <a:prstGeom prst="line">
            <a:avLst/>
          </a:prstGeom>
          <a:noFill/>
          <a:ln w="28575">
            <a:solidFill>
              <a:srgbClr val="A50021"/>
            </a:solidFill>
            <a:round/>
            <a:headEnd/>
            <a:tailEnd type="triangle" w="lg" len="lg"/>
          </a:ln>
          <a:extLst>
            <a:ext uri="{909E8E84-426E-40DD-AFC4-6F175D3DCCD1}">
              <a14:hiddenFill xmlns:a14="http://schemas.microsoft.com/office/drawing/2010/main">
                <a:noFill/>
              </a14:hiddenFill>
            </a:ext>
          </a:extLst>
        </p:spPr>
        <p:txBody>
          <a:bodyPr/>
          <a:lstStyle/>
          <a:p>
            <a:endParaRPr lang="en-US"/>
          </a:p>
        </p:txBody>
      </p:sp>
      <p:grpSp>
        <p:nvGrpSpPr>
          <p:cNvPr id="2" name="Group 45"/>
          <p:cNvGrpSpPr>
            <a:grpSpLocks/>
          </p:cNvGrpSpPr>
          <p:nvPr/>
        </p:nvGrpSpPr>
        <p:grpSpPr bwMode="auto">
          <a:xfrm>
            <a:off x="8393114" y="2562225"/>
            <a:ext cx="1660525" cy="3100388"/>
            <a:chOff x="4327" y="1614"/>
            <a:chExt cx="1046" cy="1953"/>
          </a:xfrm>
        </p:grpSpPr>
        <p:sp>
          <p:nvSpPr>
            <p:cNvPr id="38945" name="Text Box 35"/>
            <p:cNvSpPr txBox="1">
              <a:spLocks noChangeArrowheads="1"/>
            </p:cNvSpPr>
            <p:nvPr/>
          </p:nvSpPr>
          <p:spPr bwMode="auto">
            <a:xfrm>
              <a:off x="4327" y="1614"/>
              <a:ext cx="1046"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ct val="105000"/>
                </a:lnSpc>
                <a:spcBef>
                  <a:spcPct val="50000"/>
                </a:spcBef>
              </a:pPr>
              <a:r>
                <a:rPr lang="en-US" sz="2400" i="1">
                  <a:cs typeface="Arial" charset="0"/>
                </a:rPr>
                <a:t>S</a:t>
              </a:r>
              <a:r>
                <a:rPr lang="en-US" sz="2400" b="1" baseline="-25000">
                  <a:cs typeface="Arial" charset="0"/>
                </a:rPr>
                <a:t>2</a:t>
              </a:r>
              <a:r>
                <a:rPr lang="en-US" sz="2400">
                  <a:cs typeface="Arial" charset="0"/>
                </a:rPr>
                <a:t> = </a:t>
              </a:r>
              <a:r>
                <a:rPr lang="en-US" sz="2400" i="1">
                  <a:cs typeface="Arial" charset="0"/>
                </a:rPr>
                <a:t>NCO</a:t>
              </a:r>
              <a:r>
                <a:rPr lang="en-US" sz="2400" b="1" baseline="-25000">
                  <a:cs typeface="Arial" charset="0"/>
                </a:rPr>
                <a:t>2</a:t>
              </a:r>
            </a:p>
          </p:txBody>
        </p:sp>
        <p:sp>
          <p:nvSpPr>
            <p:cNvPr id="38946" name="Line 36"/>
            <p:cNvSpPr>
              <a:spLocks noChangeShapeType="1"/>
            </p:cNvSpPr>
            <p:nvPr/>
          </p:nvSpPr>
          <p:spPr bwMode="auto">
            <a:xfrm flipV="1">
              <a:off x="4456" y="1871"/>
              <a:ext cx="0" cy="1696"/>
            </a:xfrm>
            <a:prstGeom prst="line">
              <a:avLst/>
            </a:prstGeom>
            <a:noFill/>
            <a:ln w="38100">
              <a:solidFill>
                <a:srgbClr val="A5002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 name="Group 48"/>
          <p:cNvGrpSpPr>
            <a:grpSpLocks/>
          </p:cNvGrpSpPr>
          <p:nvPr/>
        </p:nvGrpSpPr>
        <p:grpSpPr bwMode="auto">
          <a:xfrm>
            <a:off x="5857875" y="1068388"/>
            <a:ext cx="4387850" cy="5030788"/>
            <a:chOff x="2730" y="673"/>
            <a:chExt cx="2764" cy="3169"/>
          </a:xfrm>
        </p:grpSpPr>
        <p:sp>
          <p:nvSpPr>
            <p:cNvPr id="38927" name="Text Box 24"/>
            <p:cNvSpPr txBox="1">
              <a:spLocks noChangeArrowheads="1"/>
            </p:cNvSpPr>
            <p:nvPr/>
          </p:nvSpPr>
          <p:spPr bwMode="auto">
            <a:xfrm>
              <a:off x="3238" y="673"/>
              <a:ext cx="1875"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u="sng">
                  <a:cs typeface="Arial" charset="0"/>
                </a:rPr>
                <a:t>Market for foreign-currency exchange</a:t>
              </a:r>
            </a:p>
          </p:txBody>
        </p:sp>
        <p:grpSp>
          <p:nvGrpSpPr>
            <p:cNvPr id="38928" name="Group 47"/>
            <p:cNvGrpSpPr>
              <a:grpSpLocks/>
            </p:cNvGrpSpPr>
            <p:nvPr/>
          </p:nvGrpSpPr>
          <p:grpSpPr bwMode="auto">
            <a:xfrm>
              <a:off x="2730" y="1288"/>
              <a:ext cx="2764" cy="2554"/>
              <a:chOff x="2730" y="1288"/>
              <a:chExt cx="2764" cy="2554"/>
            </a:xfrm>
          </p:grpSpPr>
          <p:grpSp>
            <p:nvGrpSpPr>
              <p:cNvPr id="38929" name="Group 11"/>
              <p:cNvGrpSpPr>
                <a:grpSpLocks/>
              </p:cNvGrpSpPr>
              <p:nvPr/>
            </p:nvGrpSpPr>
            <p:grpSpPr bwMode="auto">
              <a:xfrm>
                <a:off x="2877" y="1360"/>
                <a:ext cx="2617" cy="2482"/>
                <a:chOff x="2758" y="1472"/>
                <a:chExt cx="2617" cy="2482"/>
              </a:xfrm>
            </p:grpSpPr>
            <p:grpSp>
              <p:nvGrpSpPr>
                <p:cNvPr id="38940" name="Group 12"/>
                <p:cNvGrpSpPr>
                  <a:grpSpLocks/>
                </p:cNvGrpSpPr>
                <p:nvPr/>
              </p:nvGrpSpPr>
              <p:grpSpPr bwMode="auto">
                <a:xfrm>
                  <a:off x="2890" y="1748"/>
                  <a:ext cx="2417" cy="1938"/>
                  <a:chOff x="1098" y="1361"/>
                  <a:chExt cx="2116" cy="2027"/>
                </a:xfrm>
              </p:grpSpPr>
              <p:sp>
                <p:nvSpPr>
                  <p:cNvPr id="38943" name="Line 13"/>
                  <p:cNvSpPr>
                    <a:spLocks noChangeShapeType="1"/>
                  </p:cNvSpPr>
                  <p:nvPr/>
                </p:nvSpPr>
                <p:spPr bwMode="auto">
                  <a:xfrm>
                    <a:off x="1102" y="1361"/>
                    <a:ext cx="0" cy="20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44" name="Line 14"/>
                  <p:cNvSpPr>
                    <a:spLocks noChangeShapeType="1"/>
                  </p:cNvSpPr>
                  <p:nvPr/>
                </p:nvSpPr>
                <p:spPr bwMode="auto">
                  <a:xfrm>
                    <a:off x="1098" y="3388"/>
                    <a:ext cx="211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38941" name="Text Box 15"/>
                <p:cNvSpPr txBox="1">
                  <a:spLocks noChangeArrowheads="1"/>
                </p:cNvSpPr>
                <p:nvPr/>
              </p:nvSpPr>
              <p:spPr bwMode="auto">
                <a:xfrm>
                  <a:off x="2758" y="1472"/>
                  <a:ext cx="26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a:cs typeface="Arial" charset="0"/>
                    </a:rPr>
                    <a:t>E</a:t>
                  </a:r>
                  <a:endParaRPr lang="en-US" sz="2400" baseline="-25000">
                    <a:cs typeface="Arial" charset="0"/>
                  </a:endParaRPr>
                </a:p>
              </p:txBody>
            </p:sp>
            <p:sp>
              <p:nvSpPr>
                <p:cNvPr id="38942" name="Text Box 16"/>
                <p:cNvSpPr txBox="1">
                  <a:spLocks noChangeArrowheads="1"/>
                </p:cNvSpPr>
                <p:nvPr/>
              </p:nvSpPr>
              <p:spPr bwMode="auto">
                <a:xfrm>
                  <a:off x="4655" y="3721"/>
                  <a:ext cx="720"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a:cs typeface="Arial" charset="0"/>
                    </a:rPr>
                    <a:t>Pesos</a:t>
                  </a:r>
                  <a:endParaRPr lang="en-US" sz="2400" baseline="-25000">
                    <a:cs typeface="Arial" charset="0"/>
                  </a:endParaRPr>
                </a:p>
              </p:txBody>
            </p:sp>
          </p:grpSp>
          <p:grpSp>
            <p:nvGrpSpPr>
              <p:cNvPr id="38930" name="Group 17"/>
              <p:cNvGrpSpPr>
                <a:grpSpLocks/>
              </p:cNvGrpSpPr>
              <p:nvPr/>
            </p:nvGrpSpPr>
            <p:grpSpPr bwMode="auto">
              <a:xfrm>
                <a:off x="3238" y="1891"/>
                <a:ext cx="1771" cy="1500"/>
                <a:chOff x="3133" y="1891"/>
                <a:chExt cx="1771" cy="1500"/>
              </a:xfrm>
            </p:grpSpPr>
            <p:sp>
              <p:nvSpPr>
                <p:cNvPr id="38938" name="Line 18"/>
                <p:cNvSpPr>
                  <a:spLocks noChangeShapeType="1"/>
                </p:cNvSpPr>
                <p:nvPr/>
              </p:nvSpPr>
              <p:spPr bwMode="auto">
                <a:xfrm>
                  <a:off x="3133" y="1891"/>
                  <a:ext cx="1474" cy="1288"/>
                </a:xfrm>
                <a:prstGeom prst="line">
                  <a:avLst/>
                </a:prstGeom>
                <a:noFill/>
                <a:ln w="38100">
                  <a:solidFill>
                    <a:srgbClr val="0033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39" name="Text Box 19"/>
                <p:cNvSpPr txBox="1">
                  <a:spLocks noChangeArrowheads="1"/>
                </p:cNvSpPr>
                <p:nvPr/>
              </p:nvSpPr>
              <p:spPr bwMode="auto">
                <a:xfrm>
                  <a:off x="4617" y="3135"/>
                  <a:ext cx="287" cy="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105000"/>
                    </a:lnSpc>
                    <a:spcBef>
                      <a:spcPct val="50000"/>
                    </a:spcBef>
                  </a:pPr>
                  <a:r>
                    <a:rPr lang="en-US" sz="2400" i="1">
                      <a:cs typeface="Arial" charset="0"/>
                    </a:rPr>
                    <a:t>D</a:t>
                  </a:r>
                  <a:r>
                    <a:rPr lang="en-US" sz="2400" b="1" baseline="-25000">
                      <a:cs typeface="Arial" charset="0"/>
                    </a:rPr>
                    <a:t>1</a:t>
                  </a:r>
                </a:p>
              </p:txBody>
            </p:sp>
          </p:grpSp>
          <p:grpSp>
            <p:nvGrpSpPr>
              <p:cNvPr id="38931" name="Group 46"/>
              <p:cNvGrpSpPr>
                <a:grpSpLocks/>
              </p:cNvGrpSpPr>
              <p:nvPr/>
            </p:nvGrpSpPr>
            <p:grpSpPr bwMode="auto">
              <a:xfrm>
                <a:off x="3752" y="1288"/>
                <a:ext cx="1046" cy="2281"/>
                <a:chOff x="3752" y="1288"/>
                <a:chExt cx="1046" cy="2281"/>
              </a:xfrm>
            </p:grpSpPr>
            <p:sp>
              <p:nvSpPr>
                <p:cNvPr id="38936" name="Text Box 33"/>
                <p:cNvSpPr txBox="1">
                  <a:spLocks noChangeArrowheads="1"/>
                </p:cNvSpPr>
                <p:nvPr/>
              </p:nvSpPr>
              <p:spPr bwMode="auto">
                <a:xfrm>
                  <a:off x="3752" y="1288"/>
                  <a:ext cx="1046"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ct val="105000"/>
                    </a:lnSpc>
                    <a:spcBef>
                      <a:spcPct val="50000"/>
                    </a:spcBef>
                  </a:pPr>
                  <a:r>
                    <a:rPr lang="en-US" sz="2400" i="1">
                      <a:cs typeface="Arial" charset="0"/>
                    </a:rPr>
                    <a:t>S</a:t>
                  </a:r>
                  <a:r>
                    <a:rPr lang="en-US" sz="2400" b="1" baseline="-25000">
                      <a:cs typeface="Arial" charset="0"/>
                    </a:rPr>
                    <a:t>1</a:t>
                  </a:r>
                  <a:r>
                    <a:rPr lang="en-US" sz="2400">
                      <a:cs typeface="Arial" charset="0"/>
                    </a:rPr>
                    <a:t> = </a:t>
                  </a:r>
                  <a:r>
                    <a:rPr lang="en-US" sz="2400" i="1">
                      <a:cs typeface="Arial" charset="0"/>
                    </a:rPr>
                    <a:t>NCO</a:t>
                  </a:r>
                  <a:r>
                    <a:rPr lang="en-US" sz="2400" b="1" baseline="-25000">
                      <a:cs typeface="Arial" charset="0"/>
                    </a:rPr>
                    <a:t>1</a:t>
                  </a:r>
                </a:p>
              </p:txBody>
            </p:sp>
            <p:sp>
              <p:nvSpPr>
                <p:cNvPr id="38937" name="Line 34"/>
                <p:cNvSpPr>
                  <a:spLocks noChangeShapeType="1"/>
                </p:cNvSpPr>
                <p:nvPr/>
              </p:nvSpPr>
              <p:spPr bwMode="auto">
                <a:xfrm flipV="1">
                  <a:off x="3912" y="1578"/>
                  <a:ext cx="0" cy="1991"/>
                </a:xfrm>
                <a:prstGeom prst="line">
                  <a:avLst/>
                </a:prstGeom>
                <a:noFill/>
                <a:ln w="38100">
                  <a:solidFill>
                    <a:srgbClr val="003399"/>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8932" name="Group 42"/>
              <p:cNvGrpSpPr>
                <a:grpSpLocks/>
              </p:cNvGrpSpPr>
              <p:nvPr/>
            </p:nvGrpSpPr>
            <p:grpSpPr bwMode="auto">
              <a:xfrm>
                <a:off x="2730" y="2362"/>
                <a:ext cx="1222" cy="233"/>
                <a:chOff x="2730" y="2362"/>
                <a:chExt cx="1222" cy="233"/>
              </a:xfrm>
            </p:grpSpPr>
            <p:sp>
              <p:nvSpPr>
                <p:cNvPr id="38933" name="Text Box 21"/>
                <p:cNvSpPr txBox="1">
                  <a:spLocks noChangeArrowheads="1"/>
                </p:cNvSpPr>
                <p:nvPr/>
              </p:nvSpPr>
              <p:spPr bwMode="auto">
                <a:xfrm>
                  <a:off x="2730" y="2362"/>
                  <a:ext cx="257"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a:cs typeface="Arial" charset="0"/>
                    </a:rPr>
                    <a:t>E</a:t>
                  </a:r>
                  <a:r>
                    <a:rPr lang="en-US" sz="2400" b="1" baseline="-25000">
                      <a:cs typeface="Arial" charset="0"/>
                    </a:rPr>
                    <a:t>1</a:t>
                  </a:r>
                </a:p>
              </p:txBody>
            </p:sp>
            <p:sp>
              <p:nvSpPr>
                <p:cNvPr id="38934" name="Oval 23"/>
                <p:cNvSpPr>
                  <a:spLocks noChangeAspect="1" noChangeArrowheads="1"/>
                </p:cNvSpPr>
                <p:nvPr/>
              </p:nvSpPr>
              <p:spPr bwMode="auto">
                <a:xfrm>
                  <a:off x="3871" y="2438"/>
                  <a:ext cx="81" cy="80"/>
                </a:xfrm>
                <a:prstGeom prst="ellipse">
                  <a:avLst/>
                </a:prstGeom>
                <a:solidFill>
                  <a:srgbClr val="000000"/>
                </a:solidFill>
                <a:ln>
                  <a:noFill/>
                </a:ln>
                <a:extLst>
                  <a:ext uri="{91240B29-F687-4F45-9708-019B960494DF}">
                    <a14:hiddenLine xmlns:a14="http://schemas.microsoft.com/office/drawing/2010/main" w="9525">
                      <a:solidFill>
                        <a:srgbClr val="000000"/>
                      </a:solidFill>
                      <a:prstDash val="dash"/>
                      <a:round/>
                      <a:headEnd/>
                      <a:tailEnd/>
                    </a14:hiddenLine>
                  </a:ext>
                </a:extLst>
              </p:spPr>
              <p:txBody>
                <a:bodyPr wrap="none" anchor="ctr"/>
                <a:lstStyle/>
                <a:p>
                  <a:endParaRPr lang="en-US">
                    <a:cs typeface="Arial" charset="0"/>
                  </a:endParaRPr>
                </a:p>
              </p:txBody>
            </p:sp>
            <p:sp>
              <p:nvSpPr>
                <p:cNvPr id="38935" name="Line 37"/>
                <p:cNvSpPr>
                  <a:spLocks noChangeShapeType="1"/>
                </p:cNvSpPr>
                <p:nvPr/>
              </p:nvSpPr>
              <p:spPr bwMode="auto">
                <a:xfrm flipH="1">
                  <a:off x="3012" y="2481"/>
                  <a:ext cx="900" cy="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grpSp>
        </p:grpSp>
      </p:grpSp>
      <p:grpSp>
        <p:nvGrpSpPr>
          <p:cNvPr id="10" name="Group 43"/>
          <p:cNvGrpSpPr>
            <a:grpSpLocks/>
          </p:cNvGrpSpPr>
          <p:nvPr/>
        </p:nvGrpSpPr>
        <p:grpSpPr bwMode="auto">
          <a:xfrm>
            <a:off x="5857875" y="4497394"/>
            <a:ext cx="2806700" cy="369888"/>
            <a:chOff x="2730" y="2833"/>
            <a:chExt cx="1768" cy="233"/>
          </a:xfrm>
        </p:grpSpPr>
        <p:sp>
          <p:nvSpPr>
            <p:cNvPr id="38924" name="Line 39"/>
            <p:cNvSpPr>
              <a:spLocks noChangeShapeType="1"/>
            </p:cNvSpPr>
            <p:nvPr/>
          </p:nvSpPr>
          <p:spPr bwMode="auto">
            <a:xfrm flipH="1">
              <a:off x="3012" y="2955"/>
              <a:ext cx="1449" cy="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sp>
          <p:nvSpPr>
            <p:cNvPr id="38925" name="Oval 40"/>
            <p:cNvSpPr>
              <a:spLocks noChangeAspect="1" noChangeArrowheads="1"/>
            </p:cNvSpPr>
            <p:nvPr/>
          </p:nvSpPr>
          <p:spPr bwMode="auto">
            <a:xfrm>
              <a:off x="4417" y="2915"/>
              <a:ext cx="81" cy="80"/>
            </a:xfrm>
            <a:prstGeom prst="ellipse">
              <a:avLst/>
            </a:prstGeom>
            <a:solidFill>
              <a:srgbClr val="000000"/>
            </a:solidFill>
            <a:ln>
              <a:noFill/>
            </a:ln>
            <a:extLst>
              <a:ext uri="{91240B29-F687-4F45-9708-019B960494DF}">
                <a14:hiddenLine xmlns:a14="http://schemas.microsoft.com/office/drawing/2010/main" w="9525">
                  <a:solidFill>
                    <a:srgbClr val="000000"/>
                  </a:solidFill>
                  <a:prstDash val="dash"/>
                  <a:round/>
                  <a:headEnd/>
                  <a:tailEnd/>
                </a14:hiddenLine>
              </a:ext>
            </a:extLst>
          </p:spPr>
          <p:txBody>
            <a:bodyPr wrap="none" anchor="ctr"/>
            <a:lstStyle/>
            <a:p>
              <a:endParaRPr lang="en-US">
                <a:cs typeface="Arial" charset="0"/>
              </a:endParaRPr>
            </a:p>
          </p:txBody>
        </p:sp>
        <p:sp>
          <p:nvSpPr>
            <p:cNvPr id="38926" name="Text Box 41"/>
            <p:cNvSpPr txBox="1">
              <a:spLocks noChangeArrowheads="1"/>
            </p:cNvSpPr>
            <p:nvPr/>
          </p:nvSpPr>
          <p:spPr bwMode="auto">
            <a:xfrm>
              <a:off x="2730" y="2833"/>
              <a:ext cx="257"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a:cs typeface="Arial" charset="0"/>
                </a:rPr>
                <a:t>E</a:t>
              </a:r>
              <a:r>
                <a:rPr lang="en-US" sz="2400" b="1" baseline="-25000">
                  <a:cs typeface="Arial" charset="0"/>
                </a:rPr>
                <a:t>2</a:t>
              </a:r>
            </a:p>
          </p:txBody>
        </p:sp>
      </p:grpSp>
      <p:sp>
        <p:nvSpPr>
          <p:cNvPr id="210988" name="Line 44"/>
          <p:cNvSpPr>
            <a:spLocks noChangeShapeType="1"/>
          </p:cNvSpPr>
          <p:nvPr/>
        </p:nvSpPr>
        <p:spPr bwMode="auto">
          <a:xfrm rot="10800000" flipV="1">
            <a:off x="6415088" y="3952875"/>
            <a:ext cx="0" cy="731838"/>
          </a:xfrm>
          <a:prstGeom prst="line">
            <a:avLst/>
          </a:prstGeom>
          <a:noFill/>
          <a:ln w="28575">
            <a:solidFill>
              <a:srgbClr val="A50021"/>
            </a:solidFill>
            <a:round/>
            <a:headEnd/>
            <a:tailEnd type="triangle" w="lg" len="lg"/>
          </a:ln>
          <a:extLst>
            <a:ext uri="{909E8E84-426E-40DD-AFC4-6F175D3DCCD1}">
              <a14:hiddenFill xmlns:a14="http://schemas.microsoft.com/office/drawing/2010/main">
                <a:noFill/>
              </a14:hiddenFill>
            </a:ext>
          </a:extLst>
        </p:spPr>
        <p:txBody>
          <a:bodyPr/>
          <a:lstStyle/>
          <a:p>
            <a:endParaRPr lang="en-US"/>
          </a:p>
        </p:txBody>
      </p:sp>
      <p:sp>
        <p:nvSpPr>
          <p:cNvPr id="38923" name="FlagCount" hidden="1">
            <a:hlinkClick r:id="rId3" action="ppaction://hlinkfile"/>
          </p:cNvPr>
          <p:cNvSpPr>
            <a:spLocks noChangeArrowheads="1"/>
          </p:cNvSpPr>
          <p:nvPr/>
        </p:nvSpPr>
        <p:spPr bwMode="auto">
          <a:xfrm>
            <a:off x="9779000" y="254000"/>
            <a:ext cx="381000" cy="317500"/>
          </a:xfrm>
          <a:prstGeom prst="wedgeRoundRectCallout">
            <a:avLst>
              <a:gd name="adj1" fmla="val -43750"/>
              <a:gd name="adj2" fmla="val 70000"/>
              <a:gd name="adj3" fmla="val 16667"/>
            </a:avLst>
          </a:prstGeom>
          <a:solidFill>
            <a:schemeClr val="accent1">
              <a:alpha val="25098"/>
            </a:schemeClr>
          </a:solidFill>
          <a:ln w="19050">
            <a:solidFill>
              <a:schemeClr val="tx1"/>
            </a:solidFill>
            <a:miter lim="800000"/>
            <a:headEnd/>
            <a:tailEnd/>
          </a:ln>
        </p:spPr>
        <p:txBody>
          <a:bodyPr wrap="none" anchor="ctr"/>
          <a:lstStyle/>
          <a:p>
            <a:pPr algn="ctr"/>
            <a:r>
              <a:rPr lang="en-US" sz="1400" b="1">
                <a:latin typeface="Tahoma" pitchFamily="34" charset="0"/>
                <a:cs typeface="Arial" charset="0"/>
              </a:rPr>
              <a:t>0</a:t>
            </a:r>
          </a:p>
        </p:txBody>
      </p:sp>
      <p:sp>
        <p:nvSpPr>
          <p:cNvPr id="35" name="Footer Placeholder 2"/>
          <p:cNvSpPr>
            <a:spLocks noGrp="1"/>
          </p:cNvSpPr>
          <p:nvPr>
            <p:ph type="ftr" sz="quarter" idx="4294967295"/>
          </p:nvPr>
        </p:nvSpPr>
        <p:spPr>
          <a:xfrm>
            <a:off x="0" y="6400800"/>
            <a:ext cx="11887200" cy="4572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7304527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wipe(left)">
                                      <p:cBhvr>
                                        <p:cTn id="12" dur="500"/>
                                        <p:tgtEl>
                                          <p:spTgt spid="7">
                                            <p:txEl>
                                              <p:pRg st="0" end="0"/>
                                            </p:txEl>
                                          </p:spTgt>
                                        </p:tgtEl>
                                      </p:cBhvr>
                                    </p:animEffect>
                                  </p:childTnLst>
                                </p:cTn>
                              </p:par>
                            </p:childTnLst>
                          </p:cTn>
                        </p:par>
                        <p:par>
                          <p:cTn id="13" fill="hold">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210948"/>
                                        </p:tgtEl>
                                        <p:attrNameLst>
                                          <p:attrName>style.visibility</p:attrName>
                                        </p:attrNameLst>
                                      </p:cBhvr>
                                      <p:to>
                                        <p:strVal val="visible"/>
                                      </p:to>
                                    </p:set>
                                    <p:animEffect transition="in" filter="wipe(left)">
                                      <p:cBhvr>
                                        <p:cTn id="16" dur="500"/>
                                        <p:tgtEl>
                                          <p:spTgt spid="210948"/>
                                        </p:tgtEl>
                                      </p:cBhvr>
                                    </p:animEffect>
                                  </p:childTnLst>
                                </p:cTn>
                              </p:par>
                            </p:childTnLst>
                          </p:cTn>
                        </p:par>
                        <p:par>
                          <p:cTn id="17" fill="hold" nodeType="afterGroup">
                            <p:stCondLst>
                              <p:cond delay="1000"/>
                            </p:stCondLst>
                            <p:childTnLst>
                              <p:par>
                                <p:cTn id="18" presetID="18" presetClass="entr" presetSubtype="12" fill="hold" nodeType="after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strips(downLeft)">
                                      <p:cBhvr>
                                        <p:cTn id="20" dur="500"/>
                                        <p:tgtEl>
                                          <p:spTgt spid="2"/>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1" fill="hold" grpId="0" nodeType="clickEffect">
                                  <p:stCondLst>
                                    <p:cond delay="0"/>
                                  </p:stCondLst>
                                  <p:childTnLst>
                                    <p:set>
                                      <p:cBhvr>
                                        <p:cTn id="24" dur="1" fill="hold">
                                          <p:stCondLst>
                                            <p:cond delay="0"/>
                                          </p:stCondLst>
                                        </p:cTn>
                                        <p:tgtEl>
                                          <p:spTgt spid="210988"/>
                                        </p:tgtEl>
                                        <p:attrNameLst>
                                          <p:attrName>style.visibility</p:attrName>
                                        </p:attrNameLst>
                                      </p:cBhvr>
                                      <p:to>
                                        <p:strVal val="visible"/>
                                      </p:to>
                                    </p:set>
                                    <p:animEffect transition="in" filter="wipe(up)">
                                      <p:cBhvr>
                                        <p:cTn id="25" dur="500"/>
                                        <p:tgtEl>
                                          <p:spTgt spid="210988"/>
                                        </p:tgtEl>
                                      </p:cBhvr>
                                    </p:animEffect>
                                  </p:childTnLst>
                                </p:cTn>
                              </p:par>
                            </p:childTnLst>
                          </p:cTn>
                        </p:par>
                        <p:par>
                          <p:cTn id="26" fill="hold" nodeType="afterGroup">
                            <p:stCondLst>
                              <p:cond delay="500"/>
                            </p:stCondLst>
                            <p:childTnLst>
                              <p:par>
                                <p:cTn id="27" presetID="22" presetClass="entr" presetSubtype="2" fill="hold" nodeType="after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wipe(right)">
                                      <p:cBhvr>
                                        <p:cTn id="29" dur="500"/>
                                        <p:tgtEl>
                                          <p:spTgt spid="10"/>
                                        </p:tgtEl>
                                      </p:cBhvr>
                                    </p:animEffect>
                                  </p:childTnLst>
                                </p:cTn>
                              </p:par>
                            </p:childTnLst>
                          </p:cTn>
                        </p:par>
                        <p:par>
                          <p:cTn id="30" fill="hold">
                            <p:stCondLst>
                              <p:cond delay="1500"/>
                            </p:stCondLst>
                            <p:childTnLst>
                              <p:par>
                                <p:cTn id="31" presetID="22" presetClass="entr" presetSubtype="8" fill="hold" grpId="0" nodeType="afterEffect">
                                  <p:stCondLst>
                                    <p:cond delay="0"/>
                                  </p:stCondLst>
                                  <p:childTnLst>
                                    <p:set>
                                      <p:cBhvr>
                                        <p:cTn id="32" dur="1" fill="hold">
                                          <p:stCondLst>
                                            <p:cond delay="0"/>
                                          </p:stCondLst>
                                        </p:cTn>
                                        <p:tgtEl>
                                          <p:spTgt spid="7">
                                            <p:txEl>
                                              <p:pRg st="2" end="2"/>
                                            </p:txEl>
                                          </p:spTgt>
                                        </p:tgtEl>
                                        <p:attrNameLst>
                                          <p:attrName>style.visibility</p:attrName>
                                        </p:attrNameLst>
                                      </p:cBhvr>
                                      <p:to>
                                        <p:strVal val="visible"/>
                                      </p:to>
                                    </p:set>
                                    <p:animEffect transition="in" filter="wipe(left)">
                                      <p:cBhvr>
                                        <p:cTn id="33"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P spid="210948" grpId="0" uiExpand="1" animBg="1"/>
      <p:bldP spid="210988" grpId="0" uiExpand="1"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4"/>
          <p:cNvSpPr>
            <a:spLocks noGrp="1" noChangeArrowheads="1"/>
          </p:cNvSpPr>
          <p:nvPr>
            <p:ph type="title"/>
          </p:nvPr>
        </p:nvSpPr>
        <p:spPr/>
        <p:txBody>
          <a:bodyPr>
            <a:normAutofit/>
          </a:bodyPr>
          <a:lstStyle/>
          <a:p>
            <a:pPr algn="ctr" eaLnBrk="1" hangingPunct="1"/>
            <a:r>
              <a:rPr lang="en-US" dirty="0">
                <a:solidFill>
                  <a:srgbClr val="C00000"/>
                </a:solidFill>
              </a:rPr>
              <a:t>Examples of capital flight:  Mexico, 1994</a:t>
            </a:r>
          </a:p>
        </p:txBody>
      </p:sp>
      <p:sp>
        <p:nvSpPr>
          <p:cNvPr id="4" name="Slide Number Placeholder 3"/>
          <p:cNvSpPr>
            <a:spLocks noGrp="1"/>
          </p:cNvSpPr>
          <p:nvPr>
            <p:ph type="sldNum" sz="quarter" idx="10"/>
          </p:nvPr>
        </p:nvSpPr>
        <p:spPr/>
        <p:txBody>
          <a:bodyPr/>
          <a:lstStyle/>
          <a:p>
            <a:pPr>
              <a:defRPr/>
            </a:pPr>
            <a:fld id="{2F37425F-5E17-4209-B948-B5CE2119E408}" type="slidenum">
              <a:rPr lang="en-US" smtClean="0"/>
              <a:pPr>
                <a:defRPr/>
              </a:pPr>
              <a:t>42</a:t>
            </a:fld>
            <a:endParaRPr lang="en-US" dirty="0"/>
          </a:p>
        </p:txBody>
      </p:sp>
      <p:pic>
        <p:nvPicPr>
          <p:cNvPr id="39939" name="Picture 1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72445" y="646114"/>
            <a:ext cx="8647113" cy="5907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Footer Placeholder 2"/>
          <p:cNvSpPr>
            <a:spLocks noGrp="1"/>
          </p:cNvSpPr>
          <p:nvPr>
            <p:ph type="ftr" sz="quarter" idx="4294967295"/>
          </p:nvPr>
        </p:nvSpPr>
        <p:spPr>
          <a:xfrm>
            <a:off x="0" y="6400800"/>
            <a:ext cx="11887200" cy="4572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425068923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939"/>
                                        </p:tgtEl>
                                        <p:attrNameLst>
                                          <p:attrName>style.visibility</p:attrName>
                                        </p:attrNameLst>
                                      </p:cBhvr>
                                      <p:to>
                                        <p:strVal val="visible"/>
                                      </p:to>
                                    </p:set>
                                    <p:animEffect transition="in" filter="wipe(left)">
                                      <p:cBhvr>
                                        <p:cTn id="7" dur="500"/>
                                        <p:tgtEl>
                                          <p:spTgt spid="399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normAutofit/>
          </a:bodyPr>
          <a:lstStyle/>
          <a:p>
            <a:pPr algn="ctr" eaLnBrk="1" hangingPunct="1"/>
            <a:r>
              <a:rPr lang="en-US" dirty="0">
                <a:solidFill>
                  <a:srgbClr val="C00000"/>
                </a:solidFill>
              </a:rPr>
              <a:t>Examples of capital flight:  S.E. Asia, 1997</a:t>
            </a:r>
          </a:p>
        </p:txBody>
      </p:sp>
      <p:sp>
        <p:nvSpPr>
          <p:cNvPr id="4" name="Slide Number Placeholder 3"/>
          <p:cNvSpPr>
            <a:spLocks noGrp="1"/>
          </p:cNvSpPr>
          <p:nvPr>
            <p:ph type="sldNum" sz="quarter" idx="10"/>
          </p:nvPr>
        </p:nvSpPr>
        <p:spPr/>
        <p:txBody>
          <a:bodyPr/>
          <a:lstStyle/>
          <a:p>
            <a:pPr>
              <a:defRPr/>
            </a:pPr>
            <a:fld id="{2F37425F-5E17-4209-B948-B5CE2119E408}" type="slidenum">
              <a:rPr lang="en-US" smtClean="0"/>
              <a:pPr>
                <a:defRPr/>
              </a:pPr>
              <a:t>43</a:t>
            </a:fld>
            <a:endParaRPr lang="en-US" dirty="0"/>
          </a:p>
        </p:txBody>
      </p:sp>
      <p:pic>
        <p:nvPicPr>
          <p:cNvPr id="40963"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72445" y="646112"/>
            <a:ext cx="8647113" cy="5907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Footer Placeholder 2"/>
          <p:cNvSpPr>
            <a:spLocks noGrp="1"/>
          </p:cNvSpPr>
          <p:nvPr>
            <p:ph type="ftr" sz="quarter" idx="4294967295"/>
          </p:nvPr>
        </p:nvSpPr>
        <p:spPr>
          <a:xfrm>
            <a:off x="0" y="6400800"/>
            <a:ext cx="11887200" cy="4572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113421585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40963"/>
                                        </p:tgtEl>
                                        <p:attrNameLst>
                                          <p:attrName>style.visibility</p:attrName>
                                        </p:attrNameLst>
                                      </p:cBhvr>
                                      <p:to>
                                        <p:strVal val="visible"/>
                                      </p:to>
                                    </p:set>
                                    <p:animEffect transition="in" filter="wipe(left)">
                                      <p:cBhvr>
                                        <p:cTn id="7" dur="500"/>
                                        <p:tgtEl>
                                          <p:spTgt spid="409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normAutofit/>
          </a:bodyPr>
          <a:lstStyle/>
          <a:p>
            <a:pPr algn="ctr" eaLnBrk="1" hangingPunct="1"/>
            <a:r>
              <a:rPr lang="en-US" dirty="0">
                <a:solidFill>
                  <a:srgbClr val="C00000"/>
                </a:solidFill>
              </a:rPr>
              <a:t>Examples of capital flight:  Russia, 1998</a:t>
            </a:r>
          </a:p>
        </p:txBody>
      </p:sp>
      <p:sp>
        <p:nvSpPr>
          <p:cNvPr id="4" name="Slide Number Placeholder 3"/>
          <p:cNvSpPr>
            <a:spLocks noGrp="1"/>
          </p:cNvSpPr>
          <p:nvPr>
            <p:ph type="sldNum" sz="quarter" idx="10"/>
          </p:nvPr>
        </p:nvSpPr>
        <p:spPr/>
        <p:txBody>
          <a:bodyPr/>
          <a:lstStyle/>
          <a:p>
            <a:pPr>
              <a:defRPr/>
            </a:pPr>
            <a:fld id="{2F37425F-5E17-4209-B948-B5CE2119E408}" type="slidenum">
              <a:rPr lang="en-US" smtClean="0"/>
              <a:pPr>
                <a:defRPr/>
              </a:pPr>
              <a:t>44</a:t>
            </a:fld>
            <a:endParaRPr lang="en-US" dirty="0"/>
          </a:p>
        </p:txBody>
      </p:sp>
      <p:pic>
        <p:nvPicPr>
          <p:cNvPr id="41987"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72444" y="722312"/>
            <a:ext cx="8647112" cy="5907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Footer Placeholder 2"/>
          <p:cNvSpPr>
            <a:spLocks noGrp="1"/>
          </p:cNvSpPr>
          <p:nvPr>
            <p:ph type="ftr" sz="quarter" idx="4294967295"/>
          </p:nvPr>
        </p:nvSpPr>
        <p:spPr>
          <a:xfrm>
            <a:off x="0" y="6400800"/>
            <a:ext cx="11887200" cy="4572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356669753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41987"/>
                                        </p:tgtEl>
                                        <p:attrNameLst>
                                          <p:attrName>style.visibility</p:attrName>
                                        </p:attrNameLst>
                                      </p:cBhvr>
                                      <p:to>
                                        <p:strVal val="visible"/>
                                      </p:to>
                                    </p:set>
                                    <p:animEffect transition="in" filter="wipe(left)">
                                      <p:cBhvr>
                                        <p:cTn id="7" dur="500"/>
                                        <p:tgtEl>
                                          <p:spTgt spid="419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normAutofit/>
          </a:bodyPr>
          <a:lstStyle/>
          <a:p>
            <a:pPr algn="ctr" eaLnBrk="1" hangingPunct="1"/>
            <a:r>
              <a:rPr lang="en-US" dirty="0">
                <a:solidFill>
                  <a:srgbClr val="C00000"/>
                </a:solidFill>
              </a:rPr>
              <a:t>Examples of capital flight:  Argentina, 2002</a:t>
            </a:r>
          </a:p>
        </p:txBody>
      </p:sp>
      <p:sp>
        <p:nvSpPr>
          <p:cNvPr id="4" name="Slide Number Placeholder 3"/>
          <p:cNvSpPr>
            <a:spLocks noGrp="1"/>
          </p:cNvSpPr>
          <p:nvPr>
            <p:ph type="sldNum" sz="quarter" idx="10"/>
          </p:nvPr>
        </p:nvSpPr>
        <p:spPr/>
        <p:txBody>
          <a:bodyPr/>
          <a:lstStyle/>
          <a:p>
            <a:pPr>
              <a:defRPr/>
            </a:pPr>
            <a:fld id="{2F37425F-5E17-4209-B948-B5CE2119E408}" type="slidenum">
              <a:rPr lang="en-US" smtClean="0"/>
              <a:pPr>
                <a:defRPr/>
              </a:pPr>
              <a:t>45</a:t>
            </a:fld>
            <a:endParaRPr lang="en-US" dirty="0"/>
          </a:p>
        </p:txBody>
      </p:sp>
      <p:pic>
        <p:nvPicPr>
          <p:cNvPr id="4301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72444" y="609600"/>
            <a:ext cx="8647112" cy="5907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Footer Placeholder 2"/>
          <p:cNvSpPr>
            <a:spLocks noGrp="1"/>
          </p:cNvSpPr>
          <p:nvPr>
            <p:ph type="ftr" sz="quarter" idx="4294967295"/>
          </p:nvPr>
        </p:nvSpPr>
        <p:spPr>
          <a:xfrm>
            <a:off x="0" y="6400800"/>
            <a:ext cx="11887200" cy="4572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72014535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43011"/>
                                        </p:tgtEl>
                                        <p:attrNameLst>
                                          <p:attrName>style.visibility</p:attrName>
                                        </p:attrNameLst>
                                      </p:cBhvr>
                                      <p:to>
                                        <p:strVal val="visible"/>
                                      </p:to>
                                    </p:set>
                                    <p:animEffect transition="in" filter="wipe(left)">
                                      <p:cBhvr>
                                        <p:cTn id="7" dur="500"/>
                                        <p:tgtEl>
                                          <p:spTgt spid="430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ASK THE EXPERTS</a:t>
            </a:r>
          </a:p>
        </p:txBody>
      </p:sp>
      <p:sp>
        <p:nvSpPr>
          <p:cNvPr id="3" name="Slide Number Placeholder 2"/>
          <p:cNvSpPr>
            <a:spLocks noGrp="1"/>
          </p:cNvSpPr>
          <p:nvPr>
            <p:ph type="sldNum" sz="quarter" idx="10"/>
          </p:nvPr>
        </p:nvSpPr>
        <p:spPr/>
        <p:txBody>
          <a:bodyPr/>
          <a:lstStyle/>
          <a:p>
            <a:pPr fontAlgn="base">
              <a:spcAft>
                <a:spcPct val="0"/>
              </a:spcAft>
              <a:defRPr/>
            </a:pPr>
            <a:fld id="{CFA536BC-3ED5-4293-8323-16A4258B4A0B}" type="slidenum">
              <a:rPr lang="en-US" smtClean="0"/>
              <a:pPr fontAlgn="base">
                <a:spcAft>
                  <a:spcPct val="0"/>
                </a:spcAft>
                <a:defRPr/>
              </a:pPr>
              <a:t>46</a:t>
            </a:fld>
            <a:endParaRPr lang="en-US" dirty="0"/>
          </a:p>
        </p:txBody>
      </p:sp>
      <p:sp>
        <p:nvSpPr>
          <p:cNvPr id="5" name="Text Placeholder 4"/>
          <p:cNvSpPr>
            <a:spLocks noGrp="1"/>
          </p:cNvSpPr>
          <p:nvPr>
            <p:ph type="body" sz="quarter" idx="12"/>
          </p:nvPr>
        </p:nvSpPr>
        <p:spPr/>
        <p:txBody>
          <a:bodyPr/>
          <a:lstStyle/>
          <a:p>
            <a:r>
              <a:rPr lang="en-US" dirty="0"/>
              <a:t>Currency Manipulation</a:t>
            </a:r>
          </a:p>
        </p:txBody>
      </p:sp>
      <p:sp>
        <p:nvSpPr>
          <p:cNvPr id="6" name="Text Placeholder 5"/>
          <p:cNvSpPr>
            <a:spLocks noGrp="1"/>
          </p:cNvSpPr>
          <p:nvPr>
            <p:ph type="body" sz="quarter" idx="14"/>
          </p:nvPr>
        </p:nvSpPr>
        <p:spPr>
          <a:xfrm>
            <a:off x="675217" y="1143000"/>
            <a:ext cx="10907183" cy="2362200"/>
          </a:xfrm>
        </p:spPr>
        <p:txBody>
          <a:bodyPr/>
          <a:lstStyle/>
          <a:p>
            <a:r>
              <a:rPr lang="en-US" dirty="0"/>
              <a:t>“Economic analysis can identify whether countries are using their exchange rates to benefit their own people at the expense of their trading partners’ welfare.”</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2743200"/>
            <a:ext cx="4724400" cy="3149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Footer Placeholder 2"/>
          <p:cNvSpPr>
            <a:spLocks noGrp="1"/>
          </p:cNvSpPr>
          <p:nvPr>
            <p:ph type="ftr" sz="quarter" idx="4294967295"/>
          </p:nvPr>
        </p:nvSpPr>
        <p:spPr>
          <a:xfrm>
            <a:off x="0" y="6400800"/>
            <a:ext cx="11811000" cy="4572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
        <p:nvSpPr>
          <p:cNvPr id="9" name="Rectangle 8"/>
          <p:cNvSpPr/>
          <p:nvPr/>
        </p:nvSpPr>
        <p:spPr>
          <a:xfrm>
            <a:off x="3581400" y="5782876"/>
            <a:ext cx="3453831" cy="276999"/>
          </a:xfrm>
          <a:prstGeom prst="rect">
            <a:avLst/>
          </a:prstGeom>
        </p:spPr>
        <p:txBody>
          <a:bodyPr wrap="none">
            <a:spAutoFit/>
          </a:bodyPr>
          <a:lstStyle/>
          <a:p>
            <a:pPr lvl="0"/>
            <a:r>
              <a:rPr lang="en-US" sz="1200" dirty="0">
                <a:solidFill>
                  <a:prstClr val="black"/>
                </a:solidFill>
                <a:latin typeface="Calibri"/>
              </a:rPr>
              <a:t>Source: IGM Economic Experts Panel, June 16, 2015.</a:t>
            </a:r>
          </a:p>
        </p:txBody>
      </p:sp>
    </p:spTree>
    <p:extLst>
      <p:ext uri="{BB962C8B-B14F-4D97-AF65-F5344CB8AC3E}">
        <p14:creationId xmlns:p14="http://schemas.microsoft.com/office/powerpoint/2010/main" val="2483255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wipe(left)">
                                      <p:cBhvr>
                                        <p:cTn id="7"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Capital Flows from China</a:t>
            </a:r>
          </a:p>
        </p:txBody>
      </p:sp>
      <p:sp>
        <p:nvSpPr>
          <p:cNvPr id="3" name="Content Placeholder 2"/>
          <p:cNvSpPr>
            <a:spLocks noGrp="1"/>
          </p:cNvSpPr>
          <p:nvPr>
            <p:ph idx="1"/>
          </p:nvPr>
        </p:nvSpPr>
        <p:spPr>
          <a:prstGeom prst="rect">
            <a:avLst/>
          </a:prstGeom>
        </p:spPr>
        <p:txBody>
          <a:bodyPr/>
          <a:lstStyle/>
          <a:p>
            <a:r>
              <a:rPr lang="en-US" sz="2800" dirty="0"/>
              <a:t>China accumulated foreign (including U.S.) assets:</a:t>
            </a:r>
          </a:p>
          <a:p>
            <a:pPr lvl="1"/>
            <a:r>
              <a:rPr lang="en-US" sz="2800" dirty="0"/>
              <a:t>From 2000 to 2014, increased from $160 billion to $4 trillion (including U.S. government bonds)</a:t>
            </a:r>
          </a:p>
          <a:p>
            <a:pPr lvl="1"/>
            <a:r>
              <a:rPr lang="en-US" sz="2800" dirty="0"/>
              <a:t>But from 2016 to 2018: China's reserves of foreign assets fell by almost $1 trillion</a:t>
            </a:r>
          </a:p>
          <a:p>
            <a:r>
              <a:rPr lang="en-US" sz="2800" dirty="0"/>
              <a:t>Results in U.S.:  </a:t>
            </a:r>
          </a:p>
          <a:p>
            <a:pPr lvl="1"/>
            <a:r>
              <a:rPr lang="en-US" sz="2800" dirty="0"/>
              <a:t>Appreciation of $ relative to Chinese renminbi</a:t>
            </a:r>
          </a:p>
          <a:p>
            <a:pPr lvl="1"/>
            <a:r>
              <a:rPr lang="en-US" sz="2800" dirty="0"/>
              <a:t>Higher U.S. imports from China</a:t>
            </a:r>
          </a:p>
          <a:p>
            <a:pPr lvl="1"/>
            <a:r>
              <a:rPr lang="en-US" sz="2800" dirty="0"/>
              <a:t>Larger U.S. trade deficit</a:t>
            </a:r>
          </a:p>
          <a:p>
            <a:pPr lvl="1"/>
            <a:r>
              <a:rPr lang="en-US" sz="2800" dirty="0"/>
              <a:t>The inflow of capital reduced U.S. interest rates, increasing investment in the U.S. economy</a:t>
            </a:r>
          </a:p>
        </p:txBody>
      </p:sp>
      <p:sp>
        <p:nvSpPr>
          <p:cNvPr id="4" name="Slide Number Placeholder 3"/>
          <p:cNvSpPr>
            <a:spLocks noGrp="1"/>
          </p:cNvSpPr>
          <p:nvPr>
            <p:ph type="sldNum" sz="quarter" idx="10"/>
          </p:nvPr>
        </p:nvSpPr>
        <p:spPr>
          <a:prstGeom prst="rect">
            <a:avLst/>
          </a:prstGeom>
        </p:spPr>
        <p:txBody>
          <a:bodyPr/>
          <a:lstStyle/>
          <a:p>
            <a:pPr>
              <a:defRPr/>
            </a:pPr>
            <a:fld id="{F9168CB8-64E8-4A17-9AA1-DC0C06686103}" type="slidenum">
              <a:rPr lang="en-US" smtClean="0"/>
              <a:pPr>
                <a:defRPr/>
              </a:pPr>
              <a:t>47</a:t>
            </a:fld>
            <a:endParaRPr lang="en-US" dirty="0"/>
          </a:p>
        </p:txBody>
      </p:sp>
      <p:sp>
        <p:nvSpPr>
          <p:cNvPr id="6" name="Footer Placeholder 2"/>
          <p:cNvSpPr>
            <a:spLocks noGrp="1"/>
          </p:cNvSpPr>
          <p:nvPr>
            <p:ph type="ftr" sz="quarter" idx="11"/>
          </p:nvPr>
        </p:nvSpPr>
        <p:spPr>
          <a:xfrm>
            <a:off x="0" y="6400800"/>
            <a:ext cx="11811000" cy="4572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29710309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lstStyle/>
          <a:p>
            <a:r>
              <a:rPr lang="en-US" altLang="zh-TW" dirty="0"/>
              <a:t>Separating Fact from Fiction</a:t>
            </a:r>
            <a:endParaRPr lang="zh-TW" altLang="en-US" dirty="0"/>
          </a:p>
        </p:txBody>
      </p:sp>
      <p:sp>
        <p:nvSpPr>
          <p:cNvPr id="5" name="內容版面配置區 4"/>
          <p:cNvSpPr>
            <a:spLocks noGrp="1"/>
          </p:cNvSpPr>
          <p:nvPr>
            <p:ph idx="1"/>
          </p:nvPr>
        </p:nvSpPr>
        <p:spPr/>
        <p:txBody>
          <a:bodyPr/>
          <a:lstStyle/>
          <a:p>
            <a:pPr>
              <a:lnSpc>
                <a:spcPct val="150000"/>
              </a:lnSpc>
              <a:spcBef>
                <a:spcPts val="0"/>
              </a:spcBef>
              <a:spcAft>
                <a:spcPts val="0"/>
              </a:spcAft>
            </a:pPr>
            <a:r>
              <a:rPr lang="zh-TW" altLang="en-US" sz="3200" dirty="0"/>
              <a:t>大多數經濟學家同意下列五個論點</a:t>
            </a:r>
            <a:endParaRPr lang="en-US" altLang="zh-TW" sz="3200" dirty="0"/>
          </a:p>
          <a:p>
            <a:pPr marL="731520" lvl="1" indent="-457200">
              <a:lnSpc>
                <a:spcPct val="150000"/>
              </a:lnSpc>
              <a:spcBef>
                <a:spcPts val="0"/>
              </a:spcBef>
              <a:spcAft>
                <a:spcPts val="0"/>
              </a:spcAft>
              <a:buFont typeface="+mj-lt"/>
              <a:buAutoNum type="arabicPeriod"/>
            </a:pPr>
            <a:r>
              <a:rPr lang="zh-TW" altLang="en-US" sz="2800" dirty="0"/>
              <a:t>多數的失業，並非因國際貿易所造成。</a:t>
            </a:r>
            <a:endParaRPr lang="en-US" altLang="zh-TW" sz="2800" dirty="0"/>
          </a:p>
          <a:p>
            <a:pPr marL="548640" lvl="2" indent="0">
              <a:lnSpc>
                <a:spcPct val="150000"/>
              </a:lnSpc>
              <a:spcBef>
                <a:spcPts val="0"/>
              </a:spcBef>
              <a:spcAft>
                <a:spcPts val="0"/>
              </a:spcAft>
              <a:buNone/>
            </a:pPr>
            <a:r>
              <a:rPr lang="zh-TW" altLang="en-US" sz="1800" dirty="0"/>
              <a:t>　</a:t>
            </a:r>
            <a:r>
              <a:rPr lang="zh-TW" altLang="en-US" dirty="0"/>
              <a:t>大多數的失業是由於競爭與技術變動。</a:t>
            </a:r>
            <a:endParaRPr lang="en-US" altLang="zh-TW" dirty="0"/>
          </a:p>
          <a:p>
            <a:pPr marL="731520" lvl="1" indent="-457200">
              <a:lnSpc>
                <a:spcPct val="150000"/>
              </a:lnSpc>
              <a:spcBef>
                <a:spcPts val="0"/>
              </a:spcBef>
              <a:spcAft>
                <a:spcPts val="0"/>
              </a:spcAft>
              <a:buFont typeface="+mj-lt"/>
              <a:buAutoNum type="arabicPeriod"/>
            </a:pPr>
            <a:r>
              <a:rPr lang="zh-TW" altLang="en-US" sz="2800" dirty="0"/>
              <a:t>貿易與效率的關聯性較高，而不是就業數目。</a:t>
            </a:r>
            <a:endParaRPr lang="en-US" altLang="zh-TW" sz="2800" dirty="0"/>
          </a:p>
          <a:p>
            <a:pPr marL="548640" lvl="2" indent="0">
              <a:lnSpc>
                <a:spcPct val="150000"/>
              </a:lnSpc>
              <a:spcBef>
                <a:spcPts val="0"/>
              </a:spcBef>
              <a:spcAft>
                <a:spcPts val="0"/>
              </a:spcAft>
              <a:buNone/>
            </a:pPr>
            <a:r>
              <a:rPr lang="zh-TW" altLang="en-US" sz="1800" dirty="0"/>
              <a:t>　</a:t>
            </a:r>
            <a:r>
              <a:rPr lang="zh-TW" altLang="en-US" dirty="0"/>
              <a:t>貿易使勞動更加有效率，是取得更高工資的主要因素。</a:t>
            </a:r>
            <a:endParaRPr lang="en-US" altLang="zh-TW" dirty="0"/>
          </a:p>
          <a:p>
            <a:pPr marL="731520" lvl="1" indent="-457200">
              <a:lnSpc>
                <a:spcPct val="150000"/>
              </a:lnSpc>
              <a:spcBef>
                <a:spcPts val="0"/>
              </a:spcBef>
              <a:spcAft>
                <a:spcPts val="0"/>
              </a:spcAft>
              <a:buFont typeface="+mj-lt"/>
              <a:buAutoNum type="arabicPeriod"/>
            </a:pPr>
            <a:r>
              <a:rPr lang="zh-TW" altLang="en-US" sz="2800" dirty="0"/>
              <a:t>雙邊的貿易不平衡是無可避免的，且並不關緊要。</a:t>
            </a:r>
            <a:endParaRPr lang="en-US" altLang="zh-TW" sz="2800" dirty="0"/>
          </a:p>
          <a:p>
            <a:pPr marL="274320" lvl="1" indent="0">
              <a:lnSpc>
                <a:spcPct val="150000"/>
              </a:lnSpc>
              <a:spcBef>
                <a:spcPts val="0"/>
              </a:spcBef>
              <a:spcAft>
                <a:spcPts val="0"/>
              </a:spcAft>
              <a:buNone/>
            </a:pPr>
            <a:r>
              <a:rPr lang="zh-TW" altLang="en-US" sz="2800" dirty="0"/>
              <a:t>　 我們經常對某方是持續的支出，而對另一方是持續收取者。</a:t>
            </a:r>
            <a:endParaRPr lang="en-US" altLang="zh-TW" sz="2800" dirty="0"/>
          </a:p>
        </p:txBody>
      </p:sp>
      <p:sp>
        <p:nvSpPr>
          <p:cNvPr id="6" name="Slide Number Placeholder 2"/>
          <p:cNvSpPr>
            <a:spLocks noGrp="1"/>
          </p:cNvSpPr>
          <p:nvPr>
            <p:ph type="sldNum" sz="quarter" idx="10"/>
          </p:nvPr>
        </p:nvSpPr>
        <p:spPr/>
        <p:txBody>
          <a:bodyPr/>
          <a:lstStyle/>
          <a:p>
            <a:pPr fontAlgn="base">
              <a:spcAft>
                <a:spcPct val="0"/>
              </a:spcAft>
              <a:defRPr/>
            </a:pPr>
            <a:fld id="{CFA536BC-3ED5-4293-8323-16A4258B4A0B}" type="slidenum">
              <a:rPr lang="en-US" smtClean="0"/>
              <a:pPr fontAlgn="base">
                <a:spcAft>
                  <a:spcPct val="0"/>
                </a:spcAft>
                <a:defRPr/>
              </a:pPr>
              <a:t>48</a:t>
            </a:fld>
            <a:endParaRPr lang="en-US" dirty="0"/>
          </a:p>
        </p:txBody>
      </p:sp>
      <p:sp>
        <p:nvSpPr>
          <p:cNvPr id="7" name="Footer Placeholder 2">
            <a:extLst>
              <a:ext uri="{FF2B5EF4-FFF2-40B4-BE49-F238E27FC236}">
                <a16:creationId xmlns:a16="http://schemas.microsoft.com/office/drawing/2014/main" id="{D044D64D-DA2D-464C-A1C3-B1516B601BC8}"/>
              </a:ext>
            </a:extLst>
          </p:cNvPr>
          <p:cNvSpPr>
            <a:spLocks noGrp="1"/>
          </p:cNvSpPr>
          <p:nvPr>
            <p:ph type="ftr" sz="quarter" idx="11"/>
          </p:nvPr>
        </p:nvSpPr>
        <p:spPr>
          <a:xfrm>
            <a:off x="-1" y="6324601"/>
            <a:ext cx="11887197" cy="5334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271088591"/>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wrap="square" anchor="ctr"/>
          <a:lstStyle/>
          <a:p>
            <a:r>
              <a:rPr lang="en-US" altLang="en-US" dirty="0"/>
              <a:t>The Market for Loanable Funds – 1 </a:t>
            </a:r>
          </a:p>
        </p:txBody>
      </p:sp>
      <p:sp>
        <p:nvSpPr>
          <p:cNvPr id="12291" name="Content Placeholder 2"/>
          <p:cNvSpPr>
            <a:spLocks noGrp="1"/>
          </p:cNvSpPr>
          <p:nvPr>
            <p:ph idx="1"/>
          </p:nvPr>
        </p:nvSpPr>
        <p:spPr/>
        <p:txBody>
          <a:bodyPr/>
          <a:lstStyle/>
          <a:p>
            <a:pPr>
              <a:lnSpc>
                <a:spcPct val="150000"/>
              </a:lnSpc>
              <a:spcBef>
                <a:spcPts val="0"/>
              </a:spcBef>
              <a:spcAft>
                <a:spcPts val="0"/>
              </a:spcAft>
              <a:defRPr/>
            </a:pPr>
            <a:r>
              <a:rPr lang="en-US" dirty="0"/>
              <a:t>In an open economy, </a:t>
            </a:r>
            <a:r>
              <a:rPr lang="en-US" b="1" i="1" dirty="0"/>
              <a:t>S</a:t>
            </a:r>
            <a:r>
              <a:rPr lang="en-US" dirty="0"/>
              <a:t> = </a:t>
            </a:r>
            <a:r>
              <a:rPr lang="en-US" b="1" i="1" dirty="0"/>
              <a:t>I</a:t>
            </a:r>
            <a:r>
              <a:rPr lang="en-US" dirty="0"/>
              <a:t> + </a:t>
            </a:r>
            <a:r>
              <a:rPr lang="en-US" b="1" i="1" dirty="0"/>
              <a:t>NCO</a:t>
            </a:r>
          </a:p>
          <a:p>
            <a:pPr marL="457200" lvl="1" indent="0">
              <a:lnSpc>
                <a:spcPct val="150000"/>
              </a:lnSpc>
              <a:spcBef>
                <a:spcPts val="0"/>
              </a:spcBef>
              <a:spcAft>
                <a:spcPts val="0"/>
              </a:spcAft>
              <a:buNone/>
              <a:defRPr/>
            </a:pPr>
            <a:r>
              <a:rPr lang="en-US" dirty="0"/>
              <a:t>Saving = Domestic investment + Net capital outflow</a:t>
            </a:r>
          </a:p>
          <a:p>
            <a:pPr>
              <a:lnSpc>
                <a:spcPct val="150000"/>
              </a:lnSpc>
              <a:spcBef>
                <a:spcPts val="0"/>
              </a:spcBef>
              <a:spcAft>
                <a:spcPts val="0"/>
              </a:spcAft>
              <a:defRPr/>
            </a:pPr>
            <a:r>
              <a:rPr lang="en-US" dirty="0"/>
              <a:t>Market for loanable funds: </a:t>
            </a:r>
          </a:p>
          <a:p>
            <a:pPr lvl="1">
              <a:lnSpc>
                <a:spcPct val="150000"/>
              </a:lnSpc>
              <a:spcBef>
                <a:spcPts val="0"/>
              </a:spcBef>
              <a:spcAft>
                <a:spcPts val="0"/>
              </a:spcAft>
              <a:defRPr/>
            </a:pPr>
            <a:r>
              <a:rPr lang="en-US" dirty="0"/>
              <a:t>Supply of loanable funds: from national saving (</a:t>
            </a:r>
            <a:r>
              <a:rPr lang="en-US" b="1" i="1" dirty="0"/>
              <a:t>S</a:t>
            </a:r>
            <a:r>
              <a:rPr lang="en-US" dirty="0"/>
              <a:t>)</a:t>
            </a:r>
          </a:p>
          <a:p>
            <a:pPr lvl="1">
              <a:lnSpc>
                <a:spcPct val="150000"/>
              </a:lnSpc>
              <a:spcBef>
                <a:spcPts val="0"/>
              </a:spcBef>
              <a:spcAft>
                <a:spcPts val="0"/>
              </a:spcAft>
              <a:defRPr/>
            </a:pPr>
            <a:r>
              <a:rPr lang="en-US" dirty="0"/>
              <a:t>Demand for loanable funds: from domestic investment (</a:t>
            </a:r>
            <a:r>
              <a:rPr lang="en-US" b="1" i="1" dirty="0"/>
              <a:t>I</a:t>
            </a:r>
            <a:r>
              <a:rPr lang="en-US" dirty="0"/>
              <a:t>) and net capital outflow (</a:t>
            </a:r>
            <a:r>
              <a:rPr lang="en-US" b="1" i="1" dirty="0"/>
              <a:t>NCO</a:t>
            </a:r>
            <a:r>
              <a:rPr lang="en-US" dirty="0"/>
              <a:t>)</a:t>
            </a:r>
          </a:p>
        </p:txBody>
      </p:sp>
      <p:sp>
        <p:nvSpPr>
          <p:cNvPr id="10245" name="Slide Number Placeholder 1"/>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Lst>
        </p:spPr>
        <p:txBody>
          <a:bodyPr/>
          <a:lstStyle>
            <a:lvl1pPr algn="l" eaLnBrk="0" hangingPunct="0">
              <a:defRPr sz="3400">
                <a:solidFill>
                  <a:srgbClr val="005EA4"/>
                </a:solidFill>
                <a:latin typeface="Arial" charset="0"/>
              </a:defRPr>
            </a:lvl1pPr>
            <a:lvl2pPr marL="742950" indent="-285750" algn="l" eaLnBrk="0" hangingPunct="0">
              <a:buFont typeface="Arial" charset="0"/>
              <a:buChar char="–"/>
              <a:defRPr sz="3200">
                <a:solidFill>
                  <a:schemeClr val="tx1"/>
                </a:solidFill>
                <a:latin typeface="Arial" charset="0"/>
              </a:defRPr>
            </a:lvl2pPr>
            <a:lvl3pPr marL="1143000" indent="-228600" algn="l" eaLnBrk="0" hangingPunct="0">
              <a:buSzPct val="90000"/>
              <a:defRPr sz="2800">
                <a:solidFill>
                  <a:schemeClr val="tx1"/>
                </a:solidFill>
                <a:latin typeface="Arial" charset="0"/>
              </a:defRPr>
            </a:lvl3pPr>
            <a:lvl4pPr marL="1600200" indent="-228600" algn="l" eaLnBrk="0" hangingPunct="0">
              <a:buChar char="–"/>
              <a:defRPr sz="2400">
                <a:solidFill>
                  <a:schemeClr val="tx1"/>
                </a:solidFill>
                <a:latin typeface="Arial" charset="0"/>
              </a:defRPr>
            </a:lvl4pPr>
            <a:lvl5pPr marL="2057400" indent="-228600" algn="l" eaLnBrk="0" hangingPunct="0">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fld id="{0A6FFE45-CC92-4149-A3AB-16C46E39B705}" type="slidenum">
              <a:rPr lang="en-US" altLang="en-US" sz="1200">
                <a:solidFill>
                  <a:srgbClr val="002060"/>
                </a:solidFill>
              </a:rPr>
              <a:pPr algn="ctr" eaLnBrk="1" hangingPunct="1"/>
              <a:t>4</a:t>
            </a:fld>
            <a:endParaRPr lang="en-US" altLang="en-US" sz="1200">
              <a:solidFill>
                <a:srgbClr val="002060"/>
              </a:solidFill>
            </a:endParaRPr>
          </a:p>
        </p:txBody>
      </p:sp>
      <p:sp>
        <p:nvSpPr>
          <p:cNvPr id="6" name="Footer Placeholder 2"/>
          <p:cNvSpPr>
            <a:spLocks noGrp="1"/>
          </p:cNvSpPr>
          <p:nvPr>
            <p:ph type="ftr" sz="quarter" idx="11"/>
          </p:nvPr>
        </p:nvSpPr>
        <p:spPr>
          <a:xfrm>
            <a:off x="0" y="6359858"/>
            <a:ext cx="11821582" cy="498143"/>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39234777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pPr marL="731520" lvl="1" indent="-457200">
              <a:spcBef>
                <a:spcPts val="600"/>
              </a:spcBef>
              <a:spcAft>
                <a:spcPts val="600"/>
              </a:spcAft>
              <a:buFont typeface="+mj-lt"/>
              <a:buAutoNum type="arabicPeriod" startAt="4"/>
            </a:pPr>
            <a:r>
              <a:rPr lang="zh-TW" altLang="en-US" sz="2800" dirty="0"/>
              <a:t>美國整體的貿易赤字並不會使美國成為“輸家”。</a:t>
            </a:r>
            <a:endParaRPr lang="en-US" altLang="zh-TW" sz="2800" dirty="0"/>
          </a:p>
          <a:p>
            <a:pPr marL="548640" lvl="2" indent="0">
              <a:spcBef>
                <a:spcPts val="600"/>
              </a:spcBef>
              <a:spcAft>
                <a:spcPts val="600"/>
              </a:spcAft>
              <a:buNone/>
            </a:pPr>
            <a:r>
              <a:rPr lang="zh-TW" altLang="en-US" dirty="0"/>
              <a:t>美國已經是持續貿易赤字幾十年，並未造成大問題，只是其他國家擁有大量的美國公債、公司債或其他債務工具，且美元是可靠的國際通貨，當國際貿易逐年擴大時，需要更多的美元從事交易，美國自然成為貿易逆差國。</a:t>
            </a:r>
            <a:endParaRPr lang="en-US" altLang="zh-TW" dirty="0"/>
          </a:p>
          <a:p>
            <a:pPr marL="731520" lvl="1" indent="-457200">
              <a:spcBef>
                <a:spcPts val="600"/>
              </a:spcBef>
              <a:spcAft>
                <a:spcPts val="600"/>
              </a:spcAft>
              <a:buFont typeface="+mj-lt"/>
              <a:buAutoNum type="arabicPeriod" startAt="4"/>
            </a:pPr>
            <a:r>
              <a:rPr lang="zh-TW" altLang="en-US" sz="2800" dirty="0"/>
              <a:t>貿易協定幾乎不影響一國的貿易餘額。</a:t>
            </a:r>
            <a:endParaRPr lang="en-US" altLang="zh-TW" sz="2800" dirty="0"/>
          </a:p>
          <a:p>
            <a:pPr marL="274320" lvl="1" indent="0">
              <a:spcBef>
                <a:spcPts val="600"/>
              </a:spcBef>
              <a:spcAft>
                <a:spcPts val="600"/>
              </a:spcAft>
              <a:buNone/>
            </a:pPr>
            <a:r>
              <a:rPr lang="zh-TW" altLang="en-US" sz="2800" dirty="0"/>
              <a:t>北美自由貿易協定影響了一些產業的工作機會，但也創造了一些，中美並未簽貿易協定，但貿易快速的成長。一個國家的貿易餘額是由該國國內所決定，而不是由貿易協定。美國長期的貿易赤字是由於美元所扮演角色以及低儲蓄率，而非貿易協定。</a:t>
            </a:r>
          </a:p>
        </p:txBody>
      </p:sp>
      <p:sp>
        <p:nvSpPr>
          <p:cNvPr id="5" name="Slide Number Placeholder 2"/>
          <p:cNvSpPr>
            <a:spLocks noGrp="1"/>
          </p:cNvSpPr>
          <p:nvPr>
            <p:ph type="sldNum" sz="quarter" idx="10"/>
          </p:nvPr>
        </p:nvSpPr>
        <p:spPr/>
        <p:txBody>
          <a:bodyPr/>
          <a:lstStyle/>
          <a:p>
            <a:pPr fontAlgn="base">
              <a:spcAft>
                <a:spcPct val="0"/>
              </a:spcAft>
              <a:defRPr/>
            </a:pPr>
            <a:fld id="{CFA536BC-3ED5-4293-8323-16A4258B4A0B}" type="slidenum">
              <a:rPr lang="en-US" smtClean="0"/>
              <a:pPr fontAlgn="base">
                <a:spcAft>
                  <a:spcPct val="0"/>
                </a:spcAft>
                <a:defRPr/>
              </a:pPr>
              <a:t>49</a:t>
            </a:fld>
            <a:endParaRPr lang="en-US" dirty="0"/>
          </a:p>
        </p:txBody>
      </p:sp>
      <p:sp>
        <p:nvSpPr>
          <p:cNvPr id="8" name="Footer Placeholder 2">
            <a:extLst>
              <a:ext uri="{FF2B5EF4-FFF2-40B4-BE49-F238E27FC236}">
                <a16:creationId xmlns:a16="http://schemas.microsoft.com/office/drawing/2014/main" id="{32136E02-67E2-4064-BA5F-789BC6BE2B61}"/>
              </a:ext>
            </a:extLst>
          </p:cNvPr>
          <p:cNvSpPr>
            <a:spLocks noGrp="1"/>
          </p:cNvSpPr>
          <p:nvPr>
            <p:ph type="ftr" sz="quarter" idx="11"/>
          </p:nvPr>
        </p:nvSpPr>
        <p:spPr>
          <a:xfrm>
            <a:off x="-1" y="6324601"/>
            <a:ext cx="11887197" cy="5334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3502203062"/>
      </p:ext>
    </p:extLst>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 </a:t>
            </a:r>
          </a:p>
        </p:txBody>
      </p:sp>
      <p:sp>
        <p:nvSpPr>
          <p:cNvPr id="3" name="Content Placeholder 2"/>
          <p:cNvSpPr>
            <a:spLocks noGrp="1"/>
          </p:cNvSpPr>
          <p:nvPr>
            <p:ph idx="1"/>
          </p:nvPr>
        </p:nvSpPr>
        <p:spPr/>
        <p:txBody>
          <a:bodyPr/>
          <a:lstStyle/>
          <a:p>
            <a:r>
              <a:rPr lang="en-US" sz="3600" dirty="0"/>
              <a:t>Yet, we should be careful not to blame our problems on the international economy.  </a:t>
            </a:r>
          </a:p>
          <a:p>
            <a:pPr lvl="1"/>
            <a:r>
              <a:rPr lang="en-US" dirty="0"/>
              <a:t>Our trade deficit is not caused by other countries’ “unfair” trade practices, but by our own low saving.</a:t>
            </a:r>
          </a:p>
          <a:p>
            <a:pPr lvl="1"/>
            <a:r>
              <a:rPr lang="en-US" dirty="0"/>
              <a:t>Stagnant living standards are not caused by imports, but by low productivity growth.</a:t>
            </a:r>
          </a:p>
        </p:txBody>
      </p:sp>
      <p:sp>
        <p:nvSpPr>
          <p:cNvPr id="4" name="Slide Number Placeholder 3"/>
          <p:cNvSpPr>
            <a:spLocks noGrp="1"/>
          </p:cNvSpPr>
          <p:nvPr>
            <p:ph type="sldNum" sz="quarter" idx="10"/>
          </p:nvPr>
        </p:nvSpPr>
        <p:spPr/>
        <p:txBody>
          <a:bodyPr/>
          <a:lstStyle/>
          <a:p>
            <a:pPr>
              <a:defRPr/>
            </a:pPr>
            <a:fld id="{073C29DC-2178-4274-9150-45F8EBD31C2D}" type="slidenum">
              <a:rPr lang="en-US" smtClean="0"/>
              <a:pPr>
                <a:defRPr/>
              </a:pPr>
              <a:t>50</a:t>
            </a:fld>
            <a:endParaRPr lang="en-US"/>
          </a:p>
        </p:txBody>
      </p:sp>
      <p:sp>
        <p:nvSpPr>
          <p:cNvPr id="5" name="Footer Placeholder 2">
            <a:extLst>
              <a:ext uri="{FF2B5EF4-FFF2-40B4-BE49-F238E27FC236}">
                <a16:creationId xmlns:a16="http://schemas.microsoft.com/office/drawing/2014/main" id="{DF04C7B9-4956-42C8-AB63-C0823B09E020}"/>
              </a:ext>
            </a:extLst>
          </p:cNvPr>
          <p:cNvSpPr>
            <a:spLocks noGrp="1"/>
          </p:cNvSpPr>
          <p:nvPr>
            <p:ph type="ftr" sz="quarter" idx="11"/>
          </p:nvPr>
        </p:nvSpPr>
        <p:spPr>
          <a:xfrm>
            <a:off x="-1" y="6324601"/>
            <a:ext cx="11887197" cy="5334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643627400"/>
      </p:ext>
    </p:extLst>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THINK-PAIR-SHARE – 1 </a:t>
            </a:r>
            <a:endParaRPr lang="en-US" dirty="0"/>
          </a:p>
        </p:txBody>
      </p:sp>
      <p:sp>
        <p:nvSpPr>
          <p:cNvPr id="6" name="Content Placeholder 5"/>
          <p:cNvSpPr>
            <a:spLocks noGrp="1"/>
          </p:cNvSpPr>
          <p:nvPr>
            <p:ph idx="1"/>
          </p:nvPr>
        </p:nvSpPr>
        <p:spPr/>
        <p:txBody>
          <a:bodyPr/>
          <a:lstStyle/>
          <a:p>
            <a:pPr marL="0" indent="0">
              <a:buNone/>
            </a:pPr>
            <a:r>
              <a:rPr lang="en-US" sz="2800" dirty="0"/>
              <a:t>	</a:t>
            </a:r>
            <a:r>
              <a:rPr lang="en-US" sz="3200" dirty="0"/>
              <a:t>Hong Kong has a capitalistic economic system. It was leased from China by Great Britain for 100 years. In 1997, it was returned to China, at the time a more socialistic country.</a:t>
            </a:r>
          </a:p>
          <a:p>
            <a:pPr marL="514350" indent="-514350">
              <a:buFont typeface="+mj-lt"/>
              <a:buAutoNum type="alphaUcPeriod"/>
            </a:pPr>
            <a:r>
              <a:rPr lang="en-US" sz="2800" dirty="0">
                <a:solidFill>
                  <a:srgbClr val="002060"/>
                </a:solidFill>
              </a:rPr>
              <a:t>What do you think this event did to the net capital outflow of Hong Kong in the years immediately following 1997? Why?</a:t>
            </a:r>
          </a:p>
        </p:txBody>
      </p:sp>
      <p:sp>
        <p:nvSpPr>
          <p:cNvPr id="4" name="Slide Number Placeholder 3"/>
          <p:cNvSpPr>
            <a:spLocks noGrp="1"/>
          </p:cNvSpPr>
          <p:nvPr>
            <p:ph type="sldNum" sz="quarter" idx="10"/>
          </p:nvPr>
        </p:nvSpPr>
        <p:spPr/>
        <p:txBody>
          <a:bodyPr/>
          <a:lstStyle/>
          <a:p>
            <a:pPr>
              <a:defRPr/>
            </a:pPr>
            <a:fld id="{F9168CB8-64E8-4A17-9AA1-DC0C06686103}" type="slidenum">
              <a:rPr lang="en-US" smtClean="0"/>
              <a:pPr>
                <a:defRPr/>
              </a:pPr>
              <a:t>51</a:t>
            </a:fld>
            <a:endParaRPr lang="en-US" dirty="0"/>
          </a:p>
        </p:txBody>
      </p:sp>
      <p:sp>
        <p:nvSpPr>
          <p:cNvPr id="7" name="Footer Placeholder 2"/>
          <p:cNvSpPr>
            <a:spLocks noGrp="1"/>
          </p:cNvSpPr>
          <p:nvPr>
            <p:ph type="ftr" sz="quarter" idx="11"/>
          </p:nvPr>
        </p:nvSpPr>
        <p:spPr>
          <a:xfrm>
            <a:off x="0" y="6400800"/>
            <a:ext cx="11811000" cy="4572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137996781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THINK-PAIR-SHARE – 2 </a:t>
            </a:r>
            <a:endParaRPr lang="en-US" dirty="0"/>
          </a:p>
        </p:txBody>
      </p:sp>
      <p:sp>
        <p:nvSpPr>
          <p:cNvPr id="6" name="Content Placeholder 5"/>
          <p:cNvSpPr>
            <a:spLocks noGrp="1"/>
          </p:cNvSpPr>
          <p:nvPr>
            <p:ph idx="1"/>
          </p:nvPr>
        </p:nvSpPr>
        <p:spPr/>
        <p:txBody>
          <a:bodyPr/>
          <a:lstStyle/>
          <a:p>
            <a:pPr marL="514350" indent="-514350">
              <a:buFont typeface="+mj-lt"/>
              <a:buAutoNum type="alphaUcPeriod" startAt="2"/>
            </a:pPr>
            <a:r>
              <a:rPr lang="en-US" sz="2800" dirty="0">
                <a:solidFill>
                  <a:srgbClr val="002060"/>
                </a:solidFill>
              </a:rPr>
              <a:t>In the years immediately following 1997, the residents of Hong Kong chose Canada as a place to move some of their business activity. What impact do you suppose this had on the value of the Canadian interest rate and exchange rate? Why?</a:t>
            </a:r>
          </a:p>
          <a:p>
            <a:pPr marL="514350" indent="-514350">
              <a:buFont typeface="+mj-lt"/>
              <a:buAutoNum type="alphaUcPeriod" startAt="2"/>
            </a:pPr>
            <a:r>
              <a:rPr lang="en-US" sz="2800" dirty="0">
                <a:solidFill>
                  <a:srgbClr val="002060"/>
                </a:solidFill>
              </a:rPr>
              <a:t>Which Canadian industries, those engaged in importing or exporting, were pleased with Hong Kong’s investment in Canada? Why?</a:t>
            </a:r>
          </a:p>
          <a:p>
            <a:pPr marL="514350" indent="-514350">
              <a:buFont typeface="+mj-lt"/>
              <a:buAutoNum type="alphaUcPeriod" startAt="2"/>
            </a:pPr>
            <a:r>
              <a:rPr lang="en-US" sz="2800" dirty="0">
                <a:solidFill>
                  <a:srgbClr val="002060"/>
                </a:solidFill>
              </a:rPr>
              <a:t>What impact did Hong Kong’s return to China have on the growth rate of Canada in the years immediately following 1997?</a:t>
            </a:r>
          </a:p>
        </p:txBody>
      </p:sp>
      <p:sp>
        <p:nvSpPr>
          <p:cNvPr id="4" name="Slide Number Placeholder 3"/>
          <p:cNvSpPr>
            <a:spLocks noGrp="1"/>
          </p:cNvSpPr>
          <p:nvPr>
            <p:ph type="sldNum" sz="quarter" idx="10"/>
          </p:nvPr>
        </p:nvSpPr>
        <p:spPr/>
        <p:txBody>
          <a:bodyPr/>
          <a:lstStyle/>
          <a:p>
            <a:pPr>
              <a:defRPr/>
            </a:pPr>
            <a:fld id="{F9168CB8-64E8-4A17-9AA1-DC0C06686103}" type="slidenum">
              <a:rPr lang="en-US" smtClean="0"/>
              <a:pPr>
                <a:defRPr/>
              </a:pPr>
              <a:t>52</a:t>
            </a:fld>
            <a:endParaRPr lang="en-US" dirty="0"/>
          </a:p>
        </p:txBody>
      </p:sp>
      <p:sp>
        <p:nvSpPr>
          <p:cNvPr id="7" name="Footer Placeholder 2"/>
          <p:cNvSpPr>
            <a:spLocks noGrp="1"/>
          </p:cNvSpPr>
          <p:nvPr>
            <p:ph type="ftr" sz="quarter" idx="11"/>
          </p:nvPr>
        </p:nvSpPr>
        <p:spPr>
          <a:xfrm>
            <a:off x="0" y="6400800"/>
            <a:ext cx="11887200" cy="4572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33550825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SzPct val="120000"/>
              <a:buFont typeface="Arial" pitchFamily="34" charset="0"/>
              <a:buChar char="•"/>
            </a:pPr>
            <a:r>
              <a:rPr lang="en-US" sz="2900" dirty="0"/>
              <a:t>Market for loanable funds: real interest rate adjusts to balance supply of loanable funds (from national saving) and demand for loanable funds (for domestic investment and net capital outflow). </a:t>
            </a:r>
          </a:p>
          <a:p>
            <a:pPr>
              <a:buSzPct val="120000"/>
              <a:buFont typeface="Arial" pitchFamily="34" charset="0"/>
              <a:buChar char="•"/>
            </a:pPr>
            <a:r>
              <a:rPr lang="en-US" sz="2900" dirty="0"/>
              <a:t>Market for foreign-currency exchange: real exchange rate adjusts to balance supply of dollars (from net capital outflow) and demand for dollars (for net exports). </a:t>
            </a:r>
          </a:p>
          <a:p>
            <a:pPr>
              <a:buSzPct val="120000"/>
              <a:buFont typeface="Arial" pitchFamily="34" charset="0"/>
              <a:buChar char="•"/>
            </a:pPr>
            <a:r>
              <a:rPr lang="en-US" sz="2900" dirty="0"/>
              <a:t>Connecting them: net capital outflow. Contributes to the demand for loanable funds and also provides the supply of dollars for foreign-currency exchange.</a:t>
            </a:r>
          </a:p>
        </p:txBody>
      </p:sp>
      <p:sp>
        <p:nvSpPr>
          <p:cNvPr id="4" name="Slide Number Placeholder 3"/>
          <p:cNvSpPr>
            <a:spLocks noGrp="1"/>
          </p:cNvSpPr>
          <p:nvPr>
            <p:ph type="sldNum" sz="quarter" idx="10"/>
          </p:nvPr>
        </p:nvSpPr>
        <p:spPr/>
        <p:txBody>
          <a:bodyPr/>
          <a:lstStyle/>
          <a:p>
            <a:pPr>
              <a:defRPr/>
            </a:pPr>
            <a:fld id="{073C29DC-2178-4274-9150-45F8EBD31C2D}" type="slidenum">
              <a:rPr lang="en-US" smtClean="0"/>
              <a:pPr>
                <a:defRPr/>
              </a:pPr>
              <a:t>53</a:t>
            </a:fld>
            <a:endParaRPr lang="en-US"/>
          </a:p>
        </p:txBody>
      </p:sp>
      <p:sp>
        <p:nvSpPr>
          <p:cNvPr id="6" name="Footer Placeholder 2"/>
          <p:cNvSpPr>
            <a:spLocks noGrp="1"/>
          </p:cNvSpPr>
          <p:nvPr>
            <p:ph type="ftr" sz="quarter" idx="11"/>
          </p:nvPr>
        </p:nvSpPr>
        <p:spPr>
          <a:xfrm>
            <a:off x="-1" y="6400801"/>
            <a:ext cx="11841717" cy="4572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
        <p:nvSpPr>
          <p:cNvPr id="2" name="Title 1"/>
          <p:cNvSpPr>
            <a:spLocks noGrp="1"/>
          </p:cNvSpPr>
          <p:nvPr>
            <p:ph type="title"/>
          </p:nvPr>
        </p:nvSpPr>
        <p:spPr/>
        <p:txBody>
          <a:bodyPr/>
          <a:lstStyle/>
          <a:p>
            <a:r>
              <a:rPr lang="en-US" dirty="0"/>
              <a:t>CHAPTER IN A NUTSHELL</a:t>
            </a:r>
          </a:p>
        </p:txBody>
      </p:sp>
    </p:spTree>
    <p:extLst>
      <p:ext uri="{BB962C8B-B14F-4D97-AF65-F5344CB8AC3E}">
        <p14:creationId xmlns:p14="http://schemas.microsoft.com/office/powerpoint/2010/main" val="3703265945"/>
      </p:ext>
    </p:extLst>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SzPct val="120000"/>
              <a:buFont typeface="Arial" pitchFamily="34" charset="0"/>
              <a:buChar char="•"/>
            </a:pPr>
            <a:r>
              <a:rPr lang="en-US" sz="2900" dirty="0"/>
              <a:t>A policy that reduces national saving, such as a government budget deficit, reduces the supply of loanable funds and drives up the interest rate. It causes net capital outflow to decline, reducing supply of dollars in the market for foreign-currency exchange. The dollar appreciates, and net exports fall.</a:t>
            </a:r>
          </a:p>
          <a:p>
            <a:pPr>
              <a:buSzPct val="120000"/>
              <a:buFont typeface="Arial" pitchFamily="34" charset="0"/>
              <a:buChar char="•"/>
            </a:pPr>
            <a:r>
              <a:rPr lang="en-US" sz="2900" dirty="0"/>
              <a:t>Political instability can lead to capital flight, which tends to increase interest rates and cause the currency to depreciate.</a:t>
            </a:r>
          </a:p>
        </p:txBody>
      </p:sp>
      <p:sp>
        <p:nvSpPr>
          <p:cNvPr id="4" name="Slide Number Placeholder 3"/>
          <p:cNvSpPr>
            <a:spLocks noGrp="1"/>
          </p:cNvSpPr>
          <p:nvPr>
            <p:ph type="sldNum" sz="quarter" idx="10"/>
          </p:nvPr>
        </p:nvSpPr>
        <p:spPr/>
        <p:txBody>
          <a:bodyPr/>
          <a:lstStyle/>
          <a:p>
            <a:pPr>
              <a:defRPr/>
            </a:pPr>
            <a:fld id="{073C29DC-2178-4274-9150-45F8EBD31C2D}" type="slidenum">
              <a:rPr lang="en-US" smtClean="0"/>
              <a:pPr>
                <a:defRPr/>
              </a:pPr>
              <a:t>54</a:t>
            </a:fld>
            <a:endParaRPr lang="en-US"/>
          </a:p>
        </p:txBody>
      </p:sp>
      <p:sp>
        <p:nvSpPr>
          <p:cNvPr id="6" name="Footer Placeholder 2"/>
          <p:cNvSpPr>
            <a:spLocks noGrp="1"/>
          </p:cNvSpPr>
          <p:nvPr>
            <p:ph type="ftr" sz="quarter" idx="11"/>
          </p:nvPr>
        </p:nvSpPr>
        <p:spPr>
          <a:xfrm>
            <a:off x="-1" y="6400801"/>
            <a:ext cx="11841717" cy="4572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
        <p:nvSpPr>
          <p:cNvPr id="2" name="Title 1"/>
          <p:cNvSpPr>
            <a:spLocks noGrp="1"/>
          </p:cNvSpPr>
          <p:nvPr>
            <p:ph type="title"/>
          </p:nvPr>
        </p:nvSpPr>
        <p:spPr/>
        <p:txBody>
          <a:bodyPr/>
          <a:lstStyle/>
          <a:p>
            <a:r>
              <a:rPr lang="en-US" dirty="0"/>
              <a:t>CHAPTER IN A NUTSHELL</a:t>
            </a:r>
          </a:p>
        </p:txBody>
      </p:sp>
    </p:spTree>
    <p:extLst>
      <p:ext uri="{BB962C8B-B14F-4D97-AF65-F5344CB8AC3E}">
        <p14:creationId xmlns:p14="http://schemas.microsoft.com/office/powerpoint/2010/main" val="1174205182"/>
      </p:ext>
    </p:extLst>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SzPct val="120000"/>
              <a:buFont typeface="Arial" pitchFamily="34" charset="0"/>
              <a:buChar char="•"/>
            </a:pPr>
            <a:r>
              <a:rPr lang="en-US" sz="2900" dirty="0"/>
              <a:t>Although restrictive trade policies, such as tariffs or quotas on imports, are sometimes advocated as a way to alter the trade balance, they do not necessarily have that effect. A trade restriction increases net exports for any given exchange rate and, therefore, increases the demand for dollars in the market for foreign-currency exchange. As a result, the dollar appreciates, making domestic goods more expensive relative to foreign goods. This appreciation offsets the initial impact of the trade restriction on net exports.</a:t>
            </a:r>
          </a:p>
        </p:txBody>
      </p:sp>
      <p:sp>
        <p:nvSpPr>
          <p:cNvPr id="4" name="Slide Number Placeholder 3"/>
          <p:cNvSpPr>
            <a:spLocks noGrp="1"/>
          </p:cNvSpPr>
          <p:nvPr>
            <p:ph type="sldNum" sz="quarter" idx="10"/>
          </p:nvPr>
        </p:nvSpPr>
        <p:spPr/>
        <p:txBody>
          <a:bodyPr/>
          <a:lstStyle/>
          <a:p>
            <a:pPr>
              <a:defRPr/>
            </a:pPr>
            <a:fld id="{073C29DC-2178-4274-9150-45F8EBD31C2D}" type="slidenum">
              <a:rPr lang="en-US" smtClean="0"/>
              <a:pPr>
                <a:defRPr/>
              </a:pPr>
              <a:t>55</a:t>
            </a:fld>
            <a:endParaRPr lang="en-US"/>
          </a:p>
        </p:txBody>
      </p:sp>
      <p:sp>
        <p:nvSpPr>
          <p:cNvPr id="6" name="Footer Placeholder 2"/>
          <p:cNvSpPr>
            <a:spLocks noGrp="1"/>
          </p:cNvSpPr>
          <p:nvPr>
            <p:ph type="ftr" sz="quarter" idx="11"/>
          </p:nvPr>
        </p:nvSpPr>
        <p:spPr>
          <a:xfrm>
            <a:off x="-1" y="6400801"/>
            <a:ext cx="11841717" cy="4572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
        <p:nvSpPr>
          <p:cNvPr id="2" name="Title 1"/>
          <p:cNvSpPr>
            <a:spLocks noGrp="1"/>
          </p:cNvSpPr>
          <p:nvPr>
            <p:ph type="title"/>
          </p:nvPr>
        </p:nvSpPr>
        <p:spPr/>
        <p:txBody>
          <a:bodyPr/>
          <a:lstStyle/>
          <a:p>
            <a:r>
              <a:rPr lang="en-US" dirty="0"/>
              <a:t>CHAPTER IN A NUTSHELL</a:t>
            </a:r>
          </a:p>
        </p:txBody>
      </p:sp>
    </p:spTree>
    <p:extLst>
      <p:ext uri="{BB962C8B-B14F-4D97-AF65-F5344CB8AC3E}">
        <p14:creationId xmlns:p14="http://schemas.microsoft.com/office/powerpoint/2010/main" val="121029634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wrap="square" anchor="ctr"/>
          <a:lstStyle/>
          <a:p>
            <a:r>
              <a:rPr lang="en-US" altLang="en-US" dirty="0"/>
              <a:t>The Market for Loanable Funds – 2 </a:t>
            </a:r>
          </a:p>
        </p:txBody>
      </p:sp>
      <p:sp>
        <p:nvSpPr>
          <p:cNvPr id="11267" name="Content Placeholder 2"/>
          <p:cNvSpPr>
            <a:spLocks noGrp="1"/>
          </p:cNvSpPr>
          <p:nvPr>
            <p:ph idx="1"/>
          </p:nvPr>
        </p:nvSpPr>
        <p:spPr/>
        <p:txBody>
          <a:bodyPr/>
          <a:lstStyle/>
          <a:p>
            <a:pPr>
              <a:lnSpc>
                <a:spcPct val="150000"/>
              </a:lnSpc>
              <a:spcBef>
                <a:spcPts val="0"/>
              </a:spcBef>
            </a:pPr>
            <a:r>
              <a:rPr lang="en-US" altLang="en-US" dirty="0"/>
              <a:t>Net outflow of capita when </a:t>
            </a:r>
            <a:r>
              <a:rPr lang="en-US" altLang="en-US" b="1" i="1" dirty="0"/>
              <a:t>NCO</a:t>
            </a:r>
            <a:r>
              <a:rPr lang="en-US" altLang="en-US" dirty="0"/>
              <a:t> &gt; 0 </a:t>
            </a:r>
          </a:p>
          <a:p>
            <a:pPr lvl="1">
              <a:lnSpc>
                <a:spcPct val="150000"/>
              </a:lnSpc>
              <a:spcBef>
                <a:spcPts val="0"/>
              </a:spcBef>
            </a:pPr>
            <a:r>
              <a:rPr lang="en-US" altLang="en-US" dirty="0"/>
              <a:t>Net purchase of capital overseas adds to the demand for domestically generated loanable funds</a:t>
            </a:r>
          </a:p>
          <a:p>
            <a:pPr>
              <a:lnSpc>
                <a:spcPct val="150000"/>
              </a:lnSpc>
              <a:spcBef>
                <a:spcPts val="0"/>
              </a:spcBef>
            </a:pPr>
            <a:r>
              <a:rPr lang="en-US" altLang="en-US" dirty="0"/>
              <a:t>Net inflow of capital when </a:t>
            </a:r>
            <a:r>
              <a:rPr lang="en-US" altLang="en-US" b="1" i="1" dirty="0"/>
              <a:t>NCO</a:t>
            </a:r>
            <a:r>
              <a:rPr lang="en-US" altLang="en-US" dirty="0"/>
              <a:t> &lt; 0 </a:t>
            </a:r>
          </a:p>
          <a:p>
            <a:pPr lvl="1">
              <a:lnSpc>
                <a:spcPct val="150000"/>
              </a:lnSpc>
              <a:spcBef>
                <a:spcPts val="0"/>
              </a:spcBef>
            </a:pPr>
            <a:r>
              <a:rPr lang="en-US" altLang="en-US" dirty="0"/>
              <a:t>Capital resources coming from abroad reduce the demand for domestically generated loanable funds</a:t>
            </a:r>
          </a:p>
          <a:p>
            <a:pPr>
              <a:lnSpc>
                <a:spcPct val="150000"/>
              </a:lnSpc>
              <a:spcBef>
                <a:spcPts val="0"/>
              </a:spcBef>
            </a:pPr>
            <a:endParaRPr lang="en-US" altLang="en-US" dirty="0"/>
          </a:p>
        </p:txBody>
      </p:sp>
      <p:sp>
        <p:nvSpPr>
          <p:cNvPr id="11269" name="Slide Number Placeholder 1"/>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Lst>
        </p:spPr>
        <p:txBody>
          <a:bodyPr/>
          <a:lstStyle>
            <a:lvl1pPr algn="l" eaLnBrk="0" hangingPunct="0">
              <a:defRPr sz="3400">
                <a:solidFill>
                  <a:srgbClr val="005EA4"/>
                </a:solidFill>
                <a:latin typeface="Arial" charset="0"/>
              </a:defRPr>
            </a:lvl1pPr>
            <a:lvl2pPr marL="742950" indent="-285750" algn="l" eaLnBrk="0" hangingPunct="0">
              <a:buFont typeface="Arial" charset="0"/>
              <a:buChar char="–"/>
              <a:defRPr sz="3200">
                <a:solidFill>
                  <a:schemeClr val="tx1"/>
                </a:solidFill>
                <a:latin typeface="Arial" charset="0"/>
              </a:defRPr>
            </a:lvl2pPr>
            <a:lvl3pPr marL="1143000" indent="-228600" algn="l" eaLnBrk="0" hangingPunct="0">
              <a:buSzPct val="90000"/>
              <a:defRPr sz="2800">
                <a:solidFill>
                  <a:schemeClr val="tx1"/>
                </a:solidFill>
                <a:latin typeface="Arial" charset="0"/>
              </a:defRPr>
            </a:lvl3pPr>
            <a:lvl4pPr marL="1600200" indent="-228600" algn="l" eaLnBrk="0" hangingPunct="0">
              <a:buChar char="–"/>
              <a:defRPr sz="2400">
                <a:solidFill>
                  <a:schemeClr val="tx1"/>
                </a:solidFill>
                <a:latin typeface="Arial" charset="0"/>
              </a:defRPr>
            </a:lvl4pPr>
            <a:lvl5pPr marL="2057400" indent="-228600" algn="l" eaLnBrk="0" hangingPunct="0">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fld id="{9EAF7CEE-0486-41F6-93FB-9C9FFB2F6DFB}" type="slidenum">
              <a:rPr lang="en-US" altLang="en-US" sz="1200">
                <a:solidFill>
                  <a:srgbClr val="002060"/>
                </a:solidFill>
              </a:rPr>
              <a:pPr algn="ctr" eaLnBrk="1" hangingPunct="1"/>
              <a:t>5</a:t>
            </a:fld>
            <a:endParaRPr lang="en-US" altLang="en-US" sz="1200">
              <a:solidFill>
                <a:srgbClr val="002060"/>
              </a:solidFill>
            </a:endParaRPr>
          </a:p>
        </p:txBody>
      </p:sp>
      <p:sp>
        <p:nvSpPr>
          <p:cNvPr id="6" name="Footer Placeholder 2"/>
          <p:cNvSpPr>
            <a:spLocks noGrp="1"/>
          </p:cNvSpPr>
          <p:nvPr>
            <p:ph type="ftr" sz="quarter" idx="11"/>
          </p:nvPr>
        </p:nvSpPr>
        <p:spPr>
          <a:xfrm>
            <a:off x="0" y="6359858"/>
            <a:ext cx="11821582" cy="498143"/>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32747911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4" name="Rectangle 2"/>
          <p:cNvSpPr>
            <a:spLocks noGrp="1" noChangeArrowheads="1"/>
          </p:cNvSpPr>
          <p:nvPr>
            <p:ph type="title"/>
          </p:nvPr>
        </p:nvSpPr>
        <p:spPr/>
        <p:txBody>
          <a:bodyPr>
            <a:noAutofit/>
          </a:bodyPr>
          <a:lstStyle/>
          <a:p>
            <a:pPr algn="ctr" eaLnBrk="1" hangingPunct="1"/>
            <a:r>
              <a:rPr lang="en-US" dirty="0">
                <a:solidFill>
                  <a:srgbClr val="C00000"/>
                </a:solidFill>
              </a:rPr>
              <a:t>How NCO depends on the real interest rate</a:t>
            </a:r>
          </a:p>
        </p:txBody>
      </p:sp>
      <p:sp>
        <p:nvSpPr>
          <p:cNvPr id="138243" name="Rectangle 3"/>
          <p:cNvSpPr>
            <a:spLocks noGrp="1" noChangeArrowheads="1"/>
          </p:cNvSpPr>
          <p:nvPr>
            <p:ph idx="1"/>
          </p:nvPr>
        </p:nvSpPr>
        <p:spPr/>
        <p:txBody>
          <a:bodyPr>
            <a:noAutofit/>
          </a:bodyPr>
          <a:lstStyle/>
          <a:p>
            <a:pPr marL="0" indent="0" eaLnBrk="1" hangingPunct="1">
              <a:buNone/>
            </a:pPr>
            <a:r>
              <a:rPr lang="en-US" sz="2800" dirty="0"/>
              <a:t>The real interest rate, </a:t>
            </a:r>
            <a:r>
              <a:rPr lang="en-US" sz="2800" b="1" i="1" dirty="0"/>
              <a:t>r</a:t>
            </a:r>
            <a:r>
              <a:rPr lang="en-US" sz="2800" dirty="0"/>
              <a:t>, is the real return on domestic assets.  </a:t>
            </a:r>
          </a:p>
          <a:p>
            <a:pPr marL="0" indent="0" eaLnBrk="1" hangingPunct="1">
              <a:spcBef>
                <a:spcPct val="35000"/>
              </a:spcBef>
              <a:buNone/>
            </a:pPr>
            <a:r>
              <a:rPr lang="en-US" sz="2800" dirty="0">
                <a:solidFill>
                  <a:srgbClr val="002060"/>
                </a:solidFill>
              </a:rPr>
              <a:t>A fall in </a:t>
            </a:r>
            <a:r>
              <a:rPr lang="en-US" sz="2800" b="1" i="1" dirty="0">
                <a:solidFill>
                  <a:srgbClr val="002060"/>
                </a:solidFill>
              </a:rPr>
              <a:t>r</a:t>
            </a:r>
            <a:r>
              <a:rPr lang="en-US" sz="2800" dirty="0">
                <a:solidFill>
                  <a:srgbClr val="002060"/>
                </a:solidFill>
              </a:rPr>
              <a:t> makes domestic assets less attractive relative to foreign assets.  </a:t>
            </a:r>
          </a:p>
          <a:p>
            <a:pPr marL="400050" lvl="1" eaLnBrk="1" hangingPunct="1">
              <a:buClr>
                <a:srgbClr val="002060"/>
              </a:buClr>
            </a:pPr>
            <a:r>
              <a:rPr lang="en-US" sz="2800" dirty="0"/>
              <a:t>People in the U.S. purchase more foreign assets.  </a:t>
            </a:r>
          </a:p>
          <a:p>
            <a:pPr marL="400050" lvl="1" eaLnBrk="1" hangingPunct="1">
              <a:buClr>
                <a:srgbClr val="002060"/>
              </a:buClr>
            </a:pPr>
            <a:r>
              <a:rPr lang="en-US" sz="2800" dirty="0"/>
              <a:t>People abroad purchase fewer U.S. assets. </a:t>
            </a:r>
          </a:p>
          <a:p>
            <a:pPr marL="400050" lvl="1" eaLnBrk="1" hangingPunct="1">
              <a:buClr>
                <a:srgbClr val="002060"/>
              </a:buClr>
            </a:pPr>
            <a:r>
              <a:rPr lang="en-US" sz="2800" b="1" i="1" dirty="0">
                <a:solidFill>
                  <a:srgbClr val="C00000"/>
                </a:solidFill>
              </a:rPr>
              <a:t>NCO</a:t>
            </a:r>
            <a:r>
              <a:rPr lang="en-US" sz="2800" dirty="0">
                <a:solidFill>
                  <a:srgbClr val="C00000"/>
                </a:solidFill>
              </a:rPr>
              <a:t> rises.  </a:t>
            </a:r>
          </a:p>
        </p:txBody>
      </p:sp>
      <p:sp>
        <p:nvSpPr>
          <p:cNvPr id="3" name="Slide Number Placeholder 2"/>
          <p:cNvSpPr>
            <a:spLocks noGrp="1"/>
          </p:cNvSpPr>
          <p:nvPr>
            <p:ph type="sldNum" sz="quarter" idx="10"/>
          </p:nvPr>
        </p:nvSpPr>
        <p:spPr/>
        <p:txBody>
          <a:bodyPr/>
          <a:lstStyle/>
          <a:p>
            <a:pPr>
              <a:defRPr/>
            </a:pPr>
            <a:fld id="{2F37425F-5E17-4209-B948-B5CE2119E408}" type="slidenum">
              <a:rPr lang="en-US" smtClean="0"/>
              <a:pPr>
                <a:defRPr/>
              </a:pPr>
              <a:t>6</a:t>
            </a:fld>
            <a:endParaRPr lang="en-US" dirty="0"/>
          </a:p>
        </p:txBody>
      </p:sp>
      <p:sp>
        <p:nvSpPr>
          <p:cNvPr id="36" name="Footer Placeholder 2"/>
          <p:cNvSpPr>
            <a:spLocks noGrp="1"/>
          </p:cNvSpPr>
          <p:nvPr>
            <p:ph type="ftr" sz="quarter" idx="11"/>
          </p:nvPr>
        </p:nvSpPr>
        <p:spPr>
          <a:xfrm>
            <a:off x="-1" y="6324601"/>
            <a:ext cx="11887197" cy="5334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grpSp>
        <p:nvGrpSpPr>
          <p:cNvPr id="10246" name="Group 4"/>
          <p:cNvGrpSpPr>
            <a:grpSpLocks/>
          </p:cNvGrpSpPr>
          <p:nvPr/>
        </p:nvGrpSpPr>
        <p:grpSpPr bwMode="auto">
          <a:xfrm>
            <a:off x="6686553" y="1557340"/>
            <a:ext cx="3676651" cy="4157663"/>
            <a:chOff x="3148" y="1437"/>
            <a:chExt cx="2316" cy="2619"/>
          </a:xfrm>
        </p:grpSpPr>
        <p:grpSp>
          <p:nvGrpSpPr>
            <p:cNvPr id="10271" name="Group 5"/>
            <p:cNvGrpSpPr>
              <a:grpSpLocks/>
            </p:cNvGrpSpPr>
            <p:nvPr/>
          </p:nvGrpSpPr>
          <p:grpSpPr bwMode="auto">
            <a:xfrm>
              <a:off x="3247" y="1713"/>
              <a:ext cx="2073" cy="1938"/>
              <a:chOff x="1098" y="1361"/>
              <a:chExt cx="2400" cy="2027"/>
            </a:xfrm>
          </p:grpSpPr>
          <p:sp>
            <p:nvSpPr>
              <p:cNvPr id="10274" name="Line 6"/>
              <p:cNvSpPr>
                <a:spLocks noChangeShapeType="1"/>
              </p:cNvSpPr>
              <p:nvPr/>
            </p:nvSpPr>
            <p:spPr bwMode="auto">
              <a:xfrm>
                <a:off x="1102" y="1361"/>
                <a:ext cx="0" cy="20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75" name="Line 7"/>
              <p:cNvSpPr>
                <a:spLocks noChangeShapeType="1"/>
              </p:cNvSpPr>
              <p:nvPr/>
            </p:nvSpPr>
            <p:spPr bwMode="auto">
              <a:xfrm flipV="1">
                <a:off x="1098" y="3386"/>
                <a:ext cx="2400" cy="2"/>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0272" name="Text Box 8"/>
            <p:cNvSpPr txBox="1">
              <a:spLocks noChangeArrowheads="1"/>
            </p:cNvSpPr>
            <p:nvPr/>
          </p:nvSpPr>
          <p:spPr bwMode="auto">
            <a:xfrm>
              <a:off x="3148" y="1437"/>
              <a:ext cx="21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a:cs typeface="Arial" charset="0"/>
                </a:rPr>
                <a:t>r</a:t>
              </a:r>
              <a:endParaRPr lang="en-US" sz="2400" baseline="-25000">
                <a:cs typeface="Arial" charset="0"/>
              </a:endParaRPr>
            </a:p>
          </p:txBody>
        </p:sp>
        <p:sp>
          <p:nvSpPr>
            <p:cNvPr id="10273" name="Text Box 9"/>
            <p:cNvSpPr txBox="1">
              <a:spLocks noChangeArrowheads="1"/>
            </p:cNvSpPr>
            <p:nvPr/>
          </p:nvSpPr>
          <p:spPr bwMode="auto">
            <a:xfrm>
              <a:off x="4896" y="3768"/>
              <a:ext cx="56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dirty="0">
                  <a:cs typeface="Arial" charset="0"/>
                </a:rPr>
                <a:t>NCO</a:t>
              </a:r>
              <a:endParaRPr lang="en-US" sz="2400" baseline="-25000" dirty="0">
                <a:cs typeface="Arial" charset="0"/>
              </a:endParaRPr>
            </a:p>
          </p:txBody>
        </p:sp>
      </p:grpSp>
      <p:grpSp>
        <p:nvGrpSpPr>
          <p:cNvPr id="10247" name="Group 23"/>
          <p:cNvGrpSpPr>
            <a:grpSpLocks/>
          </p:cNvGrpSpPr>
          <p:nvPr/>
        </p:nvGrpSpPr>
        <p:grpSpPr bwMode="auto">
          <a:xfrm>
            <a:off x="7494587" y="2338390"/>
            <a:ext cx="2463800" cy="2424113"/>
            <a:chOff x="3657" y="1929"/>
            <a:chExt cx="1552" cy="1527"/>
          </a:xfrm>
        </p:grpSpPr>
        <p:sp>
          <p:nvSpPr>
            <p:cNvPr id="10269" name="Line 10"/>
            <p:cNvSpPr>
              <a:spLocks noChangeShapeType="1"/>
            </p:cNvSpPr>
            <p:nvPr/>
          </p:nvSpPr>
          <p:spPr bwMode="auto">
            <a:xfrm>
              <a:off x="3657" y="1929"/>
              <a:ext cx="991" cy="1296"/>
            </a:xfrm>
            <a:prstGeom prst="line">
              <a:avLst/>
            </a:prstGeom>
            <a:noFill/>
            <a:ln w="38100">
              <a:solidFill>
                <a:srgbClr val="0033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70" name="Text Box 11"/>
            <p:cNvSpPr txBox="1">
              <a:spLocks noChangeArrowheads="1"/>
            </p:cNvSpPr>
            <p:nvPr/>
          </p:nvSpPr>
          <p:spPr bwMode="auto">
            <a:xfrm>
              <a:off x="4575" y="3168"/>
              <a:ext cx="63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i="1">
                  <a:cs typeface="Arial" charset="0"/>
                </a:rPr>
                <a:t>NCO</a:t>
              </a:r>
              <a:endParaRPr lang="en-US" sz="2400" b="1" baseline="-25000">
                <a:cs typeface="Arial" charset="0"/>
              </a:endParaRPr>
            </a:p>
          </p:txBody>
        </p:sp>
      </p:grpSp>
      <p:grpSp>
        <p:nvGrpSpPr>
          <p:cNvPr id="5" name="Group 32"/>
          <p:cNvGrpSpPr>
            <a:grpSpLocks/>
          </p:cNvGrpSpPr>
          <p:nvPr/>
        </p:nvGrpSpPr>
        <p:grpSpPr bwMode="auto">
          <a:xfrm>
            <a:off x="6477001" y="3402020"/>
            <a:ext cx="1965325" cy="369888"/>
            <a:chOff x="3016" y="2599"/>
            <a:chExt cx="1238" cy="233"/>
          </a:xfrm>
        </p:grpSpPr>
        <p:sp>
          <p:nvSpPr>
            <p:cNvPr id="10267" name="Text Box 12"/>
            <p:cNvSpPr txBox="1">
              <a:spLocks noChangeArrowheads="1"/>
            </p:cNvSpPr>
            <p:nvPr/>
          </p:nvSpPr>
          <p:spPr bwMode="auto">
            <a:xfrm>
              <a:off x="3016" y="2599"/>
              <a:ext cx="197" cy="233"/>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dirty="0">
                  <a:solidFill>
                    <a:srgbClr val="CC0000"/>
                  </a:solidFill>
                  <a:cs typeface="Arial" charset="0"/>
                </a:rPr>
                <a:t>r</a:t>
              </a:r>
              <a:r>
                <a:rPr lang="en-US" sz="2400" b="1" baseline="-25000" dirty="0">
                  <a:solidFill>
                    <a:srgbClr val="CC0000"/>
                  </a:solidFill>
                  <a:cs typeface="Arial" charset="0"/>
                </a:rPr>
                <a:t>2</a:t>
              </a:r>
            </a:p>
          </p:txBody>
        </p:sp>
        <p:sp>
          <p:nvSpPr>
            <p:cNvPr id="10268" name="Line 13"/>
            <p:cNvSpPr>
              <a:spLocks noChangeShapeType="1"/>
            </p:cNvSpPr>
            <p:nvPr/>
          </p:nvSpPr>
          <p:spPr bwMode="auto">
            <a:xfrm flipH="1">
              <a:off x="3253" y="2724"/>
              <a:ext cx="1001" cy="0"/>
            </a:xfrm>
            <a:prstGeom prst="line">
              <a:avLst/>
            </a:prstGeom>
            <a:noFill/>
            <a:ln w="9525">
              <a:solidFill>
                <a:srgbClr val="CC0000"/>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38258" name="Line 18"/>
          <p:cNvSpPr>
            <a:spLocks noChangeShapeType="1"/>
          </p:cNvSpPr>
          <p:nvPr/>
        </p:nvSpPr>
        <p:spPr bwMode="auto">
          <a:xfrm rot="10800000" flipV="1">
            <a:off x="6954837" y="3033714"/>
            <a:ext cx="0" cy="554038"/>
          </a:xfrm>
          <a:prstGeom prst="line">
            <a:avLst/>
          </a:prstGeom>
          <a:noFill/>
          <a:ln w="28575">
            <a:solidFill>
              <a:schemeClr val="tx1"/>
            </a:solidFill>
            <a:round/>
            <a:headEnd/>
            <a:tailEnd type="triangle" w="lg" len="lg"/>
          </a:ln>
          <a:extLst>
            <a:ext uri="{909E8E84-426E-40DD-AFC4-6F175D3DCCD1}">
              <a14:hiddenFill xmlns:a14="http://schemas.microsoft.com/office/drawing/2010/main">
                <a:noFill/>
              </a14:hiddenFill>
            </a:ext>
          </a:extLst>
        </p:spPr>
        <p:txBody>
          <a:bodyPr/>
          <a:lstStyle/>
          <a:p>
            <a:endParaRPr lang="en-US"/>
          </a:p>
        </p:txBody>
      </p:sp>
      <p:sp>
        <p:nvSpPr>
          <p:cNvPr id="138259" name="Line 19"/>
          <p:cNvSpPr>
            <a:spLocks noChangeShapeType="1"/>
          </p:cNvSpPr>
          <p:nvPr/>
        </p:nvSpPr>
        <p:spPr bwMode="auto">
          <a:xfrm rot="5400000" flipV="1">
            <a:off x="8233569" y="4749009"/>
            <a:ext cx="0" cy="427037"/>
          </a:xfrm>
          <a:prstGeom prst="line">
            <a:avLst/>
          </a:prstGeom>
          <a:noFill/>
          <a:ln w="28575">
            <a:solidFill>
              <a:schemeClr val="tx1"/>
            </a:solidFill>
            <a:round/>
            <a:headEnd/>
            <a:tailEnd type="triangle" w="lg" len="lg"/>
          </a:ln>
          <a:extLst>
            <a:ext uri="{909E8E84-426E-40DD-AFC4-6F175D3DCCD1}">
              <a14:hiddenFill xmlns:a14="http://schemas.microsoft.com/office/drawing/2010/main">
                <a:noFill/>
              </a14:hiddenFill>
            </a:ext>
          </a:extLst>
        </p:spPr>
        <p:txBody>
          <a:bodyPr/>
          <a:lstStyle/>
          <a:p>
            <a:endParaRPr lang="en-US"/>
          </a:p>
        </p:txBody>
      </p:sp>
      <p:sp>
        <p:nvSpPr>
          <p:cNvPr id="10251" name="Text Box 20"/>
          <p:cNvSpPr txBox="1">
            <a:spLocks noChangeArrowheads="1"/>
          </p:cNvSpPr>
          <p:nvPr/>
        </p:nvSpPr>
        <p:spPr bwMode="auto">
          <a:xfrm>
            <a:off x="6930997" y="965806"/>
            <a:ext cx="334089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800" u="sng" dirty="0">
                <a:cs typeface="Arial" charset="0"/>
              </a:rPr>
              <a:t>Net capital outflow</a:t>
            </a:r>
          </a:p>
        </p:txBody>
      </p:sp>
      <p:grpSp>
        <p:nvGrpSpPr>
          <p:cNvPr id="10252" name="Group 34"/>
          <p:cNvGrpSpPr>
            <a:grpSpLocks/>
          </p:cNvGrpSpPr>
          <p:nvPr/>
        </p:nvGrpSpPr>
        <p:grpSpPr bwMode="auto">
          <a:xfrm>
            <a:off x="6478588" y="2820991"/>
            <a:ext cx="1763713" cy="2813051"/>
            <a:chOff x="3017" y="2233"/>
            <a:chExt cx="1111" cy="1772"/>
          </a:xfrm>
        </p:grpSpPr>
        <p:sp>
          <p:nvSpPr>
            <p:cNvPr id="10260" name="Text Box 14"/>
            <p:cNvSpPr txBox="1">
              <a:spLocks noChangeArrowheads="1"/>
            </p:cNvSpPr>
            <p:nvPr/>
          </p:nvSpPr>
          <p:spPr bwMode="auto">
            <a:xfrm>
              <a:off x="3017" y="2233"/>
              <a:ext cx="197" cy="233"/>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400" b="1" i="1" dirty="0">
                  <a:cs typeface="Arial" charset="0"/>
                </a:rPr>
                <a:t>r</a:t>
              </a:r>
              <a:r>
                <a:rPr lang="en-US" sz="2400" b="1" baseline="-25000" dirty="0">
                  <a:cs typeface="Arial" charset="0"/>
                </a:rPr>
                <a:t>1</a:t>
              </a:r>
            </a:p>
          </p:txBody>
        </p:sp>
        <p:sp>
          <p:nvSpPr>
            <p:cNvPr id="10261" name="Line 15"/>
            <p:cNvSpPr>
              <a:spLocks noChangeShapeType="1"/>
            </p:cNvSpPr>
            <p:nvPr/>
          </p:nvSpPr>
          <p:spPr bwMode="auto">
            <a:xfrm>
              <a:off x="3249" y="2358"/>
              <a:ext cx="735" cy="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sp>
          <p:nvSpPr>
            <p:cNvPr id="10262" name="Line 17"/>
            <p:cNvSpPr>
              <a:spLocks noChangeShapeType="1"/>
            </p:cNvSpPr>
            <p:nvPr/>
          </p:nvSpPr>
          <p:spPr bwMode="auto">
            <a:xfrm>
              <a:off x="3987" y="2355"/>
              <a:ext cx="0" cy="1296"/>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sp>
          <p:nvSpPr>
            <p:cNvPr id="10263" name="Oval 21"/>
            <p:cNvSpPr>
              <a:spLocks noChangeAspect="1" noChangeArrowheads="1"/>
            </p:cNvSpPr>
            <p:nvPr/>
          </p:nvSpPr>
          <p:spPr bwMode="auto">
            <a:xfrm>
              <a:off x="3943" y="2318"/>
              <a:ext cx="81" cy="80"/>
            </a:xfrm>
            <a:prstGeom prst="ellipse">
              <a:avLst/>
            </a:prstGeom>
            <a:solidFill>
              <a:srgbClr val="000000"/>
            </a:solidFill>
            <a:ln>
              <a:noFill/>
            </a:ln>
            <a:extLst>
              <a:ext uri="{91240B29-F687-4F45-9708-019B960494DF}">
                <a14:hiddenLine xmlns:a14="http://schemas.microsoft.com/office/drawing/2010/main" w="9525">
                  <a:solidFill>
                    <a:srgbClr val="000000"/>
                  </a:solidFill>
                  <a:prstDash val="dash"/>
                  <a:round/>
                  <a:headEnd/>
                  <a:tailEnd/>
                </a14:hiddenLine>
              </a:ext>
            </a:extLst>
          </p:spPr>
          <p:txBody>
            <a:bodyPr wrap="none" anchor="ctr"/>
            <a:lstStyle/>
            <a:p>
              <a:endParaRPr lang="en-US">
                <a:cs typeface="Arial" charset="0"/>
              </a:endParaRPr>
            </a:p>
          </p:txBody>
        </p:sp>
        <p:grpSp>
          <p:nvGrpSpPr>
            <p:cNvPr id="10264" name="Group 31"/>
            <p:cNvGrpSpPr>
              <a:grpSpLocks/>
            </p:cNvGrpSpPr>
            <p:nvPr/>
          </p:nvGrpSpPr>
          <p:grpSpPr bwMode="auto">
            <a:xfrm>
              <a:off x="3584" y="3671"/>
              <a:ext cx="544" cy="334"/>
              <a:chOff x="3584" y="3671"/>
              <a:chExt cx="544" cy="334"/>
            </a:xfrm>
          </p:grpSpPr>
          <p:sp>
            <p:nvSpPr>
              <p:cNvPr id="10265" name="Rectangle 25"/>
              <p:cNvSpPr>
                <a:spLocks noChangeArrowheads="1"/>
              </p:cNvSpPr>
              <p:nvPr/>
            </p:nvSpPr>
            <p:spPr bwMode="auto">
              <a:xfrm>
                <a:off x="3584" y="3772"/>
                <a:ext cx="544"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a:spcBef>
                    <a:spcPct val="50000"/>
                  </a:spcBef>
                </a:pPr>
                <a:r>
                  <a:rPr lang="en-US" sz="2400" i="1" dirty="0">
                    <a:latin typeface="Arial"/>
                    <a:cs typeface="Arial"/>
                  </a:rPr>
                  <a:t>NCO</a:t>
                </a:r>
                <a:r>
                  <a:rPr lang="en-US" sz="2400" b="1" baseline="-25000" dirty="0">
                    <a:latin typeface="Arial"/>
                    <a:cs typeface="Arial"/>
                  </a:rPr>
                  <a:t>1</a:t>
                </a:r>
              </a:p>
            </p:txBody>
          </p:sp>
          <p:sp>
            <p:nvSpPr>
              <p:cNvPr id="10266" name="Line 28"/>
              <p:cNvSpPr>
                <a:spLocks noChangeShapeType="1"/>
              </p:cNvSpPr>
              <p:nvPr/>
            </p:nvSpPr>
            <p:spPr bwMode="auto">
              <a:xfrm flipV="1">
                <a:off x="3859" y="3671"/>
                <a:ext cx="118" cy="121"/>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grpSp>
        <p:nvGrpSpPr>
          <p:cNvPr id="8" name="Group 33"/>
          <p:cNvGrpSpPr>
            <a:grpSpLocks/>
          </p:cNvGrpSpPr>
          <p:nvPr/>
        </p:nvGrpSpPr>
        <p:grpSpPr bwMode="auto">
          <a:xfrm>
            <a:off x="8386762" y="3536952"/>
            <a:ext cx="890588" cy="2101849"/>
            <a:chOff x="4219" y="2684"/>
            <a:chExt cx="561" cy="1324"/>
          </a:xfrm>
        </p:grpSpPr>
        <p:sp>
          <p:nvSpPr>
            <p:cNvPr id="10255" name="Line 16"/>
            <p:cNvSpPr>
              <a:spLocks noChangeShapeType="1"/>
            </p:cNvSpPr>
            <p:nvPr/>
          </p:nvSpPr>
          <p:spPr bwMode="auto">
            <a:xfrm>
              <a:off x="4263" y="2721"/>
              <a:ext cx="0" cy="930"/>
            </a:xfrm>
            <a:prstGeom prst="line">
              <a:avLst/>
            </a:prstGeom>
            <a:noFill/>
            <a:ln w="9525">
              <a:solidFill>
                <a:srgbClr val="CC0000"/>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sp>
          <p:nvSpPr>
            <p:cNvPr id="10256" name="Oval 22"/>
            <p:cNvSpPr>
              <a:spLocks noChangeAspect="1" noChangeArrowheads="1"/>
            </p:cNvSpPr>
            <p:nvPr/>
          </p:nvSpPr>
          <p:spPr bwMode="auto">
            <a:xfrm>
              <a:off x="4219" y="2684"/>
              <a:ext cx="81" cy="80"/>
            </a:xfrm>
            <a:prstGeom prst="ellipse">
              <a:avLst/>
            </a:prstGeom>
            <a:solidFill>
              <a:srgbClr val="CC0000"/>
            </a:solidFill>
            <a:ln>
              <a:noFill/>
            </a:ln>
            <a:extLst>
              <a:ext uri="{91240B29-F687-4F45-9708-019B960494DF}">
                <a14:hiddenLine xmlns:a14="http://schemas.microsoft.com/office/drawing/2010/main" w="9525">
                  <a:solidFill>
                    <a:srgbClr val="000000"/>
                  </a:solidFill>
                  <a:prstDash val="dash"/>
                  <a:round/>
                  <a:headEnd/>
                  <a:tailEnd/>
                </a14:hiddenLine>
              </a:ext>
            </a:extLst>
          </p:spPr>
          <p:txBody>
            <a:bodyPr wrap="none" anchor="ctr"/>
            <a:lstStyle/>
            <a:p>
              <a:endParaRPr lang="en-US">
                <a:cs typeface="Arial" charset="0"/>
              </a:endParaRPr>
            </a:p>
          </p:txBody>
        </p:sp>
        <p:grpSp>
          <p:nvGrpSpPr>
            <p:cNvPr id="10257" name="Group 30"/>
            <p:cNvGrpSpPr>
              <a:grpSpLocks/>
            </p:cNvGrpSpPr>
            <p:nvPr/>
          </p:nvGrpSpPr>
          <p:grpSpPr bwMode="auto">
            <a:xfrm>
              <a:off x="4249" y="3666"/>
              <a:ext cx="531" cy="342"/>
              <a:chOff x="4249" y="3666"/>
              <a:chExt cx="531" cy="342"/>
            </a:xfrm>
          </p:grpSpPr>
          <p:sp>
            <p:nvSpPr>
              <p:cNvPr id="10258" name="Rectangle 26"/>
              <p:cNvSpPr>
                <a:spLocks noChangeArrowheads="1"/>
              </p:cNvSpPr>
              <p:nvPr/>
            </p:nvSpPr>
            <p:spPr bwMode="auto">
              <a:xfrm>
                <a:off x="4249" y="3775"/>
                <a:ext cx="531"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a:spcBef>
                    <a:spcPct val="50000"/>
                  </a:spcBef>
                </a:pPr>
                <a:r>
                  <a:rPr lang="en-US" sz="2400" i="1" dirty="0">
                    <a:solidFill>
                      <a:srgbClr val="CC0000"/>
                    </a:solidFill>
                    <a:latin typeface="Arial"/>
                    <a:cs typeface="Arial"/>
                  </a:rPr>
                  <a:t>NCO</a:t>
                </a:r>
                <a:r>
                  <a:rPr lang="en-US" sz="2400" b="1" baseline="-25000" dirty="0">
                    <a:solidFill>
                      <a:srgbClr val="CC0000"/>
                    </a:solidFill>
                    <a:latin typeface="Arial"/>
                    <a:cs typeface="Arial"/>
                  </a:rPr>
                  <a:t>2</a:t>
                </a:r>
              </a:p>
            </p:txBody>
          </p:sp>
          <p:sp>
            <p:nvSpPr>
              <p:cNvPr id="10259" name="Line 29"/>
              <p:cNvSpPr>
                <a:spLocks noChangeShapeType="1"/>
              </p:cNvSpPr>
              <p:nvPr/>
            </p:nvSpPr>
            <p:spPr bwMode="auto">
              <a:xfrm>
                <a:off x="4268" y="3666"/>
                <a:ext cx="118" cy="141"/>
              </a:xfrm>
              <a:prstGeom prst="line">
                <a:avLst/>
              </a:prstGeom>
              <a:noFill/>
              <a:ln w="9525">
                <a:solidFill>
                  <a:srgbClr val="CC0000"/>
                </a:solidFill>
                <a:round/>
                <a:headEnd/>
                <a:tailEnd/>
              </a:ln>
              <a:extLst>
                <a:ext uri="{909E8E84-426E-40DD-AFC4-6F175D3DCCD1}">
                  <a14:hiddenFill xmlns:a14="http://schemas.microsoft.com/office/drawing/2010/main">
                    <a:noFill/>
                  </a14:hiddenFill>
                </a:ext>
              </a:extLst>
            </p:spPr>
            <p:txBody>
              <a:bodyPr/>
              <a:lstStyle/>
              <a:p>
                <a:endParaRPr lang="en-US"/>
              </a:p>
            </p:txBody>
          </p:sp>
        </p:grpSp>
      </p:grpSp>
      <p:sp>
        <p:nvSpPr>
          <p:cNvPr id="10254" name="FlagCount" hidden="1">
            <a:hlinkClick r:id="rId3" action="ppaction://hlinkfile"/>
          </p:cNvPr>
          <p:cNvSpPr>
            <a:spLocks noChangeArrowheads="1"/>
          </p:cNvSpPr>
          <p:nvPr/>
        </p:nvSpPr>
        <p:spPr bwMode="auto">
          <a:xfrm>
            <a:off x="9779000" y="254000"/>
            <a:ext cx="381000" cy="317500"/>
          </a:xfrm>
          <a:prstGeom prst="wedgeRoundRectCallout">
            <a:avLst>
              <a:gd name="adj1" fmla="val -43750"/>
              <a:gd name="adj2" fmla="val 70000"/>
              <a:gd name="adj3" fmla="val 16667"/>
            </a:avLst>
          </a:prstGeom>
          <a:solidFill>
            <a:schemeClr val="accent1">
              <a:alpha val="25098"/>
            </a:schemeClr>
          </a:solidFill>
          <a:ln w="19050">
            <a:solidFill>
              <a:schemeClr val="tx1"/>
            </a:solidFill>
            <a:miter lim="800000"/>
            <a:headEnd/>
            <a:tailEnd/>
          </a:ln>
        </p:spPr>
        <p:txBody>
          <a:bodyPr wrap="none" anchor="ctr"/>
          <a:lstStyle/>
          <a:p>
            <a:pPr algn="ctr"/>
            <a:r>
              <a:rPr lang="en-US" sz="1400" b="1">
                <a:latin typeface="Tahoma" pitchFamily="34" charset="0"/>
                <a:cs typeface="Arial" charset="0"/>
              </a:rPr>
              <a:t>0</a:t>
            </a:r>
          </a:p>
        </p:txBody>
      </p:sp>
    </p:spTree>
    <p:extLst>
      <p:ext uri="{BB962C8B-B14F-4D97-AF65-F5344CB8AC3E}">
        <p14:creationId xmlns:p14="http://schemas.microsoft.com/office/powerpoint/2010/main" val="1941889195"/>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38243">
                                            <p:txEl>
                                              <p:pRg st="0" end="0"/>
                                            </p:txEl>
                                          </p:spTgt>
                                        </p:tgtEl>
                                        <p:attrNameLst>
                                          <p:attrName>style.visibility</p:attrName>
                                        </p:attrNameLst>
                                      </p:cBhvr>
                                      <p:to>
                                        <p:strVal val="visible"/>
                                      </p:to>
                                    </p:set>
                                    <p:animEffect transition="in" filter="wipe(left)">
                                      <p:cBhvr>
                                        <p:cTn id="7" dur="500"/>
                                        <p:tgtEl>
                                          <p:spTgt spid="13824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38243">
                                            <p:txEl>
                                              <p:pRg st="1" end="1"/>
                                            </p:txEl>
                                          </p:spTgt>
                                        </p:tgtEl>
                                        <p:attrNameLst>
                                          <p:attrName>style.visibility</p:attrName>
                                        </p:attrNameLst>
                                      </p:cBhvr>
                                      <p:to>
                                        <p:strVal val="visible"/>
                                      </p:to>
                                    </p:set>
                                    <p:animEffect transition="in" filter="wipe(left)">
                                      <p:cBhvr>
                                        <p:cTn id="12" dur="500"/>
                                        <p:tgtEl>
                                          <p:spTgt spid="138243">
                                            <p:txEl>
                                              <p:pRg st="1" end="1"/>
                                            </p:txEl>
                                          </p:spTgt>
                                        </p:tgtEl>
                                      </p:cBhvr>
                                    </p:animEffect>
                                  </p:childTnLst>
                                </p:cTn>
                              </p:par>
                            </p:childTnLst>
                          </p:cTn>
                        </p:par>
                        <p:par>
                          <p:cTn id="13" fill="hold" nodeType="afterGroup">
                            <p:stCondLst>
                              <p:cond delay="500"/>
                            </p:stCondLst>
                            <p:childTnLst>
                              <p:par>
                                <p:cTn id="14" presetID="22" presetClass="entr" presetSubtype="1" fill="hold" grpId="0" nodeType="afterEffect">
                                  <p:stCondLst>
                                    <p:cond delay="0"/>
                                  </p:stCondLst>
                                  <p:childTnLst>
                                    <p:set>
                                      <p:cBhvr>
                                        <p:cTn id="15" dur="1" fill="hold">
                                          <p:stCondLst>
                                            <p:cond delay="0"/>
                                          </p:stCondLst>
                                        </p:cTn>
                                        <p:tgtEl>
                                          <p:spTgt spid="138258"/>
                                        </p:tgtEl>
                                        <p:attrNameLst>
                                          <p:attrName>style.visibility</p:attrName>
                                        </p:attrNameLst>
                                      </p:cBhvr>
                                      <p:to>
                                        <p:strVal val="visible"/>
                                      </p:to>
                                    </p:set>
                                    <p:animEffect transition="in" filter="wipe(up)">
                                      <p:cBhvr>
                                        <p:cTn id="16" dur="500"/>
                                        <p:tgtEl>
                                          <p:spTgt spid="138258"/>
                                        </p:tgtEl>
                                      </p:cBhvr>
                                    </p:animEffect>
                                  </p:childTnLst>
                                </p:cTn>
                              </p:par>
                            </p:childTnLst>
                          </p:cTn>
                        </p:par>
                        <p:par>
                          <p:cTn id="17" fill="hold" nodeType="afterGroup">
                            <p:stCondLst>
                              <p:cond delay="1000"/>
                            </p:stCondLst>
                            <p:childTnLst>
                              <p:par>
                                <p:cTn id="18" presetID="22" presetClass="entr" presetSubtype="8" fill="hold" nodeType="after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wipe(left)">
                                      <p:cBhvr>
                                        <p:cTn id="20" dur="500"/>
                                        <p:tgtEl>
                                          <p:spTgt spid="5"/>
                                        </p:tgtEl>
                                      </p:cBhvr>
                                    </p:animEffect>
                                  </p:childTnLst>
                                </p:cTn>
                              </p:par>
                            </p:childTnLst>
                          </p:cTn>
                        </p:par>
                      </p:childTnLst>
                    </p:cTn>
                  </p:par>
                  <p:par>
                    <p:cTn id="21" fill="hold">
                      <p:stCondLst>
                        <p:cond delay="indefinite"/>
                      </p:stCondLst>
                      <p:childTnLst>
                        <p:par>
                          <p:cTn id="22" fill="hold" nodeType="withGroup">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138243">
                                            <p:txEl>
                                              <p:pRg st="2" end="2"/>
                                            </p:txEl>
                                          </p:spTgt>
                                        </p:tgtEl>
                                        <p:attrNameLst>
                                          <p:attrName>style.visibility</p:attrName>
                                        </p:attrNameLst>
                                      </p:cBhvr>
                                      <p:to>
                                        <p:strVal val="visible"/>
                                      </p:to>
                                    </p:set>
                                    <p:animEffect transition="in" filter="wipe(left)">
                                      <p:cBhvr>
                                        <p:cTn id="25" dur="500"/>
                                        <p:tgtEl>
                                          <p:spTgt spid="138243">
                                            <p:txEl>
                                              <p:pRg st="2" end="2"/>
                                            </p:txEl>
                                          </p:spTgt>
                                        </p:tgtEl>
                                      </p:cBhvr>
                                    </p:animEffect>
                                  </p:childTnLst>
                                </p:cTn>
                              </p:par>
                            </p:childTnLst>
                          </p:cTn>
                        </p:par>
                      </p:childTnLst>
                    </p:cTn>
                  </p:par>
                  <p:par>
                    <p:cTn id="26" fill="hold">
                      <p:stCondLst>
                        <p:cond delay="indefinite"/>
                      </p:stCondLst>
                      <p:childTnLst>
                        <p:par>
                          <p:cTn id="27" fill="hold" nodeType="withGroup">
                            <p:stCondLst>
                              <p:cond delay="0"/>
                            </p:stCondLst>
                            <p:childTnLst>
                              <p:par>
                                <p:cTn id="28" presetID="22" presetClass="entr" presetSubtype="8" fill="hold" grpId="0" nodeType="clickEffect">
                                  <p:stCondLst>
                                    <p:cond delay="0"/>
                                  </p:stCondLst>
                                  <p:childTnLst>
                                    <p:set>
                                      <p:cBhvr>
                                        <p:cTn id="29" dur="1" fill="hold">
                                          <p:stCondLst>
                                            <p:cond delay="0"/>
                                          </p:stCondLst>
                                        </p:cTn>
                                        <p:tgtEl>
                                          <p:spTgt spid="138243">
                                            <p:txEl>
                                              <p:pRg st="3" end="3"/>
                                            </p:txEl>
                                          </p:spTgt>
                                        </p:tgtEl>
                                        <p:attrNameLst>
                                          <p:attrName>style.visibility</p:attrName>
                                        </p:attrNameLst>
                                      </p:cBhvr>
                                      <p:to>
                                        <p:strVal val="visible"/>
                                      </p:to>
                                    </p:set>
                                    <p:animEffect transition="in" filter="wipe(left)">
                                      <p:cBhvr>
                                        <p:cTn id="30" dur="500"/>
                                        <p:tgtEl>
                                          <p:spTgt spid="138243">
                                            <p:txEl>
                                              <p:pRg st="3" end="3"/>
                                            </p:txEl>
                                          </p:spTgt>
                                        </p:tgtEl>
                                      </p:cBhvr>
                                    </p:animEffect>
                                  </p:childTnLst>
                                </p:cTn>
                              </p:par>
                            </p:childTnLst>
                          </p:cTn>
                        </p:par>
                      </p:childTnLst>
                    </p:cTn>
                  </p:par>
                  <p:par>
                    <p:cTn id="31" fill="hold">
                      <p:stCondLst>
                        <p:cond delay="indefinite"/>
                      </p:stCondLst>
                      <p:childTnLst>
                        <p:par>
                          <p:cTn id="32" fill="hold" nodeType="withGroup">
                            <p:stCondLst>
                              <p:cond delay="0"/>
                            </p:stCondLst>
                            <p:childTnLst>
                              <p:par>
                                <p:cTn id="33" presetID="22" presetClass="entr" presetSubtype="8" fill="hold" grpId="0" nodeType="clickEffect">
                                  <p:stCondLst>
                                    <p:cond delay="0"/>
                                  </p:stCondLst>
                                  <p:childTnLst>
                                    <p:set>
                                      <p:cBhvr>
                                        <p:cTn id="34" dur="1" fill="hold">
                                          <p:stCondLst>
                                            <p:cond delay="0"/>
                                          </p:stCondLst>
                                        </p:cTn>
                                        <p:tgtEl>
                                          <p:spTgt spid="138243">
                                            <p:txEl>
                                              <p:pRg st="4" end="4"/>
                                            </p:txEl>
                                          </p:spTgt>
                                        </p:tgtEl>
                                        <p:attrNameLst>
                                          <p:attrName>style.visibility</p:attrName>
                                        </p:attrNameLst>
                                      </p:cBhvr>
                                      <p:to>
                                        <p:strVal val="visible"/>
                                      </p:to>
                                    </p:set>
                                    <p:animEffect transition="in" filter="wipe(left)">
                                      <p:cBhvr>
                                        <p:cTn id="35" dur="500"/>
                                        <p:tgtEl>
                                          <p:spTgt spid="138243">
                                            <p:txEl>
                                              <p:pRg st="4" end="4"/>
                                            </p:txEl>
                                          </p:spTgt>
                                        </p:tgtEl>
                                      </p:cBhvr>
                                    </p:animEffect>
                                  </p:childTnLst>
                                </p:cTn>
                              </p:par>
                            </p:childTnLst>
                          </p:cTn>
                        </p:par>
                        <p:par>
                          <p:cTn id="36" fill="hold" nodeType="afterGroup">
                            <p:stCondLst>
                              <p:cond delay="500"/>
                            </p:stCondLst>
                            <p:childTnLst>
                              <p:par>
                                <p:cTn id="37" presetID="22" presetClass="entr" presetSubtype="8" fill="hold" grpId="0" nodeType="afterEffect">
                                  <p:stCondLst>
                                    <p:cond delay="0"/>
                                  </p:stCondLst>
                                  <p:childTnLst>
                                    <p:set>
                                      <p:cBhvr>
                                        <p:cTn id="38" dur="1" fill="hold">
                                          <p:stCondLst>
                                            <p:cond delay="0"/>
                                          </p:stCondLst>
                                        </p:cTn>
                                        <p:tgtEl>
                                          <p:spTgt spid="138259"/>
                                        </p:tgtEl>
                                        <p:attrNameLst>
                                          <p:attrName>style.visibility</p:attrName>
                                        </p:attrNameLst>
                                      </p:cBhvr>
                                      <p:to>
                                        <p:strVal val="visible"/>
                                      </p:to>
                                    </p:set>
                                    <p:animEffect transition="in" filter="wipe(left)">
                                      <p:cBhvr>
                                        <p:cTn id="39" dur="500"/>
                                        <p:tgtEl>
                                          <p:spTgt spid="138259"/>
                                        </p:tgtEl>
                                      </p:cBhvr>
                                    </p:animEffect>
                                  </p:childTnLst>
                                </p:cTn>
                              </p:par>
                            </p:childTnLst>
                          </p:cTn>
                        </p:par>
                        <p:par>
                          <p:cTn id="40" fill="hold" nodeType="afterGroup">
                            <p:stCondLst>
                              <p:cond delay="1000"/>
                            </p:stCondLst>
                            <p:childTnLst>
                              <p:par>
                                <p:cTn id="41" presetID="18" presetClass="entr" presetSubtype="6" fill="hold" nodeType="afterEffect">
                                  <p:stCondLst>
                                    <p:cond delay="0"/>
                                  </p:stCondLst>
                                  <p:childTnLst>
                                    <p:set>
                                      <p:cBhvr>
                                        <p:cTn id="42" dur="1" fill="hold">
                                          <p:stCondLst>
                                            <p:cond delay="0"/>
                                          </p:stCondLst>
                                        </p:cTn>
                                        <p:tgtEl>
                                          <p:spTgt spid="8"/>
                                        </p:tgtEl>
                                        <p:attrNameLst>
                                          <p:attrName>style.visibility</p:attrName>
                                        </p:attrNameLst>
                                      </p:cBhvr>
                                      <p:to>
                                        <p:strVal val="visible"/>
                                      </p:to>
                                    </p:set>
                                    <p:animEffect transition="in" filter="strips(downRight)">
                                      <p:cBhvr>
                                        <p:cTn id="4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243" grpId="0" build="p" bldLvl="5"/>
      <p:bldP spid="138258" grpId="0" animBg="1"/>
      <p:bldP spid="13825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1524002" y="181100"/>
            <a:ext cx="9143999" cy="961900"/>
          </a:xfrm>
        </p:spPr>
        <p:txBody>
          <a:bodyPr wrap="square" anchor="t"/>
          <a:lstStyle/>
          <a:p>
            <a:r>
              <a:rPr lang="en-US" altLang="en-US" dirty="0"/>
              <a:t>Market for Loanable Funds</a:t>
            </a:r>
          </a:p>
        </p:txBody>
      </p:sp>
      <p:sp>
        <p:nvSpPr>
          <p:cNvPr id="13315" name="Content Placeholder 2"/>
          <p:cNvSpPr>
            <a:spLocks noGrp="1"/>
          </p:cNvSpPr>
          <p:nvPr>
            <p:ph idx="1"/>
          </p:nvPr>
        </p:nvSpPr>
        <p:spPr/>
        <p:txBody>
          <a:bodyPr/>
          <a:lstStyle/>
          <a:p>
            <a:pPr>
              <a:spcBef>
                <a:spcPts val="600"/>
              </a:spcBef>
              <a:spcAft>
                <a:spcPts val="600"/>
              </a:spcAft>
            </a:pPr>
            <a:r>
              <a:rPr lang="en-US" altLang="en-US" dirty="0"/>
              <a:t>Higher real interest rate</a:t>
            </a:r>
          </a:p>
          <a:p>
            <a:pPr lvl="1">
              <a:spcBef>
                <a:spcPts val="600"/>
              </a:spcBef>
              <a:spcAft>
                <a:spcPts val="600"/>
              </a:spcAft>
            </a:pPr>
            <a:r>
              <a:rPr lang="en-US" altLang="en-US" sz="3000" dirty="0"/>
              <a:t>Encourages people to save: increases quantity of loanable funds supplied</a:t>
            </a:r>
          </a:p>
          <a:p>
            <a:pPr lvl="1">
              <a:spcBef>
                <a:spcPts val="600"/>
              </a:spcBef>
              <a:spcAft>
                <a:spcPts val="600"/>
              </a:spcAft>
            </a:pPr>
            <a:r>
              <a:rPr lang="en-US" altLang="en-US" sz="3000" dirty="0"/>
              <a:t>Discourages investment: decreases quantity of loanable funds demanded</a:t>
            </a:r>
          </a:p>
          <a:p>
            <a:pPr lvl="1">
              <a:spcBef>
                <a:spcPts val="600"/>
              </a:spcBef>
              <a:spcAft>
                <a:spcPts val="600"/>
              </a:spcAft>
            </a:pPr>
            <a:r>
              <a:rPr lang="en-US" altLang="en-US" sz="3000" dirty="0"/>
              <a:t>Discourages Americans from buying foreign assets: reduces U.S. net capital outflow</a:t>
            </a:r>
          </a:p>
          <a:p>
            <a:pPr lvl="1">
              <a:spcBef>
                <a:spcPts val="600"/>
              </a:spcBef>
              <a:spcAft>
                <a:spcPts val="600"/>
              </a:spcAft>
            </a:pPr>
            <a:r>
              <a:rPr lang="en-US" altLang="en-US" sz="3000" dirty="0"/>
              <a:t>Encourages foreigners to buy U.S. assets: reduces U.S. net capital outflow</a:t>
            </a:r>
          </a:p>
        </p:txBody>
      </p:sp>
      <p:sp>
        <p:nvSpPr>
          <p:cNvPr id="13317" name="Slide Number Placeholder 1"/>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Lst>
        </p:spPr>
        <p:txBody>
          <a:bodyPr/>
          <a:lstStyle>
            <a:lvl1pPr algn="l" eaLnBrk="0" hangingPunct="0">
              <a:defRPr sz="3400">
                <a:solidFill>
                  <a:srgbClr val="005EA4"/>
                </a:solidFill>
                <a:latin typeface="Arial" charset="0"/>
              </a:defRPr>
            </a:lvl1pPr>
            <a:lvl2pPr marL="742950" indent="-285750" algn="l" eaLnBrk="0" hangingPunct="0">
              <a:buFont typeface="Arial" charset="0"/>
              <a:buChar char="–"/>
              <a:defRPr sz="3200">
                <a:solidFill>
                  <a:schemeClr val="tx1"/>
                </a:solidFill>
                <a:latin typeface="Arial" charset="0"/>
              </a:defRPr>
            </a:lvl2pPr>
            <a:lvl3pPr marL="1143000" indent="-228600" algn="l" eaLnBrk="0" hangingPunct="0">
              <a:buSzPct val="90000"/>
              <a:defRPr sz="2800">
                <a:solidFill>
                  <a:schemeClr val="tx1"/>
                </a:solidFill>
                <a:latin typeface="Arial" charset="0"/>
              </a:defRPr>
            </a:lvl3pPr>
            <a:lvl4pPr marL="1600200" indent="-228600" algn="l" eaLnBrk="0" hangingPunct="0">
              <a:buChar char="–"/>
              <a:defRPr sz="2400">
                <a:solidFill>
                  <a:schemeClr val="tx1"/>
                </a:solidFill>
                <a:latin typeface="Arial" charset="0"/>
              </a:defRPr>
            </a:lvl4pPr>
            <a:lvl5pPr marL="2057400" indent="-228600" algn="l" eaLnBrk="0" hangingPunct="0">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fld id="{DBACBC19-2340-463E-B576-7FA2966A66E2}" type="slidenum">
              <a:rPr lang="en-US" altLang="en-US" sz="1200">
                <a:solidFill>
                  <a:srgbClr val="002060"/>
                </a:solidFill>
              </a:rPr>
              <a:pPr algn="ctr" eaLnBrk="1" hangingPunct="1"/>
              <a:t>7</a:t>
            </a:fld>
            <a:endParaRPr lang="en-US" altLang="en-US" sz="1200">
              <a:solidFill>
                <a:srgbClr val="002060"/>
              </a:solidFill>
            </a:endParaRPr>
          </a:p>
        </p:txBody>
      </p:sp>
      <p:sp>
        <p:nvSpPr>
          <p:cNvPr id="5" name="Footer Placeholder 2">
            <a:extLst>
              <a:ext uri="{FF2B5EF4-FFF2-40B4-BE49-F238E27FC236}">
                <a16:creationId xmlns:a16="http://schemas.microsoft.com/office/drawing/2014/main" id="{2FDB0D1A-50E1-44F7-8B7E-EB63E841E328}"/>
              </a:ext>
            </a:extLst>
          </p:cNvPr>
          <p:cNvSpPr>
            <a:spLocks noGrp="1"/>
          </p:cNvSpPr>
          <p:nvPr>
            <p:ph type="ftr" sz="quarter" idx="11"/>
          </p:nvPr>
        </p:nvSpPr>
        <p:spPr>
          <a:xfrm>
            <a:off x="-1" y="6324601"/>
            <a:ext cx="11887197" cy="5334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24346302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wrap="square" anchor="t"/>
          <a:lstStyle/>
          <a:p>
            <a:r>
              <a:rPr lang="en-US" altLang="en-US"/>
              <a:t>Market for Loanable Funds</a:t>
            </a:r>
          </a:p>
        </p:txBody>
      </p:sp>
      <p:sp>
        <p:nvSpPr>
          <p:cNvPr id="15363" name="Content Placeholder 2"/>
          <p:cNvSpPr>
            <a:spLocks noGrp="1"/>
          </p:cNvSpPr>
          <p:nvPr>
            <p:ph idx="1"/>
          </p:nvPr>
        </p:nvSpPr>
        <p:spPr/>
        <p:txBody>
          <a:bodyPr/>
          <a:lstStyle/>
          <a:p>
            <a:pPr>
              <a:spcAft>
                <a:spcPts val="600"/>
              </a:spcAft>
            </a:pPr>
            <a:r>
              <a:rPr lang="en-US" altLang="en-US" dirty="0"/>
              <a:t>Supply of loanable funds</a:t>
            </a:r>
          </a:p>
          <a:p>
            <a:pPr lvl="1">
              <a:spcAft>
                <a:spcPts val="600"/>
              </a:spcAft>
            </a:pPr>
            <a:r>
              <a:rPr lang="en-US" altLang="en-US" dirty="0"/>
              <a:t>Slopes upward</a:t>
            </a:r>
          </a:p>
          <a:p>
            <a:pPr>
              <a:spcAft>
                <a:spcPts val="600"/>
              </a:spcAft>
            </a:pPr>
            <a:r>
              <a:rPr lang="en-US" altLang="en-US" dirty="0"/>
              <a:t>Demand of loanable funds</a:t>
            </a:r>
          </a:p>
          <a:p>
            <a:pPr lvl="1">
              <a:spcAft>
                <a:spcPts val="600"/>
              </a:spcAft>
            </a:pPr>
            <a:r>
              <a:rPr lang="en-US" altLang="en-US" dirty="0"/>
              <a:t>Slopes downward</a:t>
            </a:r>
          </a:p>
          <a:p>
            <a:pPr>
              <a:spcAft>
                <a:spcPts val="600"/>
              </a:spcAft>
            </a:pPr>
            <a:r>
              <a:rPr lang="en-US" altLang="en-US" dirty="0"/>
              <a:t>At equilibrium interest rate</a:t>
            </a:r>
          </a:p>
          <a:p>
            <a:pPr lvl="1">
              <a:spcAft>
                <a:spcPts val="600"/>
              </a:spcAft>
            </a:pPr>
            <a:r>
              <a:rPr lang="en-US" altLang="en-US" dirty="0"/>
              <a:t>Amount that people want to save</a:t>
            </a:r>
          </a:p>
          <a:p>
            <a:pPr lvl="1">
              <a:spcAft>
                <a:spcPts val="600"/>
              </a:spcAft>
            </a:pPr>
            <a:r>
              <a:rPr lang="en-US" altLang="en-US" dirty="0"/>
              <a:t>Exactly balances the desired quantities of domestic investment and net capital outflow</a:t>
            </a:r>
          </a:p>
          <a:p>
            <a:pPr lvl="2">
              <a:spcAft>
                <a:spcPts val="600"/>
              </a:spcAft>
            </a:pPr>
            <a:endParaRPr lang="en-US" altLang="en-US" dirty="0"/>
          </a:p>
        </p:txBody>
      </p:sp>
      <p:sp>
        <p:nvSpPr>
          <p:cNvPr id="15365" name="Slide Number Placeholder 1"/>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Lst>
        </p:spPr>
        <p:txBody>
          <a:bodyPr/>
          <a:lstStyle>
            <a:lvl1pPr algn="l" eaLnBrk="0" hangingPunct="0">
              <a:defRPr sz="3400">
                <a:solidFill>
                  <a:srgbClr val="005EA4"/>
                </a:solidFill>
                <a:latin typeface="Arial" charset="0"/>
              </a:defRPr>
            </a:lvl1pPr>
            <a:lvl2pPr marL="742950" indent="-285750" algn="l" eaLnBrk="0" hangingPunct="0">
              <a:buFont typeface="Arial" charset="0"/>
              <a:buChar char="–"/>
              <a:defRPr sz="3200">
                <a:solidFill>
                  <a:schemeClr val="tx1"/>
                </a:solidFill>
                <a:latin typeface="Arial" charset="0"/>
              </a:defRPr>
            </a:lvl2pPr>
            <a:lvl3pPr marL="1143000" indent="-228600" algn="l" eaLnBrk="0" hangingPunct="0">
              <a:buSzPct val="90000"/>
              <a:defRPr sz="2800">
                <a:solidFill>
                  <a:schemeClr val="tx1"/>
                </a:solidFill>
                <a:latin typeface="Arial" charset="0"/>
              </a:defRPr>
            </a:lvl3pPr>
            <a:lvl4pPr marL="1600200" indent="-228600" algn="l" eaLnBrk="0" hangingPunct="0">
              <a:buChar char="–"/>
              <a:defRPr sz="2400">
                <a:solidFill>
                  <a:schemeClr val="tx1"/>
                </a:solidFill>
                <a:latin typeface="Arial" charset="0"/>
              </a:defRPr>
            </a:lvl4pPr>
            <a:lvl5pPr marL="2057400" indent="-228600" algn="l" eaLnBrk="0" hangingPunct="0">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fld id="{F94DD58D-19F9-4714-AC72-B4007D2653E2}" type="slidenum">
              <a:rPr lang="en-US" altLang="en-US" sz="1200">
                <a:solidFill>
                  <a:srgbClr val="002060"/>
                </a:solidFill>
              </a:rPr>
              <a:pPr algn="ctr" eaLnBrk="1" hangingPunct="1"/>
              <a:t>8</a:t>
            </a:fld>
            <a:endParaRPr lang="en-US" altLang="en-US" sz="1200">
              <a:solidFill>
                <a:srgbClr val="002060"/>
              </a:solidFill>
            </a:endParaRPr>
          </a:p>
        </p:txBody>
      </p:sp>
      <p:sp>
        <p:nvSpPr>
          <p:cNvPr id="5" name="Footer Placeholder 2">
            <a:extLst>
              <a:ext uri="{FF2B5EF4-FFF2-40B4-BE49-F238E27FC236}">
                <a16:creationId xmlns:a16="http://schemas.microsoft.com/office/drawing/2014/main" id="{5F4DC912-9828-43D8-A134-577AB58AC424}"/>
              </a:ext>
            </a:extLst>
          </p:cNvPr>
          <p:cNvSpPr>
            <a:spLocks noGrp="1"/>
          </p:cNvSpPr>
          <p:nvPr>
            <p:ph type="ftr" sz="quarter" idx="11"/>
          </p:nvPr>
        </p:nvSpPr>
        <p:spPr>
          <a:xfrm>
            <a:off x="-1" y="6324601"/>
            <a:ext cx="11887197" cy="5334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chemeClr val="tx1"/>
                </a:solidFill>
              </a:rPr>
              <a:t>© 2021 Cengage Learning</a:t>
            </a:r>
            <a:r>
              <a:rPr lang="en-US" sz="800" baseline="30000" dirty="0">
                <a:solidFill>
                  <a:schemeClr val="tx1"/>
                </a:solidFill>
              </a:rPr>
              <a:t>®</a:t>
            </a:r>
            <a:r>
              <a:rPr lang="en-US" dirty="0">
                <a:solidFill>
                  <a:schemeClr val="tx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3703160447"/>
      </p:ext>
    </p:extLst>
  </p:cSld>
  <p:clrMapOvr>
    <a:masterClrMapping/>
  </p:clrMapOvr>
</p:sld>
</file>

<file path=ppt/theme/theme1.xml><?xml version="1.0" encoding="utf-8"?>
<a:theme xmlns:a="http://schemas.openxmlformats.org/drawingml/2006/main" name="Chapter title">
  <a:themeElements>
    <a:clrScheme name="Open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penSlide">
      <a:majorFont>
        <a:latin typeface="Sabon-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Char char="•"/>
          <a:tabLst/>
          <a:defRPr kumimoji="0" lang="en-US" sz="34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Char char="•"/>
          <a:tabLst/>
          <a:defRPr kumimoji="0" lang="en-US" sz="34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Open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pen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pen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pen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pen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pen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pen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pen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pen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pen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pen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pen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Appendix">
  <a:themeElements>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Char char="•"/>
          <a:tabLst/>
          <a:defRPr kumimoji="0" lang="en-US" sz="34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Char char="•"/>
          <a:tabLst/>
          <a:defRPr kumimoji="0" lang="en-US" sz="34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Intro / Summary">
  <a:themeElements>
    <a:clrScheme name="Chapter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hapter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Char char="•"/>
          <a:tabLst/>
          <a:defRPr kumimoji="0" lang="en-US" sz="34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Char char="•"/>
          <a:tabLst/>
          <a:defRPr kumimoji="0" lang="en-US" sz="34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Chapter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hapter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hapter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hapter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hapter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hapter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hapter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hapter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hapter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hapter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hapter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hapter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Main content">
  <a:themeElements>
    <a:clrScheme name="Chapter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hapter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Char char="•"/>
          <a:tabLst/>
          <a:defRPr kumimoji="0" lang="en-US" sz="34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Char char="•"/>
          <a:tabLst/>
          <a:defRPr kumimoji="0" lang="en-US" sz="34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Chapter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hapter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hapter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hapter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hapter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hapter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hapter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hapter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hapter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hapter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hapter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hapter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Figure">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Char char="•"/>
          <a:tabLst/>
          <a:defRPr kumimoji="0" lang="en-US" sz="34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Char char="•"/>
          <a:tabLst/>
          <a:defRPr kumimoji="0" lang="en-US" sz="34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Table">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Char char="•"/>
          <a:tabLst/>
          <a:defRPr kumimoji="0" lang="en-US" sz="34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Char char="•"/>
          <a:tabLst/>
          <a:defRPr kumimoji="0" lang="en-US" sz="34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AL or Ex">
  <a:themeElements>
    <a:clrScheme name="Chapter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hapter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Char char="•"/>
          <a:tabLst/>
          <a:defRPr kumimoji="0" lang="en-US" sz="34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Char char="•"/>
          <a:tabLst/>
          <a:defRPr kumimoji="0" lang="en-US" sz="34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Chapter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hapter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hapter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hapter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hapter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hapter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hapter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hapter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hapter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hapter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hapter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hapter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Case study">
  <a:themeElements>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3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Char char="•"/>
          <a:tabLst/>
          <a:defRPr kumimoji="0" lang="en-US" sz="34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Char char="•"/>
          <a:tabLst/>
          <a:defRPr kumimoji="0" lang="en-US" sz="34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Think-Pair-Share">
  <a:themeElements>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3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Char char="•"/>
          <a:tabLst/>
          <a:defRPr kumimoji="0" lang="en-US" sz="34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Char char="•"/>
          <a:tabLst/>
          <a:defRPr kumimoji="0" lang="en-US" sz="34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Ask Experts">
  <a:themeElements>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3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Char char="•"/>
          <a:tabLst/>
          <a:defRPr kumimoji="0" lang="en-US" sz="34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Char char="•"/>
          <a:tabLst/>
          <a:defRPr kumimoji="0" lang="en-US" sz="34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32774</TotalTime>
  <Words>9706</Words>
  <Application>Microsoft Office PowerPoint</Application>
  <PresentationFormat>寬螢幕</PresentationFormat>
  <Paragraphs>794</Paragraphs>
  <Slides>56</Slides>
  <Notes>56</Notes>
  <HiddenSlides>0</HiddenSlides>
  <MMClips>0</MMClips>
  <ScaleCrop>false</ScaleCrop>
  <HeadingPairs>
    <vt:vector size="6" baseType="variant">
      <vt:variant>
        <vt:lpstr>使用字型</vt:lpstr>
      </vt:variant>
      <vt:variant>
        <vt:i4>7</vt:i4>
      </vt:variant>
      <vt:variant>
        <vt:lpstr>佈景主題</vt:lpstr>
      </vt:variant>
      <vt:variant>
        <vt:i4>10</vt:i4>
      </vt:variant>
      <vt:variant>
        <vt:lpstr>投影片標題</vt:lpstr>
      </vt:variant>
      <vt:variant>
        <vt:i4>56</vt:i4>
      </vt:variant>
    </vt:vector>
  </HeadingPairs>
  <TitlesOfParts>
    <vt:vector size="73" baseType="lpstr">
      <vt:lpstr>Sabon-Bold</vt:lpstr>
      <vt:lpstr>微軟正黑體</vt:lpstr>
      <vt:lpstr>Arial</vt:lpstr>
      <vt:lpstr>Calibri</vt:lpstr>
      <vt:lpstr>Cambria</vt:lpstr>
      <vt:lpstr>Tahoma</vt:lpstr>
      <vt:lpstr>Wingdings</vt:lpstr>
      <vt:lpstr>Chapter title</vt:lpstr>
      <vt:lpstr>Intro / Summary</vt:lpstr>
      <vt:lpstr>Main content</vt:lpstr>
      <vt:lpstr>Figure</vt:lpstr>
      <vt:lpstr>Table</vt:lpstr>
      <vt:lpstr>AL or Ex</vt:lpstr>
      <vt:lpstr>Case study</vt:lpstr>
      <vt:lpstr>Think-Pair-Share</vt:lpstr>
      <vt:lpstr>Ask Experts</vt:lpstr>
      <vt:lpstr>Appendix</vt:lpstr>
      <vt:lpstr>PowerPoint 簡報</vt:lpstr>
      <vt:lpstr>IN THIS CHAPTER</vt:lpstr>
      <vt:lpstr>Theory of the Open Economy – 1 </vt:lpstr>
      <vt:lpstr>Theory of the Open Economy – 2 </vt:lpstr>
      <vt:lpstr>The Market for Loanable Funds – 1 </vt:lpstr>
      <vt:lpstr>The Market for Loanable Funds – 2 </vt:lpstr>
      <vt:lpstr>How NCO depends on the real interest rate</vt:lpstr>
      <vt:lpstr>Market for Loanable Funds</vt:lpstr>
      <vt:lpstr>Market for Loanable Funds</vt:lpstr>
      <vt:lpstr>The market for loanable funds diagram</vt:lpstr>
      <vt:lpstr>EXAMPLE 1: Budget deficits and capital flows</vt:lpstr>
      <vt:lpstr>EXAMPLE 1: Solution</vt:lpstr>
      <vt:lpstr>Foreign-Currency Exchange Market – 1 </vt:lpstr>
      <vt:lpstr>Foreign-Currency Exchange Market – 2 </vt:lpstr>
      <vt:lpstr>The market for foreign-currency exchange</vt:lpstr>
      <vt:lpstr>EXAMPLE 2A: Supply or demand? </vt:lpstr>
      <vt:lpstr>Equilibrium in the Open Economy</vt:lpstr>
      <vt:lpstr>Equilibrium in the Open Economy</vt:lpstr>
      <vt:lpstr>Equilibrium in the Open Economy</vt:lpstr>
      <vt:lpstr>Equilibrium in the Open Economy</vt:lpstr>
      <vt:lpstr>The Real Equilibrium in an Open Economy</vt:lpstr>
      <vt:lpstr>Government Budget Deficits</vt:lpstr>
      <vt:lpstr>Government Budget Deficits</vt:lpstr>
      <vt:lpstr>The Effects of a Government Budget Deficit</vt:lpstr>
      <vt:lpstr>The “Twin Deficits” 1960-2019 </vt:lpstr>
      <vt:lpstr>The Effects of a Budget Deficit – 1 </vt:lpstr>
      <vt:lpstr>The Effects of a Budget Deficit – 2 </vt:lpstr>
      <vt:lpstr>Active Learning 2: Investment incentives</vt:lpstr>
      <vt:lpstr>Active Learning 2: Answers, A and B</vt:lpstr>
      <vt:lpstr>Active Learning 2: Answers, C and D</vt:lpstr>
      <vt:lpstr>Effects of Investment Incentives</vt:lpstr>
      <vt:lpstr>ASK THE EXPERTS</vt:lpstr>
      <vt:lpstr>Trade Policy </vt:lpstr>
      <vt:lpstr>EXAMPLE 3: Protecting domestic auto makers</vt:lpstr>
      <vt:lpstr>EXAMPLE 3: Solution, A and B</vt:lpstr>
      <vt:lpstr>EXAMPLE 3: Solution, C</vt:lpstr>
      <vt:lpstr>EXAMPLE 3: Solution, D</vt:lpstr>
      <vt:lpstr>EXAMPLE 3: Solution, E</vt:lpstr>
      <vt:lpstr>Trade Policy</vt:lpstr>
      <vt:lpstr>Political Instability and Capital Flight</vt:lpstr>
      <vt:lpstr>Capital flight from Mexico – 1 </vt:lpstr>
      <vt:lpstr>Capital flight from Mexico – 2 </vt:lpstr>
      <vt:lpstr>Examples of capital flight:  Mexico, 1994</vt:lpstr>
      <vt:lpstr>Examples of capital flight:  S.E. Asia, 1997</vt:lpstr>
      <vt:lpstr>Examples of capital flight:  Russia, 1998</vt:lpstr>
      <vt:lpstr>Examples of capital flight:  Argentina, 2002</vt:lpstr>
      <vt:lpstr>ASK THE EXPERTS</vt:lpstr>
      <vt:lpstr>Capital Flows from China</vt:lpstr>
      <vt:lpstr>Separating Fact from Fiction</vt:lpstr>
      <vt:lpstr>PowerPoint 簡報</vt:lpstr>
      <vt:lpstr>Conclusion </vt:lpstr>
      <vt:lpstr>THINK-PAIR-SHARE – 1 </vt:lpstr>
      <vt:lpstr>THINK-PAIR-SHARE – 2 </vt:lpstr>
      <vt:lpstr>CHAPTER IN A NUTSHELL</vt:lpstr>
      <vt:lpstr>CHAPTER IN A NUTSHELL</vt:lpstr>
      <vt:lpstr>CHAPTER IN A NUTSHELL</vt:lpstr>
    </vt:vector>
  </TitlesOfParts>
  <Company>Eastern Illinois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Andreea Chiritescu</dc:creator>
  <cp:lastModifiedBy>李育儒</cp:lastModifiedBy>
  <cp:revision>1382</cp:revision>
  <cp:lastPrinted>2022-05-03T05:41:11Z</cp:lastPrinted>
  <dcterms:created xsi:type="dcterms:W3CDTF">2016-03-16T19:41:09Z</dcterms:created>
  <dcterms:modified xsi:type="dcterms:W3CDTF">2022-05-03T06:07:25Z</dcterms:modified>
</cp:coreProperties>
</file>