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slideLayouts/slideLayout11.xml" ContentType="application/vnd.openxmlformats-officedocument.presentationml.slideLayout+xml"/>
  <Override PartName="/ppt/theme/theme4.xml" ContentType="application/vnd.openxmlformats-officedocument.theme+xml"/>
  <Override PartName="/ppt/slideLayouts/slideLayout12.xml" ContentType="application/vnd.openxmlformats-officedocument.presentationml.slideLayout+xml"/>
  <Override PartName="/ppt/theme/theme5.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6.xml" ContentType="application/vnd.openxmlformats-officedocument.theme+xml"/>
  <Override PartName="/ppt/slideLayouts/slideLayout19.xml" ContentType="application/vnd.openxmlformats-officedocument.presentationml.slideLayout+xml"/>
  <Override PartName="/ppt/theme/theme7.xml" ContentType="application/vnd.openxmlformats-officedocument.them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8.xml" ContentType="application/vnd.openxmlformats-officedocument.theme+xml"/>
  <Override PartName="/ppt/slideLayouts/slideLayout22.xml" ContentType="application/vnd.openxmlformats-officedocument.presentationml.slideLayout+xml"/>
  <Override PartName="/ppt/theme/theme9.xml" ContentType="application/vnd.openxmlformats-officedocument.theme+xml"/>
  <Override PartName="/ppt/slideLayouts/slideLayout23.xml" ContentType="application/vnd.openxmlformats-officedocument.presentationml.slideLayout+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7.xml" ContentType="application/vnd.openxmlformats-officedocument.presentationml.notesSlide+xml"/>
  <Override PartName="/ppt/charts/chart2.xml" ContentType="application/vnd.openxmlformats-officedocument.drawingml.chart+xml"/>
  <Override PartName="/ppt/notesSlides/notesSlide38.xml" ContentType="application/vnd.openxmlformats-officedocument.presentationml.notesSlide+xml"/>
  <Override PartName="/ppt/charts/chart3.xml" ContentType="application/vnd.openxmlformats-officedocument.drawingml.chart+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0" r:id="rId2"/>
    <p:sldMasterId id="2147483663" r:id="rId3"/>
    <p:sldMasterId id="2147483665" r:id="rId4"/>
    <p:sldMasterId id="2147483668" r:id="rId5"/>
    <p:sldMasterId id="2147483678" r:id="rId6"/>
    <p:sldMasterId id="2147483670" r:id="rId7"/>
    <p:sldMasterId id="2147483684" r:id="rId8"/>
    <p:sldMasterId id="2147483675" r:id="rId9"/>
    <p:sldMasterId id="2147483672" r:id="rId10"/>
  </p:sldMasterIdLst>
  <p:notesMasterIdLst>
    <p:notesMasterId r:id="rId57"/>
  </p:notesMasterIdLst>
  <p:handoutMasterIdLst>
    <p:handoutMasterId r:id="rId58"/>
  </p:handoutMasterIdLst>
  <p:sldIdLst>
    <p:sldId id="256" r:id="rId11"/>
    <p:sldId id="374" r:id="rId12"/>
    <p:sldId id="1541" r:id="rId13"/>
    <p:sldId id="1542" r:id="rId14"/>
    <p:sldId id="1576" r:id="rId15"/>
    <p:sldId id="1577" r:id="rId16"/>
    <p:sldId id="1578" r:id="rId17"/>
    <p:sldId id="1579" r:id="rId18"/>
    <p:sldId id="1580" r:id="rId19"/>
    <p:sldId id="1543" r:id="rId20"/>
    <p:sldId id="1581" r:id="rId21"/>
    <p:sldId id="1582" r:id="rId22"/>
    <p:sldId id="1547" r:id="rId23"/>
    <p:sldId id="1548" r:id="rId24"/>
    <p:sldId id="1549" r:id="rId25"/>
    <p:sldId id="1550" r:id="rId26"/>
    <p:sldId id="1551" r:id="rId27"/>
    <p:sldId id="1583" r:id="rId28"/>
    <p:sldId id="1584" r:id="rId29"/>
    <p:sldId id="1556" r:id="rId30"/>
    <p:sldId id="1557" r:id="rId31"/>
    <p:sldId id="1558" r:id="rId32"/>
    <p:sldId id="1559" r:id="rId33"/>
    <p:sldId id="1560" r:id="rId34"/>
    <p:sldId id="1561" r:id="rId35"/>
    <p:sldId id="1562" r:id="rId36"/>
    <p:sldId id="1563" r:id="rId37"/>
    <p:sldId id="1564" r:id="rId38"/>
    <p:sldId id="1585" r:id="rId39"/>
    <p:sldId id="1570" r:id="rId40"/>
    <p:sldId id="1565" r:id="rId41"/>
    <p:sldId id="1566" r:id="rId42"/>
    <p:sldId id="1586" r:id="rId43"/>
    <p:sldId id="1567" r:id="rId44"/>
    <p:sldId id="1568" r:id="rId45"/>
    <p:sldId id="1587" r:id="rId46"/>
    <p:sldId id="1571" r:id="rId47"/>
    <p:sldId id="1572" r:id="rId48"/>
    <p:sldId id="1589" r:id="rId49"/>
    <p:sldId id="1590" r:id="rId50"/>
    <p:sldId id="1544" r:id="rId51"/>
    <p:sldId id="1545" r:id="rId52"/>
    <p:sldId id="1546" r:id="rId53"/>
    <p:sldId id="1539" r:id="rId54"/>
    <p:sldId id="1400" r:id="rId55"/>
    <p:sldId id="1588" r:id="rId5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702224"/>
    <a:srgbClr val="FFCCCC"/>
    <a:srgbClr val="FFFFCC"/>
    <a:srgbClr val="83363A"/>
    <a:srgbClr val="902C2E"/>
    <a:srgbClr val="C1373A"/>
    <a:srgbClr val="B8E08C"/>
    <a:srgbClr val="FFFF66"/>
    <a:srgbClr val="AD40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53" autoAdjust="0"/>
    <p:restoredTop sz="94179" autoAdjust="0"/>
  </p:normalViewPr>
  <p:slideViewPr>
    <p:cSldViewPr>
      <p:cViewPr varScale="1">
        <p:scale>
          <a:sx n="108" d="100"/>
          <a:sy n="108" d="100"/>
        </p:scale>
        <p:origin x="834" y="108"/>
      </p:cViewPr>
      <p:guideLst>
        <p:guide orient="horz" pos="2160"/>
        <p:guide pos="3840"/>
      </p:guideLst>
    </p:cSldViewPr>
  </p:slideViewPr>
  <p:outlineViewPr>
    <p:cViewPr>
      <p:scale>
        <a:sx n="33" d="100"/>
        <a:sy n="33" d="100"/>
      </p:scale>
      <p:origin x="0" y="2058"/>
    </p:cViewPr>
  </p:outlineViewPr>
  <p:notesTextViewPr>
    <p:cViewPr>
      <p:scale>
        <a:sx n="125" d="100"/>
        <a:sy n="125" d="100"/>
      </p:scale>
      <p:origin x="0" y="0"/>
    </p:cViewPr>
  </p:notesTextViewPr>
  <p:sorterViewPr>
    <p:cViewPr>
      <p:scale>
        <a:sx n="80" d="100"/>
        <a:sy n="80" d="100"/>
      </p:scale>
      <p:origin x="0" y="0"/>
    </p:cViewPr>
  </p:sorterViewPr>
  <p:notesViewPr>
    <p:cSldViewPr>
      <p:cViewPr>
        <p:scale>
          <a:sx n="60" d="100"/>
          <a:sy n="60" d="100"/>
        </p:scale>
        <p:origin x="-2658" y="258"/>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openxmlformats.org/officeDocument/2006/relationships/slide" Target="slides/slide29.xml"/><Relationship Id="rId21" Type="http://schemas.openxmlformats.org/officeDocument/2006/relationships/slide" Target="slides/slide11.xml"/><Relationship Id="rId34" Type="http://schemas.openxmlformats.org/officeDocument/2006/relationships/slide" Target="slides/slide24.xml"/><Relationship Id="rId42" Type="http://schemas.openxmlformats.org/officeDocument/2006/relationships/slide" Target="slides/slide32.xml"/><Relationship Id="rId47" Type="http://schemas.openxmlformats.org/officeDocument/2006/relationships/slide" Target="slides/slide37.xml"/><Relationship Id="rId50" Type="http://schemas.openxmlformats.org/officeDocument/2006/relationships/slide" Target="slides/slide40.xml"/><Relationship Id="rId55" Type="http://schemas.openxmlformats.org/officeDocument/2006/relationships/slide" Target="slides/slide45.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6.xml"/><Relationship Id="rId29" Type="http://schemas.openxmlformats.org/officeDocument/2006/relationships/slide" Target="slides/slide19.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slide" Target="slides/slide22.xml"/><Relationship Id="rId37" Type="http://schemas.openxmlformats.org/officeDocument/2006/relationships/slide" Target="slides/slide27.xml"/><Relationship Id="rId40" Type="http://schemas.openxmlformats.org/officeDocument/2006/relationships/slide" Target="slides/slide30.xml"/><Relationship Id="rId45" Type="http://schemas.openxmlformats.org/officeDocument/2006/relationships/slide" Target="slides/slide35.xml"/><Relationship Id="rId53" Type="http://schemas.openxmlformats.org/officeDocument/2006/relationships/slide" Target="slides/slide43.xml"/><Relationship Id="rId58" Type="http://schemas.openxmlformats.org/officeDocument/2006/relationships/handoutMaster" Target="handoutMasters/handoutMaster1.xml"/><Relationship Id="rId5" Type="http://schemas.openxmlformats.org/officeDocument/2006/relationships/slideMaster" Target="slideMasters/slideMaster5.xml"/><Relationship Id="rId61" Type="http://schemas.openxmlformats.org/officeDocument/2006/relationships/theme" Target="theme/theme1.xml"/><Relationship Id="rId19" Type="http://schemas.openxmlformats.org/officeDocument/2006/relationships/slide" Target="slides/slide9.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slide" Target="slides/slide25.xml"/><Relationship Id="rId43" Type="http://schemas.openxmlformats.org/officeDocument/2006/relationships/slide" Target="slides/slide33.xml"/><Relationship Id="rId48" Type="http://schemas.openxmlformats.org/officeDocument/2006/relationships/slide" Target="slides/slide38.xml"/><Relationship Id="rId56" Type="http://schemas.openxmlformats.org/officeDocument/2006/relationships/slide" Target="slides/slide46.xml"/><Relationship Id="rId8" Type="http://schemas.openxmlformats.org/officeDocument/2006/relationships/slideMaster" Target="slideMasters/slideMaster8.xml"/><Relationship Id="rId51" Type="http://schemas.openxmlformats.org/officeDocument/2006/relationships/slide" Target="slides/slide41.xml"/><Relationship Id="rId3" Type="http://schemas.openxmlformats.org/officeDocument/2006/relationships/slideMaster" Target="slideMasters/slideMaster3.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slide" Target="slides/slide23.xml"/><Relationship Id="rId38" Type="http://schemas.openxmlformats.org/officeDocument/2006/relationships/slide" Target="slides/slide28.xml"/><Relationship Id="rId46" Type="http://schemas.openxmlformats.org/officeDocument/2006/relationships/slide" Target="slides/slide36.xml"/><Relationship Id="rId59" Type="http://schemas.openxmlformats.org/officeDocument/2006/relationships/presProps" Target="presProps.xml"/><Relationship Id="rId20" Type="http://schemas.openxmlformats.org/officeDocument/2006/relationships/slide" Target="slides/slide10.xml"/><Relationship Id="rId41" Type="http://schemas.openxmlformats.org/officeDocument/2006/relationships/slide" Target="slides/slide31.xml"/><Relationship Id="rId54" Type="http://schemas.openxmlformats.org/officeDocument/2006/relationships/slide" Target="slides/slide44.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slide" Target="slides/slide26.xml"/><Relationship Id="rId49" Type="http://schemas.openxmlformats.org/officeDocument/2006/relationships/slide" Target="slides/slide39.xml"/><Relationship Id="rId57" Type="http://schemas.openxmlformats.org/officeDocument/2006/relationships/notesMaster" Target="notesMasters/notesMaster1.xml"/><Relationship Id="rId10" Type="http://schemas.openxmlformats.org/officeDocument/2006/relationships/slideMaster" Target="slideMasters/slideMaster10.xml"/><Relationship Id="rId31" Type="http://schemas.openxmlformats.org/officeDocument/2006/relationships/slide" Target="slides/slide21.xml"/><Relationship Id="rId44" Type="http://schemas.openxmlformats.org/officeDocument/2006/relationships/slide" Target="slides/slide34.xml"/><Relationship Id="rId52" Type="http://schemas.openxmlformats.org/officeDocument/2006/relationships/slide" Target="slides/slide42.xml"/><Relationship Id="rId6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charts/_rels/chart1.xml.rels><?xml version="1.0" encoding="UTF-8" standalone="yes"?>
<Relationships xmlns="http://schemas.openxmlformats.org/package/2006/relationships"><Relationship Id="rId3" Type="http://schemas.openxmlformats.org/officeDocument/2006/relationships/oleObject" Target="file:///C:\Users\yuju\Desktop\cwu\NTU\2020\DATA\20200325&#21488;&#28771;&#36001;&#25919;&#36196;&#23383;&#33287;&#20661;&#21209;&#39192;&#38989;&#21344;GDP&#27604;&#3732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___.xlsx"/></Relationships>
</file>

<file path=ppt/charts/_rels/chart3.xml.rels><?xml version="1.0" encoding="UTF-8" standalone="yes"?>
<Relationships xmlns="http://schemas.openxmlformats.org/package/2006/relationships"><Relationship Id="rId1" Type="http://schemas.openxmlformats.org/officeDocument/2006/relationships/oleObject" Target="file:///C:\Users\Sebastian\Desktop\2013PP\Fall%202013\Mankiw%20Principles\Excel%20work\Chapter%2026\The%20financial%20Crises%202008.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lineChart>
        <c:grouping val="standard"/>
        <c:varyColors val="0"/>
        <c:ser>
          <c:idx val="0"/>
          <c:order val="0"/>
          <c:tx>
            <c:strRef>
              <c:f>中央政府餘絀占GDP!$F$4</c:f>
              <c:strCache>
                <c:ptCount val="1"/>
                <c:pt idx="0">
                  <c:v>台灣財政赤字占GDP比重</c:v>
                </c:pt>
              </c:strCache>
            </c:strRef>
          </c:tx>
          <c:spPr>
            <a:ln w="63500" cap="rnd" cmpd="sng" algn="ctr">
              <a:solidFill>
                <a:schemeClr val="accent2">
                  <a:shade val="95000"/>
                  <a:satMod val="105000"/>
                </a:schemeClr>
              </a:solidFill>
              <a:prstDash val="solid"/>
              <a:round/>
            </a:ln>
            <a:effectLst/>
          </c:spPr>
          <c:marker>
            <c:symbol val="none"/>
          </c:marker>
          <c:dLbls>
            <c:dLbl>
              <c:idx val="1"/>
              <c:delete val="1"/>
              <c:extLst>
                <c:ext xmlns:c15="http://schemas.microsoft.com/office/drawing/2012/chart" uri="{CE6537A1-D6FC-4f65-9D91-7224C49458BB}"/>
                <c:ext xmlns:c16="http://schemas.microsoft.com/office/drawing/2014/chart" uri="{C3380CC4-5D6E-409C-BE32-E72D297353CC}">
                  <c16:uniqueId val="{00000002-0CB6-4B4F-A676-EB5F638CD1CA}"/>
                </c:ext>
              </c:extLst>
            </c:dLbl>
            <c:dLbl>
              <c:idx val="2"/>
              <c:delete val="1"/>
              <c:extLst>
                <c:ext xmlns:c15="http://schemas.microsoft.com/office/drawing/2012/chart" uri="{CE6537A1-D6FC-4f65-9D91-7224C49458BB}"/>
                <c:ext xmlns:c16="http://schemas.microsoft.com/office/drawing/2014/chart" uri="{C3380CC4-5D6E-409C-BE32-E72D297353CC}">
                  <c16:uniqueId val="{00000004-0CB6-4B4F-A676-EB5F638CD1CA}"/>
                </c:ext>
              </c:extLst>
            </c:dLbl>
            <c:dLbl>
              <c:idx val="3"/>
              <c:delete val="1"/>
              <c:extLst>
                <c:ext xmlns:c15="http://schemas.microsoft.com/office/drawing/2012/chart" uri="{CE6537A1-D6FC-4f65-9D91-7224C49458BB}"/>
                <c:ext xmlns:c16="http://schemas.microsoft.com/office/drawing/2014/chart" uri="{C3380CC4-5D6E-409C-BE32-E72D297353CC}">
                  <c16:uniqueId val="{00000003-0CB6-4B4F-A676-EB5F638CD1CA}"/>
                </c:ext>
              </c:extLst>
            </c:dLbl>
            <c:dLbl>
              <c:idx val="4"/>
              <c:delete val="1"/>
              <c:extLst>
                <c:ext xmlns:c15="http://schemas.microsoft.com/office/drawing/2012/chart" uri="{CE6537A1-D6FC-4f65-9D91-7224C49458BB}"/>
                <c:ext xmlns:c16="http://schemas.microsoft.com/office/drawing/2014/chart" uri="{C3380CC4-5D6E-409C-BE32-E72D297353CC}">
                  <c16:uniqueId val="{00000006-0CB6-4B4F-A676-EB5F638CD1CA}"/>
                </c:ext>
              </c:extLst>
            </c:dLbl>
            <c:dLbl>
              <c:idx val="5"/>
              <c:delete val="1"/>
              <c:extLst>
                <c:ext xmlns:c15="http://schemas.microsoft.com/office/drawing/2012/chart" uri="{CE6537A1-D6FC-4f65-9D91-7224C49458BB}"/>
                <c:ext xmlns:c16="http://schemas.microsoft.com/office/drawing/2014/chart" uri="{C3380CC4-5D6E-409C-BE32-E72D297353CC}">
                  <c16:uniqueId val="{00000005-0CB6-4B4F-A676-EB5F638CD1CA}"/>
                </c:ext>
              </c:extLst>
            </c:dLbl>
            <c:dLbl>
              <c:idx val="6"/>
              <c:delete val="1"/>
              <c:extLst>
                <c:ext xmlns:c15="http://schemas.microsoft.com/office/drawing/2012/chart" uri="{CE6537A1-D6FC-4f65-9D91-7224C49458BB}"/>
                <c:ext xmlns:c16="http://schemas.microsoft.com/office/drawing/2014/chart" uri="{C3380CC4-5D6E-409C-BE32-E72D297353CC}">
                  <c16:uniqueId val="{00000007-0CB6-4B4F-A676-EB5F638CD1CA}"/>
                </c:ext>
              </c:extLst>
            </c:dLbl>
            <c:dLbl>
              <c:idx val="7"/>
              <c:delete val="1"/>
              <c:extLst>
                <c:ext xmlns:c15="http://schemas.microsoft.com/office/drawing/2012/chart" uri="{CE6537A1-D6FC-4f65-9D91-7224C49458BB}"/>
                <c:ext xmlns:c16="http://schemas.microsoft.com/office/drawing/2014/chart" uri="{C3380CC4-5D6E-409C-BE32-E72D297353CC}">
                  <c16:uniqueId val="{00000008-0CB6-4B4F-A676-EB5F638CD1CA}"/>
                </c:ext>
              </c:extLst>
            </c:dLbl>
            <c:dLbl>
              <c:idx val="8"/>
              <c:delete val="1"/>
              <c:extLst>
                <c:ext xmlns:c15="http://schemas.microsoft.com/office/drawing/2012/chart" uri="{CE6537A1-D6FC-4f65-9D91-7224C49458BB}"/>
                <c:ext xmlns:c16="http://schemas.microsoft.com/office/drawing/2014/chart" uri="{C3380CC4-5D6E-409C-BE32-E72D297353CC}">
                  <c16:uniqueId val="{0000000A-0CB6-4B4F-A676-EB5F638CD1CA}"/>
                </c:ext>
              </c:extLst>
            </c:dLbl>
            <c:dLbl>
              <c:idx val="9"/>
              <c:delete val="1"/>
              <c:extLst>
                <c:ext xmlns:c15="http://schemas.microsoft.com/office/drawing/2012/chart" uri="{CE6537A1-D6FC-4f65-9D91-7224C49458BB}"/>
                <c:ext xmlns:c16="http://schemas.microsoft.com/office/drawing/2014/chart" uri="{C3380CC4-5D6E-409C-BE32-E72D297353CC}">
                  <c16:uniqueId val="{00000009-0CB6-4B4F-A676-EB5F638CD1CA}"/>
                </c:ext>
              </c:extLst>
            </c:dLbl>
            <c:dLbl>
              <c:idx val="11"/>
              <c:delete val="1"/>
              <c:extLst>
                <c:ext xmlns:c15="http://schemas.microsoft.com/office/drawing/2012/chart" uri="{CE6537A1-D6FC-4f65-9D91-7224C49458BB}"/>
                <c:ext xmlns:c16="http://schemas.microsoft.com/office/drawing/2014/chart" uri="{C3380CC4-5D6E-409C-BE32-E72D297353CC}">
                  <c16:uniqueId val="{0000000B-0CB6-4B4F-A676-EB5F638CD1CA}"/>
                </c:ext>
              </c:extLst>
            </c:dLbl>
            <c:dLbl>
              <c:idx val="12"/>
              <c:layout>
                <c:manualLayout>
                  <c:x val="-4.8070629684802912E-2"/>
                  <c:y val="1.5907844212835986E-2"/>
                </c:manualLayout>
              </c:layout>
              <c:dLblPos val="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0CB6-4B4F-A676-EB5F638CD1CA}"/>
                </c:ext>
              </c:extLst>
            </c:dLbl>
            <c:dLbl>
              <c:idx val="13"/>
              <c:delete val="1"/>
              <c:extLst>
                <c:ext xmlns:c15="http://schemas.microsoft.com/office/drawing/2012/chart" uri="{CE6537A1-D6FC-4f65-9D91-7224C49458BB}"/>
                <c:ext xmlns:c16="http://schemas.microsoft.com/office/drawing/2014/chart" uri="{C3380CC4-5D6E-409C-BE32-E72D297353CC}">
                  <c16:uniqueId val="{0000000C-0CB6-4B4F-A676-EB5F638CD1CA}"/>
                </c:ext>
              </c:extLst>
            </c:dLbl>
            <c:dLbl>
              <c:idx val="14"/>
              <c:delete val="1"/>
              <c:extLst>
                <c:ext xmlns:c15="http://schemas.microsoft.com/office/drawing/2012/chart" uri="{CE6537A1-D6FC-4f65-9D91-7224C49458BB}"/>
                <c:ext xmlns:c16="http://schemas.microsoft.com/office/drawing/2014/chart" uri="{C3380CC4-5D6E-409C-BE32-E72D297353CC}">
                  <c16:uniqueId val="{0000000F-0CB6-4B4F-A676-EB5F638CD1CA}"/>
                </c:ext>
              </c:extLst>
            </c:dLbl>
            <c:dLbl>
              <c:idx val="15"/>
              <c:delete val="1"/>
              <c:extLst>
                <c:ext xmlns:c15="http://schemas.microsoft.com/office/drawing/2012/chart" uri="{CE6537A1-D6FC-4f65-9D91-7224C49458BB}"/>
                <c:ext xmlns:c16="http://schemas.microsoft.com/office/drawing/2014/chart" uri="{C3380CC4-5D6E-409C-BE32-E72D297353CC}">
                  <c16:uniqueId val="{0000000E-0CB6-4B4F-A676-EB5F638CD1CA}"/>
                </c:ext>
              </c:extLst>
            </c:dLbl>
            <c:dLbl>
              <c:idx val="16"/>
              <c:delete val="1"/>
              <c:extLst>
                <c:ext xmlns:c15="http://schemas.microsoft.com/office/drawing/2012/chart" uri="{CE6537A1-D6FC-4f65-9D91-7224C49458BB}"/>
                <c:ext xmlns:c16="http://schemas.microsoft.com/office/drawing/2014/chart" uri="{C3380CC4-5D6E-409C-BE32-E72D297353CC}">
                  <c16:uniqueId val="{00000011-0CB6-4B4F-A676-EB5F638CD1CA}"/>
                </c:ext>
              </c:extLst>
            </c:dLbl>
            <c:dLbl>
              <c:idx val="17"/>
              <c:delete val="1"/>
              <c:extLst>
                <c:ext xmlns:c15="http://schemas.microsoft.com/office/drawing/2012/chart" uri="{CE6537A1-D6FC-4f65-9D91-7224C49458BB}"/>
                <c:ext xmlns:c16="http://schemas.microsoft.com/office/drawing/2014/chart" uri="{C3380CC4-5D6E-409C-BE32-E72D297353CC}">
                  <c16:uniqueId val="{00000010-0CB6-4B4F-A676-EB5F638CD1CA}"/>
                </c:ext>
              </c:extLst>
            </c:dLbl>
            <c:dLbl>
              <c:idx val="19"/>
              <c:delete val="1"/>
              <c:extLst>
                <c:ext xmlns:c15="http://schemas.microsoft.com/office/drawing/2012/chart" uri="{CE6537A1-D6FC-4f65-9D91-7224C49458BB}"/>
                <c:ext xmlns:c16="http://schemas.microsoft.com/office/drawing/2014/chart" uri="{C3380CC4-5D6E-409C-BE32-E72D297353CC}">
                  <c16:uniqueId val="{00000012-0CB6-4B4F-A676-EB5F638CD1CA}"/>
                </c:ext>
              </c:extLst>
            </c:dLbl>
            <c:dLbl>
              <c:idx val="20"/>
              <c:delete val="1"/>
              <c:extLst>
                <c:ext xmlns:c15="http://schemas.microsoft.com/office/drawing/2012/chart" uri="{CE6537A1-D6FC-4f65-9D91-7224C49458BB}"/>
                <c:ext xmlns:c16="http://schemas.microsoft.com/office/drawing/2014/chart" uri="{C3380CC4-5D6E-409C-BE32-E72D297353CC}">
                  <c16:uniqueId val="{00000014-0CB6-4B4F-A676-EB5F638CD1CA}"/>
                </c:ext>
              </c:extLst>
            </c:dLbl>
            <c:dLbl>
              <c:idx val="21"/>
              <c:delete val="1"/>
              <c:extLst>
                <c:ext xmlns:c15="http://schemas.microsoft.com/office/drawing/2012/chart" uri="{CE6537A1-D6FC-4f65-9D91-7224C49458BB}"/>
                <c:ext xmlns:c16="http://schemas.microsoft.com/office/drawing/2014/chart" uri="{C3380CC4-5D6E-409C-BE32-E72D297353CC}">
                  <c16:uniqueId val="{00000015-0CB6-4B4F-A676-EB5F638CD1CA}"/>
                </c:ext>
              </c:extLst>
            </c:dLbl>
            <c:dLbl>
              <c:idx val="22"/>
              <c:delete val="1"/>
              <c:extLst>
                <c:ext xmlns:c15="http://schemas.microsoft.com/office/drawing/2012/chart" uri="{CE6537A1-D6FC-4f65-9D91-7224C49458BB}"/>
                <c:ext xmlns:c16="http://schemas.microsoft.com/office/drawing/2014/chart" uri="{C3380CC4-5D6E-409C-BE32-E72D297353CC}">
                  <c16:uniqueId val="{00000013-0CB6-4B4F-A676-EB5F638CD1CA}"/>
                </c:ext>
              </c:extLst>
            </c:dLbl>
            <c:dLbl>
              <c:idx val="23"/>
              <c:layout>
                <c:manualLayout>
                  <c:x val="-4.5067626681799908E-2"/>
                  <c:y val="2.4684585847503954E-2"/>
                </c:manualLayout>
              </c:layout>
              <c:dLblPos val="r"/>
              <c:showLegendKey val="0"/>
              <c:showVal val="1"/>
              <c:showCatName val="1"/>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A-0CB6-4B4F-A676-EB5F638CD1CA}"/>
                </c:ext>
              </c:extLst>
            </c:dLbl>
            <c:dLbl>
              <c:idx val="24"/>
              <c:delete val="1"/>
              <c:extLst>
                <c:ext xmlns:c15="http://schemas.microsoft.com/office/drawing/2012/chart" uri="{CE6537A1-D6FC-4f65-9D91-7224C49458BB}"/>
                <c:ext xmlns:c16="http://schemas.microsoft.com/office/drawing/2014/chart" uri="{C3380CC4-5D6E-409C-BE32-E72D297353CC}">
                  <c16:uniqueId val="{00000019-0CB6-4B4F-A676-EB5F638CD1CA}"/>
                </c:ext>
              </c:extLst>
            </c:dLbl>
            <c:dLbl>
              <c:idx val="25"/>
              <c:delete val="1"/>
              <c:extLst>
                <c:ext xmlns:c15="http://schemas.microsoft.com/office/drawing/2012/chart" uri="{CE6537A1-D6FC-4f65-9D91-7224C49458BB}"/>
                <c:ext xmlns:c16="http://schemas.microsoft.com/office/drawing/2014/chart" uri="{C3380CC4-5D6E-409C-BE32-E72D297353CC}">
                  <c16:uniqueId val="{00000016-0CB6-4B4F-A676-EB5F638CD1CA}"/>
                </c:ext>
              </c:extLst>
            </c:dLbl>
            <c:dLbl>
              <c:idx val="26"/>
              <c:delete val="1"/>
              <c:extLst>
                <c:ext xmlns:c15="http://schemas.microsoft.com/office/drawing/2012/chart" uri="{CE6537A1-D6FC-4f65-9D91-7224C49458BB}"/>
                <c:ext xmlns:c16="http://schemas.microsoft.com/office/drawing/2014/chart" uri="{C3380CC4-5D6E-409C-BE32-E72D297353CC}">
                  <c16:uniqueId val="{00000017-0CB6-4B4F-A676-EB5F638CD1CA}"/>
                </c:ext>
              </c:extLst>
            </c:dLbl>
            <c:dLbl>
              <c:idx val="28"/>
              <c:delete val="1"/>
              <c:extLst>
                <c:ext xmlns:c15="http://schemas.microsoft.com/office/drawing/2012/chart" uri="{CE6537A1-D6FC-4f65-9D91-7224C49458BB}"/>
                <c:ext xmlns:c16="http://schemas.microsoft.com/office/drawing/2014/chart" uri="{C3380CC4-5D6E-409C-BE32-E72D297353CC}">
                  <c16:uniqueId val="{00000018-0CB6-4B4F-A676-EB5F638CD1CA}"/>
                </c:ext>
              </c:extLst>
            </c:dLbl>
            <c:dLbl>
              <c:idx val="29"/>
              <c:delete val="1"/>
              <c:extLst>
                <c:ext xmlns:c15="http://schemas.microsoft.com/office/drawing/2012/chart" uri="{CE6537A1-D6FC-4f65-9D91-7224C49458BB}"/>
                <c:ext xmlns:c16="http://schemas.microsoft.com/office/drawing/2014/chart" uri="{C3380CC4-5D6E-409C-BE32-E72D297353CC}">
                  <c16:uniqueId val="{0000001C-0CB6-4B4F-A676-EB5F638CD1CA}"/>
                </c:ext>
              </c:extLst>
            </c:dLbl>
            <c:dLbl>
              <c:idx val="30"/>
              <c:delete val="1"/>
              <c:extLst>
                <c:ext xmlns:c15="http://schemas.microsoft.com/office/drawing/2012/chart" uri="{CE6537A1-D6FC-4f65-9D91-7224C49458BB}"/>
                <c:ext xmlns:c16="http://schemas.microsoft.com/office/drawing/2014/chart" uri="{C3380CC4-5D6E-409C-BE32-E72D297353CC}">
                  <c16:uniqueId val="{0000001B-0CB6-4B4F-A676-EB5F638CD1CA}"/>
                </c:ext>
              </c:extLst>
            </c:dLbl>
            <c:dLbl>
              <c:idx val="31"/>
              <c:delete val="1"/>
              <c:extLst>
                <c:ext xmlns:c15="http://schemas.microsoft.com/office/drawing/2012/chart" uri="{CE6537A1-D6FC-4f65-9D91-7224C49458BB}"/>
                <c:ext xmlns:c16="http://schemas.microsoft.com/office/drawing/2014/chart" uri="{C3380CC4-5D6E-409C-BE32-E72D297353CC}">
                  <c16:uniqueId val="{0000001D-0CB6-4B4F-A676-EB5F638CD1CA}"/>
                </c:ext>
              </c:extLst>
            </c:dLbl>
            <c:dLbl>
              <c:idx val="32"/>
              <c:delete val="1"/>
              <c:extLst>
                <c:ext xmlns:c15="http://schemas.microsoft.com/office/drawing/2012/chart" uri="{CE6537A1-D6FC-4f65-9D91-7224C49458BB}"/>
                <c:ext xmlns:c16="http://schemas.microsoft.com/office/drawing/2014/chart" uri="{C3380CC4-5D6E-409C-BE32-E72D297353CC}">
                  <c16:uniqueId val="{0000001F-0CB6-4B4F-A676-EB5F638CD1CA}"/>
                </c:ext>
              </c:extLst>
            </c:dLbl>
            <c:dLbl>
              <c:idx val="33"/>
              <c:delete val="1"/>
              <c:extLst>
                <c:ext xmlns:c15="http://schemas.microsoft.com/office/drawing/2012/chart" uri="{CE6537A1-D6FC-4f65-9D91-7224C49458BB}"/>
                <c:ext xmlns:c16="http://schemas.microsoft.com/office/drawing/2014/chart" uri="{C3380CC4-5D6E-409C-BE32-E72D297353CC}">
                  <c16:uniqueId val="{0000001E-0CB6-4B4F-A676-EB5F638CD1CA}"/>
                </c:ext>
              </c:extLst>
            </c:dLbl>
            <c:dLbl>
              <c:idx val="34"/>
              <c:delete val="1"/>
              <c:extLst>
                <c:ext xmlns:c15="http://schemas.microsoft.com/office/drawing/2012/chart" uri="{CE6537A1-D6FC-4f65-9D91-7224C49458BB}"/>
                <c:ext xmlns:c16="http://schemas.microsoft.com/office/drawing/2014/chart" uri="{C3380CC4-5D6E-409C-BE32-E72D297353CC}">
                  <c16:uniqueId val="{00000020-0CB6-4B4F-A676-EB5F638CD1CA}"/>
                </c:ext>
              </c:extLst>
            </c:dLbl>
            <c:dLbl>
              <c:idx val="35"/>
              <c:delete val="1"/>
              <c:extLst>
                <c:ext xmlns:c15="http://schemas.microsoft.com/office/drawing/2012/chart" uri="{CE6537A1-D6FC-4f65-9D91-7224C49458BB}"/>
                <c:ext xmlns:c16="http://schemas.microsoft.com/office/drawing/2014/chart" uri="{C3380CC4-5D6E-409C-BE32-E72D297353CC}">
                  <c16:uniqueId val="{00000021-0CB6-4B4F-A676-EB5F638CD1CA}"/>
                </c:ext>
              </c:extLst>
            </c:dLbl>
            <c:dLbl>
              <c:idx val="36"/>
              <c:delete val="1"/>
              <c:extLst>
                <c:ext xmlns:c15="http://schemas.microsoft.com/office/drawing/2012/chart" uri="{CE6537A1-D6FC-4f65-9D91-7224C49458BB}"/>
                <c:ext xmlns:c16="http://schemas.microsoft.com/office/drawing/2014/chart" uri="{C3380CC4-5D6E-409C-BE32-E72D297353CC}">
                  <c16:uniqueId val="{00000022-0CB6-4B4F-A676-EB5F638CD1CA}"/>
                </c:ext>
              </c:extLst>
            </c:dLbl>
            <c:dLbl>
              <c:idx val="37"/>
              <c:delete val="1"/>
              <c:extLst>
                <c:ext xmlns:c15="http://schemas.microsoft.com/office/drawing/2012/chart" uri="{CE6537A1-D6FC-4f65-9D91-7224C49458BB}"/>
                <c:ext xmlns:c16="http://schemas.microsoft.com/office/drawing/2014/chart" uri="{C3380CC4-5D6E-409C-BE32-E72D297353CC}">
                  <c16:uniqueId val="{00000023-0CB6-4B4F-A676-EB5F638CD1CA}"/>
                </c:ext>
              </c:extLst>
            </c:dLbl>
            <c:dLbl>
              <c:idx val="38"/>
              <c:delete val="1"/>
              <c:extLst>
                <c:ext xmlns:c15="http://schemas.microsoft.com/office/drawing/2012/chart" uri="{CE6537A1-D6FC-4f65-9D91-7224C49458BB}"/>
                <c:ext xmlns:c16="http://schemas.microsoft.com/office/drawing/2014/chart" uri="{C3380CC4-5D6E-409C-BE32-E72D297353CC}">
                  <c16:uniqueId val="{00000024-0CB6-4B4F-A676-EB5F638CD1CA}"/>
                </c:ext>
              </c:extLst>
            </c:dLbl>
            <c:dLbl>
              <c:idx val="39"/>
              <c:delete val="1"/>
              <c:extLst>
                <c:ext xmlns:c15="http://schemas.microsoft.com/office/drawing/2012/chart" uri="{CE6537A1-D6FC-4f65-9D91-7224C49458BB}"/>
                <c:ext xmlns:c16="http://schemas.microsoft.com/office/drawing/2014/chart" uri="{C3380CC4-5D6E-409C-BE32-E72D297353CC}">
                  <c16:uniqueId val="{00000025-0CB6-4B4F-A676-EB5F638CD1CA}"/>
                </c:ext>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FF0000"/>
                    </a:solidFill>
                    <a:latin typeface="+mn-lt"/>
                    <a:ea typeface="+mn-ea"/>
                    <a:cs typeface="+mn-cs"/>
                  </a:defRPr>
                </a:pPr>
                <a:endParaRPr lang="zh-TW"/>
              </a:p>
            </c:txPr>
            <c:dLblPos val="t"/>
            <c:showLegendKey val="0"/>
            <c:showVal val="1"/>
            <c:showCatName val="1"/>
            <c:showSerName val="0"/>
            <c:showPercent val="0"/>
            <c:showBubbleSize val="0"/>
            <c:showLeaderLines val="0"/>
            <c:extLst>
              <c:ext xmlns:c15="http://schemas.microsoft.com/office/drawing/2012/chart" uri="{CE6537A1-D6FC-4f65-9D91-7224C49458BB}">
                <c15:layout/>
                <c15:showLeaderLines val="0"/>
              </c:ext>
            </c:extLst>
          </c:dLbls>
          <c:cat>
            <c:numRef>
              <c:f>中央政府餘絀占GDP!$A$5:$A$45</c:f>
              <c:numCache>
                <c:formatCode>General</c:formatCode>
                <c:ptCount val="4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numCache>
            </c:numRef>
          </c:cat>
          <c:val>
            <c:numRef>
              <c:f>中央政府餘絀占GDP!$F$5:$F$45</c:f>
              <c:numCache>
                <c:formatCode>General</c:formatCode>
                <c:ptCount val="41"/>
                <c:pt idx="0">
                  <c:v>16</c:v>
                </c:pt>
                <c:pt idx="1">
                  <c:v>-0.5</c:v>
                </c:pt>
                <c:pt idx="2">
                  <c:v>-1</c:v>
                </c:pt>
                <c:pt idx="3">
                  <c:v>-1.1000000000000001</c:v>
                </c:pt>
                <c:pt idx="4">
                  <c:v>0.1</c:v>
                </c:pt>
                <c:pt idx="5">
                  <c:v>0.1</c:v>
                </c:pt>
                <c:pt idx="6">
                  <c:v>-0.8</c:v>
                </c:pt>
                <c:pt idx="7">
                  <c:v>0.1</c:v>
                </c:pt>
                <c:pt idx="8">
                  <c:v>0.8</c:v>
                </c:pt>
                <c:pt idx="9">
                  <c:v>0.9</c:v>
                </c:pt>
                <c:pt idx="10">
                  <c:v>1.6</c:v>
                </c:pt>
                <c:pt idx="11">
                  <c:v>-2.2000000000000002</c:v>
                </c:pt>
                <c:pt idx="12">
                  <c:v>-3.8</c:v>
                </c:pt>
                <c:pt idx="13">
                  <c:v>-2.4</c:v>
                </c:pt>
                <c:pt idx="14">
                  <c:v>-1.1000000000000001</c:v>
                </c:pt>
                <c:pt idx="15">
                  <c:v>-0.4</c:v>
                </c:pt>
                <c:pt idx="16">
                  <c:v>-0.1</c:v>
                </c:pt>
                <c:pt idx="17">
                  <c:v>-0.3</c:v>
                </c:pt>
                <c:pt idx="18">
                  <c:v>1.9</c:v>
                </c:pt>
                <c:pt idx="19">
                  <c:v>0.7</c:v>
                </c:pt>
                <c:pt idx="20">
                  <c:v>-1.3</c:v>
                </c:pt>
                <c:pt idx="21">
                  <c:v>-1.4</c:v>
                </c:pt>
                <c:pt idx="22">
                  <c:v>-2.2999999999999998</c:v>
                </c:pt>
                <c:pt idx="23">
                  <c:v>-2.7</c:v>
                </c:pt>
                <c:pt idx="24">
                  <c:v>-1.7</c:v>
                </c:pt>
                <c:pt idx="25">
                  <c:v>-0.9</c:v>
                </c:pt>
                <c:pt idx="26">
                  <c:v>0.1</c:v>
                </c:pt>
                <c:pt idx="27">
                  <c:v>0.6</c:v>
                </c:pt>
                <c:pt idx="28">
                  <c:v>0.2</c:v>
                </c:pt>
                <c:pt idx="29">
                  <c:v>-1.2</c:v>
                </c:pt>
                <c:pt idx="30">
                  <c:v>-1.1000000000000001</c:v>
                </c:pt>
                <c:pt idx="31">
                  <c:v>-0.4</c:v>
                </c:pt>
                <c:pt idx="32">
                  <c:v>-1.5</c:v>
                </c:pt>
                <c:pt idx="33">
                  <c:v>-0.8</c:v>
                </c:pt>
                <c:pt idx="34">
                  <c:v>-0.8</c:v>
                </c:pt>
                <c:pt idx="35">
                  <c:v>-0.1</c:v>
                </c:pt>
                <c:pt idx="36">
                  <c:v>-0.3</c:v>
                </c:pt>
                <c:pt idx="37">
                  <c:v>0</c:v>
                </c:pt>
                <c:pt idx="38">
                  <c:v>0.6</c:v>
                </c:pt>
                <c:pt idx="39">
                  <c:v>0.6</c:v>
                </c:pt>
                <c:pt idx="40">
                  <c:v>0.7</c:v>
                </c:pt>
              </c:numCache>
            </c:numRef>
          </c:val>
          <c:smooth val="0"/>
          <c:extLst>
            <c:ext xmlns:c16="http://schemas.microsoft.com/office/drawing/2014/chart" uri="{C3380CC4-5D6E-409C-BE32-E72D297353CC}">
              <c16:uniqueId val="{00000000-0CB6-4B4F-A676-EB5F638CD1CA}"/>
            </c:ext>
          </c:extLst>
        </c:ser>
        <c:dLbls>
          <c:showLegendKey val="0"/>
          <c:showVal val="0"/>
          <c:showCatName val="0"/>
          <c:showSerName val="0"/>
          <c:showPercent val="0"/>
          <c:showBubbleSize val="0"/>
        </c:dLbls>
        <c:smooth val="0"/>
        <c:axId val="60000896"/>
        <c:axId val="116445568"/>
      </c:lineChart>
      <c:catAx>
        <c:axId val="60000896"/>
        <c:scaling>
          <c:orientation val="minMax"/>
        </c:scaling>
        <c:delete val="0"/>
        <c:axPos val="b"/>
        <c:numFmt formatCode="General" sourceLinked="1"/>
        <c:majorTickMark val="none"/>
        <c:minorTickMark val="none"/>
        <c:tickLblPos val="nextTo"/>
        <c:spPr>
          <a:noFill/>
          <a:ln w="9525" cap="flat" cmpd="sng" algn="ctr">
            <a:solidFill>
              <a:schemeClr val="tx1">
                <a:tint val="75000"/>
                <a:shade val="95000"/>
                <a:satMod val="105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zh-TW"/>
          </a:p>
        </c:txPr>
        <c:crossAx val="116445568"/>
        <c:crosses val="autoZero"/>
        <c:auto val="1"/>
        <c:lblAlgn val="ctr"/>
        <c:lblOffset val="100"/>
        <c:noMultiLvlLbl val="0"/>
      </c:catAx>
      <c:valAx>
        <c:axId val="116445568"/>
        <c:scaling>
          <c:orientation val="minMax"/>
        </c:scaling>
        <c:delete val="0"/>
        <c:axPos val="l"/>
        <c:majorGridlines>
          <c:spPr>
            <a:ln w="9525" cap="flat" cmpd="sng" algn="ctr">
              <a:solidFill>
                <a:schemeClr val="tx1">
                  <a:tint val="75000"/>
                  <a:shade val="95000"/>
                  <a:satMod val="105000"/>
                </a:schemeClr>
              </a:solidFill>
              <a:prstDash val="solid"/>
              <a:round/>
            </a:ln>
            <a:effectLst/>
          </c:spPr>
        </c:majorGridlines>
        <c:numFmt formatCode="General" sourceLinked="1"/>
        <c:majorTickMark val="none"/>
        <c:minorTickMark val="none"/>
        <c:tickLblPos val="nextTo"/>
        <c:spPr>
          <a:noFill/>
          <a:ln w="9525" cap="flat" cmpd="sng" algn="ctr">
            <a:no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zh-TW"/>
          </a:p>
        </c:txPr>
        <c:crossAx val="60000896"/>
        <c:crosses val="autoZero"/>
        <c:crossBetween val="between"/>
      </c:valAx>
      <c:spPr>
        <a:noFill/>
        <a:ln>
          <a:noFill/>
        </a:ln>
        <a:effectLst/>
      </c:spPr>
    </c:plotArea>
    <c:plotVisOnly val="1"/>
    <c:dispBlanksAs val="gap"/>
    <c:showDLblsOverMax val="0"/>
  </c:chart>
  <c:spPr>
    <a:noFill/>
    <a:ln w="9525" cap="flat" cmpd="sng" algn="ctr">
      <a:noFill/>
      <a:prstDash val="solid"/>
    </a:ln>
    <a:effectLst/>
  </c:spPr>
  <c:txPr>
    <a:bodyPr/>
    <a:lstStyle/>
    <a:p>
      <a:pPr>
        <a:defRPr/>
      </a:pPr>
      <a:endParaRPr lang="zh-TW"/>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2"/>
          <c:order val="0"/>
          <c:tx>
            <c:strRef>
              <c:f>'_w10903251104329742514821-i0232'!$D$4</c:f>
              <c:strCache>
                <c:ptCount val="1"/>
                <c:pt idx="0">
                  <c:v>中央政府債務餘額占GDP比率</c:v>
                </c:pt>
              </c:strCache>
            </c:strRef>
          </c:tx>
          <c:spPr>
            <a:ln w="63500">
              <a:solidFill>
                <a:schemeClr val="accent1">
                  <a:lumMod val="50000"/>
                </a:schemeClr>
              </a:solidFill>
            </a:ln>
          </c:spPr>
          <c:marker>
            <c:symbol val="none"/>
          </c:marker>
          <c:dLbls>
            <c:dLbl>
              <c:idx val="0"/>
              <c:layout>
                <c:manualLayout>
                  <c:x val="-3.0030030030030037E-2"/>
                  <c:y val="2.0640479682580842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BE37-4891-880D-C4DEDF821150}"/>
                </c:ext>
              </c:extLst>
            </c:dLbl>
            <c:dLbl>
              <c:idx val="1"/>
              <c:layout>
                <c:manualLayout>
                  <c:x val="-6.006006006006006E-3"/>
                  <c:y val="-4.3574345996559558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BE37-4891-880D-C4DEDF821150}"/>
                </c:ext>
              </c:extLst>
            </c:dLbl>
            <c:dLbl>
              <c:idx val="2"/>
              <c:delete val="1"/>
              <c:extLst>
                <c:ext xmlns:c15="http://schemas.microsoft.com/office/drawing/2012/chart" uri="{CE6537A1-D6FC-4f65-9D91-7224C49458BB}"/>
                <c:ext xmlns:c16="http://schemas.microsoft.com/office/drawing/2014/chart" uri="{C3380CC4-5D6E-409C-BE32-E72D297353CC}">
                  <c16:uniqueId val="{00000006-BE37-4891-880D-C4DEDF821150}"/>
                </c:ext>
              </c:extLst>
            </c:dLbl>
            <c:dLbl>
              <c:idx val="3"/>
              <c:delete val="1"/>
              <c:extLst>
                <c:ext xmlns:c15="http://schemas.microsoft.com/office/drawing/2012/chart" uri="{CE6537A1-D6FC-4f65-9D91-7224C49458BB}"/>
                <c:ext xmlns:c16="http://schemas.microsoft.com/office/drawing/2014/chart" uri="{C3380CC4-5D6E-409C-BE32-E72D297353CC}">
                  <c16:uniqueId val="{00000007-BE37-4891-880D-C4DEDF821150}"/>
                </c:ext>
              </c:extLst>
            </c:dLbl>
            <c:dLbl>
              <c:idx val="4"/>
              <c:delete val="1"/>
              <c:extLst>
                <c:ext xmlns:c15="http://schemas.microsoft.com/office/drawing/2012/chart" uri="{CE6537A1-D6FC-4f65-9D91-7224C49458BB}"/>
                <c:ext xmlns:c16="http://schemas.microsoft.com/office/drawing/2014/chart" uri="{C3380CC4-5D6E-409C-BE32-E72D297353CC}">
                  <c16:uniqueId val="{00000008-BE37-4891-880D-C4DEDF821150}"/>
                </c:ext>
              </c:extLst>
            </c:dLbl>
            <c:dLbl>
              <c:idx val="5"/>
              <c:delete val="1"/>
              <c:extLst>
                <c:ext xmlns:c15="http://schemas.microsoft.com/office/drawing/2012/chart" uri="{CE6537A1-D6FC-4f65-9D91-7224C49458BB}"/>
                <c:ext xmlns:c16="http://schemas.microsoft.com/office/drawing/2014/chart" uri="{C3380CC4-5D6E-409C-BE32-E72D297353CC}">
                  <c16:uniqueId val="{00000009-BE37-4891-880D-C4DEDF821150}"/>
                </c:ext>
              </c:extLst>
            </c:dLbl>
            <c:dLbl>
              <c:idx val="6"/>
              <c:layout>
                <c:manualLayout>
                  <c:x val="-6.156156156156159E-2"/>
                  <c:y val="-1.8347093051183056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A-BE37-4891-880D-C4DEDF821150}"/>
                </c:ext>
              </c:extLst>
            </c:dLbl>
            <c:dLbl>
              <c:idx val="7"/>
              <c:delete val="1"/>
              <c:extLst>
                <c:ext xmlns:c15="http://schemas.microsoft.com/office/drawing/2012/chart" uri="{CE6537A1-D6FC-4f65-9D91-7224C49458BB}"/>
                <c:ext xmlns:c16="http://schemas.microsoft.com/office/drawing/2014/chart" uri="{C3380CC4-5D6E-409C-BE32-E72D297353CC}">
                  <c16:uniqueId val="{0000000B-BE37-4891-880D-C4DEDF821150}"/>
                </c:ext>
              </c:extLst>
            </c:dLbl>
            <c:dLbl>
              <c:idx val="8"/>
              <c:delete val="1"/>
              <c:extLst>
                <c:ext xmlns:c15="http://schemas.microsoft.com/office/drawing/2012/chart" uri="{CE6537A1-D6FC-4f65-9D91-7224C49458BB}"/>
                <c:ext xmlns:c16="http://schemas.microsoft.com/office/drawing/2014/chart" uri="{C3380CC4-5D6E-409C-BE32-E72D297353CC}">
                  <c16:uniqueId val="{0000000C-BE37-4891-880D-C4DEDF821150}"/>
                </c:ext>
              </c:extLst>
            </c:dLbl>
            <c:dLbl>
              <c:idx val="9"/>
              <c:delete val="1"/>
              <c:extLst>
                <c:ext xmlns:c15="http://schemas.microsoft.com/office/drawing/2012/chart" uri="{CE6537A1-D6FC-4f65-9D91-7224C49458BB}"/>
                <c:ext xmlns:c16="http://schemas.microsoft.com/office/drawing/2014/chart" uri="{C3380CC4-5D6E-409C-BE32-E72D297353CC}">
                  <c16:uniqueId val="{0000000D-BE37-4891-880D-C4DEDF821150}"/>
                </c:ext>
              </c:extLst>
            </c:dLbl>
            <c:dLbl>
              <c:idx val="10"/>
              <c:layout>
                <c:manualLayout>
                  <c:x val="-3.7537537537537594E-2"/>
                  <c:y val="-2.5227252945376588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E-BE37-4891-880D-C4DEDF821150}"/>
                </c:ext>
              </c:extLst>
            </c:dLbl>
            <c:dLbl>
              <c:idx val="11"/>
              <c:delete val="1"/>
              <c:extLst>
                <c:ext xmlns:c15="http://schemas.microsoft.com/office/drawing/2012/chart" uri="{CE6537A1-D6FC-4f65-9D91-7224C49458BB}"/>
                <c:ext xmlns:c16="http://schemas.microsoft.com/office/drawing/2014/chart" uri="{C3380CC4-5D6E-409C-BE32-E72D297353CC}">
                  <c16:uniqueId val="{0000000F-BE37-4891-880D-C4DEDF821150}"/>
                </c:ext>
              </c:extLst>
            </c:dLbl>
            <c:dLbl>
              <c:idx val="12"/>
              <c:layout>
                <c:manualLayout>
                  <c:x val="-5.255255255255261E-2"/>
                  <c:y val="2.0640479682580842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0-BE37-4891-880D-C4DEDF821150}"/>
                </c:ext>
              </c:extLst>
            </c:dLbl>
            <c:dLbl>
              <c:idx val="13"/>
              <c:delete val="1"/>
              <c:extLst>
                <c:ext xmlns:c15="http://schemas.microsoft.com/office/drawing/2012/chart" uri="{CE6537A1-D6FC-4f65-9D91-7224C49458BB}"/>
                <c:ext xmlns:c16="http://schemas.microsoft.com/office/drawing/2014/chart" uri="{C3380CC4-5D6E-409C-BE32-E72D297353CC}">
                  <c16:uniqueId val="{00000011-BE37-4891-880D-C4DEDF821150}"/>
                </c:ext>
              </c:extLst>
            </c:dLbl>
            <c:dLbl>
              <c:idx val="14"/>
              <c:layout>
                <c:manualLayout>
                  <c:x val="-4.6546546546546545E-2"/>
                  <c:y val="-2.7520639576774458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3-BE37-4891-880D-C4DEDF821150}"/>
                </c:ext>
              </c:extLst>
            </c:dLbl>
            <c:dLbl>
              <c:idx val="15"/>
              <c:delete val="1"/>
              <c:extLst>
                <c:ext xmlns:c15="http://schemas.microsoft.com/office/drawing/2012/chart" uri="{CE6537A1-D6FC-4f65-9D91-7224C49458BB}"/>
                <c:ext xmlns:c16="http://schemas.microsoft.com/office/drawing/2014/chart" uri="{C3380CC4-5D6E-409C-BE32-E72D297353CC}">
                  <c16:uniqueId val="{00000012-BE37-4891-880D-C4DEDF821150}"/>
                </c:ext>
              </c:extLst>
            </c:dLbl>
            <c:dLbl>
              <c:idx val="16"/>
              <c:delete val="1"/>
              <c:extLst>
                <c:ext xmlns:c15="http://schemas.microsoft.com/office/drawing/2012/chart" uri="{CE6537A1-D6FC-4f65-9D91-7224C49458BB}"/>
                <c:ext xmlns:c16="http://schemas.microsoft.com/office/drawing/2014/chart" uri="{C3380CC4-5D6E-409C-BE32-E72D297353CC}">
                  <c16:uniqueId val="{00000014-BE37-4891-880D-C4DEDF821150}"/>
                </c:ext>
              </c:extLst>
            </c:dLbl>
            <c:dLbl>
              <c:idx val="17"/>
              <c:delete val="1"/>
              <c:extLst>
                <c:ext xmlns:c15="http://schemas.microsoft.com/office/drawing/2012/chart" uri="{CE6537A1-D6FC-4f65-9D91-7224C49458BB}"/>
                <c:ext xmlns:c16="http://schemas.microsoft.com/office/drawing/2014/chart" uri="{C3380CC4-5D6E-409C-BE32-E72D297353CC}">
                  <c16:uniqueId val="{00000015-BE37-4891-880D-C4DEDF821150}"/>
                </c:ext>
              </c:extLst>
            </c:dLbl>
            <c:dLbl>
              <c:idx val="18"/>
              <c:layout>
                <c:manualLayout>
                  <c:x val="-3.7537537537537538E-2"/>
                  <c:y val="-2.981402620817233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6-BE37-4891-880D-C4DEDF821150}"/>
                </c:ext>
              </c:extLst>
            </c:dLbl>
            <c:dLbl>
              <c:idx val="19"/>
              <c:delete val="1"/>
              <c:extLst>
                <c:ext xmlns:c15="http://schemas.microsoft.com/office/drawing/2012/chart" uri="{CE6537A1-D6FC-4f65-9D91-7224C49458BB}"/>
                <c:ext xmlns:c16="http://schemas.microsoft.com/office/drawing/2014/chart" uri="{C3380CC4-5D6E-409C-BE32-E72D297353CC}">
                  <c16:uniqueId val="{00000017-BE37-4891-880D-C4DEDF821150}"/>
                </c:ext>
              </c:extLst>
            </c:dLbl>
            <c:dLbl>
              <c:idx val="20"/>
              <c:layout>
                <c:manualLayout>
                  <c:x val="-3.6036036036036147E-2"/>
                  <c:y val="3.2107412839570158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8-BE37-4891-880D-C4DEDF821150}"/>
                </c:ext>
              </c:extLst>
            </c:dLbl>
            <c:dLbl>
              <c:idx val="21"/>
              <c:delete val="1"/>
              <c:extLst>
                <c:ext xmlns:c15="http://schemas.microsoft.com/office/drawing/2012/chart" uri="{CE6537A1-D6FC-4f65-9D91-7224C49458BB}"/>
                <c:ext xmlns:c16="http://schemas.microsoft.com/office/drawing/2014/chart" uri="{C3380CC4-5D6E-409C-BE32-E72D297353CC}">
                  <c16:uniqueId val="{00000019-BE37-4891-880D-C4DEDF821150}"/>
                </c:ext>
              </c:extLst>
            </c:dLbl>
            <c:dLbl>
              <c:idx val="22"/>
              <c:delete val="1"/>
              <c:extLst>
                <c:ext xmlns:c15="http://schemas.microsoft.com/office/drawing/2012/chart" uri="{CE6537A1-D6FC-4f65-9D91-7224C49458BB}"/>
                <c:ext xmlns:c16="http://schemas.microsoft.com/office/drawing/2014/chart" uri="{C3380CC4-5D6E-409C-BE32-E72D297353CC}">
                  <c16:uniqueId val="{0000001A-BE37-4891-880D-C4DEDF821150}"/>
                </c:ext>
              </c:extLst>
            </c:dLbl>
            <c:dLbl>
              <c:idx val="23"/>
              <c:delete val="1"/>
              <c:extLst>
                <c:ext xmlns:c15="http://schemas.microsoft.com/office/drawing/2012/chart" uri="{CE6537A1-D6FC-4f65-9D91-7224C49458BB}"/>
                <c:ext xmlns:c16="http://schemas.microsoft.com/office/drawing/2014/chart" uri="{C3380CC4-5D6E-409C-BE32-E72D297353CC}">
                  <c16:uniqueId val="{0000001B-BE37-4891-880D-C4DEDF821150}"/>
                </c:ext>
              </c:extLst>
            </c:dLbl>
            <c:dLbl>
              <c:idx val="24"/>
              <c:delete val="1"/>
              <c:extLst>
                <c:ext xmlns:c15="http://schemas.microsoft.com/office/drawing/2012/chart" uri="{CE6537A1-D6FC-4f65-9D91-7224C49458BB}"/>
                <c:ext xmlns:c16="http://schemas.microsoft.com/office/drawing/2014/chart" uri="{C3380CC4-5D6E-409C-BE32-E72D297353CC}">
                  <c16:uniqueId val="{0000001C-BE37-4891-880D-C4DEDF821150}"/>
                </c:ext>
              </c:extLst>
            </c:dLbl>
            <c:dLbl>
              <c:idx val="25"/>
              <c:layout>
                <c:manualLayout>
                  <c:x val="-3.1531531531531529E-2"/>
                  <c:y val="-1.8347093051182973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1D-BE37-4891-880D-C4DEDF821150}"/>
                </c:ext>
              </c:extLst>
            </c:dLbl>
            <c:dLbl>
              <c:idx val="26"/>
              <c:delete val="1"/>
              <c:extLst>
                <c:ext xmlns:c15="http://schemas.microsoft.com/office/drawing/2012/chart" uri="{CE6537A1-D6FC-4f65-9D91-7224C49458BB}"/>
                <c:ext xmlns:c16="http://schemas.microsoft.com/office/drawing/2014/chart" uri="{C3380CC4-5D6E-409C-BE32-E72D297353CC}">
                  <c16:uniqueId val="{0000001E-BE37-4891-880D-C4DEDF821150}"/>
                </c:ext>
              </c:extLst>
            </c:dLbl>
            <c:dLbl>
              <c:idx val="27"/>
              <c:delete val="1"/>
              <c:extLst>
                <c:ext xmlns:c15="http://schemas.microsoft.com/office/drawing/2012/chart" uri="{CE6537A1-D6FC-4f65-9D91-7224C49458BB}"/>
                <c:ext xmlns:c16="http://schemas.microsoft.com/office/drawing/2014/chart" uri="{C3380CC4-5D6E-409C-BE32-E72D297353CC}">
                  <c16:uniqueId val="{0000001F-BE37-4891-880D-C4DEDF821150}"/>
                </c:ext>
              </c:extLst>
            </c:dLbl>
            <c:dLbl>
              <c:idx val="28"/>
              <c:delete val="1"/>
              <c:extLst>
                <c:ext xmlns:c15="http://schemas.microsoft.com/office/drawing/2012/chart" uri="{CE6537A1-D6FC-4f65-9D91-7224C49458BB}"/>
                <c:ext xmlns:c16="http://schemas.microsoft.com/office/drawing/2014/chart" uri="{C3380CC4-5D6E-409C-BE32-E72D297353CC}">
                  <c16:uniqueId val="{00000020-BE37-4891-880D-C4DEDF821150}"/>
                </c:ext>
              </c:extLst>
            </c:dLbl>
            <c:dLbl>
              <c:idx val="29"/>
              <c:delete val="1"/>
              <c:extLst>
                <c:ext xmlns:c15="http://schemas.microsoft.com/office/drawing/2012/chart" uri="{CE6537A1-D6FC-4f65-9D91-7224C49458BB}"/>
                <c:ext xmlns:c16="http://schemas.microsoft.com/office/drawing/2014/chart" uri="{C3380CC4-5D6E-409C-BE32-E72D297353CC}">
                  <c16:uniqueId val="{00000021-BE37-4891-880D-C4DEDF821150}"/>
                </c:ext>
              </c:extLst>
            </c:dLbl>
            <c:dLbl>
              <c:idx val="30"/>
              <c:delete val="1"/>
              <c:extLst>
                <c:ext xmlns:c15="http://schemas.microsoft.com/office/drawing/2012/chart" uri="{CE6537A1-D6FC-4f65-9D91-7224C49458BB}"/>
                <c:ext xmlns:c16="http://schemas.microsoft.com/office/drawing/2014/chart" uri="{C3380CC4-5D6E-409C-BE32-E72D297353CC}">
                  <c16:uniqueId val="{00000023-BE37-4891-880D-C4DEDF821150}"/>
                </c:ext>
              </c:extLst>
            </c:dLbl>
            <c:dLbl>
              <c:idx val="31"/>
              <c:delete val="1"/>
              <c:extLst>
                <c:ext xmlns:c15="http://schemas.microsoft.com/office/drawing/2012/chart" uri="{CE6537A1-D6FC-4f65-9D91-7224C49458BB}"/>
                <c:ext xmlns:c16="http://schemas.microsoft.com/office/drawing/2014/chart" uri="{C3380CC4-5D6E-409C-BE32-E72D297353CC}">
                  <c16:uniqueId val="{00000022-BE37-4891-880D-C4DEDF821150}"/>
                </c:ext>
              </c:extLst>
            </c:dLbl>
            <c:dLbl>
              <c:idx val="32"/>
              <c:delete val="1"/>
              <c:extLst>
                <c:ext xmlns:c15="http://schemas.microsoft.com/office/drawing/2012/chart" uri="{CE6537A1-D6FC-4f65-9D91-7224C49458BB}"/>
                <c:ext xmlns:c16="http://schemas.microsoft.com/office/drawing/2014/chart" uri="{C3380CC4-5D6E-409C-BE32-E72D297353CC}">
                  <c16:uniqueId val="{00000024-BE37-4891-880D-C4DEDF821150}"/>
                </c:ext>
              </c:extLst>
            </c:dLbl>
            <c:dLbl>
              <c:idx val="33"/>
              <c:dLblPos val="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7BB-4AF2-A49D-14920070E1DA}"/>
                </c:ext>
              </c:extLst>
            </c:dLbl>
            <c:spPr>
              <a:noFill/>
              <a:ln>
                <a:noFill/>
              </a:ln>
              <a:effectLst/>
            </c:spPr>
            <c:txPr>
              <a:bodyPr wrap="square" lIns="38100" tIns="19050" rIns="38100" bIns="19050" anchor="ctr">
                <a:spAutoFit/>
              </a:bodyPr>
              <a:lstStyle/>
              <a:p>
                <a:pPr>
                  <a:defRPr b="1">
                    <a:solidFill>
                      <a:srgbClr val="FF0000"/>
                    </a:solidFill>
                  </a:defRPr>
                </a:pPr>
                <a:endParaRPr lang="zh-TW"/>
              </a:p>
            </c:txPr>
            <c:showLegendKey val="0"/>
            <c:showVal val="1"/>
            <c:showCatName val="1"/>
            <c:showSerName val="0"/>
            <c:showPercent val="0"/>
            <c:showBubbleSize val="0"/>
            <c:showLeaderLines val="0"/>
            <c:extLst>
              <c:ext xmlns:c15="http://schemas.microsoft.com/office/drawing/2012/chart" uri="{CE6537A1-D6FC-4f65-9D91-7224C49458BB}">
                <c15:showLeaderLines val="0"/>
              </c:ext>
            </c:extLst>
          </c:dLbls>
          <c:cat>
            <c:numRef>
              <c:f>'_w10903251104329742514821-i0232'!$A$5:$A$38</c:f>
              <c:numCache>
                <c:formatCode>General</c:formatCode>
                <c:ptCount val="34"/>
                <c:pt idx="0">
                  <c:v>1987</c:v>
                </c:pt>
                <c:pt idx="1">
                  <c:v>1988</c:v>
                </c:pt>
                <c:pt idx="2">
                  <c:v>1989</c:v>
                </c:pt>
                <c:pt idx="3">
                  <c:v>1990</c:v>
                </c:pt>
                <c:pt idx="4">
                  <c:v>1991</c:v>
                </c:pt>
                <c:pt idx="5">
                  <c:v>1992</c:v>
                </c:pt>
                <c:pt idx="6">
                  <c:v>1993</c:v>
                </c:pt>
                <c:pt idx="7">
                  <c:v>1994</c:v>
                </c:pt>
                <c:pt idx="8">
                  <c:v>1995</c:v>
                </c:pt>
                <c:pt idx="9">
                  <c:v>1996</c:v>
                </c:pt>
                <c:pt idx="10">
                  <c:v>1997</c:v>
                </c:pt>
                <c:pt idx="11">
                  <c:v>1998</c:v>
                </c:pt>
                <c:pt idx="12">
                  <c:v>1999</c:v>
                </c:pt>
                <c:pt idx="13">
                  <c:v>2000</c:v>
                </c:pt>
                <c:pt idx="14">
                  <c:v>2001</c:v>
                </c:pt>
                <c:pt idx="15">
                  <c:v>2002</c:v>
                </c:pt>
                <c:pt idx="16">
                  <c:v>2003</c:v>
                </c:pt>
                <c:pt idx="17">
                  <c:v>2004</c:v>
                </c:pt>
                <c:pt idx="18">
                  <c:v>2005</c:v>
                </c:pt>
                <c:pt idx="19">
                  <c:v>2006</c:v>
                </c:pt>
                <c:pt idx="20">
                  <c:v>2007</c:v>
                </c:pt>
                <c:pt idx="21">
                  <c:v>2008</c:v>
                </c:pt>
                <c:pt idx="22">
                  <c:v>2009</c:v>
                </c:pt>
                <c:pt idx="23">
                  <c:v>2010</c:v>
                </c:pt>
                <c:pt idx="24">
                  <c:v>2011</c:v>
                </c:pt>
                <c:pt idx="25">
                  <c:v>2012</c:v>
                </c:pt>
                <c:pt idx="26">
                  <c:v>2013</c:v>
                </c:pt>
                <c:pt idx="27">
                  <c:v>2014</c:v>
                </c:pt>
                <c:pt idx="28">
                  <c:v>2015</c:v>
                </c:pt>
                <c:pt idx="29">
                  <c:v>2016</c:v>
                </c:pt>
                <c:pt idx="30">
                  <c:v>2017</c:v>
                </c:pt>
                <c:pt idx="31">
                  <c:v>2018</c:v>
                </c:pt>
                <c:pt idx="32">
                  <c:v>2019</c:v>
                </c:pt>
                <c:pt idx="33">
                  <c:v>2020</c:v>
                </c:pt>
              </c:numCache>
            </c:numRef>
          </c:cat>
          <c:val>
            <c:numRef>
              <c:f>'_w10903251104329742514821-i0232'!$D$5:$D$38</c:f>
              <c:numCache>
                <c:formatCode>General</c:formatCode>
                <c:ptCount val="34"/>
                <c:pt idx="0">
                  <c:v>2.8</c:v>
                </c:pt>
                <c:pt idx="1">
                  <c:v>4</c:v>
                </c:pt>
                <c:pt idx="2">
                  <c:v>5</c:v>
                </c:pt>
                <c:pt idx="3">
                  <c:v>4.7</c:v>
                </c:pt>
                <c:pt idx="4">
                  <c:v>5.6</c:v>
                </c:pt>
                <c:pt idx="5">
                  <c:v>10.6</c:v>
                </c:pt>
                <c:pt idx="6">
                  <c:v>13.5</c:v>
                </c:pt>
                <c:pt idx="7">
                  <c:v>14.1</c:v>
                </c:pt>
                <c:pt idx="8">
                  <c:v>15.6</c:v>
                </c:pt>
                <c:pt idx="9">
                  <c:v>15.9</c:v>
                </c:pt>
                <c:pt idx="10">
                  <c:v>16.600000000000001</c:v>
                </c:pt>
                <c:pt idx="11">
                  <c:v>15.1</c:v>
                </c:pt>
                <c:pt idx="12">
                  <c:v>13.7</c:v>
                </c:pt>
                <c:pt idx="13">
                  <c:v>23.7</c:v>
                </c:pt>
                <c:pt idx="14">
                  <c:v>27.3</c:v>
                </c:pt>
                <c:pt idx="15">
                  <c:v>26.8</c:v>
                </c:pt>
                <c:pt idx="16">
                  <c:v>28.6</c:v>
                </c:pt>
                <c:pt idx="17">
                  <c:v>29</c:v>
                </c:pt>
                <c:pt idx="18">
                  <c:v>29.5</c:v>
                </c:pt>
                <c:pt idx="19">
                  <c:v>28.8</c:v>
                </c:pt>
                <c:pt idx="20">
                  <c:v>27.8</c:v>
                </c:pt>
                <c:pt idx="21">
                  <c:v>28.8</c:v>
                </c:pt>
                <c:pt idx="22">
                  <c:v>31.9</c:v>
                </c:pt>
                <c:pt idx="23">
                  <c:v>32.299999999999997</c:v>
                </c:pt>
                <c:pt idx="24">
                  <c:v>33.299999999999997</c:v>
                </c:pt>
                <c:pt idx="25">
                  <c:v>34</c:v>
                </c:pt>
                <c:pt idx="26">
                  <c:v>33.700000000000003</c:v>
                </c:pt>
                <c:pt idx="27">
                  <c:v>32.4</c:v>
                </c:pt>
                <c:pt idx="28">
                  <c:v>31.1</c:v>
                </c:pt>
                <c:pt idx="29">
                  <c:v>30.4</c:v>
                </c:pt>
                <c:pt idx="30">
                  <c:v>29.8</c:v>
                </c:pt>
                <c:pt idx="31">
                  <c:v>29.2</c:v>
                </c:pt>
                <c:pt idx="32">
                  <c:v>28.2</c:v>
                </c:pt>
                <c:pt idx="33">
                  <c:v>28</c:v>
                </c:pt>
              </c:numCache>
            </c:numRef>
          </c:val>
          <c:smooth val="0"/>
          <c:extLst>
            <c:ext xmlns:c16="http://schemas.microsoft.com/office/drawing/2014/chart" uri="{C3380CC4-5D6E-409C-BE32-E72D297353CC}">
              <c16:uniqueId val="{00000000-BE37-4891-880D-C4DEDF821150}"/>
            </c:ext>
          </c:extLst>
        </c:ser>
        <c:dLbls>
          <c:showLegendKey val="0"/>
          <c:showVal val="0"/>
          <c:showCatName val="0"/>
          <c:showSerName val="0"/>
          <c:showPercent val="0"/>
          <c:showBubbleSize val="0"/>
        </c:dLbls>
        <c:smooth val="0"/>
        <c:axId val="151728512"/>
        <c:axId val="151730048"/>
      </c:lineChart>
      <c:catAx>
        <c:axId val="151728512"/>
        <c:scaling>
          <c:orientation val="minMax"/>
        </c:scaling>
        <c:delete val="0"/>
        <c:axPos val="b"/>
        <c:numFmt formatCode="General" sourceLinked="1"/>
        <c:majorTickMark val="none"/>
        <c:minorTickMark val="none"/>
        <c:tickLblPos val="nextTo"/>
        <c:crossAx val="151730048"/>
        <c:crosses val="autoZero"/>
        <c:auto val="1"/>
        <c:lblAlgn val="ctr"/>
        <c:lblOffset val="100"/>
        <c:noMultiLvlLbl val="0"/>
      </c:catAx>
      <c:valAx>
        <c:axId val="151730048"/>
        <c:scaling>
          <c:orientation val="minMax"/>
        </c:scaling>
        <c:delete val="0"/>
        <c:axPos val="l"/>
        <c:majorGridlines/>
        <c:numFmt formatCode="General" sourceLinked="1"/>
        <c:majorTickMark val="none"/>
        <c:minorTickMark val="none"/>
        <c:tickLblPos val="nextTo"/>
        <c:spPr>
          <a:ln w="9525">
            <a:noFill/>
          </a:ln>
        </c:spPr>
        <c:crossAx val="151728512"/>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TW"/>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7962053056516697E-2"/>
          <c:y val="2.2381269841269799E-2"/>
          <c:w val="0.94592491349481"/>
          <c:h val="0.75710142436070005"/>
        </c:manualLayout>
      </c:layout>
      <c:scatterChart>
        <c:scatterStyle val="lineMarker"/>
        <c:varyColors val="0"/>
        <c:ser>
          <c:idx val="0"/>
          <c:order val="0"/>
          <c:tx>
            <c:strRef>
              <c:f>Data!$C$4</c:f>
              <c:strCache>
                <c:ptCount val="1"/>
                <c:pt idx="0">
                  <c:v>USA</c:v>
                </c:pt>
              </c:strCache>
            </c:strRef>
          </c:tx>
          <c:spPr>
            <a:ln w="44450">
              <a:solidFill>
                <a:srgbClr val="00B0F0"/>
              </a:solidFill>
            </a:ln>
          </c:spPr>
          <c:marker>
            <c:symbol val="none"/>
          </c:marker>
          <c:xVal>
            <c:numRef>
              <c:f>Data!$B$5:$B$86</c:f>
              <c:numCache>
                <c:formatCode>m/d/yyyy</c:formatCode>
                <c:ptCount val="82"/>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numCache>
            </c:numRef>
          </c:xVal>
          <c:yVal>
            <c:numRef>
              <c:f>Data!$C$5:$C$86</c:f>
              <c:numCache>
                <c:formatCode>0.0</c:formatCode>
                <c:ptCount val="82"/>
                <c:pt idx="0">
                  <c:v>4.5999999999999996</c:v>
                </c:pt>
                <c:pt idx="1">
                  <c:v>4.5</c:v>
                </c:pt>
                <c:pt idx="2">
                  <c:v>4.4000000000000004</c:v>
                </c:pt>
                <c:pt idx="3">
                  <c:v>4.5</c:v>
                </c:pt>
                <c:pt idx="4">
                  <c:v>4.4000000000000004</c:v>
                </c:pt>
                <c:pt idx="5">
                  <c:v>4.5999999999999996</c:v>
                </c:pt>
                <c:pt idx="6">
                  <c:v>4.7</c:v>
                </c:pt>
                <c:pt idx="7">
                  <c:v>4.5999999999999996</c:v>
                </c:pt>
                <c:pt idx="8">
                  <c:v>4.7</c:v>
                </c:pt>
                <c:pt idx="9">
                  <c:v>4.7</c:v>
                </c:pt>
                <c:pt idx="10">
                  <c:v>4.7</c:v>
                </c:pt>
                <c:pt idx="11">
                  <c:v>5</c:v>
                </c:pt>
                <c:pt idx="12">
                  <c:v>5</c:v>
                </c:pt>
                <c:pt idx="13">
                  <c:v>4.9000000000000004</c:v>
                </c:pt>
                <c:pt idx="14">
                  <c:v>5.0999999999999996</c:v>
                </c:pt>
                <c:pt idx="15">
                  <c:v>5</c:v>
                </c:pt>
                <c:pt idx="16">
                  <c:v>5.4</c:v>
                </c:pt>
                <c:pt idx="17">
                  <c:v>5.6</c:v>
                </c:pt>
                <c:pt idx="18">
                  <c:v>5.8</c:v>
                </c:pt>
                <c:pt idx="19">
                  <c:v>6.1</c:v>
                </c:pt>
                <c:pt idx="20">
                  <c:v>6.1</c:v>
                </c:pt>
                <c:pt idx="21">
                  <c:v>6.5</c:v>
                </c:pt>
                <c:pt idx="22">
                  <c:v>6.8</c:v>
                </c:pt>
                <c:pt idx="23">
                  <c:v>7.3</c:v>
                </c:pt>
                <c:pt idx="24">
                  <c:v>7.8</c:v>
                </c:pt>
                <c:pt idx="25">
                  <c:v>8.3000000000000007</c:v>
                </c:pt>
                <c:pt idx="26">
                  <c:v>8.7000000000000011</c:v>
                </c:pt>
                <c:pt idx="27">
                  <c:v>9</c:v>
                </c:pt>
                <c:pt idx="28">
                  <c:v>9.4</c:v>
                </c:pt>
                <c:pt idx="29">
                  <c:v>9.5</c:v>
                </c:pt>
                <c:pt idx="30">
                  <c:v>9.5</c:v>
                </c:pt>
                <c:pt idx="31">
                  <c:v>9.6</c:v>
                </c:pt>
                <c:pt idx="32">
                  <c:v>9.8000000000000007</c:v>
                </c:pt>
                <c:pt idx="33">
                  <c:v>10</c:v>
                </c:pt>
                <c:pt idx="34">
                  <c:v>9.9</c:v>
                </c:pt>
                <c:pt idx="35">
                  <c:v>9.9</c:v>
                </c:pt>
                <c:pt idx="36">
                  <c:v>9.8000000000000007</c:v>
                </c:pt>
                <c:pt idx="37">
                  <c:v>9.8000000000000007</c:v>
                </c:pt>
                <c:pt idx="38">
                  <c:v>9.9</c:v>
                </c:pt>
                <c:pt idx="39">
                  <c:v>9.9</c:v>
                </c:pt>
                <c:pt idx="40">
                  <c:v>9.6</c:v>
                </c:pt>
                <c:pt idx="41">
                  <c:v>9.4</c:v>
                </c:pt>
                <c:pt idx="42">
                  <c:v>9.5</c:v>
                </c:pt>
                <c:pt idx="43">
                  <c:v>9.5</c:v>
                </c:pt>
                <c:pt idx="44">
                  <c:v>9.5</c:v>
                </c:pt>
                <c:pt idx="45">
                  <c:v>9.5</c:v>
                </c:pt>
                <c:pt idx="46">
                  <c:v>9.8000000000000007</c:v>
                </c:pt>
                <c:pt idx="47">
                  <c:v>9.3000000000000007</c:v>
                </c:pt>
                <c:pt idx="48">
                  <c:v>9.1</c:v>
                </c:pt>
                <c:pt idx="49">
                  <c:v>9</c:v>
                </c:pt>
                <c:pt idx="50">
                  <c:v>8.9</c:v>
                </c:pt>
                <c:pt idx="51">
                  <c:v>9</c:v>
                </c:pt>
                <c:pt idx="52">
                  <c:v>9</c:v>
                </c:pt>
                <c:pt idx="53">
                  <c:v>9.1</c:v>
                </c:pt>
                <c:pt idx="54">
                  <c:v>9</c:v>
                </c:pt>
                <c:pt idx="55">
                  <c:v>9</c:v>
                </c:pt>
                <c:pt idx="56">
                  <c:v>9</c:v>
                </c:pt>
                <c:pt idx="57">
                  <c:v>8.9</c:v>
                </c:pt>
                <c:pt idx="58">
                  <c:v>8.6</c:v>
                </c:pt>
                <c:pt idx="59">
                  <c:v>8.5</c:v>
                </c:pt>
                <c:pt idx="60">
                  <c:v>8.3000000000000007</c:v>
                </c:pt>
                <c:pt idx="61">
                  <c:v>8.3000000000000007</c:v>
                </c:pt>
                <c:pt idx="62">
                  <c:v>8.2000000000000011</c:v>
                </c:pt>
                <c:pt idx="63">
                  <c:v>8.1</c:v>
                </c:pt>
                <c:pt idx="64">
                  <c:v>8.2000000000000011</c:v>
                </c:pt>
                <c:pt idx="65">
                  <c:v>8.2000000000000011</c:v>
                </c:pt>
                <c:pt idx="66">
                  <c:v>8.2000000000000011</c:v>
                </c:pt>
                <c:pt idx="67">
                  <c:v>8.1</c:v>
                </c:pt>
                <c:pt idx="68">
                  <c:v>7.8</c:v>
                </c:pt>
                <c:pt idx="69">
                  <c:v>7.9</c:v>
                </c:pt>
                <c:pt idx="70">
                  <c:v>7.8</c:v>
                </c:pt>
                <c:pt idx="71">
                  <c:v>7.8</c:v>
                </c:pt>
                <c:pt idx="72">
                  <c:v>7.9</c:v>
                </c:pt>
                <c:pt idx="73">
                  <c:v>7.7</c:v>
                </c:pt>
                <c:pt idx="74">
                  <c:v>7.6</c:v>
                </c:pt>
                <c:pt idx="75">
                  <c:v>7.5</c:v>
                </c:pt>
                <c:pt idx="76">
                  <c:v>7.6</c:v>
                </c:pt>
                <c:pt idx="77">
                  <c:v>7.6</c:v>
                </c:pt>
                <c:pt idx="78">
                  <c:v>7.4</c:v>
                </c:pt>
                <c:pt idx="79">
                  <c:v>7.3</c:v>
                </c:pt>
                <c:pt idx="80">
                  <c:v>7.2</c:v>
                </c:pt>
                <c:pt idx="81">
                  <c:v>7.3</c:v>
                </c:pt>
              </c:numCache>
            </c:numRef>
          </c:yVal>
          <c:smooth val="0"/>
          <c:extLst>
            <c:ext xmlns:c16="http://schemas.microsoft.com/office/drawing/2014/chart" uri="{C3380CC4-5D6E-409C-BE32-E72D297353CC}">
              <c16:uniqueId val="{00000000-8D56-4636-8B98-9D4F944EFB39}"/>
            </c:ext>
          </c:extLst>
        </c:ser>
        <c:ser>
          <c:idx val="1"/>
          <c:order val="1"/>
          <c:tx>
            <c:strRef>
              <c:f>Data!$D$4</c:f>
              <c:strCache>
                <c:ptCount val="1"/>
                <c:pt idx="0">
                  <c:v>France</c:v>
                </c:pt>
              </c:strCache>
            </c:strRef>
          </c:tx>
          <c:spPr>
            <a:ln w="44450">
              <a:solidFill>
                <a:srgbClr val="FF9900"/>
              </a:solidFill>
            </a:ln>
          </c:spPr>
          <c:marker>
            <c:symbol val="none"/>
          </c:marker>
          <c:xVal>
            <c:numRef>
              <c:f>Data!$B$5:$B$86</c:f>
              <c:numCache>
                <c:formatCode>m/d/yyyy</c:formatCode>
                <c:ptCount val="82"/>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numCache>
            </c:numRef>
          </c:xVal>
          <c:yVal>
            <c:numRef>
              <c:f>Data!$D$5:$D$86</c:f>
              <c:numCache>
                <c:formatCode>0.0</c:formatCode>
                <c:ptCount val="82"/>
                <c:pt idx="0">
                  <c:v>8.8000000000000007</c:v>
                </c:pt>
                <c:pt idx="1">
                  <c:v>8.8000000000000007</c:v>
                </c:pt>
                <c:pt idx="2">
                  <c:v>8.7000000000000011</c:v>
                </c:pt>
                <c:pt idx="3">
                  <c:v>8.5</c:v>
                </c:pt>
                <c:pt idx="4">
                  <c:v>8.5</c:v>
                </c:pt>
                <c:pt idx="5">
                  <c:v>8.4</c:v>
                </c:pt>
                <c:pt idx="6">
                  <c:v>8.4</c:v>
                </c:pt>
                <c:pt idx="7">
                  <c:v>8.3000000000000007</c:v>
                </c:pt>
                <c:pt idx="8">
                  <c:v>8.2000000000000011</c:v>
                </c:pt>
                <c:pt idx="9">
                  <c:v>8.1</c:v>
                </c:pt>
                <c:pt idx="10">
                  <c:v>7.9</c:v>
                </c:pt>
                <c:pt idx="11">
                  <c:v>7.7</c:v>
                </c:pt>
                <c:pt idx="12">
                  <c:v>7.6</c:v>
                </c:pt>
                <c:pt idx="13">
                  <c:v>7.5</c:v>
                </c:pt>
                <c:pt idx="14">
                  <c:v>7.5</c:v>
                </c:pt>
                <c:pt idx="15">
                  <c:v>7.6</c:v>
                </c:pt>
                <c:pt idx="16">
                  <c:v>7.6</c:v>
                </c:pt>
                <c:pt idx="17">
                  <c:v>7.7</c:v>
                </c:pt>
                <c:pt idx="18">
                  <c:v>7.8</c:v>
                </c:pt>
                <c:pt idx="19">
                  <c:v>7.8</c:v>
                </c:pt>
                <c:pt idx="20">
                  <c:v>7.9</c:v>
                </c:pt>
                <c:pt idx="21">
                  <c:v>8</c:v>
                </c:pt>
                <c:pt idx="22">
                  <c:v>8.2000000000000011</c:v>
                </c:pt>
                <c:pt idx="23">
                  <c:v>8.4</c:v>
                </c:pt>
                <c:pt idx="24">
                  <c:v>8.6</c:v>
                </c:pt>
                <c:pt idx="25">
                  <c:v>8.9</c:v>
                </c:pt>
                <c:pt idx="26">
                  <c:v>9.2000000000000011</c:v>
                </c:pt>
                <c:pt idx="27">
                  <c:v>9.4</c:v>
                </c:pt>
                <c:pt idx="28">
                  <c:v>9.6</c:v>
                </c:pt>
                <c:pt idx="29">
                  <c:v>9.5</c:v>
                </c:pt>
                <c:pt idx="30">
                  <c:v>9.5</c:v>
                </c:pt>
                <c:pt idx="31">
                  <c:v>9.6</c:v>
                </c:pt>
                <c:pt idx="32">
                  <c:v>9.7000000000000011</c:v>
                </c:pt>
                <c:pt idx="33">
                  <c:v>10</c:v>
                </c:pt>
                <c:pt idx="34">
                  <c:v>10</c:v>
                </c:pt>
                <c:pt idx="35">
                  <c:v>10</c:v>
                </c:pt>
                <c:pt idx="36">
                  <c:v>10</c:v>
                </c:pt>
                <c:pt idx="37">
                  <c:v>9.9</c:v>
                </c:pt>
                <c:pt idx="38">
                  <c:v>9.8000000000000007</c:v>
                </c:pt>
                <c:pt idx="39">
                  <c:v>9.7000000000000011</c:v>
                </c:pt>
                <c:pt idx="40">
                  <c:v>9.7000000000000011</c:v>
                </c:pt>
                <c:pt idx="41">
                  <c:v>9.7000000000000011</c:v>
                </c:pt>
                <c:pt idx="42">
                  <c:v>9.7000000000000011</c:v>
                </c:pt>
                <c:pt idx="43">
                  <c:v>9.8000000000000007</c:v>
                </c:pt>
                <c:pt idx="44">
                  <c:v>9.8000000000000007</c:v>
                </c:pt>
                <c:pt idx="45">
                  <c:v>9.7000000000000011</c:v>
                </c:pt>
                <c:pt idx="46">
                  <c:v>9.7000000000000011</c:v>
                </c:pt>
                <c:pt idx="47">
                  <c:v>9.7000000000000011</c:v>
                </c:pt>
                <c:pt idx="48">
                  <c:v>9.6</c:v>
                </c:pt>
                <c:pt idx="49">
                  <c:v>9.6</c:v>
                </c:pt>
                <c:pt idx="50">
                  <c:v>9.5</c:v>
                </c:pt>
                <c:pt idx="51">
                  <c:v>9.5</c:v>
                </c:pt>
                <c:pt idx="52">
                  <c:v>9.5</c:v>
                </c:pt>
                <c:pt idx="53">
                  <c:v>9.5</c:v>
                </c:pt>
                <c:pt idx="54">
                  <c:v>9.6</c:v>
                </c:pt>
                <c:pt idx="55">
                  <c:v>9.6</c:v>
                </c:pt>
                <c:pt idx="56">
                  <c:v>9.6</c:v>
                </c:pt>
                <c:pt idx="57">
                  <c:v>9.7000000000000011</c:v>
                </c:pt>
                <c:pt idx="58">
                  <c:v>9.8000000000000007</c:v>
                </c:pt>
                <c:pt idx="59">
                  <c:v>9.8000000000000007</c:v>
                </c:pt>
                <c:pt idx="60">
                  <c:v>9.9</c:v>
                </c:pt>
                <c:pt idx="61">
                  <c:v>9.9</c:v>
                </c:pt>
                <c:pt idx="62">
                  <c:v>10</c:v>
                </c:pt>
                <c:pt idx="63">
                  <c:v>10.1</c:v>
                </c:pt>
                <c:pt idx="64">
                  <c:v>10.199999999999999</c:v>
                </c:pt>
                <c:pt idx="65">
                  <c:v>10.199999999999999</c:v>
                </c:pt>
                <c:pt idx="66">
                  <c:v>10.199999999999999</c:v>
                </c:pt>
                <c:pt idx="67">
                  <c:v>10.3</c:v>
                </c:pt>
                <c:pt idx="68">
                  <c:v>10.4</c:v>
                </c:pt>
                <c:pt idx="69">
                  <c:v>10.5</c:v>
                </c:pt>
                <c:pt idx="70">
                  <c:v>10.6</c:v>
                </c:pt>
                <c:pt idx="71">
                  <c:v>10.7</c:v>
                </c:pt>
                <c:pt idx="72">
                  <c:v>10.8</c:v>
                </c:pt>
                <c:pt idx="73">
                  <c:v>10.8</c:v>
                </c:pt>
                <c:pt idx="74">
                  <c:v>10.8</c:v>
                </c:pt>
                <c:pt idx="75">
                  <c:v>10.8</c:v>
                </c:pt>
                <c:pt idx="76">
                  <c:v>10.8</c:v>
                </c:pt>
                <c:pt idx="77">
                  <c:v>10.9</c:v>
                </c:pt>
                <c:pt idx="78">
                  <c:v>11</c:v>
                </c:pt>
                <c:pt idx="79">
                  <c:v>11</c:v>
                </c:pt>
                <c:pt idx="80">
                  <c:v>11.1</c:v>
                </c:pt>
              </c:numCache>
            </c:numRef>
          </c:yVal>
          <c:smooth val="0"/>
          <c:extLst>
            <c:ext xmlns:c16="http://schemas.microsoft.com/office/drawing/2014/chart" uri="{C3380CC4-5D6E-409C-BE32-E72D297353CC}">
              <c16:uniqueId val="{00000001-8D56-4636-8B98-9D4F944EFB39}"/>
            </c:ext>
          </c:extLst>
        </c:ser>
        <c:ser>
          <c:idx val="2"/>
          <c:order val="2"/>
          <c:tx>
            <c:strRef>
              <c:f>Data!$E$4</c:f>
              <c:strCache>
                <c:ptCount val="1"/>
                <c:pt idx="0">
                  <c:v>U.K.</c:v>
                </c:pt>
              </c:strCache>
            </c:strRef>
          </c:tx>
          <c:spPr>
            <a:ln w="44450">
              <a:solidFill>
                <a:schemeClr val="accent3">
                  <a:lumMod val="75000"/>
                </a:schemeClr>
              </a:solidFill>
            </a:ln>
          </c:spPr>
          <c:marker>
            <c:symbol val="none"/>
          </c:marker>
          <c:xVal>
            <c:numRef>
              <c:f>Data!$B$5:$B$86</c:f>
              <c:numCache>
                <c:formatCode>m/d/yyyy</c:formatCode>
                <c:ptCount val="82"/>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numCache>
            </c:numRef>
          </c:xVal>
          <c:yVal>
            <c:numRef>
              <c:f>Data!$E$5:$E$86</c:f>
              <c:numCache>
                <c:formatCode>0.0</c:formatCode>
                <c:ptCount val="82"/>
                <c:pt idx="0">
                  <c:v>5.5</c:v>
                </c:pt>
                <c:pt idx="1">
                  <c:v>5.5</c:v>
                </c:pt>
                <c:pt idx="2">
                  <c:v>5.5</c:v>
                </c:pt>
                <c:pt idx="3">
                  <c:v>5.4</c:v>
                </c:pt>
                <c:pt idx="4">
                  <c:v>5.3</c:v>
                </c:pt>
                <c:pt idx="5">
                  <c:v>5.3</c:v>
                </c:pt>
                <c:pt idx="6">
                  <c:v>5.3</c:v>
                </c:pt>
                <c:pt idx="7">
                  <c:v>5.3</c:v>
                </c:pt>
                <c:pt idx="8">
                  <c:v>5.2</c:v>
                </c:pt>
                <c:pt idx="9">
                  <c:v>5.0999999999999996</c:v>
                </c:pt>
                <c:pt idx="10">
                  <c:v>5</c:v>
                </c:pt>
                <c:pt idx="11">
                  <c:v>5.0999999999999996</c:v>
                </c:pt>
                <c:pt idx="12">
                  <c:v>5.0999999999999996</c:v>
                </c:pt>
                <c:pt idx="13">
                  <c:v>5.0999999999999996</c:v>
                </c:pt>
                <c:pt idx="14">
                  <c:v>5.2</c:v>
                </c:pt>
                <c:pt idx="15">
                  <c:v>5.2</c:v>
                </c:pt>
                <c:pt idx="16">
                  <c:v>5.3</c:v>
                </c:pt>
                <c:pt idx="17">
                  <c:v>5.5</c:v>
                </c:pt>
                <c:pt idx="18">
                  <c:v>5.7</c:v>
                </c:pt>
                <c:pt idx="19">
                  <c:v>5.8</c:v>
                </c:pt>
                <c:pt idx="20">
                  <c:v>5.9</c:v>
                </c:pt>
                <c:pt idx="21">
                  <c:v>6.1</c:v>
                </c:pt>
                <c:pt idx="22">
                  <c:v>6.3</c:v>
                </c:pt>
                <c:pt idx="23">
                  <c:v>6.5</c:v>
                </c:pt>
                <c:pt idx="24">
                  <c:v>6.8</c:v>
                </c:pt>
                <c:pt idx="25">
                  <c:v>7.1</c:v>
                </c:pt>
                <c:pt idx="26">
                  <c:v>7.3</c:v>
                </c:pt>
                <c:pt idx="27">
                  <c:v>7.6</c:v>
                </c:pt>
                <c:pt idx="28">
                  <c:v>7.7</c:v>
                </c:pt>
                <c:pt idx="29">
                  <c:v>7.9</c:v>
                </c:pt>
                <c:pt idx="30">
                  <c:v>7.8</c:v>
                </c:pt>
                <c:pt idx="31">
                  <c:v>7.8</c:v>
                </c:pt>
                <c:pt idx="32">
                  <c:v>7.8</c:v>
                </c:pt>
                <c:pt idx="33">
                  <c:v>7.7</c:v>
                </c:pt>
                <c:pt idx="34">
                  <c:v>7.7</c:v>
                </c:pt>
                <c:pt idx="35">
                  <c:v>7.7</c:v>
                </c:pt>
                <c:pt idx="36">
                  <c:v>7.9</c:v>
                </c:pt>
                <c:pt idx="37">
                  <c:v>8</c:v>
                </c:pt>
                <c:pt idx="38">
                  <c:v>7.9</c:v>
                </c:pt>
                <c:pt idx="39">
                  <c:v>7.8</c:v>
                </c:pt>
                <c:pt idx="40">
                  <c:v>7.8</c:v>
                </c:pt>
                <c:pt idx="41">
                  <c:v>7.8</c:v>
                </c:pt>
                <c:pt idx="42">
                  <c:v>7.7</c:v>
                </c:pt>
                <c:pt idx="43">
                  <c:v>7.6</c:v>
                </c:pt>
                <c:pt idx="44">
                  <c:v>7.7</c:v>
                </c:pt>
                <c:pt idx="45">
                  <c:v>7.7</c:v>
                </c:pt>
                <c:pt idx="46">
                  <c:v>7.7</c:v>
                </c:pt>
                <c:pt idx="47">
                  <c:v>7.8</c:v>
                </c:pt>
                <c:pt idx="48" formatCode="General">
                  <c:v>7.7</c:v>
                </c:pt>
                <c:pt idx="49" formatCode="General">
                  <c:v>7.7</c:v>
                </c:pt>
                <c:pt idx="50" formatCode="General">
                  <c:v>7.7</c:v>
                </c:pt>
                <c:pt idx="51" formatCode="General">
                  <c:v>7.8</c:v>
                </c:pt>
                <c:pt idx="52" formatCode="General">
                  <c:v>7.9</c:v>
                </c:pt>
                <c:pt idx="53" formatCode="General">
                  <c:v>8</c:v>
                </c:pt>
                <c:pt idx="54" formatCode="General">
                  <c:v>8.1</c:v>
                </c:pt>
                <c:pt idx="55" formatCode="General">
                  <c:v>8.3000000000000007</c:v>
                </c:pt>
                <c:pt idx="56" formatCode="General">
                  <c:v>8.3000000000000007</c:v>
                </c:pt>
                <c:pt idx="57" formatCode="General">
                  <c:v>8.4</c:v>
                </c:pt>
                <c:pt idx="58" formatCode="General">
                  <c:v>8.3000000000000007</c:v>
                </c:pt>
                <c:pt idx="59" formatCode="General">
                  <c:v>8.3000000000000007</c:v>
                </c:pt>
                <c:pt idx="60" formatCode="General">
                  <c:v>8.2000000000000011</c:v>
                </c:pt>
                <c:pt idx="61" formatCode="General">
                  <c:v>8.1</c:v>
                </c:pt>
                <c:pt idx="62" formatCode="General">
                  <c:v>8.1</c:v>
                </c:pt>
                <c:pt idx="63" formatCode="General">
                  <c:v>8</c:v>
                </c:pt>
                <c:pt idx="64" formatCode="General">
                  <c:v>7.9</c:v>
                </c:pt>
                <c:pt idx="65" formatCode="General">
                  <c:v>7.9</c:v>
                </c:pt>
                <c:pt idx="66" formatCode="General">
                  <c:v>7.8</c:v>
                </c:pt>
                <c:pt idx="67" formatCode="General">
                  <c:v>7.8</c:v>
                </c:pt>
                <c:pt idx="68" formatCode="General">
                  <c:v>7.8</c:v>
                </c:pt>
                <c:pt idx="69" formatCode="General">
                  <c:v>7.7</c:v>
                </c:pt>
                <c:pt idx="70" formatCode="General">
                  <c:v>7.7</c:v>
                </c:pt>
                <c:pt idx="71" formatCode="General">
                  <c:v>7.7</c:v>
                </c:pt>
                <c:pt idx="72" formatCode="General">
                  <c:v>7.8</c:v>
                </c:pt>
                <c:pt idx="73" formatCode="General">
                  <c:v>7.7</c:v>
                </c:pt>
                <c:pt idx="74" formatCode="General">
                  <c:v>7.7</c:v>
                </c:pt>
                <c:pt idx="75" formatCode="General">
                  <c:v>7.7</c:v>
                </c:pt>
                <c:pt idx="76" formatCode="General">
                  <c:v>7.7</c:v>
                </c:pt>
                <c:pt idx="77" formatCode="General">
                  <c:v>7.7</c:v>
                </c:pt>
                <c:pt idx="78" formatCode="General">
                  <c:v>7.6</c:v>
                </c:pt>
                <c:pt idx="79" formatCode="General">
                  <c:v>7.5</c:v>
                </c:pt>
              </c:numCache>
            </c:numRef>
          </c:yVal>
          <c:smooth val="0"/>
          <c:extLst>
            <c:ext xmlns:c16="http://schemas.microsoft.com/office/drawing/2014/chart" uri="{C3380CC4-5D6E-409C-BE32-E72D297353CC}">
              <c16:uniqueId val="{00000002-8D56-4636-8B98-9D4F944EFB39}"/>
            </c:ext>
          </c:extLst>
        </c:ser>
        <c:ser>
          <c:idx val="3"/>
          <c:order val="3"/>
          <c:tx>
            <c:strRef>
              <c:f>Data!$F$4</c:f>
              <c:strCache>
                <c:ptCount val="1"/>
                <c:pt idx="0">
                  <c:v>Canada</c:v>
                </c:pt>
              </c:strCache>
            </c:strRef>
          </c:tx>
          <c:spPr>
            <a:ln w="44450">
              <a:solidFill>
                <a:srgbClr val="FF0000"/>
              </a:solidFill>
            </a:ln>
          </c:spPr>
          <c:marker>
            <c:symbol val="none"/>
          </c:marker>
          <c:xVal>
            <c:numRef>
              <c:f>Data!$B$5:$B$86</c:f>
              <c:numCache>
                <c:formatCode>m/d/yyyy</c:formatCode>
                <c:ptCount val="82"/>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numCache>
            </c:numRef>
          </c:xVal>
          <c:yVal>
            <c:numRef>
              <c:f>Data!$F$5:$F$86</c:f>
              <c:numCache>
                <c:formatCode>0.0</c:formatCode>
                <c:ptCount val="82"/>
                <c:pt idx="0">
                  <c:v>5.3</c:v>
                </c:pt>
                <c:pt idx="1">
                  <c:v>5.2</c:v>
                </c:pt>
                <c:pt idx="2">
                  <c:v>5.0999999999999996</c:v>
                </c:pt>
                <c:pt idx="3">
                  <c:v>5.0999999999999996</c:v>
                </c:pt>
                <c:pt idx="4">
                  <c:v>5</c:v>
                </c:pt>
                <c:pt idx="5">
                  <c:v>5.0999999999999996</c:v>
                </c:pt>
                <c:pt idx="6">
                  <c:v>5.0999999999999996</c:v>
                </c:pt>
                <c:pt idx="7">
                  <c:v>5</c:v>
                </c:pt>
                <c:pt idx="8">
                  <c:v>4.9000000000000004</c:v>
                </c:pt>
                <c:pt idx="9">
                  <c:v>4.9000000000000004</c:v>
                </c:pt>
                <c:pt idx="10">
                  <c:v>5</c:v>
                </c:pt>
                <c:pt idx="11">
                  <c:v>5</c:v>
                </c:pt>
                <c:pt idx="12">
                  <c:v>4.9000000000000004</c:v>
                </c:pt>
                <c:pt idx="13">
                  <c:v>4.9000000000000004</c:v>
                </c:pt>
                <c:pt idx="14">
                  <c:v>5.0999999999999996</c:v>
                </c:pt>
                <c:pt idx="15">
                  <c:v>5.0999999999999996</c:v>
                </c:pt>
                <c:pt idx="16">
                  <c:v>5.0999999999999996</c:v>
                </c:pt>
                <c:pt idx="17">
                  <c:v>5</c:v>
                </c:pt>
                <c:pt idx="18">
                  <c:v>5.0999999999999996</c:v>
                </c:pt>
                <c:pt idx="19">
                  <c:v>5.0999999999999996</c:v>
                </c:pt>
                <c:pt idx="20">
                  <c:v>5.2</c:v>
                </c:pt>
                <c:pt idx="21">
                  <c:v>5.0999999999999996</c:v>
                </c:pt>
                <c:pt idx="22">
                  <c:v>5.4</c:v>
                </c:pt>
                <c:pt idx="23">
                  <c:v>5.8</c:v>
                </c:pt>
                <c:pt idx="24">
                  <c:v>6.3</c:v>
                </c:pt>
                <c:pt idx="25">
                  <c:v>7</c:v>
                </c:pt>
                <c:pt idx="26">
                  <c:v>7.1</c:v>
                </c:pt>
                <c:pt idx="27">
                  <c:v>7.1999999999999966</c:v>
                </c:pt>
                <c:pt idx="28">
                  <c:v>7.5</c:v>
                </c:pt>
                <c:pt idx="29">
                  <c:v>7.6</c:v>
                </c:pt>
                <c:pt idx="30">
                  <c:v>7.6</c:v>
                </c:pt>
                <c:pt idx="31">
                  <c:v>7.6999999999999966</c:v>
                </c:pt>
                <c:pt idx="32">
                  <c:v>7.3000000000000007</c:v>
                </c:pt>
                <c:pt idx="33">
                  <c:v>7.3000000000000007</c:v>
                </c:pt>
                <c:pt idx="34">
                  <c:v>7.4</c:v>
                </c:pt>
                <c:pt idx="35">
                  <c:v>7.5</c:v>
                </c:pt>
                <c:pt idx="36">
                  <c:v>7.1999999999999966</c:v>
                </c:pt>
                <c:pt idx="37">
                  <c:v>7.1999999999999966</c:v>
                </c:pt>
                <c:pt idx="38">
                  <c:v>7.1999999999999966</c:v>
                </c:pt>
                <c:pt idx="39">
                  <c:v>7.1</c:v>
                </c:pt>
                <c:pt idx="40">
                  <c:v>7.1</c:v>
                </c:pt>
                <c:pt idx="41">
                  <c:v>6.9</c:v>
                </c:pt>
                <c:pt idx="42">
                  <c:v>7.1</c:v>
                </c:pt>
                <c:pt idx="43">
                  <c:v>7.1</c:v>
                </c:pt>
                <c:pt idx="44">
                  <c:v>7</c:v>
                </c:pt>
                <c:pt idx="45">
                  <c:v>6.8</c:v>
                </c:pt>
                <c:pt idx="46">
                  <c:v>6.6</c:v>
                </c:pt>
                <c:pt idx="47">
                  <c:v>6.6</c:v>
                </c:pt>
                <c:pt idx="48">
                  <c:v>6.7</c:v>
                </c:pt>
                <c:pt idx="49">
                  <c:v>6.7</c:v>
                </c:pt>
                <c:pt idx="50">
                  <c:v>6.7</c:v>
                </c:pt>
                <c:pt idx="51">
                  <c:v>6.6</c:v>
                </c:pt>
                <c:pt idx="52">
                  <c:v>6.4</c:v>
                </c:pt>
                <c:pt idx="53">
                  <c:v>6.4</c:v>
                </c:pt>
                <c:pt idx="54">
                  <c:v>6.3</c:v>
                </c:pt>
                <c:pt idx="55">
                  <c:v>6.3</c:v>
                </c:pt>
                <c:pt idx="56">
                  <c:v>6.2</c:v>
                </c:pt>
                <c:pt idx="57">
                  <c:v>6.3</c:v>
                </c:pt>
                <c:pt idx="58">
                  <c:v>6.5</c:v>
                </c:pt>
                <c:pt idx="59">
                  <c:v>6.5</c:v>
                </c:pt>
                <c:pt idx="60">
                  <c:v>6.5</c:v>
                </c:pt>
                <c:pt idx="61">
                  <c:v>6.4</c:v>
                </c:pt>
                <c:pt idx="62">
                  <c:v>6.2</c:v>
                </c:pt>
                <c:pt idx="63">
                  <c:v>6.3</c:v>
                </c:pt>
                <c:pt idx="64">
                  <c:v>6.3</c:v>
                </c:pt>
                <c:pt idx="65">
                  <c:v>6.2</c:v>
                </c:pt>
                <c:pt idx="66">
                  <c:v>6.3</c:v>
                </c:pt>
                <c:pt idx="67">
                  <c:v>6.3</c:v>
                </c:pt>
                <c:pt idx="68">
                  <c:v>6.3</c:v>
                </c:pt>
                <c:pt idx="69">
                  <c:v>6.4</c:v>
                </c:pt>
                <c:pt idx="70">
                  <c:v>6.2</c:v>
                </c:pt>
                <c:pt idx="71">
                  <c:v>6.1</c:v>
                </c:pt>
                <c:pt idx="72">
                  <c:v>6</c:v>
                </c:pt>
                <c:pt idx="73">
                  <c:v>6</c:v>
                </c:pt>
                <c:pt idx="74">
                  <c:v>6.2</c:v>
                </c:pt>
                <c:pt idx="75">
                  <c:v>6.2</c:v>
                </c:pt>
                <c:pt idx="76">
                  <c:v>6.1</c:v>
                </c:pt>
                <c:pt idx="77">
                  <c:v>6.1</c:v>
                </c:pt>
                <c:pt idx="78">
                  <c:v>6.2</c:v>
                </c:pt>
                <c:pt idx="79">
                  <c:v>6.1</c:v>
                </c:pt>
                <c:pt idx="80">
                  <c:v>5.9</c:v>
                </c:pt>
                <c:pt idx="81">
                  <c:v>5.9</c:v>
                </c:pt>
              </c:numCache>
            </c:numRef>
          </c:yVal>
          <c:smooth val="0"/>
          <c:extLst>
            <c:ext xmlns:c16="http://schemas.microsoft.com/office/drawing/2014/chart" uri="{C3380CC4-5D6E-409C-BE32-E72D297353CC}">
              <c16:uniqueId val="{00000003-8D56-4636-8B98-9D4F944EFB39}"/>
            </c:ext>
          </c:extLst>
        </c:ser>
        <c:ser>
          <c:idx val="4"/>
          <c:order val="4"/>
          <c:tx>
            <c:strRef>
              <c:f>Data!$G$4</c:f>
              <c:strCache>
                <c:ptCount val="1"/>
                <c:pt idx="0">
                  <c:v>Sweden</c:v>
                </c:pt>
              </c:strCache>
            </c:strRef>
          </c:tx>
          <c:spPr>
            <a:ln w="44450">
              <a:solidFill>
                <a:srgbClr val="800080"/>
              </a:solidFill>
            </a:ln>
          </c:spPr>
          <c:marker>
            <c:symbol val="none"/>
          </c:marker>
          <c:xVal>
            <c:numRef>
              <c:f>Data!$B$5:$B$86</c:f>
              <c:numCache>
                <c:formatCode>m/d/yyyy</c:formatCode>
                <c:ptCount val="82"/>
                <c:pt idx="0">
                  <c:v>39083</c:v>
                </c:pt>
                <c:pt idx="1">
                  <c:v>39114</c:v>
                </c:pt>
                <c:pt idx="2">
                  <c:v>39142</c:v>
                </c:pt>
                <c:pt idx="3">
                  <c:v>39173</c:v>
                </c:pt>
                <c:pt idx="4">
                  <c:v>39203</c:v>
                </c:pt>
                <c:pt idx="5">
                  <c:v>39234</c:v>
                </c:pt>
                <c:pt idx="6">
                  <c:v>39264</c:v>
                </c:pt>
                <c:pt idx="7">
                  <c:v>39295</c:v>
                </c:pt>
                <c:pt idx="8">
                  <c:v>39326</c:v>
                </c:pt>
                <c:pt idx="9">
                  <c:v>39356</c:v>
                </c:pt>
                <c:pt idx="10">
                  <c:v>39387</c:v>
                </c:pt>
                <c:pt idx="11">
                  <c:v>39417</c:v>
                </c:pt>
                <c:pt idx="12">
                  <c:v>39448</c:v>
                </c:pt>
                <c:pt idx="13">
                  <c:v>39479</c:v>
                </c:pt>
                <c:pt idx="14">
                  <c:v>39508</c:v>
                </c:pt>
                <c:pt idx="15">
                  <c:v>39539</c:v>
                </c:pt>
                <c:pt idx="16">
                  <c:v>39569</c:v>
                </c:pt>
                <c:pt idx="17">
                  <c:v>39600</c:v>
                </c:pt>
                <c:pt idx="18">
                  <c:v>39630</c:v>
                </c:pt>
                <c:pt idx="19">
                  <c:v>39661</c:v>
                </c:pt>
                <c:pt idx="20">
                  <c:v>39692</c:v>
                </c:pt>
                <c:pt idx="21">
                  <c:v>39722</c:v>
                </c:pt>
                <c:pt idx="22">
                  <c:v>39753</c:v>
                </c:pt>
                <c:pt idx="23">
                  <c:v>39783</c:v>
                </c:pt>
                <c:pt idx="24">
                  <c:v>39814</c:v>
                </c:pt>
                <c:pt idx="25">
                  <c:v>39845</c:v>
                </c:pt>
                <c:pt idx="26">
                  <c:v>39873</c:v>
                </c:pt>
                <c:pt idx="27">
                  <c:v>39904</c:v>
                </c:pt>
                <c:pt idx="28">
                  <c:v>39934</c:v>
                </c:pt>
                <c:pt idx="29">
                  <c:v>39965</c:v>
                </c:pt>
                <c:pt idx="30">
                  <c:v>39995</c:v>
                </c:pt>
                <c:pt idx="31">
                  <c:v>40026</c:v>
                </c:pt>
                <c:pt idx="32">
                  <c:v>40057</c:v>
                </c:pt>
                <c:pt idx="33">
                  <c:v>40087</c:v>
                </c:pt>
                <c:pt idx="34">
                  <c:v>40118</c:v>
                </c:pt>
                <c:pt idx="35">
                  <c:v>40148</c:v>
                </c:pt>
                <c:pt idx="36">
                  <c:v>40179</c:v>
                </c:pt>
                <c:pt idx="37">
                  <c:v>40210</c:v>
                </c:pt>
                <c:pt idx="38">
                  <c:v>40238</c:v>
                </c:pt>
                <c:pt idx="39">
                  <c:v>40269</c:v>
                </c:pt>
                <c:pt idx="40">
                  <c:v>40299</c:v>
                </c:pt>
                <c:pt idx="41">
                  <c:v>40330</c:v>
                </c:pt>
                <c:pt idx="42">
                  <c:v>40360</c:v>
                </c:pt>
                <c:pt idx="43">
                  <c:v>40391</c:v>
                </c:pt>
                <c:pt idx="44">
                  <c:v>40422</c:v>
                </c:pt>
                <c:pt idx="45">
                  <c:v>40452</c:v>
                </c:pt>
                <c:pt idx="46">
                  <c:v>40483</c:v>
                </c:pt>
                <c:pt idx="47">
                  <c:v>40513</c:v>
                </c:pt>
                <c:pt idx="48">
                  <c:v>40544</c:v>
                </c:pt>
                <c:pt idx="49">
                  <c:v>40575</c:v>
                </c:pt>
                <c:pt idx="50">
                  <c:v>40603</c:v>
                </c:pt>
                <c:pt idx="51">
                  <c:v>40634</c:v>
                </c:pt>
                <c:pt idx="52">
                  <c:v>40664</c:v>
                </c:pt>
                <c:pt idx="53">
                  <c:v>40695</c:v>
                </c:pt>
                <c:pt idx="54">
                  <c:v>40725</c:v>
                </c:pt>
                <c:pt idx="55">
                  <c:v>40756</c:v>
                </c:pt>
                <c:pt idx="56">
                  <c:v>40787</c:v>
                </c:pt>
                <c:pt idx="57">
                  <c:v>40817</c:v>
                </c:pt>
                <c:pt idx="58">
                  <c:v>40848</c:v>
                </c:pt>
                <c:pt idx="59">
                  <c:v>40878</c:v>
                </c:pt>
                <c:pt idx="60">
                  <c:v>40909</c:v>
                </c:pt>
                <c:pt idx="61">
                  <c:v>40940</c:v>
                </c:pt>
                <c:pt idx="62">
                  <c:v>40969</c:v>
                </c:pt>
                <c:pt idx="63">
                  <c:v>41000</c:v>
                </c:pt>
                <c:pt idx="64">
                  <c:v>41030</c:v>
                </c:pt>
                <c:pt idx="65">
                  <c:v>41061</c:v>
                </c:pt>
                <c:pt idx="66">
                  <c:v>41091</c:v>
                </c:pt>
                <c:pt idx="67">
                  <c:v>41122</c:v>
                </c:pt>
                <c:pt idx="68">
                  <c:v>41153</c:v>
                </c:pt>
                <c:pt idx="69">
                  <c:v>41183</c:v>
                </c:pt>
                <c:pt idx="70">
                  <c:v>41214</c:v>
                </c:pt>
                <c:pt idx="71">
                  <c:v>41244</c:v>
                </c:pt>
                <c:pt idx="72">
                  <c:v>41275</c:v>
                </c:pt>
                <c:pt idx="73">
                  <c:v>41306</c:v>
                </c:pt>
                <c:pt idx="74">
                  <c:v>41334</c:v>
                </c:pt>
                <c:pt idx="75">
                  <c:v>41365</c:v>
                </c:pt>
                <c:pt idx="76">
                  <c:v>41395</c:v>
                </c:pt>
                <c:pt idx="77">
                  <c:v>41426</c:v>
                </c:pt>
                <c:pt idx="78">
                  <c:v>41456</c:v>
                </c:pt>
                <c:pt idx="79">
                  <c:v>41487</c:v>
                </c:pt>
                <c:pt idx="80">
                  <c:v>41518</c:v>
                </c:pt>
                <c:pt idx="81">
                  <c:v>41548</c:v>
                </c:pt>
              </c:numCache>
            </c:numRef>
          </c:xVal>
          <c:yVal>
            <c:numRef>
              <c:f>Data!$G$5:$G$86</c:f>
              <c:numCache>
                <c:formatCode>0.0</c:formatCode>
                <c:ptCount val="82"/>
                <c:pt idx="0">
                  <c:v>6.5</c:v>
                </c:pt>
                <c:pt idx="1">
                  <c:v>6.2</c:v>
                </c:pt>
                <c:pt idx="2">
                  <c:v>6.3</c:v>
                </c:pt>
                <c:pt idx="3">
                  <c:v>6.1</c:v>
                </c:pt>
                <c:pt idx="4">
                  <c:v>5.9</c:v>
                </c:pt>
                <c:pt idx="5">
                  <c:v>6.2</c:v>
                </c:pt>
                <c:pt idx="6">
                  <c:v>5.9</c:v>
                </c:pt>
                <c:pt idx="7">
                  <c:v>5.9</c:v>
                </c:pt>
                <c:pt idx="8">
                  <c:v>6.1</c:v>
                </c:pt>
                <c:pt idx="9">
                  <c:v>6.1</c:v>
                </c:pt>
                <c:pt idx="10">
                  <c:v>5.9</c:v>
                </c:pt>
                <c:pt idx="11">
                  <c:v>5.8</c:v>
                </c:pt>
                <c:pt idx="12">
                  <c:v>6</c:v>
                </c:pt>
                <c:pt idx="13">
                  <c:v>5.7</c:v>
                </c:pt>
                <c:pt idx="14">
                  <c:v>5.6</c:v>
                </c:pt>
                <c:pt idx="15">
                  <c:v>5.5</c:v>
                </c:pt>
                <c:pt idx="16">
                  <c:v>5.6</c:v>
                </c:pt>
                <c:pt idx="17">
                  <c:v>6.2</c:v>
                </c:pt>
                <c:pt idx="18">
                  <c:v>6</c:v>
                </c:pt>
                <c:pt idx="19">
                  <c:v>5.9</c:v>
                </c:pt>
                <c:pt idx="20">
                  <c:v>6.3</c:v>
                </c:pt>
                <c:pt idx="21">
                  <c:v>6.3</c:v>
                </c:pt>
                <c:pt idx="22">
                  <c:v>6.8</c:v>
                </c:pt>
                <c:pt idx="23">
                  <c:v>6.8</c:v>
                </c:pt>
                <c:pt idx="24">
                  <c:v>6.7</c:v>
                </c:pt>
                <c:pt idx="25">
                  <c:v>7.6</c:v>
                </c:pt>
                <c:pt idx="26">
                  <c:v>7.8</c:v>
                </c:pt>
                <c:pt idx="27">
                  <c:v>7.8</c:v>
                </c:pt>
                <c:pt idx="28">
                  <c:v>8.8000000000000007</c:v>
                </c:pt>
                <c:pt idx="29">
                  <c:v>8.4</c:v>
                </c:pt>
                <c:pt idx="30">
                  <c:v>8.4</c:v>
                </c:pt>
                <c:pt idx="31">
                  <c:v>8.6</c:v>
                </c:pt>
                <c:pt idx="32">
                  <c:v>8.6</c:v>
                </c:pt>
                <c:pt idx="33">
                  <c:v>8.6</c:v>
                </c:pt>
                <c:pt idx="34">
                  <c:v>8.6</c:v>
                </c:pt>
                <c:pt idx="35">
                  <c:v>8.9</c:v>
                </c:pt>
                <c:pt idx="36">
                  <c:v>8.9</c:v>
                </c:pt>
                <c:pt idx="37">
                  <c:v>8.8000000000000007</c:v>
                </c:pt>
                <c:pt idx="38">
                  <c:v>8.7000000000000011</c:v>
                </c:pt>
                <c:pt idx="39">
                  <c:v>9.1</c:v>
                </c:pt>
                <c:pt idx="40">
                  <c:v>8.8000000000000007</c:v>
                </c:pt>
                <c:pt idx="41">
                  <c:v>8.3000000000000007</c:v>
                </c:pt>
                <c:pt idx="42">
                  <c:v>8.6</c:v>
                </c:pt>
                <c:pt idx="43">
                  <c:v>8.4</c:v>
                </c:pt>
                <c:pt idx="44">
                  <c:v>8.3000000000000007</c:v>
                </c:pt>
                <c:pt idx="45">
                  <c:v>8.1</c:v>
                </c:pt>
                <c:pt idx="46">
                  <c:v>8</c:v>
                </c:pt>
                <c:pt idx="47">
                  <c:v>8</c:v>
                </c:pt>
                <c:pt idx="48" formatCode="General">
                  <c:v>8</c:v>
                </c:pt>
                <c:pt idx="49" formatCode="General">
                  <c:v>7.8</c:v>
                </c:pt>
                <c:pt idx="50" formatCode="General">
                  <c:v>7.9</c:v>
                </c:pt>
                <c:pt idx="51" formatCode="General">
                  <c:v>7.7</c:v>
                </c:pt>
                <c:pt idx="52" formatCode="General">
                  <c:v>7.8</c:v>
                </c:pt>
                <c:pt idx="53" formatCode="General">
                  <c:v>7.9</c:v>
                </c:pt>
                <c:pt idx="54" formatCode="General">
                  <c:v>7.7</c:v>
                </c:pt>
                <c:pt idx="55" formatCode="General">
                  <c:v>7.7</c:v>
                </c:pt>
                <c:pt idx="56" formatCode="General">
                  <c:v>7.5</c:v>
                </c:pt>
                <c:pt idx="57" formatCode="General">
                  <c:v>7.8</c:v>
                </c:pt>
                <c:pt idx="58" formatCode="General">
                  <c:v>7.7</c:v>
                </c:pt>
                <c:pt idx="59" formatCode="General">
                  <c:v>7.8</c:v>
                </c:pt>
                <c:pt idx="60" formatCode="General">
                  <c:v>8</c:v>
                </c:pt>
                <c:pt idx="61" formatCode="General">
                  <c:v>7.8</c:v>
                </c:pt>
                <c:pt idx="62" formatCode="General">
                  <c:v>7.5</c:v>
                </c:pt>
                <c:pt idx="63" formatCode="General">
                  <c:v>7.5</c:v>
                </c:pt>
                <c:pt idx="64" formatCode="General">
                  <c:v>8.2000000000000011</c:v>
                </c:pt>
                <c:pt idx="65" formatCode="General">
                  <c:v>7.8</c:v>
                </c:pt>
                <c:pt idx="66" formatCode="General">
                  <c:v>8</c:v>
                </c:pt>
                <c:pt idx="67" formatCode="General">
                  <c:v>8.1</c:v>
                </c:pt>
                <c:pt idx="68" formatCode="General">
                  <c:v>8.1</c:v>
                </c:pt>
                <c:pt idx="69" formatCode="General">
                  <c:v>8</c:v>
                </c:pt>
                <c:pt idx="70" formatCode="General">
                  <c:v>8.4</c:v>
                </c:pt>
                <c:pt idx="71" formatCode="General">
                  <c:v>8</c:v>
                </c:pt>
                <c:pt idx="72" formatCode="General">
                  <c:v>8</c:v>
                </c:pt>
                <c:pt idx="73" formatCode="General">
                  <c:v>8.2000000000000011</c:v>
                </c:pt>
                <c:pt idx="74" formatCode="General">
                  <c:v>8.3000000000000007</c:v>
                </c:pt>
                <c:pt idx="75" formatCode="General">
                  <c:v>8.3000000000000007</c:v>
                </c:pt>
                <c:pt idx="76" formatCode="General">
                  <c:v>7.9</c:v>
                </c:pt>
                <c:pt idx="77" formatCode="General">
                  <c:v>7.9</c:v>
                </c:pt>
                <c:pt idx="78" formatCode="General">
                  <c:v>7.8</c:v>
                </c:pt>
                <c:pt idx="79" formatCode="General">
                  <c:v>8</c:v>
                </c:pt>
                <c:pt idx="80" formatCode="General">
                  <c:v>8</c:v>
                </c:pt>
                <c:pt idx="81" formatCode="General">
                  <c:v>7.9</c:v>
                </c:pt>
              </c:numCache>
            </c:numRef>
          </c:yVal>
          <c:smooth val="0"/>
          <c:extLst>
            <c:ext xmlns:c16="http://schemas.microsoft.com/office/drawing/2014/chart" uri="{C3380CC4-5D6E-409C-BE32-E72D297353CC}">
              <c16:uniqueId val="{00000004-8D56-4636-8B98-9D4F944EFB39}"/>
            </c:ext>
          </c:extLst>
        </c:ser>
        <c:dLbls>
          <c:showLegendKey val="0"/>
          <c:showVal val="0"/>
          <c:showCatName val="0"/>
          <c:showSerName val="0"/>
          <c:showPercent val="0"/>
          <c:showBubbleSize val="0"/>
        </c:dLbls>
        <c:axId val="85564416"/>
        <c:axId val="85570304"/>
      </c:scatterChart>
      <c:valAx>
        <c:axId val="85564416"/>
        <c:scaling>
          <c:orientation val="minMax"/>
          <c:max val="41580"/>
          <c:min val="39100"/>
        </c:scaling>
        <c:delete val="0"/>
        <c:axPos val="b"/>
        <c:numFmt formatCode="mm\-yyyy;@" sourceLinked="0"/>
        <c:majorTickMark val="out"/>
        <c:minorTickMark val="none"/>
        <c:tickLblPos val="nextTo"/>
        <c:txPr>
          <a:bodyPr rot="-5400000" vert="horz"/>
          <a:lstStyle/>
          <a:p>
            <a:pPr>
              <a:defRPr sz="1600">
                <a:latin typeface="Arial" panose="020B0604020202020204" pitchFamily="34" charset="0"/>
                <a:cs typeface="Arial" panose="020B0604020202020204" pitchFamily="34" charset="0"/>
              </a:defRPr>
            </a:pPr>
            <a:endParaRPr lang="zh-TW"/>
          </a:p>
        </c:txPr>
        <c:crossAx val="85570304"/>
        <c:crosses val="autoZero"/>
        <c:crossBetween val="midCat"/>
        <c:majorUnit val="91"/>
      </c:valAx>
      <c:valAx>
        <c:axId val="85570304"/>
        <c:scaling>
          <c:orientation val="minMax"/>
          <c:max val="12"/>
          <c:min val="3"/>
        </c:scaling>
        <c:delete val="0"/>
        <c:axPos val="l"/>
        <c:majorGridlines>
          <c:spPr>
            <a:ln>
              <a:solidFill>
                <a:schemeClr val="bg1">
                  <a:lumMod val="75000"/>
                </a:schemeClr>
              </a:solidFill>
            </a:ln>
          </c:spPr>
        </c:majorGridlines>
        <c:numFmt formatCode="0" sourceLinked="0"/>
        <c:majorTickMark val="out"/>
        <c:minorTickMark val="none"/>
        <c:tickLblPos val="nextTo"/>
        <c:txPr>
          <a:bodyPr/>
          <a:lstStyle/>
          <a:p>
            <a:pPr>
              <a:defRPr sz="1800">
                <a:latin typeface="Arial" panose="020B0604020202020204" pitchFamily="34" charset="0"/>
                <a:cs typeface="Arial" panose="020B0604020202020204" pitchFamily="34" charset="0"/>
              </a:defRPr>
            </a:pPr>
            <a:endParaRPr lang="zh-TW"/>
          </a:p>
        </c:txPr>
        <c:crossAx val="85564416"/>
        <c:crosses val="autoZero"/>
        <c:crossBetween val="midCat"/>
        <c:majorUnit val="1"/>
        <c:minorUnit val="0.4"/>
      </c:valAx>
      <c:spPr>
        <a:solidFill>
          <a:schemeClr val="bg1"/>
        </a:solidFill>
        <a:ln>
          <a:solidFill>
            <a:schemeClr val="tx1"/>
          </a:solidFill>
        </a:ln>
      </c:spPr>
    </c:plotArea>
    <c:legend>
      <c:legendPos val="r"/>
      <c:layout>
        <c:manualLayout>
          <c:xMode val="edge"/>
          <c:yMode val="edge"/>
          <c:x val="0.13838454440599801"/>
          <c:y val="3.5931269841269799E-2"/>
          <c:w val="0.170337024221453"/>
          <c:h val="0.28812715292507302"/>
        </c:manualLayout>
      </c:layout>
      <c:overlay val="1"/>
      <c:spPr>
        <a:solidFill>
          <a:srgbClr val="CCFFCC"/>
        </a:solidFill>
        <a:effectLst>
          <a:outerShdw blurRad="50800" dist="38100" dir="2700000" algn="ctr" rotWithShape="0">
            <a:schemeClr val="tx1">
              <a:alpha val="40000"/>
            </a:schemeClr>
          </a:outerShdw>
        </a:effectLst>
      </c:spPr>
      <c:txPr>
        <a:bodyPr/>
        <a:lstStyle/>
        <a:p>
          <a:pPr>
            <a:defRPr sz="2000">
              <a:latin typeface="Arial" panose="020B0604020202020204" pitchFamily="34" charset="0"/>
              <a:cs typeface="Arial" panose="020B0604020202020204" pitchFamily="34" charset="0"/>
            </a:defRPr>
          </a:pPr>
          <a:endParaRPr lang="zh-TW"/>
        </a:p>
      </c:txPr>
    </c:legend>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1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332"/>
          </a:xfrm>
          <a:prstGeom prst="rect">
            <a:avLst/>
          </a:prstGeom>
        </p:spPr>
        <p:txBody>
          <a:bodyPr vert="horz" lIns="96653" tIns="48327" rIns="96653" bIns="48327" rtlCol="0"/>
          <a:lstStyle>
            <a:lvl1pPr algn="r">
              <a:defRPr sz="1200"/>
            </a:lvl1pPr>
          </a:lstStyle>
          <a:p>
            <a:fld id="{9CBA0846-EC1A-40DB-8F81-96AE9A64BBB3}" type="datetimeFigureOut">
              <a:rPr lang="en-US" smtClean="0"/>
              <a:t>3/14/2022</a:t>
            </a:fld>
            <a:endParaRPr lang="en-US"/>
          </a:p>
        </p:txBody>
      </p:sp>
      <p:sp>
        <p:nvSpPr>
          <p:cNvPr id="4" name="Footer Placeholder 3"/>
          <p:cNvSpPr>
            <a:spLocks noGrp="1"/>
          </p:cNvSpPr>
          <p:nvPr>
            <p:ph type="ftr" sz="quarter" idx="2"/>
          </p:nvPr>
        </p:nvSpPr>
        <p:spPr>
          <a:xfrm>
            <a:off x="0" y="9428584"/>
            <a:ext cx="2945659" cy="496332"/>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28584"/>
            <a:ext cx="2945659" cy="496332"/>
          </a:xfrm>
          <a:prstGeom prst="rect">
            <a:avLst/>
          </a:prstGeom>
        </p:spPr>
        <p:txBody>
          <a:bodyPr vert="horz" lIns="96653" tIns="48327" rIns="96653" bIns="48327" rtlCol="0" anchor="b"/>
          <a:lstStyle>
            <a:lvl1pPr algn="r">
              <a:defRPr sz="1200"/>
            </a:lvl1pPr>
          </a:lstStyle>
          <a:p>
            <a:fld id="{C3CE0DA8-8A21-4DAB-8D09-F8325147C991}" type="slidenum">
              <a:rPr lang="en-US" smtClean="0"/>
              <a:t>‹#›</a:t>
            </a:fld>
            <a:endParaRPr lang="en-US"/>
          </a:p>
        </p:txBody>
      </p:sp>
    </p:spTree>
    <p:extLst>
      <p:ext uri="{BB962C8B-B14F-4D97-AF65-F5344CB8AC3E}">
        <p14:creationId xmlns:p14="http://schemas.microsoft.com/office/powerpoint/2010/main" val="40266894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3850443" y="0"/>
            <a:ext cx="2945659" cy="496332"/>
          </a:xfrm>
          <a:prstGeom prst="rect">
            <a:avLst/>
          </a:prstGeom>
        </p:spPr>
        <p:txBody>
          <a:bodyPr vert="horz" lIns="96653" tIns="48327" rIns="96653" bIns="48327" rtlCol="0"/>
          <a:lstStyle>
            <a:lvl1pPr algn="r">
              <a:defRPr sz="1200"/>
            </a:lvl1pPr>
          </a:lstStyle>
          <a:p>
            <a:fld id="{EF5DD168-A957-4784-9C8A-5438585B9AF9}" type="datetimeFigureOut">
              <a:rPr lang="en-US" smtClean="0"/>
              <a:t>3/14/2022</a:t>
            </a:fld>
            <a:endParaRPr lang="en-US"/>
          </a:p>
        </p:txBody>
      </p:sp>
      <p:sp>
        <p:nvSpPr>
          <p:cNvPr id="4" name="Slide Image Placeholder 3"/>
          <p:cNvSpPr>
            <a:spLocks noGrp="1" noRot="1" noChangeAspect="1"/>
          </p:cNvSpPr>
          <p:nvPr>
            <p:ph type="sldImg" idx="2"/>
          </p:nvPr>
        </p:nvSpPr>
        <p:spPr>
          <a:xfrm>
            <a:off x="90488" y="742950"/>
            <a:ext cx="6616700" cy="3722688"/>
          </a:xfrm>
          <a:prstGeom prst="rect">
            <a:avLst/>
          </a:prstGeom>
          <a:noFill/>
          <a:ln w="12700">
            <a:solidFill>
              <a:prstClr val="black"/>
            </a:solidFill>
          </a:ln>
        </p:spPr>
        <p:txBody>
          <a:bodyPr vert="horz" lIns="96653" tIns="48327" rIns="96653" bIns="48327" rtlCol="0" anchor="ctr"/>
          <a:lstStyle/>
          <a:p>
            <a:endParaRPr lang="en-US"/>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6653" tIns="48327" rIns="96653" bIns="48327"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28584"/>
            <a:ext cx="2945659" cy="496332"/>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6332"/>
          </a:xfrm>
          <a:prstGeom prst="rect">
            <a:avLst/>
          </a:prstGeom>
        </p:spPr>
        <p:txBody>
          <a:bodyPr vert="horz" lIns="96653" tIns="48327" rIns="96653" bIns="48327" rtlCol="0" anchor="b"/>
          <a:lstStyle>
            <a:lvl1pPr algn="r">
              <a:defRPr sz="1200"/>
            </a:lvl1pPr>
          </a:lstStyle>
          <a:p>
            <a:fld id="{2CAF6792-DBE1-4461-97FA-F85A7B48814E}" type="slidenum">
              <a:rPr lang="en-US" smtClean="0"/>
              <a:t>‹#›</a:t>
            </a:fld>
            <a:endParaRPr lang="en-US"/>
          </a:p>
        </p:txBody>
      </p:sp>
    </p:spTree>
    <p:extLst>
      <p:ext uri="{BB962C8B-B14F-4D97-AF65-F5344CB8AC3E}">
        <p14:creationId xmlns:p14="http://schemas.microsoft.com/office/powerpoint/2010/main" val="2815794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a:xfrm>
            <a:off x="679767" y="4715153"/>
            <a:ext cx="5740259" cy="4466987"/>
          </a:xfrm>
        </p:spPr>
        <p:txBody>
          <a:bodyPr/>
          <a:lstStyle/>
          <a:p>
            <a:r>
              <a:rPr lang="en-US" sz="1200" dirty="0"/>
              <a:t>This chapter is an excellent follow-up to the previous one (“Production and Growth”).  In that chapter, we learn that investment—the accumulation of capital—is important because it leads to a higher standard of living in the long run.  But what determines how much investment a country undertakes?  That is the present chapter’s central question.   </a:t>
            </a:r>
          </a:p>
          <a:p>
            <a:pPr eaLnBrk="1" hangingPunct="1"/>
            <a:endParaRPr lang="en-US" sz="1200" dirty="0"/>
          </a:p>
          <a:p>
            <a:pPr eaLnBrk="1" hangingPunct="1"/>
            <a:r>
              <a:rPr lang="en-US" sz="1200" dirty="0"/>
              <a:t>After some introductory information about the various types of financial institutions, the chapter focuses on saving and investment.  Students will learn the difference between private and public saving, and the definitions of government budget surpluses and deficits.  The brief review of the difference between saving and investment is very useful, as intro-level students often use the term “investment” when they mean to say “saving.”  </a:t>
            </a:r>
          </a:p>
          <a:p>
            <a:pPr eaLnBrk="1" hangingPunct="1"/>
            <a:endParaRPr lang="en-US" sz="1200" dirty="0"/>
          </a:p>
          <a:p>
            <a:pPr eaLnBrk="1" hangingPunct="1"/>
            <a:r>
              <a:rPr lang="en-US" sz="1200" dirty="0"/>
              <a:t>The most analytical part of the chapter is the coverage of the closed-economy loanable funds model.  This model uses the tools of supply and demand (introduced in Chapter 4) and should be very familiar if your students have already taken introductory microeconomics.  </a:t>
            </a:r>
          </a:p>
          <a:p>
            <a:pPr eaLnBrk="1" hangingPunct="1"/>
            <a:endParaRPr lang="en-US" sz="1200" dirty="0"/>
          </a:p>
          <a:p>
            <a:pPr eaLnBrk="1" hangingPunct="1"/>
            <a:r>
              <a:rPr lang="en-US" sz="1200" dirty="0"/>
              <a:t>The loanable funds model shows how the interest rate adjusts to equate saving and investment in a closed economy.  Students will learn how government budget deficits can crowd out investment, which is probably one of the biggest ideas in macroeconomics.</a:t>
            </a:r>
            <a:r>
              <a:rPr lang="en-US" sz="1200" baseline="0" dirty="0"/>
              <a:t> </a:t>
            </a:r>
            <a:endParaRPr lang="en-US" sz="1200" dirty="0"/>
          </a:p>
        </p:txBody>
      </p:sp>
      <p:sp>
        <p:nvSpPr>
          <p:cNvPr id="4" name="Slide Number Placeholder 3"/>
          <p:cNvSpPr>
            <a:spLocks noGrp="1"/>
          </p:cNvSpPr>
          <p:nvPr>
            <p:ph type="sldNum" sz="quarter" idx="10"/>
          </p:nvPr>
        </p:nvSpPr>
        <p:spPr/>
        <p:txBody>
          <a:bodyPr/>
          <a:lstStyle/>
          <a:p>
            <a:fld id="{2CAF6792-DBE1-4461-97FA-F85A7B48814E}" type="slidenum">
              <a:rPr lang="en-US" smtClean="0"/>
              <a:t>1</a:t>
            </a:fld>
            <a:endParaRPr lang="en-US" dirty="0"/>
          </a:p>
        </p:txBody>
      </p:sp>
    </p:spTree>
    <p:extLst>
      <p:ext uri="{BB962C8B-B14F-4D97-AF65-F5344CB8AC3E}">
        <p14:creationId xmlns:p14="http://schemas.microsoft.com/office/powerpoint/2010/main" val="40886789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11</a:t>
            </a:fld>
            <a:endParaRPr lang="en-US"/>
          </a:p>
        </p:txBody>
      </p:sp>
    </p:spTree>
    <p:extLst>
      <p:ext uri="{BB962C8B-B14F-4D97-AF65-F5344CB8AC3E}">
        <p14:creationId xmlns:p14="http://schemas.microsoft.com/office/powerpoint/2010/main" val="16474842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A portfolio is a selection of various types of stocks, bonds, or both stocks and bonds. </a:t>
            </a:r>
          </a:p>
          <a:p>
            <a:endParaRPr lang="en-US" sz="1200" b="0" i="0" u="none" strike="noStrike" kern="1200" baseline="0" dirty="0">
              <a:solidFill>
                <a:schemeClr val="tx1"/>
              </a:solidFill>
              <a:latin typeface="+mn-lt"/>
              <a:ea typeface="+mn-ea"/>
              <a:cs typeface="+mn-cs"/>
            </a:endParaRPr>
          </a:p>
          <a:p>
            <a:pPr lvl="0"/>
            <a:r>
              <a:rPr lang="en-US" altLang="en-US" sz="1200" dirty="0"/>
              <a:t>Index funds, which buy all the stocks in a given stock index, perform somewhat better on average than mutual funds that take advantage of active trading by professional money managers.</a:t>
            </a:r>
          </a:p>
          <a:p>
            <a:endParaRPr lang="en-US" sz="1200" b="0" i="0" u="none" strike="noStrike" kern="1200" baseline="0" dirty="0">
              <a:solidFill>
                <a:schemeClr val="tx1"/>
              </a:solidFill>
              <a:latin typeface="+mn-lt"/>
              <a:ea typeface="+mn-ea"/>
              <a:cs typeface="+mn-cs"/>
            </a:endParaRPr>
          </a:p>
          <a:p>
            <a:endParaRPr lang="en-US" sz="1200" dirty="0"/>
          </a:p>
        </p:txBody>
      </p:sp>
      <p:sp>
        <p:nvSpPr>
          <p:cNvPr id="4" name="Slide Number Placeholder 3"/>
          <p:cNvSpPr>
            <a:spLocks noGrp="1"/>
          </p:cNvSpPr>
          <p:nvPr>
            <p:ph type="sldNum" sz="quarter" idx="10"/>
          </p:nvPr>
        </p:nvSpPr>
        <p:spPr/>
        <p:txBody>
          <a:bodyPr/>
          <a:lstStyle/>
          <a:p>
            <a:fld id="{2CAF6792-DBE1-4461-97FA-F85A7B48814E}" type="slidenum">
              <a:rPr lang="en-US" smtClean="0"/>
              <a:t>12</a:t>
            </a:fld>
            <a:endParaRPr lang="en-US"/>
          </a:p>
        </p:txBody>
      </p:sp>
    </p:spTree>
    <p:extLst>
      <p:ext uri="{BB962C8B-B14F-4D97-AF65-F5344CB8AC3E}">
        <p14:creationId xmlns:p14="http://schemas.microsoft.com/office/powerpoint/2010/main" val="1647484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This </a:t>
            </a:r>
            <a:r>
              <a:rPr lang="en-US" sz="1200" b="1" i="1" u="none" strike="noStrike" kern="1200" baseline="0" dirty="0">
                <a:solidFill>
                  <a:schemeClr val="tx1"/>
                </a:solidFill>
                <a:latin typeface="+mn-lt"/>
                <a:ea typeface="+mn-ea"/>
                <a:cs typeface="+mn-cs"/>
              </a:rPr>
              <a:t>Y</a:t>
            </a:r>
            <a:r>
              <a:rPr lang="en-US" sz="1200" b="0" i="0" u="none" strike="noStrike" kern="1200" baseline="0" dirty="0">
                <a:solidFill>
                  <a:schemeClr val="tx1"/>
                </a:solidFill>
                <a:latin typeface="+mn-lt"/>
                <a:ea typeface="+mn-ea"/>
                <a:cs typeface="+mn-cs"/>
              </a:rPr>
              <a:t> = </a:t>
            </a:r>
            <a:r>
              <a:rPr lang="en-US" sz="1200" b="1" i="1" u="none" strike="noStrike" kern="1200" baseline="0" dirty="0">
                <a:solidFill>
                  <a:schemeClr val="tx1"/>
                </a:solidFill>
                <a:latin typeface="+mn-lt"/>
                <a:ea typeface="+mn-ea"/>
                <a:cs typeface="+mn-cs"/>
              </a:rPr>
              <a:t>C</a:t>
            </a:r>
            <a:r>
              <a:rPr lang="en-US" sz="1200" b="0" i="0" u="none" strike="noStrike" kern="1200" baseline="0" dirty="0">
                <a:solidFill>
                  <a:schemeClr val="tx1"/>
                </a:solidFill>
                <a:latin typeface="+mn-lt"/>
                <a:ea typeface="+mn-ea"/>
                <a:cs typeface="+mn-cs"/>
              </a:rPr>
              <a:t> + </a:t>
            </a:r>
            <a:r>
              <a:rPr lang="en-US" sz="1200" b="1" i="1" u="none" strike="noStrike" kern="1200" baseline="0" dirty="0">
                <a:solidFill>
                  <a:schemeClr val="tx1"/>
                </a:solidFill>
                <a:latin typeface="+mn-lt"/>
                <a:ea typeface="+mn-ea"/>
                <a:cs typeface="+mn-cs"/>
              </a:rPr>
              <a:t>I</a:t>
            </a:r>
            <a:r>
              <a:rPr lang="en-US" sz="1200" b="0" i="0" u="none" strike="noStrike" kern="1200" baseline="0" dirty="0">
                <a:solidFill>
                  <a:schemeClr val="tx1"/>
                </a:solidFill>
                <a:latin typeface="+mn-lt"/>
                <a:ea typeface="+mn-ea"/>
                <a:cs typeface="+mn-cs"/>
              </a:rPr>
              <a:t> + </a:t>
            </a:r>
            <a:r>
              <a:rPr lang="en-US" sz="1200" b="1" i="1" u="none" strike="noStrike" kern="1200" baseline="0" dirty="0">
                <a:solidFill>
                  <a:schemeClr val="tx1"/>
                </a:solidFill>
                <a:latin typeface="+mn-lt"/>
                <a:ea typeface="+mn-ea"/>
                <a:cs typeface="+mn-cs"/>
              </a:rPr>
              <a:t>G</a:t>
            </a:r>
            <a:r>
              <a:rPr lang="en-US" sz="1200" b="0" i="0" u="none" strike="noStrike" kern="1200" baseline="0" dirty="0">
                <a:solidFill>
                  <a:schemeClr val="tx1"/>
                </a:solidFill>
                <a:latin typeface="+mn-lt"/>
                <a:ea typeface="+mn-ea"/>
                <a:cs typeface="+mn-cs"/>
              </a:rPr>
              <a:t> + </a:t>
            </a:r>
            <a:r>
              <a:rPr lang="en-US" sz="1200" b="1" i="1" u="none" strike="noStrike" kern="1200" baseline="0" dirty="0">
                <a:solidFill>
                  <a:schemeClr val="tx1"/>
                </a:solidFill>
                <a:latin typeface="+mn-lt"/>
                <a:ea typeface="+mn-ea"/>
                <a:cs typeface="+mn-cs"/>
              </a:rPr>
              <a:t>NX</a:t>
            </a:r>
            <a:r>
              <a:rPr lang="en-US" sz="1200" b="0" i="0" u="none" strike="noStrike" kern="1200" baseline="0" dirty="0">
                <a:solidFill>
                  <a:schemeClr val="tx1"/>
                </a:solidFill>
                <a:latin typeface="+mn-lt"/>
                <a:ea typeface="+mn-ea"/>
                <a:cs typeface="+mn-cs"/>
              </a:rPr>
              <a:t> equation is an identity because every dollar of expenditure that shows up on the left side also shows up in one of the four components on the right side.  </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13</a:t>
            </a:fld>
            <a:endParaRPr lang="en-US"/>
          </a:p>
        </p:txBody>
      </p:sp>
    </p:spTree>
    <p:extLst>
      <p:ext uri="{BB962C8B-B14F-4D97-AF65-F5344CB8AC3E}">
        <p14:creationId xmlns:p14="http://schemas.microsoft.com/office/powerpoint/2010/main" val="2214581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defTabSz="966612">
              <a:defRPr/>
            </a:pPr>
            <a:r>
              <a:rPr lang="en-US" dirty="0"/>
              <a:t>In defense of the closed economy assumption: It’s true that most economies are open.  However, the closed economy case is easier to learn, and we can still learn a lot about how the world works by studying the closed economy case. </a:t>
            </a:r>
          </a:p>
          <a:p>
            <a:pPr eaLnBrk="1" hangingPunct="1"/>
            <a:endParaRPr lang="en-US" dirty="0"/>
          </a:p>
          <a:p>
            <a:pPr eaLnBrk="1" hangingPunct="1"/>
            <a:r>
              <a:rPr lang="en-US" dirty="0"/>
              <a:t>In general, “saving” is just some measure of income minus some measure of expenditure. </a:t>
            </a:r>
          </a:p>
          <a:p>
            <a:pPr eaLnBrk="1" hangingPunct="1"/>
            <a:r>
              <a:rPr lang="en-US" dirty="0"/>
              <a:t>In the case of national saving, the measure of income is </a:t>
            </a:r>
            <a:r>
              <a:rPr lang="en-US" b="1" i="1" dirty="0"/>
              <a:t>GDP</a:t>
            </a:r>
            <a:r>
              <a:rPr lang="en-US" dirty="0"/>
              <a:t> (</a:t>
            </a:r>
            <a:r>
              <a:rPr lang="en-US" b="1" i="1" dirty="0"/>
              <a:t>Y</a:t>
            </a:r>
            <a:r>
              <a:rPr lang="en-US" dirty="0"/>
              <a:t>), and the measure of expenditure is </a:t>
            </a:r>
            <a:r>
              <a:rPr lang="en-US" b="1" i="1" dirty="0"/>
              <a:t>C</a:t>
            </a:r>
            <a:r>
              <a:rPr lang="en-US" dirty="0"/>
              <a:t>+</a:t>
            </a:r>
            <a:r>
              <a:rPr lang="en-US" b="1" i="1" dirty="0"/>
              <a:t>G</a:t>
            </a:r>
            <a:r>
              <a:rPr lang="en-US" dirty="0"/>
              <a:t>.  </a:t>
            </a:r>
          </a:p>
          <a:p>
            <a:pPr eaLnBrk="1" hangingPunct="1"/>
            <a:endParaRPr lang="en-US" dirty="0"/>
          </a:p>
          <a:p>
            <a:pPr eaLnBrk="1" hangingPunct="1"/>
            <a:r>
              <a:rPr lang="en-US" dirty="0"/>
              <a:t>The same identity </a:t>
            </a:r>
            <a:r>
              <a:rPr lang="en-US" b="1" i="1" dirty="0"/>
              <a:t>S</a:t>
            </a:r>
            <a:r>
              <a:rPr lang="en-US" dirty="0"/>
              <a:t> = </a:t>
            </a:r>
            <a:r>
              <a:rPr lang="en-US" b="1" i="1" dirty="0"/>
              <a:t>I</a:t>
            </a:r>
            <a:r>
              <a:rPr lang="en-US" dirty="0"/>
              <a:t> can be proven</a:t>
            </a:r>
            <a:r>
              <a:rPr lang="en-US" baseline="0" dirty="0"/>
              <a:t> using the </a:t>
            </a:r>
            <a:r>
              <a:rPr lang="en-US" b="1" i="1" baseline="0" dirty="0"/>
              <a:t>S</a:t>
            </a:r>
            <a:r>
              <a:rPr lang="en-US" baseline="0" dirty="0"/>
              <a:t> = private saving + public saving from the next slide.</a:t>
            </a:r>
          </a:p>
          <a:p>
            <a:pPr eaLnBrk="1" hangingPunct="1"/>
            <a:endParaRPr lang="en-US" baseline="0" dirty="0"/>
          </a:p>
          <a:p>
            <a:pPr eaLnBrk="1" hangingPunct="1"/>
            <a:r>
              <a:rPr lang="en-US" dirty="0"/>
              <a:t>So, for the economy as a whole (close economy), one person’s savings can finance another person’s investment.</a:t>
            </a:r>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14</a:t>
            </a:fld>
            <a:endParaRPr lang="en-US"/>
          </a:p>
        </p:txBody>
      </p:sp>
    </p:spTree>
    <p:extLst>
      <p:ext uri="{BB962C8B-B14F-4D97-AF65-F5344CB8AC3E}">
        <p14:creationId xmlns:p14="http://schemas.microsoft.com/office/powerpoint/2010/main" val="9399152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eaLnBrk="1" hangingPunct="1"/>
            <a:r>
              <a:rPr lang="en-US" dirty="0"/>
              <a:t>In general, “saving” is just some measure of income minus some measure of expenditure. </a:t>
            </a:r>
          </a:p>
          <a:p>
            <a:pPr eaLnBrk="1" hangingPunct="1"/>
            <a:endParaRPr lang="en-US" dirty="0"/>
          </a:p>
          <a:p>
            <a:pPr eaLnBrk="1" hangingPunct="1"/>
            <a:r>
              <a:rPr lang="en-US" dirty="0"/>
              <a:t>For private (household) saving, the measure of income is “disposable income,” or gross income minus taxes (“take-home pay”).  The measure of expenditure is consumption.  </a:t>
            </a:r>
          </a:p>
          <a:p>
            <a:pPr eaLnBrk="1" hangingPunct="1"/>
            <a:endParaRPr lang="en-US" dirty="0"/>
          </a:p>
          <a:p>
            <a:pPr eaLnBrk="1" hangingPunct="1"/>
            <a:r>
              <a:rPr lang="en-US" dirty="0"/>
              <a:t>For public (government) saving, the measure of income is </a:t>
            </a:r>
            <a:r>
              <a:rPr lang="en-US" b="1" i="1" dirty="0"/>
              <a:t>T</a:t>
            </a:r>
            <a:r>
              <a:rPr lang="en-US" dirty="0"/>
              <a:t>, net taxes, which is the government’s source of “income.”  The measure of expenditure is simply </a:t>
            </a:r>
            <a:r>
              <a:rPr lang="en-US" b="1" i="1" dirty="0"/>
              <a:t>G</a:t>
            </a:r>
            <a:r>
              <a:rPr lang="en-US" dirty="0"/>
              <a:t>, government purchases.  </a:t>
            </a:r>
          </a:p>
          <a:p>
            <a:pPr defTabSz="966612">
              <a:defRPr/>
            </a:pPr>
            <a:endParaRPr lang="en-US" altLang="en-US" dirty="0"/>
          </a:p>
          <a:p>
            <a:pPr defTabSz="966612">
              <a:defRPr/>
            </a:pPr>
            <a:r>
              <a:rPr lang="en-US" altLang="en-US" b="1" i="1" dirty="0"/>
              <a:t>S</a:t>
            </a:r>
            <a:r>
              <a:rPr lang="en-US" altLang="en-US" dirty="0"/>
              <a:t> = (</a:t>
            </a:r>
            <a:r>
              <a:rPr lang="en-US" altLang="en-US" b="1" i="1" dirty="0"/>
              <a:t>Y</a:t>
            </a:r>
            <a:r>
              <a:rPr lang="en-US" altLang="en-US" dirty="0"/>
              <a:t> – </a:t>
            </a:r>
            <a:r>
              <a:rPr lang="en-US" altLang="en-US" b="1" i="1" dirty="0"/>
              <a:t>T</a:t>
            </a:r>
            <a:r>
              <a:rPr lang="en-US" altLang="en-US" dirty="0"/>
              <a:t> – </a:t>
            </a:r>
            <a:r>
              <a:rPr lang="en-US" altLang="en-US" b="1" i="1" dirty="0"/>
              <a:t>C</a:t>
            </a:r>
            <a:r>
              <a:rPr lang="en-US" altLang="en-US" dirty="0"/>
              <a:t>) + (</a:t>
            </a:r>
            <a:r>
              <a:rPr lang="en-US" altLang="en-US" b="1" i="1" dirty="0"/>
              <a:t>T</a:t>
            </a:r>
            <a:r>
              <a:rPr lang="en-US" altLang="en-US" dirty="0"/>
              <a:t> – </a:t>
            </a:r>
            <a:r>
              <a:rPr lang="en-US" altLang="en-US" b="1" i="1" dirty="0"/>
              <a:t>G</a:t>
            </a:r>
            <a:r>
              <a:rPr lang="en-US" altLang="en-US" dirty="0"/>
              <a:t>) gives us:  National</a:t>
            </a:r>
            <a:r>
              <a:rPr lang="en-US" altLang="en-US" baseline="0" dirty="0"/>
              <a:t> saving (</a:t>
            </a:r>
            <a:r>
              <a:rPr lang="en-US" altLang="en-US" b="1" i="1" baseline="0" dirty="0"/>
              <a:t>S</a:t>
            </a:r>
            <a:r>
              <a:rPr lang="en-US" altLang="en-US" baseline="0" dirty="0"/>
              <a:t>) = Private saving + Public saving</a:t>
            </a:r>
            <a:endParaRPr lang="en-US" altLang="en-US" dirty="0"/>
          </a:p>
          <a:p>
            <a:pPr eaLnBrk="1" hangingPunct="1"/>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15</a:t>
            </a:fld>
            <a:endParaRPr lang="en-US"/>
          </a:p>
        </p:txBody>
      </p:sp>
    </p:spTree>
    <p:extLst>
      <p:ext uri="{BB962C8B-B14F-4D97-AF65-F5344CB8AC3E}">
        <p14:creationId xmlns:p14="http://schemas.microsoft.com/office/powerpoint/2010/main" val="8355411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AF6792-DBE1-4461-97FA-F85A7B48814E}" type="slidenum">
              <a:rPr lang="en-US" smtClean="0"/>
              <a:t>16</a:t>
            </a:fld>
            <a:endParaRPr lang="en-US"/>
          </a:p>
        </p:txBody>
      </p:sp>
    </p:spTree>
    <p:extLst>
      <p:ext uri="{BB962C8B-B14F-4D97-AF65-F5344CB8AC3E}">
        <p14:creationId xmlns:p14="http://schemas.microsoft.com/office/powerpoint/2010/main" val="7454681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a:xfrm>
            <a:off x="604238" y="4549709"/>
            <a:ext cx="5136021" cy="5128763"/>
          </a:xfrm>
        </p:spPr>
        <p:txBody>
          <a:bodyPr/>
          <a:lstStyle/>
          <a:p>
            <a:pPr defTabSz="966612">
              <a:defRPr/>
            </a:pPr>
            <a:r>
              <a:rPr lang="en-US" sz="1300" dirty="0"/>
              <a:t>This exercise asks your students to apply the concepts from the preceding slides to the kind of problem they might see on an upcoming exam.</a:t>
            </a:r>
          </a:p>
          <a:p>
            <a:pPr defTabSz="966612">
              <a:defRPr/>
            </a:pPr>
            <a:r>
              <a:rPr lang="en-US" sz="1300" dirty="0"/>
              <a:t>Give your students 5-10 minutes to work before asking for feedback and showing the answers on the next 2</a:t>
            </a:r>
            <a:r>
              <a:rPr lang="en-US" sz="1300" baseline="0" dirty="0"/>
              <a:t> slides.</a:t>
            </a:r>
            <a:endParaRPr lang="en-US" sz="1300" dirty="0"/>
          </a:p>
        </p:txBody>
      </p:sp>
      <p:sp>
        <p:nvSpPr>
          <p:cNvPr id="4" name="Slide Number Placeholder 3"/>
          <p:cNvSpPr>
            <a:spLocks noGrp="1"/>
          </p:cNvSpPr>
          <p:nvPr>
            <p:ph type="sldNum" sz="quarter" idx="10"/>
          </p:nvPr>
        </p:nvSpPr>
        <p:spPr/>
        <p:txBody>
          <a:bodyPr/>
          <a:lstStyle/>
          <a:p>
            <a:fld id="{2CAF6792-DBE1-4461-97FA-F85A7B48814E}" type="slidenum">
              <a:rPr lang="en-US" smtClean="0"/>
              <a:t>17</a:t>
            </a:fld>
            <a:endParaRPr lang="en-US"/>
          </a:p>
        </p:txBody>
      </p:sp>
    </p:spTree>
    <p:extLst>
      <p:ext uri="{BB962C8B-B14F-4D97-AF65-F5344CB8AC3E}">
        <p14:creationId xmlns:p14="http://schemas.microsoft.com/office/powerpoint/2010/main" val="32227897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eaLnBrk="1" hangingPunct="1"/>
            <a:r>
              <a:rPr lang="en-US" dirty="0"/>
              <a:t>This exercise is designed to teach an important lesson and prevent a common mistake among students.  </a:t>
            </a:r>
          </a:p>
          <a:p>
            <a:pPr eaLnBrk="1" hangingPunct="1"/>
            <a:endParaRPr lang="en-US" dirty="0"/>
          </a:p>
          <a:p>
            <a:pPr eaLnBrk="1" hangingPunct="1"/>
            <a:r>
              <a:rPr lang="en-US" dirty="0"/>
              <a:t>When students are asked (on an exam, for example) to determine the effects of a tax cut on national saving, investment, and the interest rate, many students mistakenly state that the tax change has no effects because taxes enter positively in the expression for public saving, negatively in the expression for private saving, and not at all in the expression for national saving (Y – C – G).  </a:t>
            </a:r>
          </a:p>
          <a:p>
            <a:endParaRPr lang="en-US" dirty="0"/>
          </a:p>
          <a:p>
            <a:pPr eaLnBrk="1" hangingPunct="1"/>
            <a:r>
              <a:rPr lang="en-US" dirty="0"/>
              <a:t>If students have trouble understanding the first question, you can rephrase it in terms they are likely to grasp:</a:t>
            </a:r>
          </a:p>
          <a:p>
            <a:pPr eaLnBrk="1" hangingPunct="1"/>
            <a:endParaRPr lang="en-US" dirty="0"/>
          </a:p>
          <a:p>
            <a:pPr eaLnBrk="1" hangingPunct="1"/>
            <a:r>
              <a:rPr lang="en-US" dirty="0"/>
              <a:t>Suppose a tax cut causes your annual take-home pay to rise from $40,000 to $42,000.  What would you do with that extra $2000?  Would you save ALL of it?  Or would you spend at least part of it?  </a:t>
            </a:r>
          </a:p>
          <a:p>
            <a:pPr eaLnBrk="1" hangingPunct="1"/>
            <a:endParaRPr lang="en-US" dirty="0"/>
          </a:p>
          <a:p>
            <a:pPr eaLnBrk="1" hangingPunct="1"/>
            <a:r>
              <a:rPr lang="en-US" dirty="0"/>
              <a:t>In this light, most students would agree that the most realistic scenario involves consumers spending at least part of the proceeds of the tax cut. </a:t>
            </a:r>
          </a:p>
          <a:p>
            <a:pPr eaLnBrk="1" hangingPunct="1"/>
            <a:endParaRPr lang="en-US" dirty="0"/>
          </a:p>
          <a:p>
            <a:pPr eaLnBrk="1" hangingPunct="1"/>
            <a:r>
              <a:rPr lang="en-US" dirty="0"/>
              <a:t>The answer to the first question determines whether a tax cut reduces investment.  This is important because a fall in investment would cause, in the long run, a fall in the standard of living, according to what we learned in the Production and Growth chapter.  </a:t>
            </a:r>
          </a:p>
          <a:p>
            <a:pPr eaLnBrk="1" hangingPunct="1"/>
            <a:endParaRPr lang="en-US" dirty="0"/>
          </a:p>
          <a:p>
            <a:pPr eaLnBrk="1" hangingPunct="1"/>
            <a:r>
              <a:rPr lang="en-US" dirty="0"/>
              <a:t>The bigger point is this:  while tax cuts seem appealing (nobody likes paying taxes, after all), they are not without cost.  Later in the chapter, we will see HOW a tax cut causes investment to fall in a closed economy.  (Answer:  by raising interest rates.)</a:t>
            </a:r>
          </a:p>
        </p:txBody>
      </p:sp>
      <p:sp>
        <p:nvSpPr>
          <p:cNvPr id="4" name="Slide Number Placeholder 3"/>
          <p:cNvSpPr>
            <a:spLocks noGrp="1"/>
          </p:cNvSpPr>
          <p:nvPr>
            <p:ph type="sldNum" sz="quarter" idx="10"/>
          </p:nvPr>
        </p:nvSpPr>
        <p:spPr/>
        <p:txBody>
          <a:bodyPr/>
          <a:lstStyle/>
          <a:p>
            <a:fld id="{2CAF6792-DBE1-4461-97FA-F85A7B48814E}" type="slidenum">
              <a:rPr lang="en-US" smtClean="0"/>
              <a:t>19</a:t>
            </a:fld>
            <a:endParaRPr lang="en-US"/>
          </a:p>
        </p:txBody>
      </p:sp>
    </p:spTree>
    <p:extLst>
      <p:ext uri="{BB962C8B-B14F-4D97-AF65-F5344CB8AC3E}">
        <p14:creationId xmlns:p14="http://schemas.microsoft.com/office/powerpoint/2010/main" val="18316100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AF6792-DBE1-4461-97FA-F85A7B48814E}" type="slidenum">
              <a:rPr lang="en-US" smtClean="0"/>
              <a:t>20</a:t>
            </a:fld>
            <a:endParaRPr lang="en-US"/>
          </a:p>
        </p:txBody>
      </p:sp>
    </p:spTree>
    <p:extLst>
      <p:ext uri="{BB962C8B-B14F-4D97-AF65-F5344CB8AC3E}">
        <p14:creationId xmlns:p14="http://schemas.microsoft.com/office/powerpoint/2010/main" val="29541796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eaLnBrk="1" hangingPunct="1"/>
            <a:r>
              <a:rPr lang="en-US" dirty="0"/>
              <a:t>In principle, students should already know the meaning of “investment,” which was introduced in the “Measuring National Income” chapter.  However, many students continue to think of “investment” as the purchase of stocks, bonds, or other assets.  At this point in the chapter, a review of “saving” and “investment” is especially worthwhile because the next topic is the loanable funds model.  In this model, saving is the supply of funds and investment is the demand.  </a:t>
            </a:r>
          </a:p>
          <a:p>
            <a:pPr eaLnBrk="1" hangingPunct="1"/>
            <a:endParaRPr lang="en-US" dirty="0"/>
          </a:p>
          <a:p>
            <a:pPr eaLnBrk="1" hangingPunct="1"/>
            <a:r>
              <a:rPr lang="en-US" dirty="0"/>
              <a:t>There’s a connection between the economics definition of investment and the commonplace usage of the term:  What laypeople think of as financial investment (the purchase of stocks and bonds, etc.) is what finances investment in physical capital.  For example, General Motors may sell $300 million worth of bonds to raise the funds it needs to pay for its new factory in Flint, Michigan.  In this case, people buying the bonds are doing “investment” in the layperson’s sense of the term, and GM is using their funds to pay for the physical investment. </a:t>
            </a:r>
          </a:p>
        </p:txBody>
      </p:sp>
      <p:sp>
        <p:nvSpPr>
          <p:cNvPr id="4" name="Slide Number Placeholder 3"/>
          <p:cNvSpPr>
            <a:spLocks noGrp="1"/>
          </p:cNvSpPr>
          <p:nvPr>
            <p:ph type="sldNum" sz="quarter" idx="10"/>
          </p:nvPr>
        </p:nvSpPr>
        <p:spPr/>
        <p:txBody>
          <a:bodyPr/>
          <a:lstStyle/>
          <a:p>
            <a:fld id="{2CAF6792-DBE1-4461-97FA-F85A7B48814E}" type="slidenum">
              <a:rPr lang="en-US" smtClean="0"/>
              <a:t>21</a:t>
            </a:fld>
            <a:endParaRPr lang="en-US"/>
          </a:p>
        </p:txBody>
      </p:sp>
    </p:spTree>
    <p:extLst>
      <p:ext uri="{BB962C8B-B14F-4D97-AF65-F5344CB8AC3E}">
        <p14:creationId xmlns:p14="http://schemas.microsoft.com/office/powerpoint/2010/main" val="1901935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There are 3 main sections in this chapter: </a:t>
            </a:r>
          </a:p>
          <a:p>
            <a:pPr marL="237127" indent="-237127">
              <a:buFont typeface="+mj-lt"/>
              <a:buAutoNum type="arabicPeriod"/>
            </a:pPr>
            <a:r>
              <a:rPr lang="en-US" sz="1200" b="0" i="0" u="none" strike="noStrike" kern="1200" baseline="0" dirty="0">
                <a:solidFill>
                  <a:schemeClr val="tx1"/>
                </a:solidFill>
                <a:latin typeface="+mn-lt"/>
                <a:ea typeface="+mn-ea"/>
                <a:cs typeface="+mn-cs"/>
              </a:rPr>
              <a:t>Financial Institutions in the U.S. Economy</a:t>
            </a:r>
          </a:p>
          <a:p>
            <a:pPr marL="237127" indent="-237127">
              <a:buFont typeface="+mj-lt"/>
              <a:buAutoNum type="arabicPeriod"/>
            </a:pPr>
            <a:r>
              <a:rPr lang="en-US" sz="1200" b="0" i="0" u="none" strike="noStrike" kern="1200" baseline="0" dirty="0">
                <a:solidFill>
                  <a:schemeClr val="tx1"/>
                </a:solidFill>
                <a:latin typeface="+mn-lt"/>
                <a:ea typeface="+mn-ea"/>
                <a:cs typeface="+mn-cs"/>
              </a:rPr>
              <a:t>Saving and Investment in the National Income Accounts</a:t>
            </a:r>
          </a:p>
          <a:p>
            <a:pPr marL="237127" indent="-237127">
              <a:buFont typeface="+mj-lt"/>
              <a:buAutoNum type="arabicPeriod"/>
            </a:pPr>
            <a:r>
              <a:rPr lang="en-US" sz="1200" b="0" i="0" u="none" strike="noStrike" kern="1200" baseline="0" dirty="0">
                <a:solidFill>
                  <a:schemeClr val="tx1"/>
                </a:solidFill>
                <a:latin typeface="+mn-lt"/>
                <a:ea typeface="+mn-ea"/>
                <a:cs typeface="+mn-cs"/>
              </a:rPr>
              <a:t>The Market for Loanable Funds</a:t>
            </a:r>
          </a:p>
          <a:p>
            <a:pPr marL="237127" indent="-237127">
              <a:buFont typeface="+mj-lt"/>
              <a:buAutoNum type="arabicPeriod"/>
            </a:pP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2</a:t>
            </a:fld>
            <a:endParaRPr lang="en-US" dirty="0"/>
          </a:p>
        </p:txBody>
      </p:sp>
    </p:spTree>
    <p:extLst>
      <p:ext uri="{BB962C8B-B14F-4D97-AF65-F5344CB8AC3E}">
        <p14:creationId xmlns:p14="http://schemas.microsoft.com/office/powerpoint/2010/main" val="136236002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AF6792-DBE1-4461-97FA-F85A7B48814E}" type="slidenum">
              <a:rPr lang="en-US" smtClean="0"/>
              <a:t>22</a:t>
            </a:fld>
            <a:endParaRPr lang="en-US"/>
          </a:p>
        </p:txBody>
      </p:sp>
    </p:spTree>
    <p:extLst>
      <p:ext uri="{BB962C8B-B14F-4D97-AF65-F5344CB8AC3E}">
        <p14:creationId xmlns:p14="http://schemas.microsoft.com/office/powerpoint/2010/main" val="31640397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eaLnBrk="1" hangingPunct="1"/>
            <a:r>
              <a:rPr lang="en-US" dirty="0"/>
              <a:t>In defense of the assumption of just one financial market:</a:t>
            </a:r>
          </a:p>
          <a:p>
            <a:pPr eaLnBrk="1" hangingPunct="1"/>
            <a:endParaRPr lang="en-US" dirty="0"/>
          </a:p>
          <a:p>
            <a:pPr eaLnBrk="1" hangingPunct="1"/>
            <a:r>
              <a:rPr lang="en-US" dirty="0"/>
              <a:t>We are using this model to study the aggregate financial system.  It’s fine to assume there’s only one type of asset as long as we don’t need to know how households divide their financial wealth into various types of assets.  </a:t>
            </a:r>
          </a:p>
          <a:p>
            <a:pPr eaLnBrk="1" hangingPunct="1"/>
            <a:endParaRPr lang="en-US" dirty="0"/>
          </a:p>
          <a:p>
            <a:pPr eaLnBrk="1" hangingPunct="1"/>
            <a:r>
              <a:rPr lang="en-US" dirty="0"/>
              <a:t>An analogy might help.  Suppose you want to know how a fall in consumer income affects the automobile market.  You could draw a supply–demand model for autos, in which the demand curve would shift leftward, causing the price and quantity to fall.  Of course, this model ignores the fact that there are lots of different types of vehicles, but that isn’t relevant to the issue at hand.  </a:t>
            </a:r>
          </a:p>
        </p:txBody>
      </p:sp>
      <p:sp>
        <p:nvSpPr>
          <p:cNvPr id="4" name="Slide Number Placeholder 3"/>
          <p:cNvSpPr>
            <a:spLocks noGrp="1"/>
          </p:cNvSpPr>
          <p:nvPr>
            <p:ph type="sldNum" sz="quarter" idx="10"/>
          </p:nvPr>
        </p:nvSpPr>
        <p:spPr/>
        <p:txBody>
          <a:bodyPr/>
          <a:lstStyle/>
          <a:p>
            <a:fld id="{2CAF6792-DBE1-4461-97FA-F85A7B48814E}" type="slidenum">
              <a:rPr lang="en-US" smtClean="0"/>
              <a:t>23</a:t>
            </a:fld>
            <a:endParaRPr lang="en-US"/>
          </a:p>
        </p:txBody>
      </p:sp>
    </p:spTree>
    <p:extLst>
      <p:ext uri="{BB962C8B-B14F-4D97-AF65-F5344CB8AC3E}">
        <p14:creationId xmlns:p14="http://schemas.microsoft.com/office/powerpoint/2010/main" val="19580294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Because inflation erodes the value of money over time, the real interest rate more accurately reflects the real return to saving and the real cost of borrowing.  So here we are referring to the real interest rate. </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24</a:t>
            </a:fld>
            <a:endParaRPr lang="en-US"/>
          </a:p>
        </p:txBody>
      </p:sp>
    </p:spTree>
    <p:extLst>
      <p:ext uri="{BB962C8B-B14F-4D97-AF65-F5344CB8AC3E}">
        <p14:creationId xmlns:p14="http://schemas.microsoft.com/office/powerpoint/2010/main" val="16468878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DF14BB5D-072C-49E2-8C80-710DDA57F78F}" type="slidenum">
              <a:rPr lang="en-US" smtClean="0"/>
              <a:pPr eaLnBrk="1" hangingPunct="1"/>
              <a:t>25</a:t>
            </a:fld>
            <a:endParaRPr lang="en-US"/>
          </a:p>
        </p:txBody>
      </p:sp>
      <p:sp>
        <p:nvSpPr>
          <p:cNvPr id="62467"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7816F185-72C0-4982-8EB0-081735163BCC}" type="slidenum">
              <a:rPr lang="en-US" sz="1300">
                <a:cs typeface="Arial" charset="0"/>
              </a:rPr>
              <a:pPr algn="r" eaLnBrk="1" hangingPunct="1"/>
              <a:t>25</a:t>
            </a:fld>
            <a:endParaRPr lang="en-US" sz="1300">
              <a:cs typeface="Arial" charset="0"/>
            </a:endParaRPr>
          </a:p>
        </p:txBody>
      </p:sp>
      <p:sp>
        <p:nvSpPr>
          <p:cNvPr id="62468" name="Rectangle 2"/>
          <p:cNvSpPr>
            <a:spLocks noGrp="1" noRot="1" noChangeAspect="1" noChangeArrowheads="1" noTextEdit="1"/>
          </p:cNvSpPr>
          <p:nvPr>
            <p:ph type="sldImg"/>
          </p:nvPr>
        </p:nvSpPr>
        <p:spPr>
          <a:xfrm>
            <a:off x="90488" y="742950"/>
            <a:ext cx="6616700" cy="3722688"/>
          </a:xfrm>
          <a:ln/>
        </p:spPr>
      </p:sp>
      <p:sp>
        <p:nvSpPr>
          <p:cNvPr id="624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AF6792-DBE1-4461-97FA-F85A7B48814E}" type="slidenum">
              <a:rPr lang="en-US" smtClean="0"/>
              <a:t>26</a:t>
            </a:fld>
            <a:endParaRPr lang="en-US"/>
          </a:p>
        </p:txBody>
      </p:sp>
    </p:spTree>
    <p:extLst>
      <p:ext uri="{BB962C8B-B14F-4D97-AF65-F5344CB8AC3E}">
        <p14:creationId xmlns:p14="http://schemas.microsoft.com/office/powerpoint/2010/main" val="100494255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4CEDC895-EE7F-416D-B16D-6B6CFAB8B586}" type="slidenum">
              <a:rPr lang="en-US" smtClean="0"/>
              <a:pPr eaLnBrk="1" hangingPunct="1"/>
              <a:t>27</a:t>
            </a:fld>
            <a:endParaRPr lang="en-US"/>
          </a:p>
        </p:txBody>
      </p:sp>
      <p:sp>
        <p:nvSpPr>
          <p:cNvPr id="64515"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CABDBC6C-9076-4DBD-B49D-94A8CEFCC86B}" type="slidenum">
              <a:rPr lang="en-US" sz="1300">
                <a:cs typeface="Arial" charset="0"/>
              </a:rPr>
              <a:pPr algn="r" eaLnBrk="1" hangingPunct="1"/>
              <a:t>27</a:t>
            </a:fld>
            <a:endParaRPr lang="en-US" sz="1300">
              <a:cs typeface="Arial" charset="0"/>
            </a:endParaRPr>
          </a:p>
        </p:txBody>
      </p:sp>
      <p:sp>
        <p:nvSpPr>
          <p:cNvPr id="64516" name="Rectangle 2"/>
          <p:cNvSpPr>
            <a:spLocks noGrp="1" noRot="1" noChangeAspect="1" noChangeArrowheads="1" noTextEdit="1"/>
          </p:cNvSpPr>
          <p:nvPr>
            <p:ph type="sldImg"/>
          </p:nvPr>
        </p:nvSpPr>
        <p:spPr>
          <a:xfrm>
            <a:off x="90488" y="742950"/>
            <a:ext cx="6616700" cy="3722688"/>
          </a:xfrm>
          <a:ln/>
        </p:spPr>
      </p:sp>
      <p:sp>
        <p:nvSpPr>
          <p:cNvPr id="645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0A28144E-55EA-4ACD-9222-61F6F701B6C4}" type="slidenum">
              <a:rPr lang="en-US" smtClean="0"/>
              <a:pPr eaLnBrk="1" hangingPunct="1"/>
              <a:t>28</a:t>
            </a:fld>
            <a:endParaRPr lang="en-US"/>
          </a:p>
        </p:txBody>
      </p:sp>
      <p:sp>
        <p:nvSpPr>
          <p:cNvPr id="65539"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9C6D66C1-A033-4ECF-B9D8-097C5D81ACF5}" type="slidenum">
              <a:rPr lang="en-US" sz="1300">
                <a:cs typeface="Arial" charset="0"/>
              </a:rPr>
              <a:pPr algn="r" eaLnBrk="1" hangingPunct="1"/>
              <a:t>28</a:t>
            </a:fld>
            <a:endParaRPr lang="en-US" sz="1300">
              <a:cs typeface="Arial" charset="0"/>
            </a:endParaRPr>
          </a:p>
        </p:txBody>
      </p:sp>
      <p:sp>
        <p:nvSpPr>
          <p:cNvPr id="65540" name="Rectangle 2"/>
          <p:cNvSpPr>
            <a:spLocks noGrp="1" noRot="1" noChangeAspect="1" noChangeArrowheads="1" noTextEdit="1"/>
          </p:cNvSpPr>
          <p:nvPr>
            <p:ph type="sldImg"/>
          </p:nvPr>
        </p:nvSpPr>
        <p:spPr>
          <a:xfrm>
            <a:off x="90488" y="742950"/>
            <a:ext cx="6616700" cy="3722688"/>
          </a:xfrm>
          <a:ln/>
        </p:spPr>
      </p:sp>
      <p:sp>
        <p:nvSpPr>
          <p:cNvPr id="655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dirty="0"/>
              <a:t>If the interest rate were lower than the equilibrium level, demand for funds would exceed supply, causing the interest rate to rise.  The rise in the rate would make borrowing more costly, and thus would reduce the demand for funds.  The rise in the interest rate would also encourage households to save more, which would increase the supply of funds.  This process would occur until equilibrium was achieved.  </a:t>
            </a:r>
          </a:p>
          <a:p>
            <a:pPr eaLnBrk="1" hangingPunct="1"/>
            <a:endParaRPr lang="en-US" dirty="0"/>
          </a:p>
          <a:p>
            <a:pPr eaLnBrk="1" hangingPunct="1"/>
            <a:r>
              <a:rPr lang="en-US" dirty="0"/>
              <a:t>If the interest rate were higher than equilibrium, there would be a surplus of funds.  The interest rate would fall to restore equilibrium.  </a:t>
            </a:r>
          </a:p>
          <a:p>
            <a:pPr eaLnBrk="1" hangingPunct="1"/>
            <a:endParaRPr lang="en-US" dirty="0"/>
          </a:p>
          <a:p>
            <a:pPr eaLnBrk="1" hangingPunct="1"/>
            <a:r>
              <a:rPr lang="en-US" dirty="0"/>
              <a:t>In the real world, the adjustment to equilibrium in financial markets is extremely rapid.  </a:t>
            </a:r>
          </a:p>
          <a:p>
            <a:pPr eaLnBrk="1" hangingPunct="1"/>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Financial markets work much like other markets in the economy. Remember, saving represents the supply of loanable funds and investment represents the demand. </a:t>
            </a:r>
          </a:p>
          <a:p>
            <a:r>
              <a:rPr lang="en-US" sz="1200" b="0" i="0" u="none" strike="noStrike" kern="1200" baseline="0" dirty="0">
                <a:solidFill>
                  <a:schemeClr val="tx1"/>
                </a:solidFill>
                <a:latin typeface="+mn-lt"/>
                <a:ea typeface="+mn-ea"/>
                <a:cs typeface="+mn-cs"/>
              </a:rPr>
              <a:t>Next, we use this model of the market for loanable funds to examine three government policies that affect the economy’s saving and investment.</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29</a:t>
            </a:fld>
            <a:endParaRPr lang="en-US"/>
          </a:p>
        </p:txBody>
      </p:sp>
    </p:spTree>
    <p:extLst>
      <p:ext uri="{BB962C8B-B14F-4D97-AF65-F5344CB8AC3E}">
        <p14:creationId xmlns:p14="http://schemas.microsoft.com/office/powerpoint/2010/main" val="32360090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sz="1200" b="0" i="0" u="none" strike="noStrike" kern="1200" baseline="0" dirty="0">
              <a:solidFill>
                <a:schemeClr val="tx1"/>
              </a:solidFill>
              <a:latin typeface="+mn-lt"/>
              <a:ea typeface="+mn-ea"/>
              <a:cs typeface="+mn-cs"/>
            </a:endParaRPr>
          </a:p>
          <a:p>
            <a:r>
              <a:rPr lang="en-US" dirty="0"/>
              <a:t>This “Ask the Experts” feature provides the opportunity for class discussion.  </a:t>
            </a:r>
          </a:p>
          <a:p>
            <a:r>
              <a:rPr lang="en-US" dirty="0"/>
              <a:t>After showing the statement, you can ask your students to choose one of the options: agree, disagree, or uncertain. You can collect their answers in a variety of ways: show of hands, ballot, clicker system, etc. If time permits, you can allow students to group and discuss some of the reasons they chose their answer. </a:t>
            </a:r>
          </a:p>
          <a:p>
            <a:r>
              <a:rPr lang="en-US" dirty="0"/>
              <a:t>Ask the students to share with the class their reasons. Their answers will vary. </a:t>
            </a:r>
          </a:p>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30</a:t>
            </a:fld>
            <a:endParaRPr lang="en-US"/>
          </a:p>
        </p:txBody>
      </p:sp>
    </p:spTree>
    <p:extLst>
      <p:ext uri="{BB962C8B-B14F-4D97-AF65-F5344CB8AC3E}">
        <p14:creationId xmlns:p14="http://schemas.microsoft.com/office/powerpoint/2010/main" val="34413752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AB086204-E290-4459-AFA3-88A8A344FFEF}" type="slidenum">
              <a:rPr lang="en-US" smtClean="0"/>
              <a:pPr eaLnBrk="1" hangingPunct="1"/>
              <a:t>31</a:t>
            </a:fld>
            <a:endParaRPr lang="en-US"/>
          </a:p>
        </p:txBody>
      </p:sp>
      <p:sp>
        <p:nvSpPr>
          <p:cNvPr id="66563"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5B6CBC61-0E15-402E-817D-7EA0A1A6B680}" type="slidenum">
              <a:rPr lang="en-US" sz="1300">
                <a:cs typeface="Arial" charset="0"/>
              </a:rPr>
              <a:pPr algn="r" eaLnBrk="1" hangingPunct="1"/>
              <a:t>31</a:t>
            </a:fld>
            <a:endParaRPr lang="en-US" sz="1300">
              <a:cs typeface="Arial" charset="0"/>
            </a:endParaRPr>
          </a:p>
        </p:txBody>
      </p:sp>
      <p:sp>
        <p:nvSpPr>
          <p:cNvPr id="66564" name="Rectangle 2"/>
          <p:cNvSpPr>
            <a:spLocks noGrp="1" noRot="1" noChangeAspect="1" noChangeArrowheads="1" noTextEdit="1"/>
          </p:cNvSpPr>
          <p:nvPr>
            <p:ph type="sldImg"/>
          </p:nvPr>
        </p:nvSpPr>
        <p:spPr>
          <a:xfrm>
            <a:off x="90488" y="742950"/>
            <a:ext cx="6616700" cy="3722688"/>
          </a:xfrm>
          <a:ln/>
        </p:spPr>
      </p:sp>
      <p:sp>
        <p:nvSpPr>
          <p:cNvPr id="6656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1200" b="0" i="0" u="none" strike="noStrike" kern="1200" baseline="0" dirty="0">
                <a:solidFill>
                  <a:schemeClr val="tx1"/>
                </a:solidFill>
                <a:latin typeface="+mn-lt"/>
                <a:ea typeface="+mn-ea"/>
                <a:cs typeface="+mn-cs"/>
              </a:rPr>
              <a:t>If the U.S. could somehow raise its saving rate, more resources would be available for capital accumulation, GDP would grow more rapidly, and over time, U.S. citizens would enjoy a higher standard of living.</a:t>
            </a:r>
          </a:p>
          <a:p>
            <a:r>
              <a:rPr lang="en-US" sz="1200" b="0" i="0" u="none" strike="noStrike" kern="1200" baseline="0" dirty="0">
                <a:solidFill>
                  <a:schemeClr val="tx1"/>
                </a:solidFill>
                <a:latin typeface="+mn-lt"/>
                <a:ea typeface="+mn-ea"/>
                <a:cs typeface="+mn-cs"/>
              </a:rPr>
              <a:t>The federal government, as well as many state governments, collects revenue by taxing income, including interest and dividend income. The tax on interest income substantially reduces the future payoff from current saving and, as a result, reduces the incentive for people to save.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a:solidFill>
                <a:srgbClr val="002060"/>
              </a:solidFil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rgbClr val="002060"/>
                </a:solidFill>
              </a:rPr>
              <a:t>Policy proposal: reform the tax code to encourage greater saving. </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pPr eaLnBrk="1" hangingPunct="1"/>
            <a:r>
              <a:rPr lang="en-US" dirty="0"/>
              <a:t>There’s an implicit assumption in this analysis that overall tax revenues remain unchanged in spite of the tax incentives.  Taken literally, we would have to assume that other taxes are raised to exactly offset the loss in revenue from the saving incentives.  Without this implicit assumption, total tax revenues would fall, causing saving to fall, and shifting the supply curve leftward, which would mitigate the effects shown here.  </a:t>
            </a:r>
          </a:p>
          <a:p>
            <a:pPr eaLnBrk="1" hangingPunct="1"/>
            <a:endParaRPr lang="en-US" dirty="0"/>
          </a:p>
          <a:p>
            <a:pPr eaLnBrk="1" hangingPunct="1"/>
            <a:r>
              <a:rPr lang="en-US" dirty="0"/>
              <a:t>You may or may not wish to point this out to your students.  If you are especially nitpicky, or your students are particularly sharp, then it’s probably worth telling them.  (Note, however, that the assumption of constant total revenue remains implicit in the textbook’s discussion of this policy.)  </a:t>
            </a:r>
          </a:p>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At any time, some people want to save some of their income for the future.</a:t>
            </a:r>
          </a:p>
          <a:p>
            <a:r>
              <a:rPr lang="en-US" sz="1200" b="0" i="0" u="none" strike="noStrike" kern="1200" baseline="0" dirty="0">
                <a:solidFill>
                  <a:schemeClr val="tx1"/>
                </a:solidFill>
                <a:latin typeface="+mn-lt"/>
                <a:ea typeface="+mn-ea"/>
                <a:cs typeface="+mn-cs"/>
              </a:rPr>
              <a:t>Other people want to borrow to finance investments in new and growing businesses. </a:t>
            </a:r>
          </a:p>
          <a:p>
            <a:r>
              <a:rPr lang="en-US" sz="1200" b="0" i="0" u="none" strike="noStrike" kern="1200" baseline="0" dirty="0">
                <a:solidFill>
                  <a:schemeClr val="tx1"/>
                </a:solidFill>
                <a:latin typeface="+mn-lt"/>
                <a:ea typeface="+mn-ea"/>
                <a:cs typeface="+mn-cs"/>
              </a:rPr>
              <a:t>What brings these two groups of people together? What ensures that the supply of funds from those who want to save balances the demand for</a:t>
            </a:r>
          </a:p>
          <a:p>
            <a:r>
              <a:rPr lang="en-US" sz="1200" b="0" i="0" u="none" strike="noStrike" kern="1200" baseline="0" dirty="0">
                <a:solidFill>
                  <a:schemeClr val="tx1"/>
                </a:solidFill>
                <a:latin typeface="+mn-lt"/>
                <a:ea typeface="+mn-ea"/>
                <a:cs typeface="+mn-cs"/>
              </a:rPr>
              <a:t>funds from those who want to invest?</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3</a:t>
            </a:fld>
            <a:endParaRPr lang="en-US"/>
          </a:p>
        </p:txBody>
      </p:sp>
    </p:spTree>
    <p:extLst>
      <p:ext uri="{BB962C8B-B14F-4D97-AF65-F5344CB8AC3E}">
        <p14:creationId xmlns:p14="http://schemas.microsoft.com/office/powerpoint/2010/main" val="9392395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85372" indent="-302066" eaLnBrk="0" hangingPunct="0">
              <a:defRPr>
                <a:solidFill>
                  <a:schemeClr val="tx1"/>
                </a:solidFill>
                <a:latin typeface="Arial" charset="0"/>
              </a:defRPr>
            </a:lvl2pPr>
            <a:lvl3pPr marL="1208265" indent="-241653" eaLnBrk="0" hangingPunct="0">
              <a:defRPr>
                <a:solidFill>
                  <a:schemeClr val="tx1"/>
                </a:solidFill>
                <a:latin typeface="Arial" charset="0"/>
              </a:defRPr>
            </a:lvl3pPr>
            <a:lvl4pPr marL="1691571" indent="-241653" eaLnBrk="0" hangingPunct="0">
              <a:defRPr>
                <a:solidFill>
                  <a:schemeClr val="tx1"/>
                </a:solidFill>
                <a:latin typeface="Arial" charset="0"/>
              </a:defRPr>
            </a:lvl4pPr>
            <a:lvl5pPr marL="2174878" indent="-241653" eaLnBrk="0" hangingPunct="0">
              <a:defRPr>
                <a:solidFill>
                  <a:schemeClr val="tx1"/>
                </a:solidFill>
                <a:latin typeface="Arial" charset="0"/>
              </a:defRPr>
            </a:lvl5pPr>
            <a:lvl6pPr marL="2658184" indent="-241653" eaLnBrk="0" fontAlgn="base" hangingPunct="0">
              <a:spcBef>
                <a:spcPct val="0"/>
              </a:spcBef>
              <a:spcAft>
                <a:spcPct val="0"/>
              </a:spcAft>
              <a:defRPr>
                <a:solidFill>
                  <a:schemeClr val="tx1"/>
                </a:solidFill>
                <a:latin typeface="Arial" charset="0"/>
              </a:defRPr>
            </a:lvl6pPr>
            <a:lvl7pPr marL="3141490" indent="-241653" eaLnBrk="0" fontAlgn="base" hangingPunct="0">
              <a:spcBef>
                <a:spcPct val="0"/>
              </a:spcBef>
              <a:spcAft>
                <a:spcPct val="0"/>
              </a:spcAft>
              <a:defRPr>
                <a:solidFill>
                  <a:schemeClr val="tx1"/>
                </a:solidFill>
                <a:latin typeface="Arial" charset="0"/>
              </a:defRPr>
            </a:lvl7pPr>
            <a:lvl8pPr marL="3624796" indent="-241653" eaLnBrk="0" fontAlgn="base" hangingPunct="0">
              <a:spcBef>
                <a:spcPct val="0"/>
              </a:spcBef>
              <a:spcAft>
                <a:spcPct val="0"/>
              </a:spcAft>
              <a:defRPr>
                <a:solidFill>
                  <a:schemeClr val="tx1"/>
                </a:solidFill>
                <a:latin typeface="Arial" charset="0"/>
              </a:defRPr>
            </a:lvl8pPr>
            <a:lvl9pPr marL="4108102" indent="-241653" eaLnBrk="0" fontAlgn="base" hangingPunct="0">
              <a:spcBef>
                <a:spcPct val="0"/>
              </a:spcBef>
              <a:spcAft>
                <a:spcPct val="0"/>
              </a:spcAft>
              <a:defRPr>
                <a:solidFill>
                  <a:schemeClr val="tx1"/>
                </a:solidFill>
                <a:latin typeface="Arial" charset="0"/>
              </a:defRPr>
            </a:lvl9pPr>
          </a:lstStyle>
          <a:p>
            <a:pPr eaLnBrk="1" hangingPunct="1"/>
            <a:fld id="{A7AABE44-F062-4B3D-8024-E856BD704F0F}" type="slidenum">
              <a:rPr lang="en-US" smtClean="0"/>
              <a:pPr eaLnBrk="1" hangingPunct="1"/>
              <a:t>32</a:t>
            </a:fld>
            <a:endParaRPr lang="en-US"/>
          </a:p>
        </p:txBody>
      </p:sp>
      <p:sp>
        <p:nvSpPr>
          <p:cNvPr id="67587" name="Rectangle 7"/>
          <p:cNvSpPr txBox="1">
            <a:spLocks noGrp="1" noChangeArrowheads="1"/>
          </p:cNvSpPr>
          <p:nvPr/>
        </p:nvSpPr>
        <p:spPr bwMode="auto">
          <a:xfrm>
            <a:off x="3850443" y="9428584"/>
            <a:ext cx="2945659" cy="496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A465A39F-A32C-4018-AE47-5007E2EBD2A6}" type="slidenum">
              <a:rPr lang="en-US" sz="1300">
                <a:cs typeface="Arial" charset="0"/>
              </a:rPr>
              <a:pPr algn="r" eaLnBrk="1" hangingPunct="1"/>
              <a:t>32</a:t>
            </a:fld>
            <a:endParaRPr lang="en-US" sz="1300">
              <a:cs typeface="Arial" charset="0"/>
            </a:endParaRPr>
          </a:p>
        </p:txBody>
      </p:sp>
      <p:sp>
        <p:nvSpPr>
          <p:cNvPr id="67588" name="Rectangle 2"/>
          <p:cNvSpPr>
            <a:spLocks noGrp="1" noRot="1" noChangeAspect="1" noChangeArrowheads="1" noTextEdit="1"/>
          </p:cNvSpPr>
          <p:nvPr>
            <p:ph type="sldImg"/>
          </p:nvPr>
        </p:nvSpPr>
        <p:spPr>
          <a:xfrm>
            <a:off x="90488" y="742950"/>
            <a:ext cx="6616700" cy="3722688"/>
          </a:xfrm>
          <a:ln/>
        </p:spPr>
      </p:sp>
      <p:sp>
        <p:nvSpPr>
          <p:cNvPr id="675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Policy proposal: </a:t>
            </a:r>
            <a:r>
              <a:rPr lang="en-US" sz="1200" b="0" i="0" u="none" strike="noStrike" kern="1200" baseline="0" dirty="0">
                <a:solidFill>
                  <a:schemeClr val="tx1"/>
                </a:solidFill>
                <a:latin typeface="+mn-lt"/>
                <a:ea typeface="+mn-ea"/>
                <a:cs typeface="+mn-cs"/>
              </a:rPr>
              <a:t>tax reform aimed at making investment more attractive. Example: </a:t>
            </a:r>
            <a:r>
              <a:rPr lang="en-US" sz="1200" b="0" i="1" u="none" strike="noStrike" kern="1200" baseline="0" dirty="0">
                <a:solidFill>
                  <a:schemeClr val="tx1"/>
                </a:solidFill>
                <a:latin typeface="+mn-lt"/>
                <a:ea typeface="+mn-ea"/>
                <a:cs typeface="+mn-cs"/>
              </a:rPr>
              <a:t>investment tax credit</a:t>
            </a:r>
            <a:r>
              <a:rPr lang="en-US" sz="1200" b="0" i="0" u="none" strike="noStrike" kern="1200" baseline="0" dirty="0">
                <a:solidFill>
                  <a:schemeClr val="tx1"/>
                </a:solidFill>
                <a:latin typeface="+mn-lt"/>
                <a:ea typeface="+mn-ea"/>
                <a:cs typeface="+mn-cs"/>
              </a:rPr>
              <a:t>, that gives a tax advantage to any firm building a new factory or buying a new piece of equipment.</a:t>
            </a:r>
          </a:p>
          <a:p>
            <a:endParaRPr lang="en-US" dirty="0"/>
          </a:p>
          <a:p>
            <a:pPr eaLnBrk="1" hangingPunct="1"/>
            <a:r>
              <a:rPr lang="en-US" dirty="0"/>
              <a:t>As with Policy 1, you may wish to note that we are assuming the tax credit does not significantly reduce the overall amount of taxes.  If total taxes fell, then the supply curve would shift (in addition to the demand curve).  However, our intention here is to focus solely on the demand shift.  </a:t>
            </a:r>
          </a:p>
          <a:p>
            <a:pPr eaLnBrk="1" hangingPunct="1"/>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a:xfrm>
            <a:off x="528708" y="4797875"/>
            <a:ext cx="5211551" cy="4880597"/>
          </a:xfrm>
        </p:spPr>
        <p:txBody>
          <a:bodyPr/>
          <a:lstStyle/>
          <a:p>
            <a:pPr eaLnBrk="1" hangingPunct="1"/>
            <a:r>
              <a:rPr lang="en-US" dirty="0"/>
              <a:t>Now that you have shown students the analysis of Policies 1 and 2, this exercise asks them to do the analysis of Policy 3 (a budget deficit or a budget surplus).  </a:t>
            </a:r>
          </a:p>
          <a:p>
            <a:pPr eaLnBrk="1" hangingPunct="1"/>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34</a:t>
            </a:fld>
            <a:endParaRPr lang="en-US"/>
          </a:p>
        </p:txBody>
      </p:sp>
    </p:spTree>
    <p:extLst>
      <p:ext uri="{BB962C8B-B14F-4D97-AF65-F5344CB8AC3E}">
        <p14:creationId xmlns:p14="http://schemas.microsoft.com/office/powerpoint/2010/main" val="32227897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a:xfrm>
            <a:off x="604238" y="4715153"/>
            <a:ext cx="5362610" cy="4963319"/>
          </a:xfrm>
        </p:spPr>
        <p:txBody>
          <a:bodyPr/>
          <a:lstStyle/>
          <a:p>
            <a:pPr eaLnBrk="1" hangingPunct="1"/>
            <a:r>
              <a:rPr lang="en-US" dirty="0"/>
              <a:t>Some students ask why the budget deficit shifts the S curve rather than the D curve; after all, governments finance their deficits by borrowing.  Change in government budget is a change in public saving, which is a change in national saving</a:t>
            </a:r>
            <a:r>
              <a:rPr lang="en-US" baseline="0" dirty="0"/>
              <a:t> – which is the source of supply of loanable funs</a:t>
            </a:r>
            <a:r>
              <a:rPr lang="en-US" dirty="0"/>
              <a:t>.</a:t>
            </a:r>
          </a:p>
          <a:p>
            <a:pPr eaLnBrk="1" hangingPunct="1"/>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 The crowding out is represented by the movement along the demand curve.</a:t>
            </a:r>
            <a:endParaRPr lang="en-US" dirty="0"/>
          </a:p>
          <a:p>
            <a:pPr eaLnBrk="1" hangingPunct="1"/>
            <a:endParaRPr lang="en-US" dirty="0"/>
          </a:p>
          <a:p>
            <a:pPr eaLnBrk="1" hangingPunct="1"/>
            <a:r>
              <a:rPr lang="en-US" dirty="0"/>
              <a:t>In the real world, we sometimes see increases in government budget deficits that are not accompanied by dollar-for-dollar decreases in investment, as the analysis on this slide would predict.  Keep in mind, however, that the analysis here is for the closed economy model.  In an open economy, firms can finance investment by borrowing from abroad in the face of a decrease in the domestic supply of loanable funds.  </a:t>
            </a:r>
          </a:p>
          <a:p>
            <a:pPr eaLnBrk="1" hangingPunct="1"/>
            <a:endParaRPr lang="en-US" dirty="0"/>
          </a:p>
          <a:p>
            <a:pPr eaLnBrk="1" hangingPunct="1"/>
            <a:r>
              <a:rPr lang="en-US" dirty="0"/>
              <a:t>This, of course, does not mean that budget deficits are “okay” in an open economy, because the extra indebtedness requires service, such as interest or dividend payments, which reduces the amount of income remaining for residents of the country.</a:t>
            </a:r>
          </a:p>
        </p:txBody>
      </p:sp>
      <p:sp>
        <p:nvSpPr>
          <p:cNvPr id="4" name="Slide Number Placeholder 3"/>
          <p:cNvSpPr>
            <a:spLocks noGrp="1"/>
          </p:cNvSpPr>
          <p:nvPr>
            <p:ph type="sldNum" sz="quarter" idx="10"/>
          </p:nvPr>
        </p:nvSpPr>
        <p:spPr/>
        <p:txBody>
          <a:bodyPr/>
          <a:lstStyle/>
          <a:p>
            <a:fld id="{2CAF6792-DBE1-4461-97FA-F85A7B48814E}" type="slidenum">
              <a:rPr lang="en-US" smtClean="0"/>
              <a:t>35</a:t>
            </a:fld>
            <a:endParaRPr lang="en-US"/>
          </a:p>
        </p:txBody>
      </p:sp>
    </p:spTree>
    <p:extLst>
      <p:ext uri="{BB962C8B-B14F-4D97-AF65-F5344CB8AC3E}">
        <p14:creationId xmlns:p14="http://schemas.microsoft.com/office/powerpoint/2010/main" val="322278970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sz="1200" dirty="0"/>
              <a:t>Investment is important for long-run economic growth, so b</a:t>
            </a:r>
            <a:r>
              <a:rPr lang="en-US" sz="1200" dirty="0">
                <a:solidFill>
                  <a:schemeClr val="tx1"/>
                </a:solidFill>
              </a:rPr>
              <a:t>udget deficits reduce the economy’s growth rate and future standard of living. </a:t>
            </a:r>
          </a:p>
          <a:p>
            <a:pPr lvl="0"/>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36</a:t>
            </a:fld>
            <a:endParaRPr lang="en-US"/>
          </a:p>
        </p:txBody>
      </p:sp>
    </p:spTree>
    <p:extLst>
      <p:ext uri="{BB962C8B-B14F-4D97-AF65-F5344CB8AC3E}">
        <p14:creationId xmlns:p14="http://schemas.microsoft.com/office/powerpoint/2010/main" val="14869012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37</a:t>
            </a:fld>
            <a:endParaRPr lang="en-US"/>
          </a:p>
        </p:txBody>
      </p:sp>
    </p:spTree>
    <p:extLst>
      <p:ext uri="{BB962C8B-B14F-4D97-AF65-F5344CB8AC3E}">
        <p14:creationId xmlns:p14="http://schemas.microsoft.com/office/powerpoint/2010/main" val="279726524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a:xfrm>
            <a:off x="226589" y="4549709"/>
            <a:ext cx="6268967" cy="5046041"/>
          </a:xfrm>
        </p:spPr>
        <p:txBody>
          <a:bodyPr/>
          <a:lstStyle/>
          <a:p>
            <a:pPr eaLnBrk="1" hangingPunct="1"/>
            <a:r>
              <a:rPr lang="en-US" dirty="0"/>
              <a:t>This is Figure 5 from the text. </a:t>
            </a:r>
          </a:p>
          <a:p>
            <a:pPr eaLnBrk="1" hangingPunct="1"/>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prstClr val="black"/>
                </a:solidFill>
                <a:effectLst/>
                <a:uLnTx/>
                <a:uFillTx/>
                <a:latin typeface="+mn-lt"/>
                <a:ea typeface="+mn-ea"/>
                <a:cs typeface="+mn-cs"/>
              </a:rPr>
              <a:t>1980</a:t>
            </a:r>
            <a:r>
              <a:rPr kumimoji="0" lang="en-US" sz="1200" b="0" i="0" u="none" strike="noStrike" kern="1200" cap="none" spc="0" normalizeH="0" baseline="0" noProof="0" dirty="0">
                <a:ln>
                  <a:noFill/>
                </a:ln>
                <a:solidFill>
                  <a:prstClr val="black"/>
                </a:solidFill>
                <a:effectLst/>
                <a:uLnTx/>
                <a:uFillTx/>
                <a:latin typeface="+mn-lt"/>
                <a:ea typeface="+mn-ea"/>
                <a:cs typeface="+mn-cs"/>
              </a:rPr>
              <a:t> Government debt was 26% of GSDP; rose to 48% of GDP by 1993.</a:t>
            </a:r>
          </a:p>
          <a:p>
            <a:pPr marL="171450" indent="-171450">
              <a:buFont typeface="Arial" panose="020B0604020202020204" pitchFamily="34" charset="0"/>
              <a:buChar char="•"/>
            </a:pPr>
            <a:r>
              <a:rPr lang="en-US" sz="1200" b="1" i="0" u="none" strike="noStrike" kern="1200" baseline="0" dirty="0">
                <a:solidFill>
                  <a:schemeClr val="tx1"/>
                </a:solidFill>
                <a:latin typeface="+mn-lt"/>
                <a:ea typeface="+mn-ea"/>
                <a:cs typeface="+mn-cs"/>
              </a:rPr>
              <a:t>1981</a:t>
            </a:r>
            <a:r>
              <a:rPr lang="en-US" sz="1200" b="0" i="0" u="none" strike="noStrike" kern="1200" baseline="0" dirty="0">
                <a:solidFill>
                  <a:schemeClr val="tx1"/>
                </a:solidFill>
                <a:latin typeface="+mn-lt"/>
                <a:ea typeface="+mn-ea"/>
                <a:cs typeface="+mn-cs"/>
              </a:rPr>
              <a:t> President Ronald Reagan: smaller government and lower taxes. Easy to cut taxes, not easy to cut G. Period of large budget deficits.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i="0" u="none" strike="noStrike" kern="1200" baseline="0" dirty="0">
                <a:solidFill>
                  <a:schemeClr val="tx1"/>
                </a:solidFill>
                <a:latin typeface="+mn-lt"/>
                <a:ea typeface="+mn-ea"/>
                <a:cs typeface="+mn-cs"/>
              </a:rPr>
              <a:t>1990</a:t>
            </a:r>
            <a:r>
              <a:rPr lang="en-US" sz="1200" b="0" i="0" u="none" strike="noStrike" kern="1200" baseline="0" dirty="0">
                <a:solidFill>
                  <a:schemeClr val="tx1"/>
                </a:solidFill>
                <a:latin typeface="+mn-lt"/>
                <a:ea typeface="+mn-ea"/>
                <a:cs typeface="+mn-cs"/>
              </a:rPr>
              <a:t>s booming economy brought in even more tax revenue. </a:t>
            </a:r>
          </a:p>
          <a:p>
            <a:pPr marL="171450" indent="-171450">
              <a:buFont typeface="Arial" panose="020B0604020202020204" pitchFamily="34" charset="0"/>
              <a:buChar char="•"/>
            </a:pPr>
            <a:r>
              <a:rPr lang="en-US" sz="1200" b="1" i="0" u="none" strike="noStrike" kern="1200" baseline="0" dirty="0">
                <a:solidFill>
                  <a:schemeClr val="tx1"/>
                </a:solidFill>
                <a:latin typeface="+mn-lt"/>
                <a:ea typeface="+mn-ea"/>
                <a:cs typeface="+mn-cs"/>
              </a:rPr>
              <a:t>1993</a:t>
            </a:r>
            <a:r>
              <a:rPr lang="en-US" sz="1200" b="0" i="0" u="none" strike="noStrike" kern="1200" baseline="0" dirty="0">
                <a:solidFill>
                  <a:schemeClr val="tx1"/>
                </a:solidFill>
                <a:latin typeface="+mn-lt"/>
                <a:ea typeface="+mn-ea"/>
                <a:cs typeface="+mn-cs"/>
              </a:rPr>
              <a:t> President Bill Clinton: deficit reduction was his first major goal.  </a:t>
            </a:r>
          </a:p>
          <a:p>
            <a:pPr marL="171450" indent="-171450">
              <a:buFont typeface="Arial" panose="020B0604020202020204" pitchFamily="34" charset="0"/>
              <a:buChar char="•"/>
            </a:pPr>
            <a:r>
              <a:rPr lang="en-US" sz="1200" b="1" i="0" u="none" strike="noStrike" kern="1200" baseline="0" dirty="0">
                <a:solidFill>
                  <a:schemeClr val="tx1"/>
                </a:solidFill>
                <a:latin typeface="+mn-lt"/>
                <a:ea typeface="+mn-ea"/>
                <a:cs typeface="+mn-cs"/>
              </a:rPr>
              <a:t>1995</a:t>
            </a:r>
            <a:r>
              <a:rPr lang="en-US" sz="1200" b="0" i="0" u="none" strike="noStrike" kern="1200" baseline="0" dirty="0">
                <a:solidFill>
                  <a:schemeClr val="tx1"/>
                </a:solidFill>
                <a:latin typeface="+mn-lt"/>
                <a:ea typeface="+mn-ea"/>
                <a:cs typeface="+mn-cs"/>
              </a:rPr>
              <a:t> Republicans took control of Congress and deficit reduction was high on their legislative agenda. Reduced the size of the government budget deficit. Federal budget turned from deficit to surplus, and the debt-to-GDP ratio declined significantly for several years.</a:t>
            </a:r>
          </a:p>
          <a:p>
            <a:pPr marL="171450" indent="-171450">
              <a:buFont typeface="Arial" panose="020B0604020202020204" pitchFamily="34" charset="0"/>
              <a:buChar char="•"/>
            </a:pPr>
            <a:r>
              <a:rPr lang="en-US" sz="1200" b="1" i="0" u="none" strike="noStrike" kern="1200" baseline="0" dirty="0">
                <a:solidFill>
                  <a:schemeClr val="tx1"/>
                </a:solidFill>
                <a:latin typeface="+mn-lt"/>
                <a:ea typeface="+mn-ea"/>
                <a:cs typeface="+mn-cs"/>
              </a:rPr>
              <a:t>2001</a:t>
            </a:r>
            <a:r>
              <a:rPr lang="en-US" sz="1200" b="0" i="0" u="none" strike="noStrike" kern="1200" baseline="0" dirty="0">
                <a:solidFill>
                  <a:schemeClr val="tx1"/>
                </a:solidFill>
                <a:latin typeface="+mn-lt"/>
                <a:ea typeface="+mn-ea"/>
                <a:cs typeface="+mn-cs"/>
              </a:rPr>
              <a:t> President George W. Bush: budget surplus turned back into a budget deficit. </a:t>
            </a:r>
          </a:p>
          <a:p>
            <a:pPr marL="685800" lvl="1" indent="-228600">
              <a:buFont typeface="+mj-lt"/>
              <a:buAutoNum type="arabicPeriod"/>
            </a:pPr>
            <a:r>
              <a:rPr lang="en-US" sz="1200" b="0" i="0" u="none" strike="noStrike" kern="1200" baseline="0" dirty="0">
                <a:solidFill>
                  <a:schemeClr val="tx1"/>
                </a:solidFill>
                <a:latin typeface="+mn-lt"/>
                <a:ea typeface="+mn-ea"/>
                <a:cs typeface="+mn-cs"/>
              </a:rPr>
              <a:t>Major tax cuts, which he had promised during the 2000 presidential campaign. </a:t>
            </a:r>
          </a:p>
          <a:p>
            <a:pPr marL="685800" lvl="1" indent="-228600">
              <a:buFont typeface="+mj-lt"/>
              <a:buAutoNum type="arabicPeriod"/>
            </a:pPr>
            <a:r>
              <a:rPr lang="en-US" sz="1200" b="0" i="0" u="none" strike="noStrike" kern="1200" baseline="0" dirty="0">
                <a:solidFill>
                  <a:schemeClr val="tx1"/>
                </a:solidFill>
                <a:latin typeface="+mn-lt"/>
                <a:ea typeface="+mn-ea"/>
                <a:cs typeface="+mn-cs"/>
              </a:rPr>
              <a:t>2001 recession (decreased tax revenue and increased government spending.) </a:t>
            </a:r>
          </a:p>
          <a:p>
            <a:pPr marL="685800" lvl="1" indent="-228600">
              <a:buFont typeface="+mj-lt"/>
              <a:buAutoNum type="arabicPeriod"/>
            </a:pPr>
            <a:r>
              <a:rPr lang="en-US" sz="1200" b="0" i="0" u="none" strike="noStrike" kern="1200" baseline="0" dirty="0">
                <a:solidFill>
                  <a:schemeClr val="tx1"/>
                </a:solidFill>
                <a:latin typeface="+mn-lt"/>
                <a:ea typeface="+mn-ea"/>
                <a:cs typeface="+mn-cs"/>
              </a:rPr>
              <a:t>Increases in government spending on homeland security following the September 11, 2001 attacks and on the subsequent wars in Iraq and Afghanistan.</a:t>
            </a:r>
          </a:p>
          <a:p>
            <a:pPr marL="171450" indent="-171450">
              <a:buFont typeface="Arial" panose="020B0604020202020204" pitchFamily="34" charset="0"/>
              <a:buChar char="•"/>
            </a:pPr>
            <a:r>
              <a:rPr lang="en-US" sz="1200" b="1" i="0" u="none" strike="noStrike" kern="1200" baseline="0" dirty="0">
                <a:solidFill>
                  <a:schemeClr val="tx1"/>
                </a:solidFill>
                <a:latin typeface="+mn-lt"/>
                <a:ea typeface="+mn-ea"/>
                <a:cs typeface="+mn-cs"/>
              </a:rPr>
              <a:t>2008</a:t>
            </a:r>
            <a:r>
              <a:rPr lang="en-US" sz="1200" b="0" i="0" u="none" strike="noStrike" kern="1200" baseline="0" dirty="0">
                <a:solidFill>
                  <a:schemeClr val="tx1"/>
                </a:solidFill>
                <a:latin typeface="+mn-lt"/>
                <a:ea typeface="+mn-ea"/>
                <a:cs typeface="+mn-cs"/>
              </a:rPr>
              <a:t> Presidents Bush and Obama: financial crisis and deep recession: increased the budget deficit (decreased tax revenue and increased government spending) </a:t>
            </a:r>
          </a:p>
          <a:p>
            <a:pPr marL="685800" lvl="1" indent="-228600">
              <a:buFont typeface="+mj-lt"/>
              <a:buAutoNum type="arabicPeriod"/>
            </a:pPr>
            <a:r>
              <a:rPr lang="en-US" sz="1200" b="0" i="0" u="none" strike="noStrike" kern="1200" baseline="0" dirty="0">
                <a:solidFill>
                  <a:schemeClr val="tx1"/>
                </a:solidFill>
                <a:latin typeface="+mn-lt"/>
                <a:ea typeface="+mn-ea"/>
                <a:cs typeface="+mn-cs"/>
              </a:rPr>
              <a:t>2009–2012, the federal government’s budget deficit 9% of GDP.</a:t>
            </a:r>
          </a:p>
          <a:p>
            <a:pPr marL="685800" lvl="1" indent="-228600">
              <a:buFont typeface="+mj-lt"/>
              <a:buAutoNum type="arabicPeriod"/>
            </a:pPr>
            <a:r>
              <a:rPr lang="en-US" sz="1200" b="0" i="0" u="none" strike="noStrike" kern="1200" baseline="0" dirty="0">
                <a:solidFill>
                  <a:schemeClr val="tx1"/>
                </a:solidFill>
                <a:latin typeface="+mn-lt"/>
                <a:ea typeface="+mn-ea"/>
                <a:cs typeface="+mn-cs"/>
              </a:rPr>
              <a:t>Borrowing to finance these deficits: increase in the debt-to-GDP ratio from 39% in 2008 to 70% in 2012.</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After </a:t>
            </a:r>
            <a:r>
              <a:rPr lang="en-US" sz="1200" b="1" i="0" u="none" strike="noStrike" kern="1200" baseline="0" dirty="0">
                <a:solidFill>
                  <a:schemeClr val="tx1"/>
                </a:solidFill>
                <a:latin typeface="+mn-lt"/>
                <a:ea typeface="+mn-ea"/>
                <a:cs typeface="+mn-cs"/>
              </a:rPr>
              <a:t>2012</a:t>
            </a:r>
            <a:r>
              <a:rPr lang="en-US" sz="1200" b="0" i="0" u="none" strike="noStrike" kern="1200" baseline="0" dirty="0">
                <a:solidFill>
                  <a:schemeClr val="tx1"/>
                </a:solidFill>
                <a:latin typeface="+mn-lt"/>
                <a:ea typeface="+mn-ea"/>
                <a:cs typeface="+mn-cs"/>
              </a:rPr>
              <a:t> as the economy recovered, the budget deficits shrank, and the debt-to-GDP ratio stabilized. </a:t>
            </a:r>
          </a:p>
          <a:p>
            <a:pPr marL="171450" indent="-171450">
              <a:buFont typeface="Arial" panose="020B0604020202020204" pitchFamily="34" charset="0"/>
              <a:buChar char="•"/>
            </a:pPr>
            <a:r>
              <a:rPr lang="en-US" sz="1200" b="1" i="0" u="none" strike="noStrike" kern="1200" baseline="0" dirty="0">
                <a:solidFill>
                  <a:schemeClr val="tx1"/>
                </a:solidFill>
                <a:latin typeface="+mn-lt"/>
                <a:ea typeface="+mn-ea"/>
                <a:cs typeface="+mn-cs"/>
              </a:rPr>
              <a:t>2018</a:t>
            </a:r>
            <a:r>
              <a:rPr lang="en-US" sz="1200" b="0" i="0" u="none" strike="noStrike" kern="1200" baseline="0" dirty="0">
                <a:solidFill>
                  <a:schemeClr val="tx1"/>
                </a:solidFill>
                <a:latin typeface="+mn-lt"/>
                <a:ea typeface="+mn-ea"/>
                <a:cs typeface="+mn-cs"/>
              </a:rPr>
              <a:t> President Trump: significant tax cut beginning in 2018.</a:t>
            </a: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Increase government spending: baby boomers reach retirement age, eligible for Social Security </a:t>
            </a:r>
            <a:r>
              <a:rPr lang="en-US" sz="1200" b="0" i="0" u="none" strike="noStrike" kern="1200" baseline="0">
                <a:solidFill>
                  <a:schemeClr val="tx1"/>
                </a:solidFill>
                <a:latin typeface="+mn-lt"/>
                <a:ea typeface="+mn-ea"/>
                <a:cs typeface="+mn-cs"/>
              </a:rPr>
              <a:t>and Medicare.</a:t>
            </a:r>
            <a:endParaRPr lang="en-U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1200" b="0" i="0" u="none" strike="noStrike" kern="1200" baseline="0" dirty="0">
                <a:solidFill>
                  <a:schemeClr val="tx1"/>
                </a:solidFill>
                <a:latin typeface="+mn-lt"/>
                <a:ea typeface="+mn-ea"/>
                <a:cs typeface="+mn-cs"/>
              </a:rPr>
              <a:t>Without sizable increases in tax revenue or cuts in government spending, the U.S. federal government will likely experience a rising debt-to-GDP ratio over the next few decades. </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38</a:t>
            </a:fld>
            <a:endParaRPr lang="en-US"/>
          </a:p>
        </p:txBody>
      </p:sp>
    </p:spTree>
    <p:extLst>
      <p:ext uri="{BB962C8B-B14F-4D97-AF65-F5344CB8AC3E}">
        <p14:creationId xmlns:p14="http://schemas.microsoft.com/office/powerpoint/2010/main" val="17821847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94224DD9-2935-40EC-A84F-300BD8227459}" type="slidenum">
              <a:rPr lang="en-US" altLang="zh-TW" smtClean="0"/>
              <a:pPr>
                <a:defRPr/>
              </a:pPr>
              <a:t>39</a:t>
            </a:fld>
            <a:endParaRPr lang="en-US" altLang="zh-TW"/>
          </a:p>
        </p:txBody>
      </p:sp>
    </p:spTree>
    <p:extLst>
      <p:ext uri="{BB962C8B-B14F-4D97-AF65-F5344CB8AC3E}">
        <p14:creationId xmlns:p14="http://schemas.microsoft.com/office/powerpoint/2010/main" val="424598273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a:xfrm>
            <a:off x="90488" y="742950"/>
            <a:ext cx="6616700" cy="3722688"/>
          </a:xfrm>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pPr>
              <a:defRPr/>
            </a:pPr>
            <a:fld id="{94224DD9-2935-40EC-A84F-300BD8227459}" type="slidenum">
              <a:rPr lang="en-US" altLang="zh-TW" smtClean="0"/>
              <a:pPr>
                <a:defRPr/>
              </a:pPr>
              <a:t>40</a:t>
            </a:fld>
            <a:endParaRPr lang="en-US" altLang="zh-TW"/>
          </a:p>
        </p:txBody>
      </p:sp>
    </p:spTree>
    <p:extLst>
      <p:ext uri="{BB962C8B-B14F-4D97-AF65-F5344CB8AC3E}">
        <p14:creationId xmlns:p14="http://schemas.microsoft.com/office/powerpoint/2010/main" val="313890801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This graph is not in the textbook, but the </a:t>
            </a:r>
            <a:r>
              <a:rPr lang="en-US" baseline="0" dirty="0"/>
              <a:t>data on this slide helps to motivate the discussion of the elements of financial crises on the following two slides. </a:t>
            </a:r>
          </a:p>
          <a:p>
            <a:endParaRPr lang="en-US" baseline="0" dirty="0"/>
          </a:p>
          <a:p>
            <a:r>
              <a:rPr lang="en-US" baseline="0" dirty="0"/>
              <a:t>Source of all unemployment figures: </a:t>
            </a:r>
          </a:p>
          <a:p>
            <a:r>
              <a:rPr lang="en-US" dirty="0"/>
              <a:t>http://research.stlouisfed.org/fred2</a:t>
            </a:r>
          </a:p>
          <a:p>
            <a:endParaRPr lang="en-US" dirty="0"/>
          </a:p>
        </p:txBody>
      </p:sp>
      <p:sp>
        <p:nvSpPr>
          <p:cNvPr id="4" name="Slide Number Placeholder 3"/>
          <p:cNvSpPr>
            <a:spLocks noGrp="1"/>
          </p:cNvSpPr>
          <p:nvPr>
            <p:ph type="sldNum" sz="quarter" idx="10"/>
          </p:nvPr>
        </p:nvSpPr>
        <p:spPr/>
        <p:txBody>
          <a:bodyPr/>
          <a:lstStyle/>
          <a:p>
            <a:fld id="{4EAA24F5-E131-4EBA-BC25-A81BE41A1852}" type="slidenum">
              <a:rPr lang="en-US" smtClean="0">
                <a:solidFill>
                  <a:prstClr val="black"/>
                </a:solidFill>
              </a:rPr>
              <a:pPr/>
              <a:t>41</a:t>
            </a:fld>
            <a:endParaRPr lang="en-US" dirty="0">
              <a:solidFill>
                <a:prstClr val="black"/>
              </a:solidFill>
            </a:endParaRPr>
          </a:p>
        </p:txBody>
      </p:sp>
    </p:spTree>
    <p:extLst>
      <p:ext uri="{BB962C8B-B14F-4D97-AF65-F5344CB8AC3E}">
        <p14:creationId xmlns:p14="http://schemas.microsoft.com/office/powerpoint/2010/main" val="272348984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In 2008 and 2009, the U.S. economy and many other major economies around the world experienced a financial crisis, which in turn led to a deep downturn in economic activity.</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42</a:t>
            </a:fld>
            <a:endParaRPr lang="en-US"/>
          </a:p>
        </p:txBody>
      </p:sp>
    </p:spTree>
    <p:extLst>
      <p:ext uri="{BB962C8B-B14F-4D97-AF65-F5344CB8AC3E}">
        <p14:creationId xmlns:p14="http://schemas.microsoft.com/office/powerpoint/2010/main" val="26964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The bond market</a:t>
            </a:r>
            <a:r>
              <a:rPr lang="en-US" baseline="0" dirty="0"/>
              <a:t> and the stock market are two most important financial markets in the U.S. </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4</a:t>
            </a:fld>
            <a:endParaRPr lang="en-US"/>
          </a:p>
        </p:txBody>
      </p:sp>
    </p:spTree>
    <p:extLst>
      <p:ext uri="{BB962C8B-B14F-4D97-AF65-F5344CB8AC3E}">
        <p14:creationId xmlns:p14="http://schemas.microsoft.com/office/powerpoint/2010/main" val="112116335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The 6</a:t>
            </a:r>
            <a:r>
              <a:rPr lang="en-US" baseline="0" dirty="0"/>
              <a:t> elements of a financial crisis are from the FYI “Financial crises) in the textbook. </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43</a:t>
            </a:fld>
            <a:endParaRPr lang="en-US"/>
          </a:p>
        </p:txBody>
      </p:sp>
    </p:spTree>
    <p:extLst>
      <p:ext uri="{BB962C8B-B14F-4D97-AF65-F5344CB8AC3E}">
        <p14:creationId xmlns:p14="http://schemas.microsoft.com/office/powerpoint/2010/main" val="172855743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pPr defTabSz="948507"/>
            <a:r>
              <a:rPr lang="en-US" dirty="0"/>
              <a:t>Suggestion:</a:t>
            </a:r>
            <a:r>
              <a:rPr lang="en-US" baseline="0" dirty="0"/>
              <a:t> For the Think-Pair-Share activities, if time allows, allow students to work in small groups for 5-10 minutes. Then allow student groups to share with other groups or with the entire class</a:t>
            </a:r>
            <a:r>
              <a:rPr lang="en-US" dirty="0"/>
              <a:t>.  Or, you can treat the Think-Pair-Share activity</a:t>
            </a:r>
            <a:r>
              <a:rPr lang="en-US" baseline="0" dirty="0"/>
              <a:t> as an open-to-all in–class discussion.</a:t>
            </a:r>
          </a:p>
          <a:p>
            <a:endParaRPr lang="en-US" dirty="0">
              <a:solidFill>
                <a:srgbClr val="002060"/>
              </a:solidFill>
            </a:endParaRPr>
          </a:p>
          <a:p>
            <a:r>
              <a:rPr lang="en-US" dirty="0">
                <a:solidFill>
                  <a:srgbClr val="002060"/>
                </a:solidFill>
              </a:rPr>
              <a:t>Remind your students G = government purchases</a:t>
            </a:r>
          </a:p>
          <a:p>
            <a:r>
              <a:rPr lang="en-US" dirty="0">
                <a:solidFill>
                  <a:srgbClr val="002060"/>
                </a:solidFill>
              </a:rPr>
              <a:t>Discussion points:  </a:t>
            </a:r>
          </a:p>
          <a:p>
            <a:pPr marL="228600" indent="-228600">
              <a:buFont typeface="+mj-lt"/>
              <a:buAutoNum type="alphaUcPeriod"/>
            </a:pPr>
            <a:r>
              <a:rPr lang="en-US" sz="1200" kern="1200" dirty="0">
                <a:solidFill>
                  <a:schemeClr val="tx1"/>
                </a:solidFill>
                <a:effectLst/>
                <a:latin typeface="+mn-lt"/>
                <a:ea typeface="+mn-ea"/>
                <a:cs typeface="+mn-cs"/>
              </a:rPr>
              <a:t>Tax incentives to stimulate saving and invest­ment require a reduction in taxes. This would increase the deficit, which would reduce na­tional saving and investment.</a:t>
            </a:r>
          </a:p>
          <a:p>
            <a:pPr marL="228600" indent="-228600">
              <a:buFont typeface="+mj-lt"/>
              <a:buAutoNum type="alphaUcPeriod"/>
            </a:pPr>
            <a:r>
              <a:rPr lang="en-US" sz="1200" kern="1200" dirty="0">
                <a:solidFill>
                  <a:schemeClr val="tx1"/>
                </a:solidFill>
                <a:effectLst/>
                <a:latin typeface="+mn-lt"/>
                <a:ea typeface="+mn-ea"/>
                <a:cs typeface="+mn-cs"/>
              </a:rPr>
              <a:t>The candidate plans to reduce government spending.</a:t>
            </a:r>
          </a:p>
          <a:p>
            <a:pPr marL="228600" indent="-228600">
              <a:buFont typeface="+mj-lt"/>
              <a:buAutoNum type="alphaUcPeriod"/>
            </a:pPr>
            <a:endParaRPr lang="en-US" sz="1200" kern="1200" dirty="0">
              <a:solidFill>
                <a:schemeClr val="tx1"/>
              </a:solidFill>
              <a:effectLst/>
              <a:latin typeface="+mn-lt"/>
              <a:ea typeface="+mn-ea"/>
              <a:cs typeface="+mn-cs"/>
            </a:endParaRPr>
          </a:p>
          <a:p>
            <a:pPr marL="228600" indent="-228600">
              <a:buFont typeface="+mj-lt"/>
              <a:buAutoNum type="alphaUcPeriod"/>
            </a:pPr>
            <a:endParaRPr lang="en-US" sz="1200" kern="1200" dirty="0">
              <a:solidFill>
                <a:schemeClr val="tx1"/>
              </a:solidFill>
              <a:effectLst/>
              <a:latin typeface="+mn-lt"/>
              <a:ea typeface="+mn-ea"/>
              <a:cs typeface="+mn-cs"/>
            </a:endParaRPr>
          </a:p>
          <a:p>
            <a:pPr marL="228600" indent="-228600">
              <a:buFont typeface="+mj-lt"/>
              <a:buAutoNum type="alphaUcPeriod"/>
            </a:pPr>
            <a:endParaRPr lang="en-US" sz="1200" kern="1200" dirty="0">
              <a:solidFill>
                <a:schemeClr val="tx1"/>
              </a:solidFill>
              <a:effectLst/>
              <a:latin typeface="+mn-lt"/>
              <a:ea typeface="+mn-ea"/>
              <a:cs typeface="+mn-cs"/>
            </a:endParaRPr>
          </a:p>
          <a:p>
            <a:pPr marL="228600" indent="-228600">
              <a:buFont typeface="+mj-lt"/>
              <a:buAutoNum type="alphaUcPeriod"/>
            </a:pPr>
            <a:endParaRPr lang="en-US" sz="1200" kern="1200" dirty="0">
              <a:solidFill>
                <a:schemeClr val="tx1"/>
              </a:solidFill>
              <a:effectLst/>
              <a:latin typeface="+mn-lt"/>
              <a:ea typeface="+mn-ea"/>
              <a:cs typeface="+mn-cs"/>
            </a:endParaRPr>
          </a:p>
          <a:p>
            <a:pPr marL="228600" marR="0" indent="-228600" algn="l" defTabSz="914400" rtl="0" eaLnBrk="1" fontAlgn="auto" latinLnBrk="0" hangingPunct="1">
              <a:lnSpc>
                <a:spcPct val="100000"/>
              </a:lnSpc>
              <a:spcBef>
                <a:spcPts val="0"/>
              </a:spcBef>
              <a:spcAft>
                <a:spcPts val="0"/>
              </a:spcAft>
              <a:buClrTx/>
              <a:buSzTx/>
              <a:buFont typeface="+mj-lt"/>
              <a:buAutoNum type="alphaUcPeriod"/>
              <a:tabLst/>
              <a:defRPr/>
            </a:pPr>
            <a:r>
              <a:rPr lang="en-US" sz="1200" u="sng" kern="1200" dirty="0">
                <a:solidFill>
                  <a:schemeClr val="tx1"/>
                </a:solidFill>
                <a:effectLst/>
                <a:latin typeface="+mn-lt"/>
                <a:ea typeface="+mn-ea"/>
                <a:cs typeface="+mn-cs"/>
              </a:rPr>
              <a:t>Bonus question: </a:t>
            </a:r>
            <a:r>
              <a:rPr lang="en-US" sz="1200" dirty="0">
                <a:solidFill>
                  <a:srgbClr val="002060"/>
                </a:solidFill>
              </a:rPr>
              <a:t>If policymakers want to increase growth, and if policymakers have to choose between tax incentives to stimulate saving and tax incentives to stimulate investment, what might they want to know about supply and demand in the loanable-funds market before making their decision? Explain.</a:t>
            </a:r>
          </a:p>
          <a:p>
            <a:pPr marL="228600" indent="-228600">
              <a:buFont typeface="+mj-lt"/>
              <a:buAutoNum type="alphaUcPeriod"/>
            </a:pPr>
            <a:endParaRPr lang="en-US" sz="1200" kern="1200" dirty="0">
              <a:solidFill>
                <a:schemeClr val="tx1"/>
              </a:solidFill>
              <a:effectLst/>
              <a:latin typeface="+mn-lt"/>
              <a:ea typeface="+mn-ea"/>
              <a:cs typeface="+mn-cs"/>
            </a:endParaRPr>
          </a:p>
          <a:p>
            <a:pPr marL="0" indent="0">
              <a:buFont typeface="+mj-lt"/>
              <a:buNone/>
            </a:pPr>
            <a:r>
              <a:rPr lang="en-US" sz="1200" kern="1200" dirty="0">
                <a:solidFill>
                  <a:schemeClr val="tx1"/>
                </a:solidFill>
                <a:effectLst/>
                <a:latin typeface="+mn-lt"/>
                <a:ea typeface="+mn-ea"/>
                <a:cs typeface="+mn-cs"/>
              </a:rPr>
              <a:t>ANS: Policymakers would want to know the elastic­ity (Chapter 5) of the supply and demand curves. If loanable funds demand is in­elastic, changes in loanable funds supply have little effect on saving and investment, so tax in­centives to increase saving at each interest rate do little for growth. If loanable funds supply is inelastic, changes in loanable funds demand have little effect on saving and investment, so tax incentives to increase investment at each in­terest rate do little for growth.</a:t>
            </a:r>
          </a:p>
        </p:txBody>
      </p:sp>
      <p:sp>
        <p:nvSpPr>
          <p:cNvPr id="4" name="Slide Number Placeholder 3"/>
          <p:cNvSpPr>
            <a:spLocks noGrp="1"/>
          </p:cNvSpPr>
          <p:nvPr>
            <p:ph type="sldNum" sz="quarter" idx="10"/>
          </p:nvPr>
        </p:nvSpPr>
        <p:spPr/>
        <p:txBody>
          <a:bodyPr/>
          <a:lstStyle/>
          <a:p>
            <a:fld id="{2CAF6792-DBE1-4461-97FA-F85A7B48814E}" type="slidenum">
              <a:rPr lang="en-US" smtClean="0"/>
              <a:t>44</a:t>
            </a:fld>
            <a:endParaRPr lang="en-US"/>
          </a:p>
        </p:txBody>
      </p:sp>
    </p:spTree>
    <p:extLst>
      <p:ext uri="{BB962C8B-B14F-4D97-AF65-F5344CB8AC3E}">
        <p14:creationId xmlns:p14="http://schemas.microsoft.com/office/powerpoint/2010/main" val="21650051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AF6792-DBE1-4461-97FA-F85A7B48814E}" type="slidenum">
              <a:rPr lang="en-US" smtClean="0"/>
              <a:t>45</a:t>
            </a:fld>
            <a:endParaRPr lang="en-US"/>
          </a:p>
        </p:txBody>
      </p:sp>
    </p:spTree>
    <p:extLst>
      <p:ext uri="{BB962C8B-B14F-4D97-AF65-F5344CB8AC3E}">
        <p14:creationId xmlns:p14="http://schemas.microsoft.com/office/powerpoint/2010/main" val="370661148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CAF6792-DBE1-4461-97FA-F85A7B48814E}" type="slidenum">
              <a:rPr lang="en-US" smtClean="0"/>
              <a:t>46</a:t>
            </a:fld>
            <a:endParaRPr lang="en-US"/>
          </a:p>
        </p:txBody>
      </p:sp>
    </p:spTree>
    <p:extLst>
      <p:ext uri="{BB962C8B-B14F-4D97-AF65-F5344CB8AC3E}">
        <p14:creationId xmlns:p14="http://schemas.microsoft.com/office/powerpoint/2010/main" val="3706611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sz="1200" dirty="0"/>
              <a:t>Borrowers (large corporations, the federal government, or state and local governments) issue bonds to finance </a:t>
            </a:r>
            <a:r>
              <a:rPr lang="en-US" sz="1200" b="0" i="0" u="none" strike="noStrike" kern="1200" baseline="0" dirty="0">
                <a:solidFill>
                  <a:schemeClr val="tx1"/>
                </a:solidFill>
                <a:latin typeface="+mn-lt"/>
                <a:ea typeface="+mn-ea"/>
                <a:cs typeface="+mn-cs"/>
              </a:rPr>
              <a:t>the purchase of a new factory, a new jet fighter, or a new school. </a:t>
            </a:r>
            <a:endParaRPr lang="en-US" sz="1200" dirty="0"/>
          </a:p>
        </p:txBody>
      </p:sp>
      <p:sp>
        <p:nvSpPr>
          <p:cNvPr id="4" name="Slide Number Placeholder 3"/>
          <p:cNvSpPr>
            <a:spLocks noGrp="1"/>
          </p:cNvSpPr>
          <p:nvPr>
            <p:ph type="sldNum" sz="quarter" idx="10"/>
          </p:nvPr>
        </p:nvSpPr>
        <p:spPr/>
        <p:txBody>
          <a:bodyPr/>
          <a:lstStyle/>
          <a:p>
            <a:fld id="{2CAF6792-DBE1-4461-97FA-F85A7B48814E}" type="slidenum">
              <a:rPr lang="en-US" smtClean="0"/>
              <a:t>5</a:t>
            </a:fld>
            <a:endParaRPr lang="en-US"/>
          </a:p>
        </p:txBody>
      </p:sp>
    </p:spTree>
    <p:extLst>
      <p:ext uri="{BB962C8B-B14F-4D97-AF65-F5344CB8AC3E}">
        <p14:creationId xmlns:p14="http://schemas.microsoft.com/office/powerpoint/2010/main" val="487097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dirty="0"/>
              <a:t>The perpetuity </a:t>
            </a:r>
            <a:r>
              <a:rPr lang="en-US" sz="1200" b="0" i="0" u="none" strike="noStrike" kern="1200" baseline="0" dirty="0">
                <a:solidFill>
                  <a:schemeClr val="tx1"/>
                </a:solidFill>
                <a:latin typeface="+mn-lt"/>
                <a:ea typeface="+mn-ea"/>
                <a:cs typeface="+mn-cs"/>
              </a:rPr>
              <a:t>pays interest forever, but the principal is never repaid.</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Default on a bond: the borrower fails to pay some of the interest or principal. </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6</a:t>
            </a:fld>
            <a:endParaRPr lang="en-US"/>
          </a:p>
        </p:txBody>
      </p:sp>
    </p:spTree>
    <p:extLst>
      <p:ext uri="{BB962C8B-B14F-4D97-AF65-F5344CB8AC3E}">
        <p14:creationId xmlns:p14="http://schemas.microsoft.com/office/powerpoint/2010/main" val="36705123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If a business is very profitable, the stockholders enjoy the benefits of these profits, whereas the bondholders get only the stated interest</a:t>
            </a:r>
          </a:p>
          <a:p>
            <a:r>
              <a:rPr lang="en-US" sz="1200" b="0" i="0" u="none" strike="noStrike" kern="1200" baseline="0" dirty="0">
                <a:solidFill>
                  <a:schemeClr val="tx1"/>
                </a:solidFill>
                <a:latin typeface="+mn-lt"/>
                <a:ea typeface="+mn-ea"/>
                <a:cs typeface="+mn-cs"/>
              </a:rPr>
              <a:t>on their bonds. </a:t>
            </a:r>
          </a:p>
          <a:p>
            <a:r>
              <a:rPr lang="en-US" sz="1200" b="0" i="0" u="none" strike="noStrike" kern="1200" baseline="0" dirty="0">
                <a:solidFill>
                  <a:schemeClr val="tx1"/>
                </a:solidFill>
                <a:latin typeface="+mn-lt"/>
                <a:ea typeface="+mn-ea"/>
                <a:cs typeface="+mn-cs"/>
              </a:rPr>
              <a:t>But if the business runs into financial difficulty, the bondholders are paid what they are due before stockholders receive anything at all.</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8</a:t>
            </a:fld>
            <a:endParaRPr lang="en-US"/>
          </a:p>
        </p:txBody>
      </p:sp>
    </p:spTree>
    <p:extLst>
      <p:ext uri="{BB962C8B-B14F-4D97-AF65-F5344CB8AC3E}">
        <p14:creationId xmlns:p14="http://schemas.microsoft.com/office/powerpoint/2010/main" val="32425984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Dow Jones Industrial Average is based on the prices of the stocks of thirty major U.S. companies, such as Disney, Microsoft, Coca-Cola, Boeing, Apple, and Walmart.</a:t>
            </a:r>
          </a:p>
          <a:p>
            <a:r>
              <a:rPr lang="en-US" sz="1200" b="0" i="0" u="none" strike="noStrike" kern="1200" baseline="0" dirty="0">
                <a:solidFill>
                  <a:schemeClr val="tx1"/>
                </a:solidFill>
                <a:latin typeface="+mn-lt"/>
                <a:ea typeface="+mn-ea"/>
                <a:cs typeface="+mn-cs"/>
              </a:rPr>
              <a:t>Standard &amp; Poor’s 500 Index is based on the prices of the stocks of 500 major companies. </a:t>
            </a:r>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9</a:t>
            </a:fld>
            <a:endParaRPr lang="en-US"/>
          </a:p>
        </p:txBody>
      </p:sp>
    </p:spTree>
    <p:extLst>
      <p:ext uri="{BB962C8B-B14F-4D97-AF65-F5344CB8AC3E}">
        <p14:creationId xmlns:p14="http://schemas.microsoft.com/office/powerpoint/2010/main" val="3866674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488" y="742950"/>
            <a:ext cx="6616700" cy="37226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CAF6792-DBE1-4461-97FA-F85A7B48814E}" type="slidenum">
              <a:rPr lang="en-US" smtClean="0"/>
              <a:t>10</a:t>
            </a:fld>
            <a:endParaRPr lang="en-US"/>
          </a:p>
        </p:txBody>
      </p:sp>
    </p:spTree>
    <p:extLst>
      <p:ext uri="{BB962C8B-B14F-4D97-AF65-F5344CB8AC3E}">
        <p14:creationId xmlns:p14="http://schemas.microsoft.com/office/powerpoint/2010/main" val="16474842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pPr fontAlgn="base">
              <a:spcBef>
                <a:spcPct val="20000"/>
              </a:spcBef>
              <a:spcAft>
                <a:spcPct val="0"/>
              </a:spcAft>
              <a:defRPr/>
            </a:pPr>
            <a:fld id="{C148E929-2C81-42BB-92FD-6CE3916FB07A}" type="slidenum">
              <a:rPr lang="en-US" smtClean="0">
                <a:solidFill>
                  <a:srgbClr val="FFFFFF"/>
                </a:solidFill>
              </a:rPr>
              <a:pPr fontAlgn="base">
                <a:spcBef>
                  <a:spcPct val="20000"/>
                </a:spcBef>
                <a:spcAft>
                  <a:spcPct val="0"/>
                </a:spcAft>
                <a:defRPr/>
              </a:pPr>
              <a:t>‹#›</a:t>
            </a:fld>
            <a:endParaRPr lang="en-US" dirty="0">
              <a:solidFill>
                <a:srgbClr val="FFFFFF"/>
              </a:solidFill>
            </a:endParaRPr>
          </a:p>
        </p:txBody>
      </p:sp>
      <p:sp>
        <p:nvSpPr>
          <p:cNvPr id="4" name="Footer Placeholder 3"/>
          <p:cNvSpPr>
            <a:spLocks noGrp="1"/>
          </p:cNvSpPr>
          <p:nvPr>
            <p:ph type="ftr" sz="quarter" idx="11"/>
          </p:nvPr>
        </p:nvSpPr>
        <p:spPr/>
        <p:txBody>
          <a:bodyPr/>
          <a:lstStyle/>
          <a:p>
            <a:pPr fontAlgn="base">
              <a:spcAft>
                <a:spcPct val="0"/>
              </a:spcAft>
              <a:defRPr/>
            </a:pPr>
            <a:r>
              <a:rPr lang="en-US">
                <a:solidFill>
                  <a:srgbClr val="FFFFFF"/>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endParaRPr lang="en-US" dirty="0">
              <a:solidFill>
                <a:srgbClr val="FFFFFF"/>
              </a:solidFill>
            </a:endParaRPr>
          </a:p>
        </p:txBody>
      </p:sp>
      <p:sp>
        <p:nvSpPr>
          <p:cNvPr id="6" name="Content Placeholder 5"/>
          <p:cNvSpPr>
            <a:spLocks noGrp="1"/>
          </p:cNvSpPr>
          <p:nvPr>
            <p:ph sz="quarter" idx="12" hasCustomPrompt="1"/>
          </p:nvPr>
        </p:nvSpPr>
        <p:spPr>
          <a:xfrm>
            <a:off x="3454400" y="3429000"/>
            <a:ext cx="9855200" cy="1981200"/>
          </a:xfrm>
        </p:spPr>
        <p:txBody>
          <a:bodyPr/>
          <a:lstStyle>
            <a:lvl1pPr>
              <a:defRPr/>
            </a:lvl1pPr>
          </a:lstStyle>
          <a:p>
            <a:pPr lvl="0"/>
            <a:r>
              <a:rPr lang="en-US" dirty="0" err="1"/>
              <a:t>Ch</a:t>
            </a:r>
            <a:r>
              <a:rPr lang="en-US" dirty="0"/>
              <a:t> title</a:t>
            </a:r>
          </a:p>
        </p:txBody>
      </p:sp>
      <p:sp>
        <p:nvSpPr>
          <p:cNvPr id="8" name="Content Placeholder 7"/>
          <p:cNvSpPr>
            <a:spLocks noGrp="1"/>
          </p:cNvSpPr>
          <p:nvPr>
            <p:ph sz="quarter" idx="13" hasCustomPrompt="1"/>
          </p:nvPr>
        </p:nvSpPr>
        <p:spPr>
          <a:xfrm>
            <a:off x="32083" y="3352800"/>
            <a:ext cx="3422316" cy="2057400"/>
          </a:xfrm>
          <a:blipFill>
            <a:blip r:embed="rId2"/>
            <a:stretch>
              <a:fillRect/>
            </a:stretch>
          </a:blipFill>
        </p:spPr>
        <p:txBody>
          <a:bodyPr/>
          <a:lstStyle>
            <a:lvl1pPr>
              <a:defRPr>
                <a:solidFill>
                  <a:schemeClr val="bg1"/>
                </a:solidFill>
              </a:defRPr>
            </a:lvl1pPr>
          </a:lstStyle>
          <a:p>
            <a:pPr lvl="0"/>
            <a:r>
              <a:rPr lang="en-US" dirty="0"/>
              <a:t>CHAPTER </a:t>
            </a:r>
          </a:p>
          <a:p>
            <a:pPr lvl="0"/>
            <a:r>
              <a:rPr lang="en-US" dirty="0"/>
              <a:t>NB</a:t>
            </a:r>
          </a:p>
          <a:p>
            <a:pPr lvl="0"/>
            <a:r>
              <a:rPr lang="en-US" dirty="0"/>
              <a:t>BKGRD</a:t>
            </a:r>
          </a:p>
        </p:txBody>
      </p:sp>
      <p:sp>
        <p:nvSpPr>
          <p:cNvPr id="10" name="Content Placeholder 9"/>
          <p:cNvSpPr>
            <a:spLocks noGrp="1"/>
          </p:cNvSpPr>
          <p:nvPr>
            <p:ph sz="quarter" idx="14" hasCustomPrompt="1"/>
          </p:nvPr>
        </p:nvSpPr>
        <p:spPr>
          <a:xfrm>
            <a:off x="-42779" y="0"/>
            <a:ext cx="7256379" cy="3429000"/>
          </a:xfrm>
        </p:spPr>
        <p:txBody>
          <a:bodyPr/>
          <a:lstStyle>
            <a:lvl1pPr>
              <a:defRPr/>
            </a:lvl1pPr>
          </a:lstStyle>
          <a:p>
            <a:pPr lvl="0"/>
            <a:r>
              <a:rPr lang="en-US" dirty="0"/>
              <a:t>Author</a:t>
            </a:r>
          </a:p>
          <a:p>
            <a:pPr lvl="0"/>
            <a:r>
              <a:rPr lang="en-US" dirty="0"/>
              <a:t>Title</a:t>
            </a:r>
          </a:p>
          <a:p>
            <a:pPr lvl="0"/>
            <a:r>
              <a:rPr lang="en-US" dirty="0"/>
              <a:t>Of book 54</a:t>
            </a:r>
          </a:p>
        </p:txBody>
      </p:sp>
      <p:sp>
        <p:nvSpPr>
          <p:cNvPr id="12" name="Content Placeholder 11"/>
          <p:cNvSpPr>
            <a:spLocks noGrp="1"/>
          </p:cNvSpPr>
          <p:nvPr>
            <p:ph sz="quarter" idx="15" hasCustomPrompt="1"/>
          </p:nvPr>
        </p:nvSpPr>
        <p:spPr>
          <a:xfrm>
            <a:off x="7315200" y="0"/>
            <a:ext cx="4876800" cy="533400"/>
          </a:xfrm>
        </p:spPr>
        <p:txBody>
          <a:bodyPr>
            <a:normAutofit/>
          </a:bodyPr>
          <a:lstStyle>
            <a:lvl1pPr algn="r">
              <a:defRPr sz="2800">
                <a:solidFill>
                  <a:schemeClr val="bg1"/>
                </a:solidFill>
                <a:effectLst>
                  <a:outerShdw blurRad="38100" dist="38100" dir="2700000" algn="tl">
                    <a:srgbClr val="000000">
                      <a:alpha val="43137"/>
                    </a:srgbClr>
                  </a:outerShdw>
                </a:effectLst>
              </a:defRPr>
            </a:lvl1pPr>
          </a:lstStyle>
          <a:p>
            <a:pPr lvl="0"/>
            <a:r>
              <a:rPr lang="en-US" dirty="0"/>
              <a:t>ED</a:t>
            </a:r>
          </a:p>
        </p:txBody>
      </p:sp>
      <p:sp>
        <p:nvSpPr>
          <p:cNvPr id="13" name="Rectangle 11"/>
          <p:cNvSpPr>
            <a:spLocks noChangeArrowheads="1"/>
          </p:cNvSpPr>
          <p:nvPr userDrawn="1"/>
        </p:nvSpPr>
        <p:spPr bwMode="auto">
          <a:xfrm>
            <a:off x="-316277" y="5688142"/>
            <a:ext cx="4119033" cy="65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400">
                <a:solidFill>
                  <a:schemeClr val="tx1"/>
                </a:solidFill>
                <a:latin typeface="Arial" pitchFamily="34" charset="0"/>
              </a:defRPr>
            </a:lvl1pPr>
            <a:lvl2pPr marL="742950" indent="-285750" eaLnBrk="0" hangingPunct="0">
              <a:defRPr sz="3400">
                <a:solidFill>
                  <a:schemeClr val="tx1"/>
                </a:solidFill>
                <a:latin typeface="Arial" pitchFamily="34" charset="0"/>
              </a:defRPr>
            </a:lvl2pPr>
            <a:lvl3pPr marL="1143000" indent="-228600" eaLnBrk="0" hangingPunct="0">
              <a:defRPr sz="3400">
                <a:solidFill>
                  <a:schemeClr val="tx1"/>
                </a:solidFill>
                <a:latin typeface="Arial" pitchFamily="34" charset="0"/>
              </a:defRPr>
            </a:lvl3pPr>
            <a:lvl4pPr marL="1600200" indent="-228600" eaLnBrk="0" hangingPunct="0">
              <a:defRPr sz="3400">
                <a:solidFill>
                  <a:schemeClr val="tx1"/>
                </a:solidFill>
                <a:latin typeface="Arial" pitchFamily="34" charset="0"/>
              </a:defRPr>
            </a:lvl4pPr>
            <a:lvl5pPr marL="2057400" indent="-228600" eaLnBrk="0" hangingPunct="0">
              <a:defRPr sz="3400">
                <a:solidFill>
                  <a:schemeClr val="tx1"/>
                </a:solidFill>
                <a:latin typeface="Arial" pitchFamily="34" charset="0"/>
              </a:defRPr>
            </a:lvl5pPr>
            <a:lvl6pPr marL="2514600" indent="-228600" algn="ctr" eaLnBrk="0" fontAlgn="base" hangingPunct="0">
              <a:spcBef>
                <a:spcPct val="20000"/>
              </a:spcBef>
              <a:spcAft>
                <a:spcPct val="0"/>
              </a:spcAft>
              <a:buChar char="•"/>
              <a:defRPr sz="3400">
                <a:solidFill>
                  <a:schemeClr val="tx1"/>
                </a:solidFill>
                <a:latin typeface="Arial" pitchFamily="34" charset="0"/>
              </a:defRPr>
            </a:lvl6pPr>
            <a:lvl7pPr marL="2971800" indent="-228600" algn="ctr" eaLnBrk="0" fontAlgn="base" hangingPunct="0">
              <a:spcBef>
                <a:spcPct val="20000"/>
              </a:spcBef>
              <a:spcAft>
                <a:spcPct val="0"/>
              </a:spcAft>
              <a:buChar char="•"/>
              <a:defRPr sz="3400">
                <a:solidFill>
                  <a:schemeClr val="tx1"/>
                </a:solidFill>
                <a:latin typeface="Arial" pitchFamily="34" charset="0"/>
              </a:defRPr>
            </a:lvl7pPr>
            <a:lvl8pPr marL="3429000" indent="-228600" algn="ctr" eaLnBrk="0" fontAlgn="base" hangingPunct="0">
              <a:spcBef>
                <a:spcPct val="20000"/>
              </a:spcBef>
              <a:spcAft>
                <a:spcPct val="0"/>
              </a:spcAft>
              <a:buChar char="•"/>
              <a:defRPr sz="3400">
                <a:solidFill>
                  <a:schemeClr val="tx1"/>
                </a:solidFill>
                <a:latin typeface="Arial" pitchFamily="34" charset="0"/>
              </a:defRPr>
            </a:lvl8pPr>
            <a:lvl9pPr marL="3886200" indent="-228600" algn="ctr" eaLnBrk="0" fontAlgn="base" hangingPunct="0">
              <a:spcBef>
                <a:spcPct val="20000"/>
              </a:spcBef>
              <a:spcAft>
                <a:spcPct val="0"/>
              </a:spcAft>
              <a:buChar char="•"/>
              <a:defRPr sz="3400">
                <a:solidFill>
                  <a:schemeClr val="tx1"/>
                </a:solidFill>
                <a:latin typeface="Arial" pitchFamily="34" charset="0"/>
              </a:defRPr>
            </a:lvl9pPr>
          </a:lstStyle>
          <a:p>
            <a:pPr algn="ctr" eaLnBrk="1" fontAlgn="base" hangingPunct="1">
              <a:lnSpc>
                <a:spcPct val="80000"/>
              </a:lnSpc>
              <a:spcBef>
                <a:spcPct val="20000"/>
              </a:spcBef>
              <a:spcAft>
                <a:spcPct val="0"/>
              </a:spcAft>
              <a:defRPr/>
            </a:pPr>
            <a:r>
              <a:rPr lang="en-US" altLang="en-US" sz="1400" dirty="0">
                <a:solidFill>
                  <a:srgbClr val="000000"/>
                </a:solidFill>
              </a:rPr>
              <a:t>Interactive PowerPoint Slides by: </a:t>
            </a:r>
          </a:p>
          <a:p>
            <a:pPr algn="ctr" eaLnBrk="1" fontAlgn="base" hangingPunct="1">
              <a:lnSpc>
                <a:spcPct val="80000"/>
              </a:lnSpc>
              <a:spcBef>
                <a:spcPct val="20000"/>
              </a:spcBef>
              <a:spcAft>
                <a:spcPct val="0"/>
              </a:spcAft>
              <a:defRPr/>
            </a:pPr>
            <a:r>
              <a:rPr lang="en-US" altLang="en-US" sz="1400" dirty="0">
                <a:solidFill>
                  <a:srgbClr val="000000"/>
                </a:solidFill>
              </a:rPr>
              <a:t>V.  </a:t>
            </a:r>
            <a:r>
              <a:rPr lang="en-US" altLang="en-US" sz="1400" dirty="0" err="1">
                <a:solidFill>
                  <a:srgbClr val="000000"/>
                </a:solidFill>
              </a:rPr>
              <a:t>Andreea</a:t>
            </a:r>
            <a:r>
              <a:rPr lang="en-US" altLang="en-US" sz="1400" dirty="0">
                <a:solidFill>
                  <a:srgbClr val="000000"/>
                </a:solidFill>
              </a:rPr>
              <a:t>  </a:t>
            </a:r>
            <a:r>
              <a:rPr lang="en-US" altLang="en-US" sz="1400" dirty="0" err="1">
                <a:solidFill>
                  <a:srgbClr val="000000"/>
                </a:solidFill>
              </a:rPr>
              <a:t>Chiritescu</a:t>
            </a:r>
            <a:endParaRPr lang="en-US" altLang="en-US" sz="1400" dirty="0">
              <a:solidFill>
                <a:srgbClr val="000000"/>
              </a:solidFill>
            </a:endParaRPr>
          </a:p>
          <a:p>
            <a:pPr algn="ctr" eaLnBrk="1" fontAlgn="base" hangingPunct="1">
              <a:lnSpc>
                <a:spcPct val="80000"/>
              </a:lnSpc>
              <a:spcBef>
                <a:spcPct val="20000"/>
              </a:spcBef>
              <a:spcAft>
                <a:spcPct val="0"/>
              </a:spcAft>
              <a:defRPr/>
            </a:pPr>
            <a:r>
              <a:rPr lang="en-US" altLang="en-US" sz="1400" dirty="0">
                <a:solidFill>
                  <a:srgbClr val="000000"/>
                </a:solidFill>
              </a:rPr>
              <a:t>Eastern Illinois University</a:t>
            </a:r>
          </a:p>
        </p:txBody>
      </p:sp>
    </p:spTree>
    <p:extLst>
      <p:ext uri="{BB962C8B-B14F-4D97-AF65-F5344CB8AC3E}">
        <p14:creationId xmlns:p14="http://schemas.microsoft.com/office/powerpoint/2010/main" val="2757052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Placeholder 2"/>
          <p:cNvSpPr>
            <a:spLocks noGrp="1"/>
          </p:cNvSpPr>
          <p:nvPr>
            <p:ph type="sldNum" sz="quarter" idx="10"/>
          </p:nvPr>
        </p:nvSpPr>
        <p:spPr/>
        <p:txBody>
          <a:bodyPr/>
          <a:lstStyle/>
          <a:p>
            <a:pPr fontAlgn="base">
              <a:spcAft>
                <a:spcPct val="0"/>
              </a:spcAft>
              <a:defRPr/>
            </a:pPr>
            <a:fld id="{CFA536BC-3ED5-4293-8323-16A4258B4A0B}" type="slidenum">
              <a:rPr lang="en-US" smtClean="0"/>
              <a:pPr fontAlgn="base">
                <a:spcAft>
                  <a:spcPct val="0"/>
                </a:spcAft>
                <a:defRPr/>
              </a:pPr>
              <a:t>‹#›</a:t>
            </a:fld>
            <a:endParaRPr lang="en-US" dirty="0"/>
          </a:p>
        </p:txBody>
      </p:sp>
      <p:sp>
        <p:nvSpPr>
          <p:cNvPr id="4" name="Footer Placeholder 3"/>
          <p:cNvSpPr>
            <a:spLocks noGrp="1"/>
          </p:cNvSpPr>
          <p:nvPr>
            <p:ph type="ftr" sz="quarter" idx="11"/>
          </p:nvPr>
        </p:nvSpPr>
        <p:spPr/>
        <p:txBody>
          <a:bodyPr/>
          <a:lstStyle/>
          <a:p>
            <a:pPr fontAlgn="base">
              <a:spcBef>
                <a:spcPct val="20000"/>
              </a:spcBef>
              <a:spcAft>
                <a:spcPct val="0"/>
              </a:spcAft>
              <a:defRPr/>
            </a:pPr>
            <a:r>
              <a:rPr lang="en-US">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endParaRPr lang="en-US" dirty="0">
              <a:solidFill>
                <a:srgbClr val="000000"/>
              </a:solidFill>
            </a:endParaRPr>
          </a:p>
        </p:txBody>
      </p:sp>
      <p:sp>
        <p:nvSpPr>
          <p:cNvPr id="6" name="Text Placeholder 5"/>
          <p:cNvSpPr>
            <a:spLocks noGrp="1"/>
          </p:cNvSpPr>
          <p:nvPr>
            <p:ph type="body" sz="quarter" idx="12"/>
          </p:nvPr>
        </p:nvSpPr>
        <p:spPr>
          <a:xfrm>
            <a:off x="609600" y="533400"/>
            <a:ext cx="11277600" cy="533400"/>
          </a:xfrm>
        </p:spPr>
        <p:txBody>
          <a:bodyPr/>
          <a:lstStyle>
            <a:lvl1pPr marL="0" indent="0">
              <a:buNone/>
              <a:defRPr sz="3200" i="0">
                <a:solidFill>
                  <a:schemeClr val="tx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lvl="1"/>
            <a:r>
              <a:rPr lang="en-US" dirty="0"/>
              <a:t>Click to edit Master text styles</a:t>
            </a:r>
          </a:p>
        </p:txBody>
      </p:sp>
      <p:sp>
        <p:nvSpPr>
          <p:cNvPr id="9" name="Text Placeholder 5"/>
          <p:cNvSpPr>
            <a:spLocks noGrp="1"/>
          </p:cNvSpPr>
          <p:nvPr>
            <p:ph type="body" sz="quarter" idx="14"/>
          </p:nvPr>
        </p:nvSpPr>
        <p:spPr>
          <a:xfrm>
            <a:off x="711200" y="1295400"/>
            <a:ext cx="10769600" cy="2209800"/>
          </a:xfrm>
        </p:spPr>
        <p:txBody>
          <a:bodyPr/>
          <a:lstStyle>
            <a:lvl1pPr marL="0" indent="0">
              <a:buNone/>
              <a:defRPr sz="3200" i="1">
                <a:solidFill>
                  <a:schemeClr val="accent6">
                    <a:lumMod val="50000"/>
                  </a:schemeClr>
                </a:solidFill>
                <a:latin typeface="Cambria" panose="020405030504060302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Tree>
    <p:extLst>
      <p:ext uri="{BB962C8B-B14F-4D97-AF65-F5344CB8AC3E}">
        <p14:creationId xmlns:p14="http://schemas.microsoft.com/office/powerpoint/2010/main" val="21068892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chemeClr val="tx1"/>
                </a:solidFill>
              </a:defRPr>
            </a:lvl1pPr>
          </a:lstStyle>
          <a:p>
            <a:r>
              <a:rPr lang="en-US" dirty="0"/>
              <a:t>Click to edit Master title style</a:t>
            </a:r>
          </a:p>
        </p:txBody>
      </p:sp>
      <p:sp>
        <p:nvSpPr>
          <p:cNvPr id="6" name="Text Placeholder 5"/>
          <p:cNvSpPr>
            <a:spLocks noGrp="1"/>
          </p:cNvSpPr>
          <p:nvPr>
            <p:ph type="body" sz="quarter" idx="12"/>
          </p:nvPr>
        </p:nvSpPr>
        <p:spPr>
          <a:xfrm>
            <a:off x="7247467" y="901700"/>
            <a:ext cx="4487333" cy="4826000"/>
          </a:xfrm>
        </p:spPr>
        <p:txBody>
          <a:bodyPr/>
          <a:lstStyle>
            <a:lvl1pPr marL="0" indent="0" algn="l">
              <a:spcBef>
                <a:spcPts val="0"/>
              </a:spcBef>
              <a:defRPr sz="1600"/>
            </a:lvl1pPr>
          </a:lstStyle>
          <a:p>
            <a:pPr lvl="0"/>
            <a:r>
              <a:rPr lang="en-US" dirty="0"/>
              <a:t>Click to edit Master text styles</a:t>
            </a:r>
          </a:p>
        </p:txBody>
      </p:sp>
      <p:sp>
        <p:nvSpPr>
          <p:cNvPr id="4" name="Rectangle 13"/>
          <p:cNvSpPr>
            <a:spLocks noGrp="1" noChangeArrowheads="1"/>
          </p:cNvSpPr>
          <p:nvPr>
            <p:ph type="sldNum" sz="quarter" idx="13"/>
          </p:nvPr>
        </p:nvSpPr>
        <p:spPr>
          <a:ln/>
        </p:spPr>
        <p:txBody>
          <a:bodyPr/>
          <a:lstStyle>
            <a:lvl1pPr>
              <a:defRPr/>
            </a:lvl1pPr>
          </a:lstStyle>
          <a:p>
            <a:pPr>
              <a:defRPr/>
            </a:pPr>
            <a:fld id="{2F37425F-5E17-4209-B948-B5CE2119E408}" type="slidenum">
              <a:rPr lang="en-US"/>
              <a:pPr>
                <a:defRPr/>
              </a:pPr>
              <a:t>‹#›</a:t>
            </a:fld>
            <a:endParaRPr lang="en-US" dirty="0"/>
          </a:p>
        </p:txBody>
      </p:sp>
      <p:sp>
        <p:nvSpPr>
          <p:cNvPr id="5" name="Footer Placeholder 4"/>
          <p:cNvSpPr>
            <a:spLocks noGrp="1"/>
          </p:cNvSpPr>
          <p:nvPr>
            <p:ph type="ftr" sz="quarter" idx="14"/>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99757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solidFill>
                  <a:schemeClr val="tx1"/>
                </a:solidFill>
              </a:defRPr>
            </a:lvl1pPr>
          </a:lstStyle>
          <a:p>
            <a:r>
              <a:rPr lang="en-US" dirty="0"/>
              <a:t>Click to edit Master title style</a:t>
            </a:r>
          </a:p>
        </p:txBody>
      </p:sp>
      <p:sp>
        <p:nvSpPr>
          <p:cNvPr id="6" name="Text Placeholder 5"/>
          <p:cNvSpPr>
            <a:spLocks noGrp="1"/>
          </p:cNvSpPr>
          <p:nvPr>
            <p:ph type="body" sz="quarter" idx="12"/>
          </p:nvPr>
        </p:nvSpPr>
        <p:spPr>
          <a:xfrm>
            <a:off x="7247467" y="901700"/>
            <a:ext cx="4487333" cy="4826000"/>
          </a:xfrm>
        </p:spPr>
        <p:txBody>
          <a:bodyPr/>
          <a:lstStyle>
            <a:lvl1pPr marL="0" indent="0" algn="l">
              <a:spcBef>
                <a:spcPts val="0"/>
              </a:spcBef>
              <a:defRPr sz="1600"/>
            </a:lvl1pPr>
          </a:lstStyle>
          <a:p>
            <a:pPr lvl="0"/>
            <a:r>
              <a:rPr lang="en-US" dirty="0"/>
              <a:t>Click to edit Master text styles</a:t>
            </a:r>
          </a:p>
        </p:txBody>
      </p:sp>
      <p:sp>
        <p:nvSpPr>
          <p:cNvPr id="4" name="Rectangle 13"/>
          <p:cNvSpPr>
            <a:spLocks noGrp="1" noChangeArrowheads="1"/>
          </p:cNvSpPr>
          <p:nvPr>
            <p:ph type="sldNum" sz="quarter" idx="13"/>
          </p:nvPr>
        </p:nvSpPr>
        <p:spPr>
          <a:ln/>
        </p:spPr>
        <p:txBody>
          <a:bodyPr/>
          <a:lstStyle>
            <a:lvl1pPr>
              <a:defRPr/>
            </a:lvl1pPr>
          </a:lstStyle>
          <a:p>
            <a:pPr>
              <a:defRPr/>
            </a:pPr>
            <a:fld id="{2F37425F-5E17-4209-B948-B5CE2119E408}" type="slidenum">
              <a:rPr lang="en-US"/>
              <a:pPr>
                <a:defRPr/>
              </a:pPr>
              <a:t>‹#›</a:t>
            </a:fld>
            <a:endParaRPr lang="en-US" dirty="0"/>
          </a:p>
        </p:txBody>
      </p:sp>
      <p:sp>
        <p:nvSpPr>
          <p:cNvPr id="5" name="Footer Placeholder 4"/>
          <p:cNvSpPr>
            <a:spLocks noGrp="1"/>
          </p:cNvSpPr>
          <p:nvPr>
            <p:ph type="ftr" sz="quarter" idx="14"/>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188849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AL or Ex Main">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462989" y="914401"/>
            <a:ext cx="11358596" cy="5534025"/>
          </a:xfrm>
          <a:prstGeom prst="rect">
            <a:avLst/>
          </a:prstGeom>
        </p:spPr>
        <p:txBody>
          <a:bodyPr/>
          <a:lstStyle>
            <a:lvl1pPr>
              <a:defRPr sz="3200">
                <a:solidFill>
                  <a:schemeClr val="tx2"/>
                </a:solidFill>
              </a:defRPr>
            </a:lvl1pPr>
            <a:lvl2pPr>
              <a:defRPr sz="2800">
                <a:solidFill>
                  <a:schemeClr val="tx2"/>
                </a:solidFill>
              </a:defRPr>
            </a:lvl2pPr>
            <a:lvl3pPr>
              <a:defRPr sz="2400">
                <a:solidFill>
                  <a:schemeClr val="tx2"/>
                </a:solidFill>
              </a:defRPr>
            </a:lvl3pPr>
            <a:lvl4pPr>
              <a:defRPr sz="2000">
                <a:solidFill>
                  <a:schemeClr val="tx2"/>
                </a:solidFill>
              </a:defRPr>
            </a:lvl4pPr>
            <a:lvl5pPr>
              <a:defRPr sz="18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67569626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AL or EX LeftText">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462989" y="914401"/>
            <a:ext cx="5429812" cy="5534025"/>
          </a:xfrm>
          <a:prstGeom prst="rect">
            <a:avLst/>
          </a:prstGeom>
        </p:spPr>
        <p:txBody>
          <a:bodyPr/>
          <a:lstStyle>
            <a:lvl1pPr>
              <a:defRPr sz="3200">
                <a:solidFill>
                  <a:schemeClr val="tx2"/>
                </a:solidFill>
              </a:defRPr>
            </a:lvl1pPr>
            <a:lvl2pPr>
              <a:defRPr sz="2800">
                <a:solidFill>
                  <a:schemeClr val="tx2"/>
                </a:solidFill>
              </a:defRPr>
            </a:lvl2pPr>
            <a:lvl3pPr>
              <a:defRPr sz="2400">
                <a:solidFill>
                  <a:schemeClr val="tx2"/>
                </a:solidFill>
              </a:defRPr>
            </a:lvl3pPr>
            <a:lvl4pPr>
              <a:defRPr sz="2000">
                <a:solidFill>
                  <a:schemeClr val="tx2"/>
                </a:solidFill>
              </a:defRPr>
            </a:lvl4pPr>
            <a:lvl5pPr>
              <a:defRPr sz="18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48854047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AL or EX RText">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6604001" y="762001"/>
            <a:ext cx="5429812" cy="5534025"/>
          </a:xfrm>
          <a:prstGeom prst="rect">
            <a:avLst/>
          </a:prstGeom>
        </p:spPr>
        <p:txBody>
          <a:bodyPr/>
          <a:lstStyle>
            <a:lvl1pPr>
              <a:defRPr sz="3200">
                <a:solidFill>
                  <a:schemeClr val="tx2"/>
                </a:solidFill>
              </a:defRPr>
            </a:lvl1pPr>
            <a:lvl2pPr>
              <a:defRPr sz="2800">
                <a:solidFill>
                  <a:schemeClr val="tx2"/>
                </a:solidFill>
              </a:defRPr>
            </a:lvl2pPr>
            <a:lvl3pPr>
              <a:defRPr sz="2400">
                <a:solidFill>
                  <a:schemeClr val="tx2"/>
                </a:solidFill>
              </a:defRPr>
            </a:lvl3pPr>
            <a:lvl4pPr>
              <a:defRPr sz="2000">
                <a:solidFill>
                  <a:schemeClr val="tx2"/>
                </a:solidFill>
              </a:defRPr>
            </a:lvl4pPr>
            <a:lvl5pPr>
              <a:defRPr sz="18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90079831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L or Ex and ANSW">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462989" y="914401"/>
            <a:ext cx="11358596" cy="2362200"/>
          </a:xfrm>
          <a:prstGeom prst="rect">
            <a:avLst/>
          </a:prstGeom>
        </p:spPr>
        <p:txBody>
          <a:bodyPr/>
          <a:lstStyle>
            <a:lvl1pPr>
              <a:defRPr sz="3200">
                <a:solidFill>
                  <a:schemeClr val="tx2"/>
                </a:solidFill>
              </a:defRPr>
            </a:lvl1pPr>
            <a:lvl2pPr>
              <a:defRPr sz="3000">
                <a:solidFill>
                  <a:schemeClr val="tx2"/>
                </a:solidFill>
              </a:defRPr>
            </a:lvl2pPr>
            <a:lvl3pPr>
              <a:defRPr sz="2400">
                <a:solidFill>
                  <a:schemeClr val="tx2"/>
                </a:solidFill>
              </a:defRPr>
            </a:lvl3pPr>
            <a:lvl4pPr>
              <a:defRPr sz="2000">
                <a:solidFill>
                  <a:schemeClr val="tx2"/>
                </a:solidFill>
              </a:defRPr>
            </a:lvl4pPr>
            <a:lvl5pPr>
              <a:defRPr sz="18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p:nvPr>
        </p:nvSpPr>
        <p:spPr>
          <a:xfrm>
            <a:off x="508001" y="3200400"/>
            <a:ext cx="11358596" cy="2971800"/>
          </a:xfrm>
          <a:prstGeom prst="rect">
            <a:avLst/>
          </a:prstGeom>
        </p:spPr>
        <p:txBody>
          <a:bodyPr/>
          <a:lstStyle>
            <a:lvl1pPr>
              <a:defRPr sz="3000">
                <a:solidFill>
                  <a:srgbClr val="002060"/>
                </a:solidFill>
              </a:defRPr>
            </a:lvl1pPr>
            <a:lvl2pPr>
              <a:defRPr sz="3000">
                <a:solidFill>
                  <a:srgbClr val="002060"/>
                </a:solidFill>
              </a:defRPr>
            </a:lvl2pPr>
            <a:lvl3pPr>
              <a:defRPr sz="2400">
                <a:solidFill>
                  <a:srgbClr val="002060"/>
                </a:solidFill>
              </a:defRPr>
            </a:lvl3pPr>
            <a:lvl4pPr>
              <a:defRPr sz="2000">
                <a:solidFill>
                  <a:srgbClr val="002060"/>
                </a:solidFill>
              </a:defRPr>
            </a:lvl4pPr>
            <a:lvl5pPr>
              <a:defRPr sz="1800">
                <a:solidFill>
                  <a:srgbClr val="00206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7327331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200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2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3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3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4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wipe(left)">
                                      <p:cBhvr>
                                        <p:cTn id="28" dur="500"/>
                                        <p:tgtEl>
                                          <p:spTgt spid="6">
                                            <p:txEl>
                                              <p:pRg st="0" end="0"/>
                                            </p:txEl>
                                          </p:spTgt>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6">
                                            <p:txEl>
                                              <p:pRg st="1" end="1"/>
                                            </p:txEl>
                                          </p:spTgt>
                                        </p:tgtEl>
                                        <p:attrNameLst>
                                          <p:attrName>style.visibility</p:attrName>
                                        </p:attrNameLst>
                                      </p:cBhvr>
                                      <p:to>
                                        <p:strVal val="visible"/>
                                      </p:to>
                                    </p:set>
                                    <p:animEffect transition="in" filter="wipe(left)">
                                      <p:cBhvr>
                                        <p:cTn id="32" dur="500"/>
                                        <p:tgtEl>
                                          <p:spTgt spid="6">
                                            <p:txEl>
                                              <p:pRg st="1" end="1"/>
                                            </p:txEl>
                                          </p:spTgt>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6">
                                            <p:txEl>
                                              <p:pRg st="2" end="2"/>
                                            </p:txEl>
                                          </p:spTgt>
                                        </p:tgtEl>
                                        <p:attrNameLst>
                                          <p:attrName>style.visibility</p:attrName>
                                        </p:attrNameLst>
                                      </p:cBhvr>
                                      <p:to>
                                        <p:strVal val="visible"/>
                                      </p:to>
                                    </p:set>
                                    <p:animEffect transition="in" filter="wipe(left)">
                                      <p:cBhvr>
                                        <p:cTn id="36" dur="500"/>
                                        <p:tgtEl>
                                          <p:spTgt spid="6">
                                            <p:txEl>
                                              <p:pRg st="2" end="2"/>
                                            </p:txEl>
                                          </p:spTgt>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Effect transition="in" filter="wipe(left)">
                                      <p:cBhvr>
                                        <p:cTn id="40" dur="500"/>
                                        <p:tgtEl>
                                          <p:spTgt spid="6">
                                            <p:txEl>
                                              <p:pRg st="3" end="3"/>
                                            </p:txEl>
                                          </p:spTgt>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6">
                                            <p:txEl>
                                              <p:pRg st="4" end="4"/>
                                            </p:txEl>
                                          </p:spTgt>
                                        </p:tgtEl>
                                        <p:attrNameLst>
                                          <p:attrName>style.visibility</p:attrName>
                                        </p:attrNameLst>
                                      </p:cBhvr>
                                      <p:to>
                                        <p:strVal val="visible"/>
                                      </p:to>
                                    </p:set>
                                    <p:animEffect transition="in" filter="wipe(left)">
                                      <p:cBhvr>
                                        <p:cTn id="44"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P spid="6" grpId="0" uiExpand="1" build="p">
        <p:tmplLst>
          <p:tmpl lvl="1">
            <p:tnLst>
              <p:par>
                <p:cTn presetID="22" presetClass="entr" presetSubtype="8" fill="hold" nodeType="click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AL or EX BText">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p:nvPr>
        </p:nvSpPr>
        <p:spPr>
          <a:xfrm>
            <a:off x="508001" y="3200400"/>
            <a:ext cx="11358596" cy="2971800"/>
          </a:xfrm>
          <a:prstGeom prst="rect">
            <a:avLst/>
          </a:prstGeom>
        </p:spPr>
        <p:txBody>
          <a:bodyPr/>
          <a:lstStyle>
            <a:lvl1pPr>
              <a:defRPr sz="3000">
                <a:solidFill>
                  <a:schemeClr val="tx1"/>
                </a:solidFill>
              </a:defRPr>
            </a:lvl1pPr>
            <a:lvl2pPr>
              <a:defRPr sz="3000">
                <a:solidFill>
                  <a:schemeClr val="tx1"/>
                </a:solidFill>
              </a:defRPr>
            </a:lvl2pPr>
            <a:lvl3pPr>
              <a:defRPr sz="2400">
                <a:solidFill>
                  <a:schemeClr val="tx1"/>
                </a:solidFill>
              </a:defRPr>
            </a:lvl3pPr>
            <a:lvl4pPr>
              <a:defRPr sz="2000">
                <a:solidFill>
                  <a:schemeClr val="tx1"/>
                </a:solidFill>
              </a:defRPr>
            </a:lvl4pPr>
            <a:lvl5pP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6874851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wipe(left)">
                                      <p:cBhvr>
                                        <p:cTn id="11" dur="500"/>
                                        <p:tgtEl>
                                          <p:spTgt spid="6">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left)">
                                      <p:cBhvr>
                                        <p:cTn id="15" dur="500"/>
                                        <p:tgtEl>
                                          <p:spTgt spid="6">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wipe(left)">
                                      <p:cBhvr>
                                        <p:cTn id="19" dur="500"/>
                                        <p:tgtEl>
                                          <p:spTgt spid="6">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wipe(left)">
                                      <p:cBhvr>
                                        <p:cTn id="23"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22" presetClass="entr" presetSubtype="8" fill="hold" nodeType="click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AL or EX BT no animation">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hasCustomPrompt="1"/>
          </p:nvPr>
        </p:nvSpPr>
        <p:spPr>
          <a:xfrm>
            <a:off x="508001" y="3200400"/>
            <a:ext cx="11358596" cy="2971800"/>
          </a:xfrm>
          <a:prstGeom prst="rect">
            <a:avLst/>
          </a:prstGeom>
        </p:spPr>
        <p:txBody>
          <a:bodyPr/>
          <a:lstStyle>
            <a:lvl1pPr>
              <a:defRPr sz="3000">
                <a:solidFill>
                  <a:schemeClr val="tx1"/>
                </a:solidFill>
              </a:defRPr>
            </a:lvl1pPr>
            <a:lvl2pPr>
              <a:defRPr sz="3000">
                <a:solidFill>
                  <a:schemeClr val="tx1"/>
                </a:solidFill>
              </a:defRPr>
            </a:lvl2pPr>
            <a:lvl3pPr>
              <a:defRPr sz="2400">
                <a:solidFill>
                  <a:schemeClr val="tx1"/>
                </a:solidFill>
              </a:defRPr>
            </a:lvl3pPr>
            <a:lvl4pPr>
              <a:defRPr sz="2000">
                <a:solidFill>
                  <a:schemeClr val="tx1"/>
                </a:solidFill>
              </a:defRPr>
            </a:lvl4pPr>
            <a:lvl5pPr>
              <a:defRPr sz="1800">
                <a:solidFill>
                  <a:schemeClr val="tx1"/>
                </a:solidFill>
              </a:defRPr>
            </a:lvl5pPr>
          </a:lstStyle>
          <a:p>
            <a:pPr lvl="0"/>
            <a:r>
              <a:rPr lang="en-US" dirty="0"/>
              <a:t>Click to edit Master text styles NO ANIM</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5249447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idx="1"/>
          </p:nvPr>
        </p:nvSpPr>
        <p:spPr>
          <a:xfrm>
            <a:off x="609600" y="688622"/>
            <a:ext cx="11277600" cy="5788378"/>
          </a:xfrm>
        </p:spPr>
        <p:txBody>
          <a:bodyPr/>
          <a:lstStyle>
            <a:lvl1pPr>
              <a:defRPr>
                <a:solidFill>
                  <a:srgbClr val="AE1221"/>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7"/>
          <p:cNvSpPr>
            <a:spLocks noGrp="1" noChangeArrowheads="1"/>
          </p:cNvSpPr>
          <p:nvPr>
            <p:ph type="sldNum" sz="quarter" idx="10"/>
          </p:nvPr>
        </p:nvSpPr>
        <p:spPr>
          <a:ln/>
        </p:spPr>
        <p:txBody>
          <a:bodyPr/>
          <a:lstStyle>
            <a:lvl1pPr>
              <a:defRPr/>
            </a:lvl1pPr>
          </a:lstStyle>
          <a:p>
            <a:pPr>
              <a:defRPr/>
            </a:pPr>
            <a:fld id="{F9168CB8-64E8-4A17-9AA1-DC0C06686103}"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6424646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 this chapter">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3400">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2" name="Title 1"/>
          <p:cNvSpPr>
            <a:spLocks noGrp="1"/>
          </p:cNvSpPr>
          <p:nvPr>
            <p:ph type="title" hasCustomPrompt="1"/>
          </p:nvPr>
        </p:nvSpPr>
        <p:spPr>
          <a:xfrm>
            <a:off x="406400" y="0"/>
            <a:ext cx="11582400" cy="889000"/>
          </a:xfrm>
        </p:spPr>
        <p:txBody>
          <a:bodyPr/>
          <a:lstStyle>
            <a:lvl1pPr algn="l">
              <a:defRPr sz="4800" b="1" baseline="0">
                <a:solidFill>
                  <a:srgbClr val="AD400F"/>
                </a:solidFill>
              </a:defRPr>
            </a:lvl1pPr>
          </a:lstStyle>
          <a:p>
            <a:r>
              <a:rPr lang="en-US" dirty="0"/>
              <a:t>IN THIS ****</a:t>
            </a:r>
          </a:p>
        </p:txBody>
      </p:sp>
    </p:spTree>
    <p:extLst>
      <p:ext uri="{BB962C8B-B14F-4D97-AF65-F5344CB8AC3E}">
        <p14:creationId xmlns:p14="http://schemas.microsoft.com/office/powerpoint/2010/main" val="1318641172"/>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PS Ma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idx="1"/>
          </p:nvPr>
        </p:nvSpPr>
        <p:spPr>
          <a:xfrm>
            <a:off x="609600" y="688622"/>
            <a:ext cx="11277600" cy="5788378"/>
          </a:xfrm>
        </p:spPr>
        <p:txBody>
          <a:bodyPr/>
          <a:lstStyle>
            <a:lvl1pPr>
              <a:defRPr>
                <a:solidFill>
                  <a:srgbClr val="AE1221"/>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7"/>
          <p:cNvSpPr>
            <a:spLocks noGrp="1" noChangeArrowheads="1"/>
          </p:cNvSpPr>
          <p:nvPr>
            <p:ph type="sldNum" sz="quarter" idx="10"/>
          </p:nvPr>
        </p:nvSpPr>
        <p:spPr>
          <a:ln/>
        </p:spPr>
        <p:txBody>
          <a:bodyPr/>
          <a:lstStyle>
            <a:lvl1pPr>
              <a:defRPr/>
            </a:lvl1pPr>
          </a:lstStyle>
          <a:p>
            <a:pPr>
              <a:defRPr/>
            </a:pPr>
            <a:fld id="{F9168CB8-64E8-4A17-9AA1-DC0C06686103}"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429465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PS spli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idx="1"/>
          </p:nvPr>
        </p:nvSpPr>
        <p:spPr>
          <a:xfrm>
            <a:off x="609600" y="688622"/>
            <a:ext cx="11277600" cy="2435578"/>
          </a:xfrm>
        </p:spPr>
        <p:txBody>
          <a:bodyPr/>
          <a:lstStyle>
            <a:lvl1pPr>
              <a:defRPr>
                <a:solidFill>
                  <a:srgbClr val="AE1221"/>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7"/>
          <p:cNvSpPr>
            <a:spLocks noGrp="1" noChangeArrowheads="1"/>
          </p:cNvSpPr>
          <p:nvPr>
            <p:ph type="sldNum" sz="quarter" idx="10"/>
          </p:nvPr>
        </p:nvSpPr>
        <p:spPr>
          <a:ln/>
        </p:spPr>
        <p:txBody>
          <a:bodyPr/>
          <a:lstStyle>
            <a:lvl1pPr>
              <a:defRPr/>
            </a:lvl1pPr>
          </a:lstStyle>
          <a:p>
            <a:pPr>
              <a:defRPr/>
            </a:pPr>
            <a:fld id="{F9168CB8-64E8-4A17-9AA1-DC0C06686103}"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p:nvPr>
        </p:nvSpPr>
        <p:spPr>
          <a:xfrm>
            <a:off x="609600" y="3124200"/>
            <a:ext cx="11277600" cy="3200400"/>
          </a:xfrm>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18548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wipe(left)">
                                      <p:cBhvr>
                                        <p:cTn id="28" dur="500"/>
                                        <p:tgtEl>
                                          <p:spTgt spid="6">
                                            <p:txEl>
                                              <p:pRg st="0" end="0"/>
                                            </p:txEl>
                                          </p:spTgt>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6">
                                            <p:txEl>
                                              <p:pRg st="1" end="1"/>
                                            </p:txEl>
                                          </p:spTgt>
                                        </p:tgtEl>
                                        <p:attrNameLst>
                                          <p:attrName>style.visibility</p:attrName>
                                        </p:attrNameLst>
                                      </p:cBhvr>
                                      <p:to>
                                        <p:strVal val="visible"/>
                                      </p:to>
                                    </p:set>
                                    <p:animEffect transition="in" filter="wipe(left)">
                                      <p:cBhvr>
                                        <p:cTn id="32" dur="500"/>
                                        <p:tgtEl>
                                          <p:spTgt spid="6">
                                            <p:txEl>
                                              <p:pRg st="1" end="1"/>
                                            </p:txEl>
                                          </p:spTgt>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6">
                                            <p:txEl>
                                              <p:pRg st="2" end="2"/>
                                            </p:txEl>
                                          </p:spTgt>
                                        </p:tgtEl>
                                        <p:attrNameLst>
                                          <p:attrName>style.visibility</p:attrName>
                                        </p:attrNameLst>
                                      </p:cBhvr>
                                      <p:to>
                                        <p:strVal val="visible"/>
                                      </p:to>
                                    </p:set>
                                    <p:animEffect transition="in" filter="wipe(left)">
                                      <p:cBhvr>
                                        <p:cTn id="36" dur="500"/>
                                        <p:tgtEl>
                                          <p:spTgt spid="6">
                                            <p:txEl>
                                              <p:pRg st="2" end="2"/>
                                            </p:txEl>
                                          </p:spTgt>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Effect transition="in" filter="wipe(left)">
                                      <p:cBhvr>
                                        <p:cTn id="40" dur="500"/>
                                        <p:tgtEl>
                                          <p:spTgt spid="6">
                                            <p:txEl>
                                              <p:pRg st="3" end="3"/>
                                            </p:txEl>
                                          </p:spTgt>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6">
                                            <p:txEl>
                                              <p:pRg st="4" end="4"/>
                                            </p:txEl>
                                          </p:spTgt>
                                        </p:tgtEl>
                                        <p:attrNameLst>
                                          <p:attrName>style.visibility</p:attrName>
                                        </p:attrNameLst>
                                      </p:cBhvr>
                                      <p:to>
                                        <p:strVal val="visible"/>
                                      </p:to>
                                    </p:set>
                                    <p:animEffect transition="in" filter="wipe(left)">
                                      <p:cBhvr>
                                        <p:cTn id="44"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P spid="6" grpId="0" uiExpand="1" build="p">
        <p:tmplLst>
          <p:tmpl lvl="1">
            <p:tnLst>
              <p:par>
                <p:cTn presetID="22" presetClass="entr" presetSubtype="8" fill="hold" nodeType="click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Slide Number Placeholder 2"/>
          <p:cNvSpPr>
            <a:spLocks noGrp="1"/>
          </p:cNvSpPr>
          <p:nvPr>
            <p:ph type="sldNum" sz="quarter" idx="10"/>
          </p:nvPr>
        </p:nvSpPr>
        <p:spPr/>
        <p:txBody>
          <a:bodyPr/>
          <a:lstStyle/>
          <a:p>
            <a:pPr fontAlgn="base">
              <a:spcAft>
                <a:spcPct val="0"/>
              </a:spcAft>
              <a:defRPr/>
            </a:pPr>
            <a:fld id="{CFA536BC-3ED5-4293-8323-16A4258B4A0B}" type="slidenum">
              <a:rPr lang="en-US" smtClean="0"/>
              <a:pPr fontAlgn="base">
                <a:spcAft>
                  <a:spcPct val="0"/>
                </a:spcAft>
                <a:defRPr/>
              </a:pPr>
              <a:t>‹#›</a:t>
            </a:fld>
            <a:endParaRPr lang="en-US" dirty="0"/>
          </a:p>
        </p:txBody>
      </p:sp>
      <p:sp>
        <p:nvSpPr>
          <p:cNvPr id="4" name="Footer Placeholder 3"/>
          <p:cNvSpPr>
            <a:spLocks noGrp="1"/>
          </p:cNvSpPr>
          <p:nvPr>
            <p:ph type="ftr" sz="quarter" idx="11"/>
          </p:nvPr>
        </p:nvSpPr>
        <p:spPr/>
        <p:txBody>
          <a:body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Text Placeholder 5"/>
          <p:cNvSpPr>
            <a:spLocks noGrp="1"/>
          </p:cNvSpPr>
          <p:nvPr>
            <p:ph type="body" sz="quarter" idx="12"/>
          </p:nvPr>
        </p:nvSpPr>
        <p:spPr>
          <a:xfrm>
            <a:off x="609600" y="533400"/>
            <a:ext cx="11277600" cy="533400"/>
          </a:xfrm>
        </p:spPr>
        <p:txBody>
          <a:bodyPr/>
          <a:lstStyle>
            <a:lvl1pPr marL="0" indent="0">
              <a:buNone/>
              <a:defRPr sz="3200" i="0">
                <a:solidFill>
                  <a:schemeClr val="tx1"/>
                </a:solidFill>
                <a:latin typeface="+mn-lt"/>
              </a:defRPr>
            </a:lvl1pPr>
            <a:lvl2pPr marL="457200" indent="0">
              <a:buNone/>
              <a:defRPr/>
            </a:lvl2pPr>
            <a:lvl3pPr marL="914400" indent="0">
              <a:buNone/>
              <a:defRPr/>
            </a:lvl3pPr>
            <a:lvl4pPr marL="1371600" indent="0">
              <a:buNone/>
              <a:defRPr/>
            </a:lvl4pPr>
            <a:lvl5pPr marL="1828800" indent="0">
              <a:buNone/>
              <a:defRPr/>
            </a:lvl5pPr>
          </a:lstStyle>
          <a:p>
            <a:pPr lvl="1"/>
            <a:r>
              <a:rPr lang="en-US" dirty="0"/>
              <a:t>Click to edit Master text styles</a:t>
            </a:r>
          </a:p>
        </p:txBody>
      </p:sp>
      <p:sp>
        <p:nvSpPr>
          <p:cNvPr id="9" name="Text Placeholder 5"/>
          <p:cNvSpPr>
            <a:spLocks noGrp="1"/>
          </p:cNvSpPr>
          <p:nvPr>
            <p:ph type="body" sz="quarter" idx="14"/>
          </p:nvPr>
        </p:nvSpPr>
        <p:spPr>
          <a:xfrm>
            <a:off x="711200" y="1295400"/>
            <a:ext cx="10769600" cy="2209800"/>
          </a:xfrm>
        </p:spPr>
        <p:txBody>
          <a:bodyPr/>
          <a:lstStyle>
            <a:lvl1pPr marL="0" indent="0">
              <a:buNone/>
              <a:defRPr sz="3200" i="1">
                <a:solidFill>
                  <a:schemeClr val="accent6">
                    <a:lumMod val="50000"/>
                  </a:schemeClr>
                </a:solidFill>
                <a:latin typeface="Cambria" panose="02040503050406030204" pitchFamily="18"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Tree>
    <p:extLst>
      <p:ext uri="{BB962C8B-B14F-4D97-AF65-F5344CB8AC3E}">
        <p14:creationId xmlns:p14="http://schemas.microsoft.com/office/powerpoint/2010/main" val="36954494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609600" y="605119"/>
            <a:ext cx="11323781" cy="5836624"/>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7"/>
          <p:cNvSpPr>
            <a:spLocks noGrp="1" noChangeArrowheads="1"/>
          </p:cNvSpPr>
          <p:nvPr>
            <p:ph type="sldNum" sz="quarter" idx="10"/>
          </p:nvPr>
        </p:nvSpPr>
        <p:spPr>
          <a:ln/>
        </p:spPr>
        <p:txBody>
          <a:bodyPr/>
          <a:lstStyle>
            <a:lvl1pPr>
              <a:defRPr/>
            </a:lvl1pPr>
          </a:lstStyle>
          <a:p>
            <a:pPr>
              <a:defRPr/>
            </a:pPr>
            <a:fld id="{7FD95AB8-5D89-46A9-8508-FFECD7F10317}" type="slidenum">
              <a:rPr lang="en-US"/>
              <a:pPr>
                <a:defRPr/>
              </a:pPr>
              <a:t>‹#›</a:t>
            </a:fld>
            <a:endParaRPr lang="en-US" dirty="0"/>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503719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 in a nutshe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2" name="Title 1"/>
          <p:cNvSpPr>
            <a:spLocks noGrp="1"/>
          </p:cNvSpPr>
          <p:nvPr>
            <p:ph type="title" hasCustomPrompt="1"/>
          </p:nvPr>
        </p:nvSpPr>
        <p:spPr>
          <a:xfrm>
            <a:off x="0" y="8744"/>
            <a:ext cx="12192000" cy="889000"/>
          </a:xfrm>
        </p:spPr>
        <p:txBody>
          <a:bodyPr/>
          <a:lstStyle>
            <a:lvl1pPr>
              <a:defRPr b="1"/>
            </a:lvl1pPr>
          </a:lstStyle>
          <a:p>
            <a:r>
              <a:rPr lang="en-US" dirty="0"/>
              <a:t>CHAPTER ****</a:t>
            </a:r>
          </a:p>
        </p:txBody>
      </p:sp>
    </p:spTree>
    <p:extLst>
      <p:ext uri="{BB962C8B-B14F-4D97-AF65-F5344CB8AC3E}">
        <p14:creationId xmlns:p14="http://schemas.microsoft.com/office/powerpoint/2010/main" val="356044830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MM">
    <p:spTree>
      <p:nvGrpSpPr>
        <p:cNvPr id="1" name=""/>
        <p:cNvGrpSpPr/>
        <p:nvPr/>
      </p:nvGrpSpPr>
      <p:grpSpPr>
        <a:xfrm>
          <a:off x="0" y="0"/>
          <a:ext cx="0" cy="0"/>
          <a:chOff x="0" y="0"/>
          <a:chExt cx="0" cy="0"/>
        </a:xfrm>
      </p:grpSpPr>
      <p:sp>
        <p:nvSpPr>
          <p:cNvPr id="2" name="Title 1"/>
          <p:cNvSpPr>
            <a:spLocks noGrp="1"/>
          </p:cNvSpPr>
          <p:nvPr>
            <p:ph type="title"/>
          </p:nvPr>
        </p:nvSpPr>
        <p:spPr>
          <a:xfrm>
            <a:off x="1" y="1"/>
            <a:ext cx="12191999" cy="961900"/>
          </a:xfrm>
        </p:spPr>
        <p:txBody>
          <a:bodyPr/>
          <a:lstStyle/>
          <a:p>
            <a:r>
              <a:rPr lang="en-US" dirty="0"/>
              <a:t>Click to edit Master title style</a:t>
            </a:r>
          </a:p>
        </p:txBody>
      </p:sp>
      <p:sp>
        <p:nvSpPr>
          <p:cNvPr id="3" name="Content Placeholder 2"/>
          <p:cNvSpPr>
            <a:spLocks noGrp="1"/>
          </p:cNvSpPr>
          <p:nvPr>
            <p:ph idx="1"/>
          </p:nvPr>
        </p:nvSpPr>
        <p:spPr/>
        <p:txBody>
          <a:bodyPr/>
          <a:lstStyle>
            <a:lvl1pPr>
              <a:defRPr>
                <a:solidFill>
                  <a:srgbClr val="005EA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0467275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 y="100940"/>
            <a:ext cx="12191999" cy="860961"/>
          </a:xfrm>
        </p:spPr>
        <p:txBody>
          <a:bodyPr/>
          <a:lstStyle/>
          <a:p>
            <a:r>
              <a:rPr lang="en-US" dirty="0"/>
              <a:t>Click to edit Master title style</a:t>
            </a:r>
          </a:p>
        </p:txBody>
      </p:sp>
      <p:sp>
        <p:nvSpPr>
          <p:cNvPr id="3" name="Content Placeholder 2"/>
          <p:cNvSpPr>
            <a:spLocks noGrp="1"/>
          </p:cNvSpPr>
          <p:nvPr>
            <p:ph idx="1"/>
          </p:nvPr>
        </p:nvSpPr>
        <p:spPr>
          <a:xfrm>
            <a:off x="370418" y="1025525"/>
            <a:ext cx="8875183" cy="5422900"/>
          </a:xfrm>
        </p:spPr>
        <p:txBody>
          <a:bodyPr/>
          <a:lstStyle>
            <a:lvl1pPr>
              <a:defRPr>
                <a:solidFill>
                  <a:srgbClr val="005EA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7" name="Text Placeholder 6"/>
          <p:cNvSpPr>
            <a:spLocks noGrp="1"/>
          </p:cNvSpPr>
          <p:nvPr>
            <p:ph type="body" sz="quarter" idx="12"/>
          </p:nvPr>
        </p:nvSpPr>
        <p:spPr>
          <a:xfrm>
            <a:off x="9347200" y="4191000"/>
            <a:ext cx="2844800" cy="1295400"/>
          </a:xfrm>
        </p:spPr>
        <p:txBody>
          <a:bodyPr/>
          <a:lstStyle>
            <a:lvl1pPr marL="0" indent="0">
              <a:buNone/>
              <a:defRPr sz="2000" i="1">
                <a:solidFill>
                  <a:schemeClr val="accent6">
                    <a:lumMod val="50000"/>
                  </a:schemeClr>
                </a:solidFill>
                <a:latin typeface="Cambria" panose="02040503050406030204" pitchFamily="18" charset="0"/>
                <a:sym typeface="Wingdings" panose="05000000000000000000" pitchFamily="2" charset="2"/>
              </a:defRPr>
            </a:lvl1pPr>
            <a:lvl2pPr marL="457200" indent="0">
              <a:buNone/>
              <a:defRPr sz="1800"/>
            </a:lvl2pPr>
            <a:lvl3pPr marL="914400" indent="0">
              <a:buNone/>
              <a:defRPr sz="1800"/>
            </a:lvl3pPr>
            <a:lvl4pPr marL="1371600" indent="0">
              <a:buNone/>
              <a:defRPr sz="1800"/>
            </a:lvl4pPr>
            <a:lvl5pPr marL="1828800" indent="0">
              <a:buNone/>
              <a:defRPr sz="1800"/>
            </a:lvl5pPr>
          </a:lstStyle>
          <a:p>
            <a:pPr lvl="0"/>
            <a:r>
              <a:rPr lang="en-US" dirty="0"/>
              <a:t>Click to edit Master text styles</a:t>
            </a:r>
          </a:p>
          <a:p>
            <a:pPr lvl="0"/>
            <a:r>
              <a:rPr lang="en-US" dirty="0"/>
              <a:t>Picture comment </a:t>
            </a:r>
          </a:p>
        </p:txBody>
      </p:sp>
    </p:spTree>
    <p:extLst>
      <p:ext uri="{BB962C8B-B14F-4D97-AF65-F5344CB8AC3E}">
        <p14:creationId xmlns:p14="http://schemas.microsoft.com/office/powerpoint/2010/main" val="260046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plit anim">
    <p:spTree>
      <p:nvGrpSpPr>
        <p:cNvPr id="1" name=""/>
        <p:cNvGrpSpPr/>
        <p:nvPr/>
      </p:nvGrpSpPr>
      <p:grpSpPr>
        <a:xfrm>
          <a:off x="0" y="0"/>
          <a:ext cx="0" cy="0"/>
          <a:chOff x="0" y="0"/>
          <a:chExt cx="0" cy="0"/>
        </a:xfrm>
      </p:grpSpPr>
      <p:sp>
        <p:nvSpPr>
          <p:cNvPr id="2" name="Title 1"/>
          <p:cNvSpPr>
            <a:spLocks noGrp="1"/>
          </p:cNvSpPr>
          <p:nvPr>
            <p:ph type="title"/>
          </p:nvPr>
        </p:nvSpPr>
        <p:spPr>
          <a:xfrm>
            <a:off x="1" y="100940"/>
            <a:ext cx="12191999" cy="860961"/>
          </a:xfrm>
        </p:spPr>
        <p:txBody>
          <a:bodyPr/>
          <a:lstStyle/>
          <a:p>
            <a:r>
              <a:rPr lang="en-US" dirty="0"/>
              <a:t>Click to edit Master title style</a:t>
            </a:r>
          </a:p>
        </p:txBody>
      </p:sp>
      <p:sp>
        <p:nvSpPr>
          <p:cNvPr id="3" name="Content Placeholder 2"/>
          <p:cNvSpPr>
            <a:spLocks noGrp="1"/>
          </p:cNvSpPr>
          <p:nvPr>
            <p:ph idx="1"/>
          </p:nvPr>
        </p:nvSpPr>
        <p:spPr>
          <a:xfrm>
            <a:off x="370418" y="1025526"/>
            <a:ext cx="11451167" cy="2479675"/>
          </a:xfrm>
        </p:spPr>
        <p:txBody>
          <a:bodyPr/>
          <a:lstStyle>
            <a:lvl1pPr>
              <a:defRPr>
                <a:solidFill>
                  <a:srgbClr val="005EA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7" name="Text Placeholder 6"/>
          <p:cNvSpPr>
            <a:spLocks noGrp="1"/>
          </p:cNvSpPr>
          <p:nvPr>
            <p:ph type="body" sz="quarter" idx="12"/>
          </p:nvPr>
        </p:nvSpPr>
        <p:spPr>
          <a:xfrm>
            <a:off x="406400" y="3581400"/>
            <a:ext cx="11582400" cy="2590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834704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wipe(left)">
                                      <p:cBhvr>
                                        <p:cTn id="28" dur="500"/>
                                        <p:tgtEl>
                                          <p:spTgt spid="7">
                                            <p:txEl>
                                              <p:pRg st="0" end="0"/>
                                            </p:txEl>
                                          </p:spTgt>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7">
                                            <p:txEl>
                                              <p:pRg st="1" end="1"/>
                                            </p:txEl>
                                          </p:spTgt>
                                        </p:tgtEl>
                                        <p:attrNameLst>
                                          <p:attrName>style.visibility</p:attrName>
                                        </p:attrNameLst>
                                      </p:cBhvr>
                                      <p:to>
                                        <p:strVal val="visible"/>
                                      </p:to>
                                    </p:set>
                                    <p:animEffect transition="in" filter="wipe(left)">
                                      <p:cBhvr>
                                        <p:cTn id="32" dur="500"/>
                                        <p:tgtEl>
                                          <p:spTgt spid="7">
                                            <p:txEl>
                                              <p:pRg st="1" end="1"/>
                                            </p:txEl>
                                          </p:spTgt>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7">
                                            <p:txEl>
                                              <p:pRg st="2" end="2"/>
                                            </p:txEl>
                                          </p:spTgt>
                                        </p:tgtEl>
                                        <p:attrNameLst>
                                          <p:attrName>style.visibility</p:attrName>
                                        </p:attrNameLst>
                                      </p:cBhvr>
                                      <p:to>
                                        <p:strVal val="visible"/>
                                      </p:to>
                                    </p:set>
                                    <p:animEffect transition="in" filter="wipe(left)">
                                      <p:cBhvr>
                                        <p:cTn id="36" dur="500"/>
                                        <p:tgtEl>
                                          <p:spTgt spid="7">
                                            <p:txEl>
                                              <p:pRg st="2" end="2"/>
                                            </p:txEl>
                                          </p:spTgt>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7">
                                            <p:txEl>
                                              <p:pRg st="3" end="3"/>
                                            </p:txEl>
                                          </p:spTgt>
                                        </p:tgtEl>
                                        <p:attrNameLst>
                                          <p:attrName>style.visibility</p:attrName>
                                        </p:attrNameLst>
                                      </p:cBhvr>
                                      <p:to>
                                        <p:strVal val="visible"/>
                                      </p:to>
                                    </p:set>
                                    <p:animEffect transition="in" filter="wipe(left)">
                                      <p:cBhvr>
                                        <p:cTn id="40" dur="500"/>
                                        <p:tgtEl>
                                          <p:spTgt spid="7">
                                            <p:txEl>
                                              <p:pRg st="3" end="3"/>
                                            </p:txEl>
                                          </p:spTgt>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7">
                                            <p:txEl>
                                              <p:pRg st="4" end="4"/>
                                            </p:txEl>
                                          </p:spTgt>
                                        </p:tgtEl>
                                        <p:attrNameLst>
                                          <p:attrName>style.visibility</p:attrName>
                                        </p:attrNameLst>
                                      </p:cBhvr>
                                      <p:to>
                                        <p:strVal val="visible"/>
                                      </p:to>
                                    </p:set>
                                    <p:animEffect transition="in" filter="wipe(left)">
                                      <p:cBhvr>
                                        <p:cTn id="44"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P spid="7" grpId="0" uiExpand="1" build="p">
        <p:tmplLst>
          <p:tmpl lvl="1">
            <p:tnLst>
              <p:par>
                <p:cTn presetID="22" presetClass="entr" presetSubtype="8" fill="hold" nodeType="click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Lst>
      </p:bldP>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AL and ANS">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462989" y="914401"/>
            <a:ext cx="11358596" cy="2362200"/>
          </a:xfrm>
          <a:prstGeom prst="rect">
            <a:avLst/>
          </a:prstGeom>
        </p:spPr>
        <p:txBody>
          <a:bodyPr/>
          <a:lstStyle>
            <a:lvl1pPr>
              <a:defRPr sz="3200">
                <a:solidFill>
                  <a:schemeClr val="tx2"/>
                </a:solidFill>
              </a:defRPr>
            </a:lvl1pPr>
            <a:lvl2pPr>
              <a:defRPr sz="3000">
                <a:solidFill>
                  <a:schemeClr val="tx2"/>
                </a:solidFill>
              </a:defRPr>
            </a:lvl2pPr>
            <a:lvl3pPr>
              <a:defRPr sz="2400">
                <a:solidFill>
                  <a:schemeClr val="tx2"/>
                </a:solidFill>
              </a:defRPr>
            </a:lvl3pPr>
            <a:lvl4pPr>
              <a:defRPr sz="2000">
                <a:solidFill>
                  <a:schemeClr val="tx2"/>
                </a:solidFill>
              </a:defRPr>
            </a:lvl4pPr>
            <a:lvl5pPr>
              <a:defRPr sz="18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p:nvPr>
        </p:nvSpPr>
        <p:spPr>
          <a:xfrm>
            <a:off x="508001" y="3200400"/>
            <a:ext cx="11358596" cy="2971800"/>
          </a:xfrm>
          <a:prstGeom prst="rect">
            <a:avLst/>
          </a:prstGeom>
        </p:spPr>
        <p:txBody>
          <a:bodyPr/>
          <a:lstStyle>
            <a:lvl1pPr>
              <a:defRPr sz="3000">
                <a:solidFill>
                  <a:srgbClr val="002060"/>
                </a:solidFill>
              </a:defRPr>
            </a:lvl1pPr>
            <a:lvl2pPr>
              <a:defRPr sz="3000">
                <a:solidFill>
                  <a:srgbClr val="002060"/>
                </a:solidFill>
              </a:defRPr>
            </a:lvl2pPr>
            <a:lvl3pPr>
              <a:defRPr sz="2400">
                <a:solidFill>
                  <a:srgbClr val="002060"/>
                </a:solidFill>
              </a:defRPr>
            </a:lvl3pPr>
            <a:lvl4pPr>
              <a:defRPr sz="2000">
                <a:solidFill>
                  <a:srgbClr val="002060"/>
                </a:solidFill>
              </a:defRPr>
            </a:lvl4pPr>
            <a:lvl5pPr>
              <a:defRPr sz="1800">
                <a:solidFill>
                  <a:srgbClr val="00206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806833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200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2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3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3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4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6">
                                            <p:txEl>
                                              <p:pRg st="0" end="0"/>
                                            </p:txEl>
                                          </p:spTgt>
                                        </p:tgtEl>
                                        <p:attrNameLst>
                                          <p:attrName>style.visibility</p:attrName>
                                        </p:attrNameLst>
                                      </p:cBhvr>
                                      <p:to>
                                        <p:strVal val="visible"/>
                                      </p:to>
                                    </p:set>
                                    <p:animEffect transition="in" filter="wipe(left)">
                                      <p:cBhvr>
                                        <p:cTn id="28" dur="500"/>
                                        <p:tgtEl>
                                          <p:spTgt spid="6">
                                            <p:txEl>
                                              <p:pRg st="0" end="0"/>
                                            </p:txEl>
                                          </p:spTgt>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6">
                                            <p:txEl>
                                              <p:pRg st="1" end="1"/>
                                            </p:txEl>
                                          </p:spTgt>
                                        </p:tgtEl>
                                        <p:attrNameLst>
                                          <p:attrName>style.visibility</p:attrName>
                                        </p:attrNameLst>
                                      </p:cBhvr>
                                      <p:to>
                                        <p:strVal val="visible"/>
                                      </p:to>
                                    </p:set>
                                    <p:animEffect transition="in" filter="wipe(left)">
                                      <p:cBhvr>
                                        <p:cTn id="32" dur="500"/>
                                        <p:tgtEl>
                                          <p:spTgt spid="6">
                                            <p:txEl>
                                              <p:pRg st="1" end="1"/>
                                            </p:txEl>
                                          </p:spTgt>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6">
                                            <p:txEl>
                                              <p:pRg st="2" end="2"/>
                                            </p:txEl>
                                          </p:spTgt>
                                        </p:tgtEl>
                                        <p:attrNameLst>
                                          <p:attrName>style.visibility</p:attrName>
                                        </p:attrNameLst>
                                      </p:cBhvr>
                                      <p:to>
                                        <p:strVal val="visible"/>
                                      </p:to>
                                    </p:set>
                                    <p:animEffect transition="in" filter="wipe(left)">
                                      <p:cBhvr>
                                        <p:cTn id="36" dur="500"/>
                                        <p:tgtEl>
                                          <p:spTgt spid="6">
                                            <p:txEl>
                                              <p:pRg st="2" end="2"/>
                                            </p:txEl>
                                          </p:spTgt>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6">
                                            <p:txEl>
                                              <p:pRg st="3" end="3"/>
                                            </p:txEl>
                                          </p:spTgt>
                                        </p:tgtEl>
                                        <p:attrNameLst>
                                          <p:attrName>style.visibility</p:attrName>
                                        </p:attrNameLst>
                                      </p:cBhvr>
                                      <p:to>
                                        <p:strVal val="visible"/>
                                      </p:to>
                                    </p:set>
                                    <p:animEffect transition="in" filter="wipe(left)">
                                      <p:cBhvr>
                                        <p:cTn id="40" dur="500"/>
                                        <p:tgtEl>
                                          <p:spTgt spid="6">
                                            <p:txEl>
                                              <p:pRg st="3" end="3"/>
                                            </p:txEl>
                                          </p:spTgt>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6">
                                            <p:txEl>
                                              <p:pRg st="4" end="4"/>
                                            </p:txEl>
                                          </p:spTgt>
                                        </p:tgtEl>
                                        <p:attrNameLst>
                                          <p:attrName>style.visibility</p:attrName>
                                        </p:attrNameLst>
                                      </p:cBhvr>
                                      <p:to>
                                        <p:strVal val="visible"/>
                                      </p:to>
                                    </p:set>
                                    <p:animEffect transition="in" filter="wipe(left)">
                                      <p:cBhvr>
                                        <p:cTn id="44"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P spid="6" grpId="0" build="p">
        <p:tmplLst>
          <p:tmpl lvl="1">
            <p:tnLst>
              <p:par>
                <p:cTn presetID="22" presetClass="entr" presetSubtype="8" fill="hold" nodeType="click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 y="100940"/>
            <a:ext cx="12191999" cy="860961"/>
          </a:xfrm>
        </p:spPr>
        <p:txBody>
          <a:bodyPr/>
          <a:lstStyle/>
          <a:p>
            <a:r>
              <a:rPr lang="en-US" dirty="0"/>
              <a:t>Click to edit Master title style</a:t>
            </a:r>
          </a:p>
        </p:txBody>
      </p:sp>
      <p:sp>
        <p:nvSpPr>
          <p:cNvPr id="3" name="Content Placeholder 2"/>
          <p:cNvSpPr>
            <a:spLocks noGrp="1"/>
          </p:cNvSpPr>
          <p:nvPr>
            <p:ph idx="1"/>
          </p:nvPr>
        </p:nvSpPr>
        <p:spPr>
          <a:xfrm>
            <a:off x="370418" y="1025526"/>
            <a:ext cx="11451167" cy="2479675"/>
          </a:xfrm>
        </p:spPr>
        <p:txBody>
          <a:bodyPr/>
          <a:lstStyle>
            <a:lvl1pPr>
              <a:defRPr>
                <a:solidFill>
                  <a:srgbClr val="005EA4"/>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7" name="Text Placeholder 6"/>
          <p:cNvSpPr>
            <a:spLocks noGrp="1"/>
          </p:cNvSpPr>
          <p:nvPr>
            <p:ph type="body" sz="quarter" idx="12"/>
          </p:nvPr>
        </p:nvSpPr>
        <p:spPr>
          <a:xfrm>
            <a:off x="406400" y="3581400"/>
            <a:ext cx="11582400" cy="2590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7561460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500"/>
                                        <p:tgtEl>
                                          <p:spTgt spid="3">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500"/>
                                        <p:tgtEl>
                                          <p:spTgt spid="3">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500"/>
                                        <p:tgtEl>
                                          <p:spTgt spid="3">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Effect transition="in" filter="wipe(left)">
                                      <p:cBhvr>
                                        <p:cTn id="28" dur="500"/>
                                        <p:tgtEl>
                                          <p:spTgt spid="7">
                                            <p:txEl>
                                              <p:pRg st="0" end="0"/>
                                            </p:txEl>
                                          </p:spTgt>
                                        </p:tgtEl>
                                      </p:cBhvr>
                                    </p:animEffect>
                                  </p:childTnLst>
                                </p:cTn>
                              </p:par>
                            </p:childTnLst>
                          </p:cTn>
                        </p:par>
                        <p:par>
                          <p:cTn id="29" fill="hold">
                            <p:stCondLst>
                              <p:cond delay="500"/>
                            </p:stCondLst>
                            <p:childTnLst>
                              <p:par>
                                <p:cTn id="30" presetID="22" presetClass="entr" presetSubtype="8" fill="hold" grpId="0" nodeType="afterEffect">
                                  <p:stCondLst>
                                    <p:cond delay="0"/>
                                  </p:stCondLst>
                                  <p:childTnLst>
                                    <p:set>
                                      <p:cBhvr>
                                        <p:cTn id="31" dur="1" fill="hold">
                                          <p:stCondLst>
                                            <p:cond delay="0"/>
                                          </p:stCondLst>
                                        </p:cTn>
                                        <p:tgtEl>
                                          <p:spTgt spid="7">
                                            <p:txEl>
                                              <p:pRg st="1" end="1"/>
                                            </p:txEl>
                                          </p:spTgt>
                                        </p:tgtEl>
                                        <p:attrNameLst>
                                          <p:attrName>style.visibility</p:attrName>
                                        </p:attrNameLst>
                                      </p:cBhvr>
                                      <p:to>
                                        <p:strVal val="visible"/>
                                      </p:to>
                                    </p:set>
                                    <p:animEffect transition="in" filter="wipe(left)">
                                      <p:cBhvr>
                                        <p:cTn id="32" dur="500"/>
                                        <p:tgtEl>
                                          <p:spTgt spid="7">
                                            <p:txEl>
                                              <p:pRg st="1" end="1"/>
                                            </p:txEl>
                                          </p:spTgt>
                                        </p:tgtEl>
                                      </p:cBhvr>
                                    </p:animEffect>
                                  </p:childTnLst>
                                </p:cTn>
                              </p:par>
                            </p:childTnLst>
                          </p:cTn>
                        </p:par>
                        <p:par>
                          <p:cTn id="33" fill="hold">
                            <p:stCondLst>
                              <p:cond delay="1000"/>
                            </p:stCondLst>
                            <p:childTnLst>
                              <p:par>
                                <p:cTn id="34" presetID="22" presetClass="entr" presetSubtype="8" fill="hold" grpId="0" nodeType="afterEffect">
                                  <p:stCondLst>
                                    <p:cond delay="0"/>
                                  </p:stCondLst>
                                  <p:childTnLst>
                                    <p:set>
                                      <p:cBhvr>
                                        <p:cTn id="35" dur="1" fill="hold">
                                          <p:stCondLst>
                                            <p:cond delay="0"/>
                                          </p:stCondLst>
                                        </p:cTn>
                                        <p:tgtEl>
                                          <p:spTgt spid="7">
                                            <p:txEl>
                                              <p:pRg st="2" end="2"/>
                                            </p:txEl>
                                          </p:spTgt>
                                        </p:tgtEl>
                                        <p:attrNameLst>
                                          <p:attrName>style.visibility</p:attrName>
                                        </p:attrNameLst>
                                      </p:cBhvr>
                                      <p:to>
                                        <p:strVal val="visible"/>
                                      </p:to>
                                    </p:set>
                                    <p:animEffect transition="in" filter="wipe(left)">
                                      <p:cBhvr>
                                        <p:cTn id="36" dur="500"/>
                                        <p:tgtEl>
                                          <p:spTgt spid="7">
                                            <p:txEl>
                                              <p:pRg st="2" end="2"/>
                                            </p:txEl>
                                          </p:spTgt>
                                        </p:tgtEl>
                                      </p:cBhvr>
                                    </p:animEffect>
                                  </p:childTnLst>
                                </p:cTn>
                              </p:par>
                            </p:childTnLst>
                          </p:cTn>
                        </p:par>
                        <p:par>
                          <p:cTn id="37" fill="hold">
                            <p:stCondLst>
                              <p:cond delay="1500"/>
                            </p:stCondLst>
                            <p:childTnLst>
                              <p:par>
                                <p:cTn id="38" presetID="22" presetClass="entr" presetSubtype="8" fill="hold" grpId="0" nodeType="afterEffect">
                                  <p:stCondLst>
                                    <p:cond delay="0"/>
                                  </p:stCondLst>
                                  <p:childTnLst>
                                    <p:set>
                                      <p:cBhvr>
                                        <p:cTn id="39" dur="1" fill="hold">
                                          <p:stCondLst>
                                            <p:cond delay="0"/>
                                          </p:stCondLst>
                                        </p:cTn>
                                        <p:tgtEl>
                                          <p:spTgt spid="7">
                                            <p:txEl>
                                              <p:pRg st="3" end="3"/>
                                            </p:txEl>
                                          </p:spTgt>
                                        </p:tgtEl>
                                        <p:attrNameLst>
                                          <p:attrName>style.visibility</p:attrName>
                                        </p:attrNameLst>
                                      </p:cBhvr>
                                      <p:to>
                                        <p:strVal val="visible"/>
                                      </p:to>
                                    </p:set>
                                    <p:animEffect transition="in" filter="wipe(left)">
                                      <p:cBhvr>
                                        <p:cTn id="40" dur="500"/>
                                        <p:tgtEl>
                                          <p:spTgt spid="7">
                                            <p:txEl>
                                              <p:pRg st="3" end="3"/>
                                            </p:txEl>
                                          </p:spTgt>
                                        </p:tgtEl>
                                      </p:cBhvr>
                                    </p:animEffect>
                                  </p:childTnLst>
                                </p:cTn>
                              </p:par>
                            </p:childTnLst>
                          </p:cTn>
                        </p:par>
                        <p:par>
                          <p:cTn id="41" fill="hold">
                            <p:stCondLst>
                              <p:cond delay="2000"/>
                            </p:stCondLst>
                            <p:childTnLst>
                              <p:par>
                                <p:cTn id="42" presetID="22" presetClass="entr" presetSubtype="8" fill="hold" grpId="0" nodeType="afterEffect">
                                  <p:stCondLst>
                                    <p:cond delay="0"/>
                                  </p:stCondLst>
                                  <p:childTnLst>
                                    <p:set>
                                      <p:cBhvr>
                                        <p:cTn id="43" dur="1" fill="hold">
                                          <p:stCondLst>
                                            <p:cond delay="0"/>
                                          </p:stCondLst>
                                        </p:cTn>
                                        <p:tgtEl>
                                          <p:spTgt spid="7">
                                            <p:txEl>
                                              <p:pRg st="4" end="4"/>
                                            </p:txEl>
                                          </p:spTgt>
                                        </p:tgtEl>
                                        <p:attrNameLst>
                                          <p:attrName>style.visibility</p:attrName>
                                        </p:attrNameLst>
                                      </p:cBhvr>
                                      <p:to>
                                        <p:strVal val="visible"/>
                                      </p:to>
                                    </p:set>
                                    <p:animEffect transition="in" filter="wipe(left)">
                                      <p:cBhvr>
                                        <p:cTn id="44"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wipe(left)">
                      <p:cBhvr>
                        <p:cTn dur="500"/>
                        <p:tgtEl>
                          <p:spTgt spid="3"/>
                        </p:tgtEl>
                      </p:cBhvr>
                    </p:animEffect>
                  </p:childTnLst>
                </p:cTn>
              </p:par>
            </p:tnLst>
          </p:tmpl>
        </p:tmplLst>
      </p:bldP>
      <p:bldP spid="7" grpId="0" build="p">
        <p:tmplLst>
          <p:tmpl lvl="1">
            <p:tnLst>
              <p:par>
                <p:cTn presetID="22" presetClass="entr" presetSubtype="8" fill="hold" nodeType="click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wipe(left)">
                      <p:cBhvr>
                        <p:cTn dur="500"/>
                        <p:tgtEl>
                          <p:spTgt spid="7"/>
                        </p:tgtEl>
                      </p:cBhvr>
                    </p:animEffect>
                  </p:childTnLst>
                </p:cTn>
              </p:par>
            </p:tnLst>
          </p:tmpl>
        </p:tmplLst>
      </p:bldP>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AL and ANS">
    <p:spTree>
      <p:nvGrpSpPr>
        <p:cNvPr id="1" name=""/>
        <p:cNvGrpSpPr/>
        <p:nvPr/>
      </p:nvGrpSpPr>
      <p:grpSpPr>
        <a:xfrm>
          <a:off x="0" y="0"/>
          <a:ext cx="0" cy="0"/>
          <a:chOff x="0" y="0"/>
          <a:chExt cx="0" cy="0"/>
        </a:xfrm>
      </p:grpSpPr>
      <p:sp>
        <p:nvSpPr>
          <p:cNvPr id="2" name="Title 1"/>
          <p:cNvSpPr>
            <a:spLocks noGrp="1"/>
          </p:cNvSpPr>
          <p:nvPr>
            <p:ph type="title"/>
          </p:nvPr>
        </p:nvSpPr>
        <p:spPr>
          <a:xfrm>
            <a:off x="101600" y="100940"/>
            <a:ext cx="11887200" cy="661061"/>
          </a:xfrm>
        </p:spPr>
        <p:txBody>
          <a:bodyPr/>
          <a:lstStyle>
            <a:lvl1pPr>
              <a:defRPr sz="3200">
                <a:solidFill>
                  <a:srgbClr val="002060"/>
                </a:solidFill>
              </a:defRPr>
            </a:lvl1pPr>
          </a:lstStyle>
          <a:p>
            <a:r>
              <a:rPr lang="en-US" dirty="0"/>
              <a:t>Click to edit Master title style</a:t>
            </a:r>
          </a:p>
        </p:txBody>
      </p:sp>
      <p:sp>
        <p:nvSpPr>
          <p:cNvPr id="4" name="Rectangle 3"/>
          <p:cNvSpPr>
            <a:spLocks noGrp="1" noChangeArrowheads="1"/>
          </p:cNvSpPr>
          <p:nvPr>
            <p:ph type="sldNum" sz="quarter" idx="10"/>
          </p:nvPr>
        </p:nvSpPr>
        <p:spPr/>
        <p:txBody>
          <a:bodyPr/>
          <a:lstStyle>
            <a:lvl1pPr>
              <a:defRPr/>
            </a:lvl1pPr>
          </a:lstStyle>
          <a:p>
            <a:pPr>
              <a:defRPr/>
            </a:pPr>
            <a:fld id="{073C29DC-2178-4274-9150-45F8EBD31C2D}" type="slidenum">
              <a:rPr lang="en-US"/>
              <a:pPr>
                <a:defRPr/>
              </a:pPr>
              <a:t>‹#›</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6" name="Content Placeholder 2"/>
          <p:cNvSpPr>
            <a:spLocks noGrp="1"/>
          </p:cNvSpPr>
          <p:nvPr>
            <p:ph idx="12"/>
          </p:nvPr>
        </p:nvSpPr>
        <p:spPr>
          <a:xfrm>
            <a:off x="508001" y="3200400"/>
            <a:ext cx="11358596" cy="2971800"/>
          </a:xfrm>
          <a:prstGeom prst="rect">
            <a:avLst/>
          </a:prstGeom>
        </p:spPr>
        <p:txBody>
          <a:bodyPr/>
          <a:lstStyle>
            <a:lvl1pPr>
              <a:defRPr sz="3000">
                <a:solidFill>
                  <a:schemeClr val="tx1"/>
                </a:solidFill>
              </a:defRPr>
            </a:lvl1pPr>
            <a:lvl2pPr>
              <a:defRPr sz="3000">
                <a:solidFill>
                  <a:schemeClr val="tx1"/>
                </a:solidFill>
              </a:defRPr>
            </a:lvl2pPr>
            <a:lvl3pPr>
              <a:defRPr sz="2400">
                <a:solidFill>
                  <a:schemeClr val="tx1"/>
                </a:solidFill>
              </a:defRPr>
            </a:lvl3pPr>
            <a:lvl4pPr>
              <a:defRPr sz="2000">
                <a:solidFill>
                  <a:schemeClr val="tx1"/>
                </a:solidFill>
              </a:defRPr>
            </a:lvl4pPr>
            <a:lvl5pPr>
              <a:defRPr sz="18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252423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left)">
                                      <p:cBhvr>
                                        <p:cTn id="7" dur="500"/>
                                        <p:tgtEl>
                                          <p:spTgt spid="6">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animEffect transition="in" filter="wipe(left)">
                                      <p:cBhvr>
                                        <p:cTn id="11" dur="500"/>
                                        <p:tgtEl>
                                          <p:spTgt spid="6">
                                            <p:txEl>
                                              <p:pRg st="1" end="1"/>
                                            </p:txEl>
                                          </p:spTgt>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animEffect transition="in" filter="wipe(left)">
                                      <p:cBhvr>
                                        <p:cTn id="15" dur="500"/>
                                        <p:tgtEl>
                                          <p:spTgt spid="6">
                                            <p:txEl>
                                              <p:pRg st="2" end="2"/>
                                            </p:txEl>
                                          </p:spTgt>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animEffect transition="in" filter="wipe(left)">
                                      <p:cBhvr>
                                        <p:cTn id="19" dur="500"/>
                                        <p:tgtEl>
                                          <p:spTgt spid="6">
                                            <p:txEl>
                                              <p:pRg st="3" end="3"/>
                                            </p:txEl>
                                          </p:spTgt>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animEffect transition="in" filter="wipe(left)">
                                      <p:cBhvr>
                                        <p:cTn id="23"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tmplLst>
          <p:tmpl lvl="1">
            <p:tnLst>
              <p:par>
                <p:cTn presetID="22" presetClass="entr" presetSubtype="8" fill="hold" nodeType="click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
                        </p:tgtEl>
                        <p:attrNameLst>
                          <p:attrName>style.visibility</p:attrName>
                        </p:attrNameLst>
                      </p:cBhvr>
                      <p:to>
                        <p:strVal val="visible"/>
                      </p:to>
                    </p:set>
                    <p:animEffect transition="in" filter="wipe(left)">
                      <p:cBhvr>
                        <p:cTn dur="500"/>
                        <p:tgtEl>
                          <p:spTgt spid="6"/>
                        </p:tgtEl>
                      </p:cBhvr>
                    </p:animEffect>
                  </p:childTnLst>
                </p:cTn>
              </p:par>
            </p:tnLst>
          </p:tmpl>
        </p:tmplLst>
      </p:bldP>
    </p:bld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eg"/></Relationships>
</file>

<file path=ppt/slideMasters/_rels/slideMaster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theme" Target="../theme/theme10.xml"/><Relationship Id="rId1" Type="http://schemas.openxmlformats.org/officeDocument/2006/relationships/slideLayout" Target="../slideLayouts/slideLayout23.xml"/><Relationship Id="rId5" Type="http://schemas.openxmlformats.org/officeDocument/2006/relationships/image" Target="../media/image25.png"/><Relationship Id="rId4" Type="http://schemas.openxmlformats.org/officeDocument/2006/relationships/image" Target="../media/image24.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10" Type="http://schemas.openxmlformats.org/officeDocument/2006/relationships/image" Target="../media/image6.png"/><Relationship Id="rId4" Type="http://schemas.openxmlformats.org/officeDocument/2006/relationships/slideLayout" Target="../slideLayouts/slideLayout7.xml"/><Relationship Id="rId9" Type="http://schemas.openxmlformats.org/officeDocument/2006/relationships/image" Target="../media/image5.pn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theme" Target="../theme/theme4.xml"/><Relationship Id="rId1" Type="http://schemas.openxmlformats.org/officeDocument/2006/relationships/slideLayout" Target="../slideLayouts/slideLayout1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theme" Target="../theme/theme5.xml"/><Relationship Id="rId1" Type="http://schemas.openxmlformats.org/officeDocument/2006/relationships/slideLayout" Target="../slideLayouts/slideLayout1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Masters/_rels/slideMaster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15.xml"/><Relationship Id="rId7" Type="http://schemas.openxmlformats.org/officeDocument/2006/relationships/theme" Target="../theme/theme6.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theme" Target="../theme/theme7.xml"/><Relationship Id="rId1" Type="http://schemas.openxmlformats.org/officeDocument/2006/relationships/slideLayout" Target="../slideLayouts/slideLayout19.xml"/><Relationship Id="rId4" Type="http://schemas.openxmlformats.org/officeDocument/2006/relationships/image" Target="../media/image16.png"/></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theme" Target="../theme/theme9.xml"/><Relationship Id="rId1" Type="http://schemas.openxmlformats.org/officeDocument/2006/relationships/slideLayout" Target="../slideLayouts/slideLayout22.xml"/><Relationship Id="rId5" Type="http://schemas.openxmlformats.org/officeDocument/2006/relationships/image" Target="../media/image22.png"/><Relationship Id="rId4" Type="http://schemas.openxmlformats.org/officeDocument/2006/relationships/image" Target="../media/image2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4"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 y="6400800"/>
            <a:ext cx="12191999"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4"/>
          </p:nvPr>
        </p:nvSpPr>
        <p:spPr>
          <a:xfrm>
            <a:off x="11362267" y="6484939"/>
            <a:ext cx="829733" cy="409575"/>
          </a:xfrm>
          <a:prstGeom prst="rect">
            <a:avLst/>
          </a:prstGeom>
          <a:noFill/>
        </p:spPr>
        <p:txBody>
          <a:bodyPr vert="horz" lIns="91440" tIns="45720" rIns="91440" bIns="45720" rtlCol="0" anchor="ctr"/>
          <a:lstStyle>
            <a:lvl1pPr algn="r">
              <a:buFontTx/>
              <a:buNone/>
              <a:defRPr sz="1200">
                <a:solidFill>
                  <a:schemeClr val="bg1"/>
                </a:solidFill>
              </a:defRPr>
            </a:lvl1pPr>
          </a:lstStyle>
          <a:p>
            <a:pPr fontAlgn="base">
              <a:spcBef>
                <a:spcPct val="20000"/>
              </a:spcBef>
              <a:spcAft>
                <a:spcPct val="0"/>
              </a:spcAft>
              <a:defRPr/>
            </a:pPr>
            <a:fld id="{C148E929-2C81-42BB-92FD-6CE3916FB07A}" type="slidenum">
              <a:rPr lang="en-US">
                <a:solidFill>
                  <a:srgbClr val="FFFFFF"/>
                </a:solidFill>
              </a:rPr>
              <a:pPr fontAlgn="base">
                <a:spcBef>
                  <a:spcPct val="20000"/>
                </a:spcBef>
                <a:spcAft>
                  <a:spcPct val="0"/>
                </a:spcAft>
                <a:defRPr/>
              </a:pPr>
              <a:t>‹#›</a:t>
            </a:fld>
            <a:endParaRPr lang="en-US" dirty="0">
              <a:solidFill>
                <a:srgbClr val="FFFFFF"/>
              </a:solidFill>
            </a:endParaRPr>
          </a:p>
        </p:txBody>
      </p:sp>
      <p:sp>
        <p:nvSpPr>
          <p:cNvPr id="3" name="Footer Placeholder 2"/>
          <p:cNvSpPr>
            <a:spLocks noGrp="1"/>
          </p:cNvSpPr>
          <p:nvPr>
            <p:ph type="ftr" sz="quarter" idx="3"/>
          </p:nvPr>
        </p:nvSpPr>
        <p:spPr>
          <a:xfrm>
            <a:off x="0" y="6400800"/>
            <a:ext cx="11582400" cy="457200"/>
          </a:xfrm>
          <a:prstGeom prst="rect">
            <a:avLst/>
          </a:prstGeom>
          <a:noFill/>
        </p:spPr>
        <p:txBody>
          <a:bodyPr vert="horz" lIns="91440" tIns="45720" rIns="91440" bIns="45720" rtlCol="0" anchor="ctr"/>
          <a:lstStyle>
            <a:lvl1pPr algn="l">
              <a:buNone/>
              <a:defRPr sz="900">
                <a:solidFill>
                  <a:schemeClr val="bg1"/>
                </a:solidFill>
                <a:cs typeface="Arial" pitchFamily="34" charset="0"/>
              </a:defRPr>
            </a:lvl1pPr>
          </a:lstStyle>
          <a:p>
            <a:pPr fontAlgn="base">
              <a:spcAft>
                <a:spcPct val="0"/>
              </a:spcAft>
              <a:defRPr/>
            </a:pPr>
            <a:r>
              <a:rPr lang="en-US" dirty="0">
                <a:solidFill>
                  <a:srgbClr val="FFFFFF"/>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 y="1"/>
            <a:ext cx="12191999"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 Placeholder 5"/>
          <p:cNvSpPr>
            <a:spLocks noGrp="1"/>
          </p:cNvSpPr>
          <p:nvPr>
            <p:ph type="body" idx="1"/>
          </p:nvPr>
        </p:nvSpPr>
        <p:spPr>
          <a:xfrm>
            <a:off x="3657600" y="3543301"/>
            <a:ext cx="8534400" cy="2582863"/>
          </a:xfrm>
          <a:prstGeom prst="rect">
            <a:avLst/>
          </a:prstGeom>
        </p:spPr>
        <p:txBody>
          <a:bodyPr vert="horz" lIns="91440" tIns="45720" rIns="91440" bIns="45720" rtlCol="0">
            <a:normAutofit/>
          </a:bodyPr>
          <a:lstStyle/>
          <a:p>
            <a:pPr lvl="0"/>
            <a:r>
              <a:rPr lang="en-US" dirty="0"/>
              <a:t>Chapter title</a:t>
            </a:r>
          </a:p>
        </p:txBody>
      </p:sp>
      <p:pic>
        <p:nvPicPr>
          <p:cNvPr id="8" name="Picture 3"/>
          <p:cNvPicPr>
            <a:picLocks noChangeAspect="1" noChangeArrowheads="1"/>
          </p:cNvPicPr>
          <p:nvPr userDrawn="1"/>
        </p:nvPicPr>
        <p:blipFill>
          <a:blip r:embed="rId4" cstate="print">
            <a:extLst>
              <a:ext uri="{28A0092B-C50C-407E-A947-70E740481C1C}">
                <a14:useLocalDpi xmlns:a14="http://schemas.microsoft.com/office/drawing/2010/main" val="0"/>
              </a:ext>
            </a:extLst>
          </a:blip>
          <a:stretch>
            <a:fillRect/>
          </a:stretch>
        </p:blipFill>
        <p:spPr bwMode="auto">
          <a:xfrm>
            <a:off x="7227197" y="457201"/>
            <a:ext cx="4964804" cy="30495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30776066"/>
      </p:ext>
    </p:extLst>
  </p:cSld>
  <p:clrMap bg1="lt1" tx1="dk1" bg2="lt2" tx2="dk2" accent1="accent1" accent2="accent2" accent3="accent3" accent4="accent4" accent5="accent5" accent6="accent6" hlink="hlink" folHlink="folHlink"/>
  <p:sldLayoutIdLst>
    <p:sldLayoutId id="2147483689" r:id="rId1"/>
  </p:sldLayoutIdLst>
  <p:hf hdr="0" dt="0"/>
  <p:txStyles>
    <p:titleStyle>
      <a:lvl1pPr algn="l" rtl="0" eaLnBrk="0" fontAlgn="base" hangingPunct="0">
        <a:spcBef>
          <a:spcPct val="0"/>
        </a:spcBef>
        <a:spcAft>
          <a:spcPct val="0"/>
        </a:spcAft>
        <a:defRPr sz="3200">
          <a:solidFill>
            <a:schemeClr val="bg1"/>
          </a:solidFill>
          <a:latin typeface="+mj-lt"/>
          <a:ea typeface="+mj-ea"/>
          <a:cs typeface="+mj-cs"/>
        </a:defRPr>
      </a:lvl1pPr>
      <a:lvl2pPr algn="l" rtl="0" eaLnBrk="0" fontAlgn="base" hangingPunct="0">
        <a:spcBef>
          <a:spcPct val="0"/>
        </a:spcBef>
        <a:spcAft>
          <a:spcPct val="0"/>
        </a:spcAft>
        <a:defRPr sz="4400">
          <a:solidFill>
            <a:schemeClr val="accent2"/>
          </a:solidFill>
          <a:latin typeface="Sabon-Bold" charset="0"/>
        </a:defRPr>
      </a:lvl2pPr>
      <a:lvl3pPr algn="l" rtl="0" eaLnBrk="0" fontAlgn="base" hangingPunct="0">
        <a:spcBef>
          <a:spcPct val="0"/>
        </a:spcBef>
        <a:spcAft>
          <a:spcPct val="0"/>
        </a:spcAft>
        <a:defRPr sz="4400">
          <a:solidFill>
            <a:schemeClr val="accent2"/>
          </a:solidFill>
          <a:latin typeface="Sabon-Bold" charset="0"/>
        </a:defRPr>
      </a:lvl3pPr>
      <a:lvl4pPr algn="l" rtl="0" eaLnBrk="0" fontAlgn="base" hangingPunct="0">
        <a:spcBef>
          <a:spcPct val="0"/>
        </a:spcBef>
        <a:spcAft>
          <a:spcPct val="0"/>
        </a:spcAft>
        <a:defRPr sz="4400">
          <a:solidFill>
            <a:schemeClr val="accent2"/>
          </a:solidFill>
          <a:latin typeface="Sabon-Bold" charset="0"/>
        </a:defRPr>
      </a:lvl4pPr>
      <a:lvl5pPr algn="l" rtl="0" eaLnBrk="0" fontAlgn="base" hangingPunct="0">
        <a:spcBef>
          <a:spcPct val="0"/>
        </a:spcBef>
        <a:spcAft>
          <a:spcPct val="0"/>
        </a:spcAft>
        <a:defRPr sz="4400">
          <a:solidFill>
            <a:schemeClr val="accent2"/>
          </a:solidFill>
          <a:latin typeface="Sabon-Bold" charset="0"/>
        </a:defRPr>
      </a:lvl5pPr>
      <a:lvl6pPr marL="457200" algn="l" rtl="0" fontAlgn="base">
        <a:spcBef>
          <a:spcPct val="0"/>
        </a:spcBef>
        <a:spcAft>
          <a:spcPct val="0"/>
        </a:spcAft>
        <a:defRPr sz="4400">
          <a:solidFill>
            <a:schemeClr val="accent2"/>
          </a:solidFill>
          <a:latin typeface="Sabon-Bold" charset="0"/>
        </a:defRPr>
      </a:lvl6pPr>
      <a:lvl7pPr marL="914400" algn="l" rtl="0" fontAlgn="base">
        <a:spcBef>
          <a:spcPct val="0"/>
        </a:spcBef>
        <a:spcAft>
          <a:spcPct val="0"/>
        </a:spcAft>
        <a:defRPr sz="4400">
          <a:solidFill>
            <a:schemeClr val="accent2"/>
          </a:solidFill>
          <a:latin typeface="Sabon-Bold" charset="0"/>
        </a:defRPr>
      </a:lvl7pPr>
      <a:lvl8pPr marL="1371600" algn="l" rtl="0" fontAlgn="base">
        <a:spcBef>
          <a:spcPct val="0"/>
        </a:spcBef>
        <a:spcAft>
          <a:spcPct val="0"/>
        </a:spcAft>
        <a:defRPr sz="4400">
          <a:solidFill>
            <a:schemeClr val="accent2"/>
          </a:solidFill>
          <a:latin typeface="Sabon-Bold" charset="0"/>
        </a:defRPr>
      </a:lvl8pPr>
      <a:lvl9pPr marL="1828800" algn="l" rtl="0" fontAlgn="base">
        <a:spcBef>
          <a:spcPct val="0"/>
        </a:spcBef>
        <a:spcAft>
          <a:spcPct val="0"/>
        </a:spcAft>
        <a:defRPr sz="4400">
          <a:solidFill>
            <a:schemeClr val="accent2"/>
          </a:solidFill>
          <a:latin typeface="Sabon-Bold" charset="0"/>
        </a:defRPr>
      </a:lvl9pPr>
    </p:titleStyle>
    <p:bodyStyle>
      <a:lvl1pPr marL="0" indent="0" algn="l" rtl="0" eaLnBrk="0" fontAlgn="base" hangingPunct="0">
        <a:spcBef>
          <a:spcPct val="20000"/>
        </a:spcBef>
        <a:spcAft>
          <a:spcPct val="0"/>
        </a:spcAft>
        <a:buNone/>
        <a:defRPr sz="3200" baseline="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spect="1" noChangeArrowheads="1"/>
          </p:cNvSpPr>
          <p:nvPr>
            <p:ph type="title"/>
          </p:nvPr>
        </p:nvSpPr>
        <p:spPr bwMode="auto">
          <a:xfrm>
            <a:off x="2677776" y="0"/>
            <a:ext cx="9514224"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Appendix master title</a:t>
            </a:r>
          </a:p>
        </p:txBody>
      </p:sp>
      <p:sp>
        <p:nvSpPr>
          <p:cNvPr id="206855" name="Rectangle 7"/>
          <p:cNvSpPr>
            <a:spLocks noGrp="1" noChangeArrowheads="1"/>
          </p:cNvSpPr>
          <p:nvPr>
            <p:ph type="sldNum" sz="quarter" idx="4"/>
          </p:nvPr>
        </p:nvSpPr>
        <p:spPr bwMode="auto">
          <a:xfrm>
            <a:off x="11544301" y="6488114"/>
            <a:ext cx="647700" cy="36988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FCD5D5FD-C24C-4EC1-877A-4A06FFD43F54}" type="slidenum">
              <a:rPr lang="en-US"/>
              <a:pPr fontAlgn="base">
                <a:spcAft>
                  <a:spcPct val="0"/>
                </a:spcAft>
                <a:defRPr/>
              </a:pPr>
              <a:t>‹#›</a:t>
            </a:fld>
            <a:endParaRPr lang="en-US" dirty="0"/>
          </a:p>
        </p:txBody>
      </p:sp>
      <p:sp>
        <p:nvSpPr>
          <p:cNvPr id="10" name="Text Placeholder 9"/>
          <p:cNvSpPr>
            <a:spLocks noGrp="1"/>
          </p:cNvSpPr>
          <p:nvPr>
            <p:ph type="body" idx="1"/>
          </p:nvPr>
        </p:nvSpPr>
        <p:spPr bwMode="auto">
          <a:xfrm>
            <a:off x="609600" y="592138"/>
            <a:ext cx="11309351" cy="5808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grpSp>
        <p:nvGrpSpPr>
          <p:cNvPr id="3" name="Group 2"/>
          <p:cNvGrpSpPr/>
          <p:nvPr/>
        </p:nvGrpSpPr>
        <p:grpSpPr>
          <a:xfrm>
            <a:off x="42690" y="72582"/>
            <a:ext cx="2635087" cy="6252019"/>
            <a:chOff x="26319" y="75430"/>
            <a:chExt cx="1976315" cy="6409508"/>
          </a:xfrm>
        </p:grpSpPr>
        <p:pic>
          <p:nvPicPr>
            <p:cNvPr id="6155" name="Picture 1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319" y="75430"/>
              <a:ext cx="1976315" cy="521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pic>
          <p:nvPicPr>
            <p:cNvPr id="6156" name="Picture 1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26319" y="563034"/>
              <a:ext cx="391023" cy="59219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grpSp>
      <p:grpSp>
        <p:nvGrpSpPr>
          <p:cNvPr id="2" name="Group 1"/>
          <p:cNvGrpSpPr/>
          <p:nvPr/>
        </p:nvGrpSpPr>
        <p:grpSpPr>
          <a:xfrm>
            <a:off x="10957606" y="750888"/>
            <a:ext cx="1191173" cy="5573712"/>
            <a:chOff x="8229600" y="750888"/>
            <a:chExt cx="893380" cy="5734050"/>
          </a:xfrm>
        </p:grpSpPr>
        <p:pic>
          <p:nvPicPr>
            <p:cNvPr id="13" name="Picture 1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9032905" y="750888"/>
              <a:ext cx="90075" cy="5734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pic>
          <p:nvPicPr>
            <p:cNvPr id="6157" name="Picture 13"/>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8229600" y="6434982"/>
              <a:ext cx="893380" cy="499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grpSp>
      <p:sp>
        <p:nvSpPr>
          <p:cNvPr id="5" name="Footer Placeholder 4"/>
          <p:cNvSpPr>
            <a:spLocks noGrp="1"/>
          </p:cNvSpPr>
          <p:nvPr>
            <p:ph type="ftr" sz="quarter" idx="3"/>
          </p:nvPr>
        </p:nvSpPr>
        <p:spPr>
          <a:xfrm>
            <a:off x="0" y="6324601"/>
            <a:ext cx="11684000" cy="533401"/>
          </a:xfrm>
          <a:prstGeom prst="rect">
            <a:avLst/>
          </a:prstGeom>
        </p:spPr>
        <p:txBody>
          <a:bodyPr vert="horz" lIns="91440" tIns="45720" rIns="91440" bIns="45720" rtlCol="0" anchor="ctr"/>
          <a:lstStyle>
            <a:lvl1pPr algn="l">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578277993"/>
      </p:ext>
    </p:extLst>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wipe(left)">
                                      <p:cBhvr>
                                        <p:cTn id="7" dur="500"/>
                                        <p:tgtEl>
                                          <p:spTgt spid="10">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animEffect transition="in" filter="wipe(left)">
                                      <p:cBhvr>
                                        <p:cTn id="11" dur="500"/>
                                        <p:tgtEl>
                                          <p:spTgt spid="10">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animEffect transition="in" filter="wipe(left)">
                                      <p:cBhvr>
                                        <p:cTn id="15" dur="500"/>
                                        <p:tgtEl>
                                          <p:spTgt spid="10">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animEffect transition="in" filter="wipe(left)">
                                      <p:cBhvr>
                                        <p:cTn id="19" dur="500"/>
                                        <p:tgtEl>
                                          <p:spTgt spid="10">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animEffect transition="in" filter="wipe(left)">
                                      <p:cBhvr>
                                        <p:cTn id="23" dur="500"/>
                                        <p:tgtEl>
                                          <p:spTgt spid="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uild="p">
        <p:tmplLst>
          <p:tmpl lvl="1">
            <p:tnLst>
              <p:par>
                <p:cTn presetID="22" presetClass="entr" presetSubtype="8"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wipe(left)">
                      <p:cBhvr>
                        <p:cTn dur="500"/>
                        <p:tgtEl>
                          <p:spTgt spid="10"/>
                        </p:tgtEl>
                      </p:cBhvr>
                    </p:animEffect>
                  </p:childTnLst>
                </p:cTn>
              </p:par>
            </p:tnLst>
          </p:tmpl>
        </p:tmplLst>
      </p:bldP>
    </p:bldLst>
  </p:timing>
  <p:hf hdr="0" dt="0"/>
  <p:txStyles>
    <p:titleStyle>
      <a:lvl1pPr algn="l" rtl="0" eaLnBrk="0" fontAlgn="base" hangingPunct="0">
        <a:spcBef>
          <a:spcPct val="0"/>
        </a:spcBef>
        <a:spcAft>
          <a:spcPct val="0"/>
        </a:spcAft>
        <a:defRPr sz="3400">
          <a:solidFill>
            <a:schemeClr val="tx1"/>
          </a:solidFill>
          <a:latin typeface="+mj-lt"/>
          <a:ea typeface="+mj-ea"/>
          <a:cs typeface="+mj-cs"/>
        </a:defRPr>
      </a:lvl1pPr>
      <a:lvl2pPr algn="l" rtl="0" eaLnBrk="0" fontAlgn="base" hangingPunct="0">
        <a:spcBef>
          <a:spcPct val="0"/>
        </a:spcBef>
        <a:spcAft>
          <a:spcPct val="0"/>
        </a:spcAft>
        <a:defRPr sz="3400">
          <a:solidFill>
            <a:schemeClr val="tx1"/>
          </a:solidFill>
          <a:latin typeface="Arial" pitchFamily="34" charset="0"/>
        </a:defRPr>
      </a:lvl2pPr>
      <a:lvl3pPr algn="l" rtl="0" eaLnBrk="0" fontAlgn="base" hangingPunct="0">
        <a:spcBef>
          <a:spcPct val="0"/>
        </a:spcBef>
        <a:spcAft>
          <a:spcPct val="0"/>
        </a:spcAft>
        <a:defRPr sz="3400">
          <a:solidFill>
            <a:schemeClr val="tx1"/>
          </a:solidFill>
          <a:latin typeface="Arial" pitchFamily="34" charset="0"/>
        </a:defRPr>
      </a:lvl3pPr>
      <a:lvl4pPr algn="l" rtl="0" eaLnBrk="0" fontAlgn="base" hangingPunct="0">
        <a:spcBef>
          <a:spcPct val="0"/>
        </a:spcBef>
        <a:spcAft>
          <a:spcPct val="0"/>
        </a:spcAft>
        <a:defRPr sz="3400">
          <a:solidFill>
            <a:schemeClr val="tx1"/>
          </a:solidFill>
          <a:latin typeface="Arial" pitchFamily="34" charset="0"/>
        </a:defRPr>
      </a:lvl4pPr>
      <a:lvl5pPr algn="l" rtl="0" eaLnBrk="0" fontAlgn="base" hangingPunct="0">
        <a:spcBef>
          <a:spcPct val="0"/>
        </a:spcBef>
        <a:spcAft>
          <a:spcPct val="0"/>
        </a:spcAft>
        <a:defRPr sz="3400">
          <a:solidFill>
            <a:schemeClr val="tx1"/>
          </a:solidFill>
          <a:latin typeface="Arial" pitchFamily="34" charset="0"/>
        </a:defRPr>
      </a:lvl5pPr>
      <a:lvl6pPr marL="457200" algn="l" rtl="0" fontAlgn="base">
        <a:spcBef>
          <a:spcPct val="0"/>
        </a:spcBef>
        <a:spcAft>
          <a:spcPct val="0"/>
        </a:spcAft>
        <a:defRPr sz="3400">
          <a:solidFill>
            <a:srgbClr val="990000"/>
          </a:solidFill>
          <a:latin typeface="Arial" pitchFamily="34" charset="0"/>
        </a:defRPr>
      </a:lvl6pPr>
      <a:lvl7pPr marL="914400" algn="l" rtl="0" fontAlgn="base">
        <a:spcBef>
          <a:spcPct val="0"/>
        </a:spcBef>
        <a:spcAft>
          <a:spcPct val="0"/>
        </a:spcAft>
        <a:defRPr sz="3400">
          <a:solidFill>
            <a:srgbClr val="990000"/>
          </a:solidFill>
          <a:latin typeface="Arial" pitchFamily="34" charset="0"/>
        </a:defRPr>
      </a:lvl7pPr>
      <a:lvl8pPr marL="1371600" algn="l" rtl="0" fontAlgn="base">
        <a:spcBef>
          <a:spcPct val="0"/>
        </a:spcBef>
        <a:spcAft>
          <a:spcPct val="0"/>
        </a:spcAft>
        <a:defRPr sz="3400">
          <a:solidFill>
            <a:srgbClr val="990000"/>
          </a:solidFill>
          <a:latin typeface="Arial" pitchFamily="34" charset="0"/>
        </a:defRPr>
      </a:lvl8pPr>
      <a:lvl9pPr marL="1828800" algn="l" rtl="0" fontAlgn="base">
        <a:spcBef>
          <a:spcPct val="0"/>
        </a:spcBef>
        <a:spcAft>
          <a:spcPct val="0"/>
        </a:spcAft>
        <a:defRPr sz="3400">
          <a:solidFill>
            <a:srgbClr val="990000"/>
          </a:solidFill>
          <a:latin typeface="Arial" pitchFamily="34" charset="0"/>
        </a:defRPr>
      </a:lvl9pPr>
    </p:titleStyle>
    <p:bodyStyle>
      <a:lvl1pPr marL="342900" indent="-342900" algn="l" rtl="0" eaLnBrk="0" fontAlgn="base" hangingPunct="0">
        <a:spcBef>
          <a:spcPct val="20000"/>
        </a:spcBef>
        <a:spcAft>
          <a:spcPct val="0"/>
        </a:spcAft>
        <a:buChar char="•"/>
        <a:defRPr sz="3400">
          <a:solidFill>
            <a:srgbClr val="005EA4"/>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mn-lt"/>
        </a:defRPr>
      </a:lvl2pPr>
      <a:lvl3pPr marL="1143000" indent="-228600" algn="l" rtl="0" eaLnBrk="0" fontAlgn="base" hangingPunct="0">
        <a:spcBef>
          <a:spcPct val="20000"/>
        </a:spcBef>
        <a:spcAft>
          <a:spcPct val="0"/>
        </a:spcAft>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 y="990600"/>
            <a:ext cx="12191997" cy="54379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53" name="Rectangle 3"/>
          <p:cNvSpPr>
            <a:spLocks noGrp="1" noChangeAspect="1" noChangeArrowheads="1"/>
          </p:cNvSpPr>
          <p:nvPr>
            <p:ph type="title"/>
          </p:nvPr>
        </p:nvSpPr>
        <p:spPr bwMode="auto">
          <a:xfrm>
            <a:off x="344608" y="101600"/>
            <a:ext cx="11466392"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ctr" anchorCtr="0" compatLnSpc="1">
            <a:prstTxWarp prst="textNoShape">
              <a:avLst/>
            </a:prstTxWarp>
          </a:bodyPr>
          <a:lstStyle/>
          <a:p>
            <a:pPr lvl="0"/>
            <a:r>
              <a:rPr lang="en-US" altLang="en-US" dirty="0"/>
              <a:t>IN THIS CHAPTER OR NUTSHELL</a:t>
            </a:r>
          </a:p>
        </p:txBody>
      </p:sp>
      <p:sp>
        <p:nvSpPr>
          <p:cNvPr id="3078" name="Rectangle 8"/>
          <p:cNvSpPr>
            <a:spLocks noGrp="1" noChangeArrowheads="1"/>
          </p:cNvSpPr>
          <p:nvPr>
            <p:ph type="body" idx="1"/>
          </p:nvPr>
        </p:nvSpPr>
        <p:spPr bwMode="auto">
          <a:xfrm>
            <a:off x="390550" y="1054100"/>
            <a:ext cx="11451167" cy="542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This is the intro slide and the summary slide (chapter in a nutshell) design</a:t>
            </a:r>
          </a:p>
          <a:p>
            <a:pPr lvl="1"/>
            <a:r>
              <a:rPr lang="en-US" altLang="en-US" dirty="0"/>
              <a:t>Second level</a:t>
            </a:r>
          </a:p>
          <a:p>
            <a:pPr lvl="2"/>
            <a:r>
              <a:rPr lang="en-US" altLang="en-US" dirty="0" err="1"/>
              <a:t>Thirdlevel</a:t>
            </a:r>
            <a:endParaRPr lang="en-US" altLang="en-US" dirty="0"/>
          </a:p>
          <a:p>
            <a:pPr lvl="2"/>
            <a:r>
              <a:rPr lang="en-US" altLang="en-US" dirty="0"/>
              <a:t> Fourth level</a:t>
            </a:r>
          </a:p>
          <a:p>
            <a:pPr lvl="4"/>
            <a:r>
              <a:rPr lang="en-US" altLang="en-US" dirty="0"/>
              <a:t>Fifth level</a:t>
            </a:r>
          </a:p>
        </p:txBody>
      </p:sp>
      <p:sp>
        <p:nvSpPr>
          <p:cNvPr id="37898" name="Rectangle 10"/>
          <p:cNvSpPr>
            <a:spLocks noGrp="1" noChangeArrowheads="1"/>
          </p:cNvSpPr>
          <p:nvPr>
            <p:ph type="sldNum" sz="quarter" idx="4"/>
          </p:nvPr>
        </p:nvSpPr>
        <p:spPr bwMode="auto">
          <a:xfrm>
            <a:off x="11491384" y="6470651"/>
            <a:ext cx="694267" cy="379413"/>
          </a:xfrm>
          <a:prstGeom prst="rect">
            <a:avLst/>
          </a:prstGeom>
          <a:noFill/>
          <a:ln w="19050">
            <a:noFill/>
            <a:prstDash val="sysDot"/>
            <a:bevel/>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2378B25E-053D-4AA2-A71D-1D9F2F8C0927}" type="slidenum">
              <a:rPr lang="en-US"/>
              <a:pPr fontAlgn="base">
                <a:spcAft>
                  <a:spcPct val="0"/>
                </a:spcAft>
                <a:defRPr/>
              </a:pPr>
              <a:t>‹#›</a:t>
            </a:fld>
            <a:endParaRPr lang="en-US" dirty="0"/>
          </a:p>
        </p:txBody>
      </p:sp>
      <p:sp>
        <p:nvSpPr>
          <p:cNvPr id="5" name="Footer Placeholder 4"/>
          <p:cNvSpPr>
            <a:spLocks noGrp="1"/>
          </p:cNvSpPr>
          <p:nvPr>
            <p:ph type="ftr" sz="quarter" idx="3"/>
          </p:nvPr>
        </p:nvSpPr>
        <p:spPr>
          <a:xfrm>
            <a:off x="0" y="6400801"/>
            <a:ext cx="11684000" cy="457200"/>
          </a:xfrm>
          <a:prstGeom prst="rect">
            <a:avLst/>
          </a:prstGeom>
          <a:noFill/>
        </p:spPr>
        <p:txBody>
          <a:bodyPr vert="horz" lIns="91440" tIns="45720" rIns="91440" bIns="45720" rtlCol="0" anchor="ctr"/>
          <a:lstStyle>
            <a:lvl1pPr algn="l">
              <a:buFontTx/>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pic>
        <p:nvPicPr>
          <p:cNvPr id="9"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rot="16200000">
            <a:off x="-3098796" y="3098798"/>
            <a:ext cx="6400799" cy="2032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rot="16200000">
            <a:off x="8889998" y="3098798"/>
            <a:ext cx="6400799" cy="2032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77070386"/>
      </p:ext>
    </p:extLst>
  </p:cSld>
  <p:clrMap bg1="lt1" tx1="dk1" bg2="lt2" tx2="dk2" accent1="accent1" accent2="accent2" accent3="accent3" accent4="accent4" accent5="accent5" accent6="accent6" hlink="hlink" folHlink="folHlink"/>
  <p:sldLayoutIdLst>
    <p:sldLayoutId id="2147483681" r:id="rId1"/>
    <p:sldLayoutId id="2147483683" r:id="rId2"/>
  </p:sldLayoutIdLs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078">
                                            <p:txEl>
                                              <p:pRg st="0" end="0"/>
                                            </p:txEl>
                                          </p:spTgt>
                                        </p:tgtEl>
                                        <p:attrNameLst>
                                          <p:attrName>style.visibility</p:attrName>
                                        </p:attrNameLst>
                                      </p:cBhvr>
                                      <p:to>
                                        <p:strVal val="visible"/>
                                      </p:to>
                                    </p:set>
                                    <p:animEffect transition="in" filter="wipe(left)">
                                      <p:cBhvr>
                                        <p:cTn id="7" dur="500"/>
                                        <p:tgtEl>
                                          <p:spTgt spid="3078">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078">
                                            <p:txEl>
                                              <p:pRg st="1" end="1"/>
                                            </p:txEl>
                                          </p:spTgt>
                                        </p:tgtEl>
                                        <p:attrNameLst>
                                          <p:attrName>style.visibility</p:attrName>
                                        </p:attrNameLst>
                                      </p:cBhvr>
                                      <p:to>
                                        <p:strVal val="visible"/>
                                      </p:to>
                                    </p:set>
                                    <p:animEffect transition="in" filter="wipe(left)">
                                      <p:cBhvr>
                                        <p:cTn id="11" dur="500"/>
                                        <p:tgtEl>
                                          <p:spTgt spid="3078">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078">
                                            <p:txEl>
                                              <p:pRg st="2" end="2"/>
                                            </p:txEl>
                                          </p:spTgt>
                                        </p:tgtEl>
                                        <p:attrNameLst>
                                          <p:attrName>style.visibility</p:attrName>
                                        </p:attrNameLst>
                                      </p:cBhvr>
                                      <p:to>
                                        <p:strVal val="visible"/>
                                      </p:to>
                                    </p:set>
                                    <p:animEffect transition="in" filter="wipe(left)">
                                      <p:cBhvr>
                                        <p:cTn id="15" dur="500"/>
                                        <p:tgtEl>
                                          <p:spTgt spid="3078">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078">
                                            <p:txEl>
                                              <p:pRg st="3" end="3"/>
                                            </p:txEl>
                                          </p:spTgt>
                                        </p:tgtEl>
                                        <p:attrNameLst>
                                          <p:attrName>style.visibility</p:attrName>
                                        </p:attrNameLst>
                                      </p:cBhvr>
                                      <p:to>
                                        <p:strVal val="visible"/>
                                      </p:to>
                                    </p:set>
                                    <p:animEffect transition="in" filter="wipe(left)">
                                      <p:cBhvr>
                                        <p:cTn id="19" dur="500"/>
                                        <p:tgtEl>
                                          <p:spTgt spid="3078">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078">
                                            <p:txEl>
                                              <p:pRg st="4" end="4"/>
                                            </p:txEl>
                                          </p:spTgt>
                                        </p:tgtEl>
                                        <p:attrNameLst>
                                          <p:attrName>style.visibility</p:attrName>
                                        </p:attrNameLst>
                                      </p:cBhvr>
                                      <p:to>
                                        <p:strVal val="visible"/>
                                      </p:to>
                                    </p:set>
                                    <p:animEffect transition="in" filter="wipe(left)">
                                      <p:cBhvr>
                                        <p:cTn id="23" dur="500"/>
                                        <p:tgtEl>
                                          <p:spTgt spid="307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build="p">
        <p:tmplLst>
          <p:tmpl lvl="1">
            <p:tnLst>
              <p:par>
                <p:cTn presetID="22" presetClass="entr" presetSubtype="8" fill="hold" nodeType="afterEffect">
                  <p:stCondLst>
                    <p:cond delay="0"/>
                  </p:stCondLst>
                  <p:childTnLst>
                    <p:set>
                      <p:cBhvr>
                        <p:cTn dur="1" fill="hold">
                          <p:stCondLst>
                            <p:cond delay="0"/>
                          </p:stCondLst>
                        </p:cTn>
                        <p:tgtEl>
                          <p:spTgt spid="3078"/>
                        </p:tgtEl>
                        <p:attrNameLst>
                          <p:attrName>style.visibility</p:attrName>
                        </p:attrNameLst>
                      </p:cBhvr>
                      <p:to>
                        <p:strVal val="visible"/>
                      </p:to>
                    </p:set>
                    <p:animEffect transition="in" filter="wipe(left)">
                      <p:cBhvr>
                        <p:cTn dur="500"/>
                        <p:tgtEl>
                          <p:spTgt spid="3078"/>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3078"/>
                        </p:tgtEl>
                        <p:attrNameLst>
                          <p:attrName>style.visibility</p:attrName>
                        </p:attrNameLst>
                      </p:cBhvr>
                      <p:to>
                        <p:strVal val="visible"/>
                      </p:to>
                    </p:set>
                    <p:animEffect transition="in" filter="wipe(left)">
                      <p:cBhvr>
                        <p:cTn dur="500"/>
                        <p:tgtEl>
                          <p:spTgt spid="3078"/>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3078"/>
                        </p:tgtEl>
                        <p:attrNameLst>
                          <p:attrName>style.visibility</p:attrName>
                        </p:attrNameLst>
                      </p:cBhvr>
                      <p:to>
                        <p:strVal val="visible"/>
                      </p:to>
                    </p:set>
                    <p:animEffect transition="in" filter="wipe(left)">
                      <p:cBhvr>
                        <p:cTn dur="500"/>
                        <p:tgtEl>
                          <p:spTgt spid="3078"/>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3078"/>
                        </p:tgtEl>
                        <p:attrNameLst>
                          <p:attrName>style.visibility</p:attrName>
                        </p:attrNameLst>
                      </p:cBhvr>
                      <p:to>
                        <p:strVal val="visible"/>
                      </p:to>
                    </p:set>
                    <p:animEffect transition="in" filter="wipe(left)">
                      <p:cBhvr>
                        <p:cTn dur="500"/>
                        <p:tgtEl>
                          <p:spTgt spid="3078"/>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3078"/>
                        </p:tgtEl>
                        <p:attrNameLst>
                          <p:attrName>style.visibility</p:attrName>
                        </p:attrNameLst>
                      </p:cBhvr>
                      <p:to>
                        <p:strVal val="visible"/>
                      </p:to>
                    </p:set>
                    <p:animEffect transition="in" filter="wipe(left)">
                      <p:cBhvr>
                        <p:cTn dur="500"/>
                        <p:tgtEl>
                          <p:spTgt spid="3078"/>
                        </p:tgtEl>
                      </p:cBhvr>
                    </p:animEffect>
                  </p:childTnLst>
                </p:cTn>
              </p:par>
            </p:tnLst>
          </p:tmpl>
        </p:tmplLst>
      </p:bldP>
    </p:bldLst>
  </p:timing>
  <p:hf hdr="0" dt="0"/>
  <p:txStyles>
    <p:titleStyle>
      <a:lvl1pPr algn="ctr" rtl="0" eaLnBrk="0" fontAlgn="base" hangingPunct="0">
        <a:spcBef>
          <a:spcPct val="0"/>
        </a:spcBef>
        <a:spcAft>
          <a:spcPct val="0"/>
        </a:spcAft>
        <a:defRPr sz="4800" baseline="0">
          <a:solidFill>
            <a:srgbClr val="AD400F"/>
          </a:solidFill>
          <a:latin typeface="+mj-lt"/>
          <a:ea typeface="+mj-ea"/>
          <a:cs typeface="+mj-cs"/>
        </a:defRPr>
      </a:lvl1pPr>
      <a:lvl2pPr algn="ctr" rtl="0" eaLnBrk="0" fontAlgn="base" hangingPunct="0">
        <a:spcBef>
          <a:spcPct val="0"/>
        </a:spcBef>
        <a:spcAft>
          <a:spcPct val="0"/>
        </a:spcAft>
        <a:defRPr sz="4000">
          <a:solidFill>
            <a:srgbClr val="AE1221"/>
          </a:solidFill>
          <a:latin typeface="Arial" pitchFamily="34" charset="0"/>
        </a:defRPr>
      </a:lvl2pPr>
      <a:lvl3pPr algn="ctr" rtl="0" eaLnBrk="0" fontAlgn="base" hangingPunct="0">
        <a:spcBef>
          <a:spcPct val="0"/>
        </a:spcBef>
        <a:spcAft>
          <a:spcPct val="0"/>
        </a:spcAft>
        <a:defRPr sz="4000">
          <a:solidFill>
            <a:srgbClr val="AE1221"/>
          </a:solidFill>
          <a:latin typeface="Arial" pitchFamily="34" charset="0"/>
        </a:defRPr>
      </a:lvl3pPr>
      <a:lvl4pPr algn="ctr" rtl="0" eaLnBrk="0" fontAlgn="base" hangingPunct="0">
        <a:spcBef>
          <a:spcPct val="0"/>
        </a:spcBef>
        <a:spcAft>
          <a:spcPct val="0"/>
        </a:spcAft>
        <a:defRPr sz="4000">
          <a:solidFill>
            <a:srgbClr val="AE1221"/>
          </a:solidFill>
          <a:latin typeface="Arial" pitchFamily="34" charset="0"/>
        </a:defRPr>
      </a:lvl4pPr>
      <a:lvl5pPr algn="ctr" rtl="0" eaLnBrk="0" fontAlgn="base" hangingPunct="0">
        <a:spcBef>
          <a:spcPct val="0"/>
        </a:spcBef>
        <a:spcAft>
          <a:spcPct val="0"/>
        </a:spcAft>
        <a:defRPr sz="4000">
          <a:solidFill>
            <a:srgbClr val="AE1221"/>
          </a:solidFill>
          <a:latin typeface="Arial" pitchFamily="34" charset="0"/>
        </a:defRPr>
      </a:lvl5pPr>
      <a:lvl6pPr marL="457200" algn="ctr" rtl="0" fontAlgn="base">
        <a:spcBef>
          <a:spcPct val="0"/>
        </a:spcBef>
        <a:spcAft>
          <a:spcPct val="0"/>
        </a:spcAft>
        <a:defRPr sz="4000">
          <a:solidFill>
            <a:schemeClr val="accent2"/>
          </a:solidFill>
          <a:latin typeface="Arial" pitchFamily="34" charset="0"/>
        </a:defRPr>
      </a:lvl6pPr>
      <a:lvl7pPr marL="914400" algn="ctr" rtl="0" fontAlgn="base">
        <a:spcBef>
          <a:spcPct val="0"/>
        </a:spcBef>
        <a:spcAft>
          <a:spcPct val="0"/>
        </a:spcAft>
        <a:defRPr sz="4000">
          <a:solidFill>
            <a:schemeClr val="accent2"/>
          </a:solidFill>
          <a:latin typeface="Arial" pitchFamily="34" charset="0"/>
        </a:defRPr>
      </a:lvl7pPr>
      <a:lvl8pPr marL="1371600" algn="ctr" rtl="0" fontAlgn="base">
        <a:spcBef>
          <a:spcPct val="0"/>
        </a:spcBef>
        <a:spcAft>
          <a:spcPct val="0"/>
        </a:spcAft>
        <a:defRPr sz="4000">
          <a:solidFill>
            <a:schemeClr val="accent2"/>
          </a:solidFill>
          <a:latin typeface="Arial" pitchFamily="34" charset="0"/>
        </a:defRPr>
      </a:lvl8pPr>
      <a:lvl9pPr marL="1828800" algn="ctr" rtl="0" fontAlgn="base">
        <a:spcBef>
          <a:spcPct val="0"/>
        </a:spcBef>
        <a:spcAft>
          <a:spcPct val="0"/>
        </a:spcAft>
        <a:defRPr sz="4000">
          <a:solidFill>
            <a:schemeClr val="accent2"/>
          </a:solidFill>
          <a:latin typeface="Arial" pitchFamily="34" charset="0"/>
        </a:defRPr>
      </a:lvl9pPr>
    </p:titleStyle>
    <p:bodyStyle>
      <a:lvl1pPr marL="342900" indent="-342900" algn="l" rtl="0" eaLnBrk="0" fontAlgn="base" hangingPunct="0">
        <a:spcBef>
          <a:spcPct val="20000"/>
        </a:spcBef>
        <a:spcAft>
          <a:spcPct val="0"/>
        </a:spcAft>
        <a:buChar char="•"/>
        <a:defRPr sz="3400" baseline="0">
          <a:solidFill>
            <a:schemeClr val="tx2"/>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3200">
          <a:solidFill>
            <a:schemeClr val="tx2"/>
          </a:solidFill>
          <a:latin typeface="+mn-lt"/>
        </a:defRPr>
      </a:lvl2pPr>
      <a:lvl3pPr marL="1143000" indent="-228600" algn="l" rtl="0" eaLnBrk="0" fontAlgn="base" hangingPunct="0">
        <a:spcBef>
          <a:spcPct val="20000"/>
        </a:spcBef>
        <a:spcAft>
          <a:spcPct val="0"/>
        </a:spcAft>
        <a:buSzPct val="90000"/>
        <a:buChar char="•"/>
        <a:defRPr sz="2800">
          <a:solidFill>
            <a:schemeClr val="tx2"/>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9551" y="941388"/>
            <a:ext cx="11772900" cy="190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
        <p:nvSpPr>
          <p:cNvPr id="2053" name="Rectangle 3"/>
          <p:cNvSpPr>
            <a:spLocks noGrp="1" noChangeAspect="1" noChangeArrowheads="1"/>
          </p:cNvSpPr>
          <p:nvPr>
            <p:ph type="title"/>
          </p:nvPr>
        </p:nvSpPr>
        <p:spPr bwMode="auto">
          <a:xfrm>
            <a:off x="1" y="77788"/>
            <a:ext cx="12192000" cy="88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ctr" anchorCtr="0" compatLnSpc="1">
            <a:prstTxWarp prst="textNoShape">
              <a:avLst/>
            </a:prstTxWarp>
          </a:bodyPr>
          <a:lstStyle/>
          <a:p>
            <a:pPr lvl="0"/>
            <a:r>
              <a:rPr lang="en-US" altLang="en-US" dirty="0"/>
              <a:t>Name </a:t>
            </a:r>
            <a:r>
              <a:rPr lang="en-US" altLang="en-US" dirty="0" err="1"/>
              <a:t>fgchmvb</a:t>
            </a:r>
            <a:r>
              <a:rPr lang="en-US" altLang="en-US" dirty="0"/>
              <a:t> </a:t>
            </a:r>
          </a:p>
        </p:txBody>
      </p:sp>
      <p:sp>
        <p:nvSpPr>
          <p:cNvPr id="3078" name="Rectangle 8"/>
          <p:cNvSpPr>
            <a:spLocks noGrp="1" noChangeArrowheads="1"/>
          </p:cNvSpPr>
          <p:nvPr>
            <p:ph type="body" idx="1"/>
          </p:nvPr>
        </p:nvSpPr>
        <p:spPr bwMode="auto">
          <a:xfrm>
            <a:off x="370418" y="1025525"/>
            <a:ext cx="11451167" cy="542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text </a:t>
            </a:r>
            <a:r>
              <a:rPr lang="en-US" altLang="en-US" dirty="0" err="1"/>
              <a:t>stClick</a:t>
            </a:r>
            <a:r>
              <a:rPr lang="en-US" altLang="en-US" dirty="0"/>
              <a:t> to edit Master </a:t>
            </a:r>
            <a:r>
              <a:rPr lang="en-US" altLang="en-US" dirty="0" err="1"/>
              <a:t>yles</a:t>
            </a:r>
            <a:endParaRPr lang="en-US" altLang="en-US" dirty="0"/>
          </a:p>
          <a:p>
            <a:pPr lvl="1"/>
            <a:r>
              <a:rPr lang="en-US" altLang="en-US" dirty="0"/>
              <a:t>Second level</a:t>
            </a:r>
          </a:p>
          <a:p>
            <a:pPr lvl="2"/>
            <a:r>
              <a:rPr lang="en-US" altLang="en-US" dirty="0" err="1"/>
              <a:t>Thirdlevel</a:t>
            </a:r>
            <a:endParaRPr lang="en-US" altLang="en-US" dirty="0"/>
          </a:p>
          <a:p>
            <a:pPr lvl="2"/>
            <a:r>
              <a:rPr lang="en-US" altLang="en-US" dirty="0"/>
              <a:t> Fourth level</a:t>
            </a:r>
          </a:p>
          <a:p>
            <a:pPr lvl="4"/>
            <a:r>
              <a:rPr lang="en-US" altLang="en-US" dirty="0"/>
              <a:t>Fifth level</a:t>
            </a:r>
          </a:p>
        </p:txBody>
      </p:sp>
      <p:sp>
        <p:nvSpPr>
          <p:cNvPr id="37898" name="Rectangle 10"/>
          <p:cNvSpPr>
            <a:spLocks noGrp="1" noChangeArrowheads="1"/>
          </p:cNvSpPr>
          <p:nvPr>
            <p:ph type="sldNum" sz="quarter" idx="4"/>
          </p:nvPr>
        </p:nvSpPr>
        <p:spPr bwMode="auto">
          <a:xfrm>
            <a:off x="11491384" y="6423026"/>
            <a:ext cx="694267" cy="379413"/>
          </a:xfrm>
          <a:prstGeom prst="rect">
            <a:avLst/>
          </a:prstGeom>
          <a:noFill/>
          <a:ln w="19050">
            <a:noFill/>
            <a:prstDash val="sysDot"/>
            <a:bevel/>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AE1221"/>
                </a:solidFill>
              </a:defRPr>
            </a:lvl1pPr>
          </a:lstStyle>
          <a:p>
            <a:pPr fontAlgn="base">
              <a:spcAft>
                <a:spcPct val="0"/>
              </a:spcAft>
              <a:defRPr/>
            </a:pPr>
            <a:fld id="{2378B25E-053D-4AA2-A71D-1D9F2F8C0927}" type="slidenum">
              <a:rPr lang="en-US" smtClean="0"/>
              <a:pPr fontAlgn="base">
                <a:spcAft>
                  <a:spcPct val="0"/>
                </a:spcAft>
                <a:defRPr/>
              </a:pPr>
              <a:t>‹#›</a:t>
            </a:fld>
            <a:endParaRPr lang="en-US" dirty="0"/>
          </a:p>
        </p:txBody>
      </p:sp>
      <p:sp>
        <p:nvSpPr>
          <p:cNvPr id="5" name="Footer Placeholder 4"/>
          <p:cNvSpPr>
            <a:spLocks noGrp="1"/>
          </p:cNvSpPr>
          <p:nvPr>
            <p:ph type="ftr" sz="quarter" idx="3"/>
          </p:nvPr>
        </p:nvSpPr>
        <p:spPr>
          <a:xfrm>
            <a:off x="0" y="6359858"/>
            <a:ext cx="11684000" cy="498143"/>
          </a:xfrm>
          <a:prstGeom prst="rect">
            <a:avLst/>
          </a:prstGeom>
          <a:noFill/>
        </p:spPr>
        <p:txBody>
          <a:bodyPr vert="horz" lIns="91440" tIns="45720" rIns="91440" bIns="45720" rtlCol="0" anchor="ctr"/>
          <a:lstStyle>
            <a:lvl1pPr algn="l">
              <a:buFontTx/>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pic>
        <p:nvPicPr>
          <p:cNvPr id="4098" name="Picture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9551" y="6355082"/>
            <a:ext cx="11772900" cy="457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24080141"/>
      </p:ext>
    </p:extLst>
  </p:cSld>
  <p:clrMap bg1="lt1" tx1="dk1" bg2="lt2" tx2="dk2" accent1="accent1" accent2="accent2" accent3="accent3" accent4="accent4" accent5="accent5" accent6="accent6" hlink="hlink" folHlink="folHlink"/>
  <p:sldLayoutIdLst>
    <p:sldLayoutId id="2147483664" r:id="rId1"/>
    <p:sldLayoutId id="2147483674" r:id="rId2"/>
    <p:sldLayoutId id="2147483682" r:id="rId3"/>
    <p:sldLayoutId id="2147483695" r:id="rId4"/>
    <p:sldLayoutId id="2147483696" r:id="rId5"/>
    <p:sldLayoutId id="2147483697" r:id="rId6"/>
    <p:sldLayoutId id="2147483699" r:id="rId7"/>
  </p:sldLayoutIdLst>
  <p:transition/>
  <p:hf hdr="0" dt="0"/>
  <p:txStyles>
    <p:titleStyle>
      <a:lvl1pPr algn="ctr" rtl="0" eaLnBrk="0" fontAlgn="base" hangingPunct="0">
        <a:spcBef>
          <a:spcPct val="0"/>
        </a:spcBef>
        <a:spcAft>
          <a:spcPct val="0"/>
        </a:spcAft>
        <a:defRPr sz="4000">
          <a:solidFill>
            <a:srgbClr val="AE1221"/>
          </a:solidFill>
          <a:latin typeface="+mj-lt"/>
          <a:ea typeface="+mj-ea"/>
          <a:cs typeface="+mj-cs"/>
        </a:defRPr>
      </a:lvl1pPr>
      <a:lvl2pPr algn="ctr" rtl="0" eaLnBrk="0" fontAlgn="base" hangingPunct="0">
        <a:spcBef>
          <a:spcPct val="0"/>
        </a:spcBef>
        <a:spcAft>
          <a:spcPct val="0"/>
        </a:spcAft>
        <a:defRPr sz="4000">
          <a:solidFill>
            <a:srgbClr val="AE1221"/>
          </a:solidFill>
          <a:latin typeface="Arial" pitchFamily="34" charset="0"/>
        </a:defRPr>
      </a:lvl2pPr>
      <a:lvl3pPr algn="ctr" rtl="0" eaLnBrk="0" fontAlgn="base" hangingPunct="0">
        <a:spcBef>
          <a:spcPct val="0"/>
        </a:spcBef>
        <a:spcAft>
          <a:spcPct val="0"/>
        </a:spcAft>
        <a:defRPr sz="4000">
          <a:solidFill>
            <a:srgbClr val="AE1221"/>
          </a:solidFill>
          <a:latin typeface="Arial" pitchFamily="34" charset="0"/>
        </a:defRPr>
      </a:lvl3pPr>
      <a:lvl4pPr algn="ctr" rtl="0" eaLnBrk="0" fontAlgn="base" hangingPunct="0">
        <a:spcBef>
          <a:spcPct val="0"/>
        </a:spcBef>
        <a:spcAft>
          <a:spcPct val="0"/>
        </a:spcAft>
        <a:defRPr sz="4000">
          <a:solidFill>
            <a:srgbClr val="AE1221"/>
          </a:solidFill>
          <a:latin typeface="Arial" pitchFamily="34" charset="0"/>
        </a:defRPr>
      </a:lvl4pPr>
      <a:lvl5pPr algn="ctr" rtl="0" eaLnBrk="0" fontAlgn="base" hangingPunct="0">
        <a:spcBef>
          <a:spcPct val="0"/>
        </a:spcBef>
        <a:spcAft>
          <a:spcPct val="0"/>
        </a:spcAft>
        <a:defRPr sz="4000">
          <a:solidFill>
            <a:srgbClr val="AE1221"/>
          </a:solidFill>
          <a:latin typeface="Arial" pitchFamily="34" charset="0"/>
        </a:defRPr>
      </a:lvl5pPr>
      <a:lvl6pPr marL="457200" algn="ctr" rtl="0" fontAlgn="base">
        <a:spcBef>
          <a:spcPct val="0"/>
        </a:spcBef>
        <a:spcAft>
          <a:spcPct val="0"/>
        </a:spcAft>
        <a:defRPr sz="4000">
          <a:solidFill>
            <a:schemeClr val="accent2"/>
          </a:solidFill>
          <a:latin typeface="Arial" pitchFamily="34" charset="0"/>
        </a:defRPr>
      </a:lvl6pPr>
      <a:lvl7pPr marL="914400" algn="ctr" rtl="0" fontAlgn="base">
        <a:spcBef>
          <a:spcPct val="0"/>
        </a:spcBef>
        <a:spcAft>
          <a:spcPct val="0"/>
        </a:spcAft>
        <a:defRPr sz="4000">
          <a:solidFill>
            <a:schemeClr val="accent2"/>
          </a:solidFill>
          <a:latin typeface="Arial" pitchFamily="34" charset="0"/>
        </a:defRPr>
      </a:lvl7pPr>
      <a:lvl8pPr marL="1371600" algn="ctr" rtl="0" fontAlgn="base">
        <a:spcBef>
          <a:spcPct val="0"/>
        </a:spcBef>
        <a:spcAft>
          <a:spcPct val="0"/>
        </a:spcAft>
        <a:defRPr sz="4000">
          <a:solidFill>
            <a:schemeClr val="accent2"/>
          </a:solidFill>
          <a:latin typeface="Arial" pitchFamily="34" charset="0"/>
        </a:defRPr>
      </a:lvl8pPr>
      <a:lvl9pPr marL="1828800" algn="ctr" rtl="0" fontAlgn="base">
        <a:spcBef>
          <a:spcPct val="0"/>
        </a:spcBef>
        <a:spcAft>
          <a:spcPct val="0"/>
        </a:spcAft>
        <a:defRPr sz="4000">
          <a:solidFill>
            <a:schemeClr val="accent2"/>
          </a:solidFill>
          <a:latin typeface="Arial" pitchFamily="34" charset="0"/>
        </a:defRPr>
      </a:lvl9pPr>
    </p:titleStyle>
    <p:bodyStyle>
      <a:lvl1pPr marL="342900" indent="-342900" algn="l" rtl="0" eaLnBrk="0" fontAlgn="base" hangingPunct="0">
        <a:spcBef>
          <a:spcPct val="20000"/>
        </a:spcBef>
        <a:spcAft>
          <a:spcPct val="0"/>
        </a:spcAft>
        <a:buChar char="•"/>
        <a:defRPr sz="3400">
          <a:solidFill>
            <a:srgbClr val="005EA4"/>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3200">
          <a:solidFill>
            <a:schemeClr val="tx1"/>
          </a:solidFill>
          <a:latin typeface="+mn-lt"/>
        </a:defRPr>
      </a:lvl2pPr>
      <a:lvl3pPr marL="1143000" indent="-228600" algn="l" rtl="0" eaLnBrk="0" fontAlgn="base" hangingPunct="0">
        <a:spcBef>
          <a:spcPct val="20000"/>
        </a:spcBef>
        <a:spcAft>
          <a:spcPct val="0"/>
        </a:spcAft>
        <a:buSzPct val="90000"/>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 name="Group 1"/>
          <p:cNvGrpSpPr/>
          <p:nvPr/>
        </p:nvGrpSpPr>
        <p:grpSpPr>
          <a:xfrm>
            <a:off x="0" y="1"/>
            <a:ext cx="12192000" cy="6542704"/>
            <a:chOff x="0" y="1"/>
            <a:chExt cx="9144000" cy="6542704"/>
          </a:xfrm>
        </p:grpSpPr>
        <p:pic>
          <p:nvPicPr>
            <p:cNvPr id="3074" name="Picture 1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09550" y="487363"/>
              <a:ext cx="8591550" cy="5653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pic>
          <p:nvPicPr>
            <p:cNvPr id="3080" name="Picture 10"/>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801100" y="436563"/>
              <a:ext cx="342900" cy="6051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pic>
          <p:nvPicPr>
            <p:cNvPr id="3081" name="Picture 11"/>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0" y="6141067"/>
              <a:ext cx="9144000" cy="401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pic>
          <p:nvPicPr>
            <p:cNvPr id="3075" name="Picture 1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1328" y="1"/>
              <a:ext cx="247650" cy="6542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grpSp>
      <p:sp>
        <p:nvSpPr>
          <p:cNvPr id="3076" name="Rectangle 2"/>
          <p:cNvSpPr>
            <a:spLocks noGrp="1" noChangeAspect="1" noChangeArrowheads="1"/>
          </p:cNvSpPr>
          <p:nvPr>
            <p:ph type="title"/>
          </p:nvPr>
        </p:nvSpPr>
        <p:spPr bwMode="auto">
          <a:xfrm>
            <a:off x="279400" y="0"/>
            <a:ext cx="11694584"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Figure 1</a:t>
            </a:r>
          </a:p>
        </p:txBody>
      </p:sp>
      <p:sp>
        <p:nvSpPr>
          <p:cNvPr id="3077" name="Rectangle 3"/>
          <p:cNvSpPr>
            <a:spLocks noGrp="1" noChangeArrowheads="1"/>
          </p:cNvSpPr>
          <p:nvPr>
            <p:ph type="body" idx="1"/>
          </p:nvPr>
        </p:nvSpPr>
        <p:spPr bwMode="auto">
          <a:xfrm>
            <a:off x="552451" y="1600200"/>
            <a:ext cx="4876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Text</a:t>
            </a:r>
          </a:p>
        </p:txBody>
      </p:sp>
      <p:sp>
        <p:nvSpPr>
          <p:cNvPr id="185357" name="Rectangle 13"/>
          <p:cNvSpPr>
            <a:spLocks noGrp="1" noChangeArrowheads="1"/>
          </p:cNvSpPr>
          <p:nvPr>
            <p:ph type="sldNum" sz="quarter" idx="4"/>
          </p:nvPr>
        </p:nvSpPr>
        <p:spPr bwMode="auto">
          <a:xfrm>
            <a:off x="11491384" y="6473826"/>
            <a:ext cx="694267" cy="379413"/>
          </a:xfrm>
          <a:prstGeom prst="rect">
            <a:avLst/>
          </a:prstGeom>
          <a:noFill/>
          <a:ln w="19050">
            <a:noFill/>
            <a:prstDash val="sysDash"/>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5E12E99D-42F8-4B90-BC1F-2FD222301686}" type="slidenum">
              <a:rPr lang="en-US"/>
              <a:pPr fontAlgn="base">
                <a:spcAft>
                  <a:spcPct val="0"/>
                </a:spcAft>
                <a:defRPr/>
              </a:pPr>
              <a:t>‹#›</a:t>
            </a:fld>
            <a:endParaRPr lang="en-US" dirty="0"/>
          </a:p>
        </p:txBody>
      </p:sp>
      <p:sp>
        <p:nvSpPr>
          <p:cNvPr id="5" name="Footer Placeholder 4"/>
          <p:cNvSpPr>
            <a:spLocks noGrp="1"/>
          </p:cNvSpPr>
          <p:nvPr>
            <p:ph type="ftr" sz="quarter" idx="3"/>
          </p:nvPr>
        </p:nvSpPr>
        <p:spPr>
          <a:xfrm>
            <a:off x="0" y="6341886"/>
            <a:ext cx="11684000" cy="516114"/>
          </a:xfrm>
          <a:prstGeom prst="rect">
            <a:avLst/>
          </a:prstGeom>
        </p:spPr>
        <p:txBody>
          <a:bodyPr vert="horz" lIns="91440" tIns="45720" rIns="91440" bIns="45720" rtlCol="0" anchor="ctr"/>
          <a:lstStyle>
            <a:lvl1pPr algn="l">
              <a:buFontTx/>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grpSp>
        <p:nvGrpSpPr>
          <p:cNvPr id="11" name="Group 10"/>
          <p:cNvGrpSpPr/>
          <p:nvPr/>
        </p:nvGrpSpPr>
        <p:grpSpPr>
          <a:xfrm>
            <a:off x="120719" y="77774"/>
            <a:ext cx="11906157" cy="6297167"/>
            <a:chOff x="90539" y="77773"/>
            <a:chExt cx="8929618" cy="6297167"/>
          </a:xfrm>
        </p:grpSpPr>
        <p:grpSp>
          <p:nvGrpSpPr>
            <p:cNvPr id="12" name="Group 11"/>
            <p:cNvGrpSpPr/>
            <p:nvPr userDrawn="1"/>
          </p:nvGrpSpPr>
          <p:grpSpPr>
            <a:xfrm>
              <a:off x="90539" y="77773"/>
              <a:ext cx="2075718" cy="583326"/>
              <a:chOff x="90539" y="77773"/>
              <a:chExt cx="2075718" cy="583326"/>
            </a:xfrm>
          </p:grpSpPr>
          <p:cxnSp>
            <p:nvCxnSpPr>
              <p:cNvPr id="16" name="Straight Connector 15"/>
              <p:cNvCxnSpPr/>
              <p:nvPr userDrawn="1"/>
            </p:nvCxnSpPr>
            <p:spPr bwMode="auto">
              <a:xfrm>
                <a:off x="90539" y="536628"/>
                <a:ext cx="2075718" cy="0"/>
              </a:xfrm>
              <a:prstGeom prst="line">
                <a:avLst/>
              </a:prstGeom>
              <a:noFill/>
              <a:ln w="28575" cap="flat" cmpd="sng" algn="ctr">
                <a:solidFill>
                  <a:srgbClr val="074866"/>
                </a:solidFill>
                <a:prstDash val="solid"/>
                <a:round/>
                <a:headEnd type="none" w="med" len="med"/>
                <a:tailEnd type="none" w="med" len="med"/>
              </a:ln>
              <a:effectLst/>
            </p:spPr>
          </p:cxnSp>
          <p:cxnSp>
            <p:nvCxnSpPr>
              <p:cNvPr id="17" name="Straight Connector 16"/>
              <p:cNvCxnSpPr/>
              <p:nvPr userDrawn="1"/>
            </p:nvCxnSpPr>
            <p:spPr bwMode="auto">
              <a:xfrm flipV="1">
                <a:off x="202361" y="77773"/>
                <a:ext cx="0" cy="583326"/>
              </a:xfrm>
              <a:prstGeom prst="line">
                <a:avLst/>
              </a:prstGeom>
              <a:noFill/>
              <a:ln w="28575" cap="flat" cmpd="sng" algn="ctr">
                <a:solidFill>
                  <a:srgbClr val="074866"/>
                </a:solidFill>
                <a:prstDash val="solid"/>
                <a:round/>
                <a:headEnd type="none" w="med" len="med"/>
                <a:tailEnd type="none" w="med" len="med"/>
              </a:ln>
              <a:effectLst/>
            </p:spPr>
          </p:cxnSp>
        </p:grpSp>
        <p:grpSp>
          <p:nvGrpSpPr>
            <p:cNvPr id="13" name="Group 12"/>
            <p:cNvGrpSpPr/>
            <p:nvPr userDrawn="1"/>
          </p:nvGrpSpPr>
          <p:grpSpPr>
            <a:xfrm>
              <a:off x="8187163" y="6011640"/>
              <a:ext cx="832994" cy="363300"/>
              <a:chOff x="8187163" y="6011640"/>
              <a:chExt cx="832994" cy="363300"/>
            </a:xfrm>
          </p:grpSpPr>
          <p:cxnSp>
            <p:nvCxnSpPr>
              <p:cNvPr id="14" name="Straight Connector 13"/>
              <p:cNvCxnSpPr/>
              <p:nvPr userDrawn="1"/>
            </p:nvCxnSpPr>
            <p:spPr bwMode="auto">
              <a:xfrm>
                <a:off x="8187163" y="6292878"/>
                <a:ext cx="832994" cy="1"/>
              </a:xfrm>
              <a:prstGeom prst="line">
                <a:avLst/>
              </a:prstGeom>
              <a:noFill/>
              <a:ln w="28575" cap="flat" cmpd="sng" algn="ctr">
                <a:solidFill>
                  <a:srgbClr val="074866"/>
                </a:solidFill>
                <a:prstDash val="solid"/>
                <a:round/>
                <a:headEnd type="none" w="med" len="med"/>
                <a:tailEnd type="none" w="med" len="med"/>
              </a:ln>
              <a:effectLst/>
            </p:spPr>
          </p:cxnSp>
          <p:cxnSp>
            <p:nvCxnSpPr>
              <p:cNvPr id="15" name="Straight Connector 14"/>
              <p:cNvCxnSpPr/>
              <p:nvPr userDrawn="1"/>
            </p:nvCxnSpPr>
            <p:spPr bwMode="auto">
              <a:xfrm>
                <a:off x="8942003" y="6011640"/>
                <a:ext cx="0" cy="363300"/>
              </a:xfrm>
              <a:prstGeom prst="line">
                <a:avLst/>
              </a:prstGeom>
              <a:noFill/>
              <a:ln w="28575" cap="flat" cmpd="sng" algn="ctr">
                <a:solidFill>
                  <a:srgbClr val="074866"/>
                </a:solidFill>
                <a:prstDash val="solid"/>
                <a:round/>
                <a:headEnd type="none" w="med" len="med"/>
                <a:tailEnd type="none" w="med" len="med"/>
              </a:ln>
              <a:effectLst/>
            </p:spPr>
          </p:cxnSp>
        </p:grpSp>
      </p:grpSp>
    </p:spTree>
    <p:extLst>
      <p:ext uri="{BB962C8B-B14F-4D97-AF65-F5344CB8AC3E}">
        <p14:creationId xmlns:p14="http://schemas.microsoft.com/office/powerpoint/2010/main" val="3318089468"/>
      </p:ext>
    </p:extLst>
  </p:cSld>
  <p:clrMap bg1="lt1" tx1="dk1" bg2="lt2" tx2="dk2" accent1="accent1" accent2="accent2" accent3="accent3" accent4="accent4" accent5="accent5" accent6="accent6" hlink="hlink" folHlink="folHlink"/>
  <p:sldLayoutIdLst>
    <p:sldLayoutId id="2147483666" r:id="rId1"/>
  </p:sldLayoutIdLst>
  <p:hf hdr="0" dt="0"/>
  <p:txStyles>
    <p:titleStyle>
      <a:lvl1pPr algn="ctr" rtl="0" eaLnBrk="0" fontAlgn="base" hangingPunct="0">
        <a:spcBef>
          <a:spcPct val="0"/>
        </a:spcBef>
        <a:spcAft>
          <a:spcPct val="0"/>
        </a:spcAft>
        <a:defRPr sz="3300">
          <a:solidFill>
            <a:srgbClr val="0D0D0D"/>
          </a:solidFill>
          <a:latin typeface="+mj-lt"/>
          <a:ea typeface="+mj-ea"/>
          <a:cs typeface="+mj-cs"/>
        </a:defRPr>
      </a:lvl1pPr>
      <a:lvl2pPr algn="ctr" rtl="0" eaLnBrk="0" fontAlgn="base" hangingPunct="0">
        <a:spcBef>
          <a:spcPct val="0"/>
        </a:spcBef>
        <a:spcAft>
          <a:spcPct val="0"/>
        </a:spcAft>
        <a:defRPr sz="3300">
          <a:solidFill>
            <a:srgbClr val="0D0D0D"/>
          </a:solidFill>
          <a:latin typeface="Arial" pitchFamily="34" charset="0"/>
        </a:defRPr>
      </a:lvl2pPr>
      <a:lvl3pPr algn="ctr" rtl="0" eaLnBrk="0" fontAlgn="base" hangingPunct="0">
        <a:spcBef>
          <a:spcPct val="0"/>
        </a:spcBef>
        <a:spcAft>
          <a:spcPct val="0"/>
        </a:spcAft>
        <a:defRPr sz="3300">
          <a:solidFill>
            <a:srgbClr val="0D0D0D"/>
          </a:solidFill>
          <a:latin typeface="Arial" pitchFamily="34" charset="0"/>
        </a:defRPr>
      </a:lvl3pPr>
      <a:lvl4pPr algn="ctr" rtl="0" eaLnBrk="0" fontAlgn="base" hangingPunct="0">
        <a:spcBef>
          <a:spcPct val="0"/>
        </a:spcBef>
        <a:spcAft>
          <a:spcPct val="0"/>
        </a:spcAft>
        <a:defRPr sz="3300">
          <a:solidFill>
            <a:srgbClr val="0D0D0D"/>
          </a:solidFill>
          <a:latin typeface="Arial" pitchFamily="34" charset="0"/>
        </a:defRPr>
      </a:lvl4pPr>
      <a:lvl5pPr algn="ctr" rtl="0" eaLnBrk="0" fontAlgn="base" hangingPunct="0">
        <a:spcBef>
          <a:spcPct val="0"/>
        </a:spcBef>
        <a:spcAft>
          <a:spcPct val="0"/>
        </a:spcAft>
        <a:defRPr sz="3300">
          <a:solidFill>
            <a:srgbClr val="0D0D0D"/>
          </a:solidFill>
          <a:latin typeface="Arial" pitchFamily="34" charset="0"/>
        </a:defRPr>
      </a:lvl5pPr>
      <a:lvl6pPr marL="457200" algn="l" rtl="0" fontAlgn="base">
        <a:spcBef>
          <a:spcPct val="0"/>
        </a:spcBef>
        <a:spcAft>
          <a:spcPct val="0"/>
        </a:spcAft>
        <a:defRPr sz="3400">
          <a:solidFill>
            <a:srgbClr val="660066"/>
          </a:solidFill>
          <a:latin typeface="Arial" pitchFamily="34" charset="0"/>
        </a:defRPr>
      </a:lvl6pPr>
      <a:lvl7pPr marL="914400" algn="l" rtl="0" fontAlgn="base">
        <a:spcBef>
          <a:spcPct val="0"/>
        </a:spcBef>
        <a:spcAft>
          <a:spcPct val="0"/>
        </a:spcAft>
        <a:defRPr sz="3400">
          <a:solidFill>
            <a:srgbClr val="660066"/>
          </a:solidFill>
          <a:latin typeface="Arial" pitchFamily="34" charset="0"/>
        </a:defRPr>
      </a:lvl7pPr>
      <a:lvl8pPr marL="1371600" algn="l" rtl="0" fontAlgn="base">
        <a:spcBef>
          <a:spcPct val="0"/>
        </a:spcBef>
        <a:spcAft>
          <a:spcPct val="0"/>
        </a:spcAft>
        <a:defRPr sz="3400">
          <a:solidFill>
            <a:srgbClr val="660066"/>
          </a:solidFill>
          <a:latin typeface="Arial" pitchFamily="34" charset="0"/>
        </a:defRPr>
      </a:lvl8pPr>
      <a:lvl9pPr marL="1828800" algn="l" rtl="0" fontAlgn="base">
        <a:spcBef>
          <a:spcPct val="0"/>
        </a:spcBef>
        <a:spcAft>
          <a:spcPct val="0"/>
        </a:spcAft>
        <a:defRPr sz="3400">
          <a:solidFill>
            <a:srgbClr val="660066"/>
          </a:solidFill>
          <a:latin typeface="Arial" pitchFamily="34" charset="0"/>
        </a:defRPr>
      </a:lvl9pPr>
    </p:titleStyle>
    <p:bodyStyle>
      <a:lvl1pPr marL="342900" indent="-342900" algn="l" rtl="0" eaLnBrk="0" fontAlgn="base" hangingPunct="0">
        <a:spcBef>
          <a:spcPct val="20000"/>
        </a:spcBef>
        <a:spcAft>
          <a:spcPct val="0"/>
        </a:spcAft>
        <a:defRPr>
          <a:solidFill>
            <a:schemeClr val="tx1"/>
          </a:solidFill>
          <a:latin typeface="+mn-lt"/>
          <a:ea typeface="+mn-ea"/>
          <a:cs typeface="+mn-cs"/>
        </a:defRPr>
      </a:lvl1pPr>
      <a:lvl2pPr marL="742950" indent="-285750" algn="l" rtl="0" eaLnBrk="0" fontAlgn="base" hangingPunct="0">
        <a:spcBef>
          <a:spcPct val="20000"/>
        </a:spcBef>
        <a:spcAft>
          <a:spcPct val="0"/>
        </a:spcAft>
        <a:defRPr>
          <a:solidFill>
            <a:schemeClr val="tx1"/>
          </a:solidFill>
          <a:latin typeface="+mn-lt"/>
        </a:defRPr>
      </a:lvl2pPr>
      <a:lvl3pPr marL="1143000" indent="-228600" algn="l" rtl="0" eaLnBrk="0" fontAlgn="base" hangingPunct="0">
        <a:spcBef>
          <a:spcPct val="20000"/>
        </a:spcBef>
        <a:spcAft>
          <a:spcPct val="0"/>
        </a:spcAft>
        <a:defRPr>
          <a:solidFill>
            <a:schemeClr val="tx1"/>
          </a:solidFill>
          <a:latin typeface="+mn-lt"/>
        </a:defRPr>
      </a:lvl3pPr>
      <a:lvl4pPr marL="1600200" indent="-228600" algn="l" rtl="0" eaLnBrk="0" fontAlgn="base" hangingPunct="0">
        <a:spcBef>
          <a:spcPct val="20000"/>
        </a:spcBef>
        <a:spcAft>
          <a:spcPct val="0"/>
        </a:spcAft>
        <a:defRPr>
          <a:solidFill>
            <a:schemeClr val="tx1"/>
          </a:solidFill>
          <a:latin typeface="+mn-lt"/>
        </a:defRPr>
      </a:lvl4pPr>
      <a:lvl5pPr marL="2057400" indent="-228600" algn="l" rtl="0" eaLnBrk="0" fontAlgn="base" hangingPunct="0">
        <a:spcBef>
          <a:spcPct val="20000"/>
        </a:spcBef>
        <a:spcAft>
          <a:spcPct val="0"/>
        </a:spcAft>
        <a:defRPr>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6" name="Rectangle 2"/>
          <p:cNvSpPr>
            <a:spLocks noGrp="1" noChangeAspect="1" noChangeArrowheads="1"/>
          </p:cNvSpPr>
          <p:nvPr>
            <p:ph type="title"/>
          </p:nvPr>
        </p:nvSpPr>
        <p:spPr bwMode="auto">
          <a:xfrm>
            <a:off x="279400" y="0"/>
            <a:ext cx="11694584"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Table 1</a:t>
            </a:r>
          </a:p>
        </p:txBody>
      </p:sp>
      <p:sp>
        <p:nvSpPr>
          <p:cNvPr id="3077" name="Rectangle 3"/>
          <p:cNvSpPr>
            <a:spLocks noGrp="1" noChangeArrowheads="1"/>
          </p:cNvSpPr>
          <p:nvPr>
            <p:ph type="body" idx="1"/>
          </p:nvPr>
        </p:nvSpPr>
        <p:spPr bwMode="auto">
          <a:xfrm>
            <a:off x="552451" y="1600200"/>
            <a:ext cx="48768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Text</a:t>
            </a:r>
          </a:p>
        </p:txBody>
      </p:sp>
      <p:sp>
        <p:nvSpPr>
          <p:cNvPr id="185357" name="Rectangle 13"/>
          <p:cNvSpPr>
            <a:spLocks noGrp="1" noChangeArrowheads="1"/>
          </p:cNvSpPr>
          <p:nvPr>
            <p:ph type="sldNum" sz="quarter" idx="4"/>
          </p:nvPr>
        </p:nvSpPr>
        <p:spPr bwMode="auto">
          <a:xfrm>
            <a:off x="11491384" y="6473826"/>
            <a:ext cx="694267" cy="379413"/>
          </a:xfrm>
          <a:prstGeom prst="rect">
            <a:avLst/>
          </a:prstGeom>
          <a:noFill/>
          <a:ln w="19050">
            <a:noFill/>
            <a:prstDash val="sysDash"/>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5E12E99D-42F8-4B90-BC1F-2FD222301686}" type="slidenum">
              <a:rPr lang="en-US"/>
              <a:pPr fontAlgn="base">
                <a:spcAft>
                  <a:spcPct val="0"/>
                </a:spcAft>
                <a:defRPr/>
              </a:pPr>
              <a:t>‹#›</a:t>
            </a:fld>
            <a:endParaRPr lang="en-US" dirty="0"/>
          </a:p>
        </p:txBody>
      </p:sp>
      <p:grpSp>
        <p:nvGrpSpPr>
          <p:cNvPr id="4" name="Group 3"/>
          <p:cNvGrpSpPr/>
          <p:nvPr/>
        </p:nvGrpSpPr>
        <p:grpSpPr>
          <a:xfrm>
            <a:off x="-1" y="1"/>
            <a:ext cx="12192001" cy="6568831"/>
            <a:chOff x="-1" y="0"/>
            <a:chExt cx="9144001" cy="6568831"/>
          </a:xfrm>
        </p:grpSpPr>
        <p:pic>
          <p:nvPicPr>
            <p:cNvPr id="23555"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915400" y="418246"/>
              <a:ext cx="228600" cy="606905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grpSp>
          <p:nvGrpSpPr>
            <p:cNvPr id="3" name="Group 2"/>
            <p:cNvGrpSpPr/>
            <p:nvPr userDrawn="1"/>
          </p:nvGrpSpPr>
          <p:grpSpPr>
            <a:xfrm>
              <a:off x="-1" y="0"/>
              <a:ext cx="9108746" cy="6568831"/>
              <a:chOff x="-1" y="0"/>
              <a:chExt cx="9108746" cy="6568831"/>
            </a:xfrm>
          </p:grpSpPr>
          <p:pic>
            <p:nvPicPr>
              <p:cNvPr id="23556"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 y="0"/>
                <a:ext cx="310551" cy="65688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pic>
            <p:nvPicPr>
              <p:cNvPr id="23557" name="Picture 5"/>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3785" y="6213232"/>
                <a:ext cx="9014960" cy="2789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grpSp>
        <p:pic>
          <p:nvPicPr>
            <p:cNvPr id="23554" name="Picture 2"/>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09551" y="457975"/>
              <a:ext cx="8705849" cy="58606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miter lim="800000"/>
                  <a:headEnd type="none" w="med" len="med"/>
                  <a:tailEnd type="none" w="med" len="med"/>
                </a14:hiddenLine>
              </a:ext>
            </a:extLst>
          </p:spPr>
        </p:pic>
      </p:grpSp>
      <p:grpSp>
        <p:nvGrpSpPr>
          <p:cNvPr id="17" name="Group 16"/>
          <p:cNvGrpSpPr/>
          <p:nvPr/>
        </p:nvGrpSpPr>
        <p:grpSpPr>
          <a:xfrm>
            <a:off x="166039" y="47183"/>
            <a:ext cx="11891367" cy="6330053"/>
            <a:chOff x="124529" y="47182"/>
            <a:chExt cx="8918525" cy="6330053"/>
          </a:xfrm>
        </p:grpSpPr>
        <p:grpSp>
          <p:nvGrpSpPr>
            <p:cNvPr id="16" name="Group 15"/>
            <p:cNvGrpSpPr/>
            <p:nvPr userDrawn="1"/>
          </p:nvGrpSpPr>
          <p:grpSpPr>
            <a:xfrm>
              <a:off x="124529" y="47182"/>
              <a:ext cx="1704271" cy="583326"/>
              <a:chOff x="124529" y="47182"/>
              <a:chExt cx="1704271" cy="583326"/>
            </a:xfrm>
          </p:grpSpPr>
          <p:cxnSp>
            <p:nvCxnSpPr>
              <p:cNvPr id="7" name="Straight Connector 6"/>
              <p:cNvCxnSpPr/>
              <p:nvPr userDrawn="1"/>
            </p:nvCxnSpPr>
            <p:spPr bwMode="auto">
              <a:xfrm>
                <a:off x="124529" y="506037"/>
                <a:ext cx="1704271" cy="0"/>
              </a:xfrm>
              <a:prstGeom prst="line">
                <a:avLst/>
              </a:prstGeom>
              <a:noFill/>
              <a:ln w="28575" cap="flat" cmpd="sng" algn="ctr">
                <a:solidFill>
                  <a:srgbClr val="E71303"/>
                </a:solidFill>
                <a:prstDash val="solid"/>
                <a:round/>
                <a:headEnd type="none" w="med" len="med"/>
                <a:tailEnd type="none" w="med" len="med"/>
              </a:ln>
              <a:effectLst/>
            </p:spPr>
          </p:cxnSp>
          <p:cxnSp>
            <p:nvCxnSpPr>
              <p:cNvPr id="24" name="Straight Connector 23"/>
              <p:cNvCxnSpPr/>
              <p:nvPr userDrawn="1"/>
            </p:nvCxnSpPr>
            <p:spPr bwMode="auto">
              <a:xfrm flipV="1">
                <a:off x="236351" y="47182"/>
                <a:ext cx="0" cy="583326"/>
              </a:xfrm>
              <a:prstGeom prst="line">
                <a:avLst/>
              </a:prstGeom>
              <a:noFill/>
              <a:ln w="28575" cap="flat" cmpd="sng" algn="ctr">
                <a:solidFill>
                  <a:srgbClr val="E71303"/>
                </a:solidFill>
                <a:prstDash val="solid"/>
                <a:round/>
                <a:headEnd type="none" w="med" len="med"/>
                <a:tailEnd type="none" w="med" len="med"/>
              </a:ln>
              <a:effectLst/>
            </p:spPr>
          </p:cxnSp>
        </p:grpSp>
        <p:grpSp>
          <p:nvGrpSpPr>
            <p:cNvPr id="15" name="Group 14"/>
            <p:cNvGrpSpPr/>
            <p:nvPr userDrawn="1"/>
          </p:nvGrpSpPr>
          <p:grpSpPr>
            <a:xfrm>
              <a:off x="8210060" y="6013935"/>
              <a:ext cx="832994" cy="363300"/>
              <a:chOff x="8210060" y="6013935"/>
              <a:chExt cx="832994" cy="363300"/>
            </a:xfrm>
          </p:grpSpPr>
          <p:cxnSp>
            <p:nvCxnSpPr>
              <p:cNvPr id="22" name="Straight Connector 21"/>
              <p:cNvCxnSpPr/>
              <p:nvPr userDrawn="1"/>
            </p:nvCxnSpPr>
            <p:spPr bwMode="auto">
              <a:xfrm>
                <a:off x="8210060" y="6295173"/>
                <a:ext cx="832994" cy="1"/>
              </a:xfrm>
              <a:prstGeom prst="line">
                <a:avLst/>
              </a:prstGeom>
              <a:noFill/>
              <a:ln w="28575" cap="flat" cmpd="sng" algn="ctr">
                <a:solidFill>
                  <a:srgbClr val="E71303"/>
                </a:solidFill>
                <a:prstDash val="solid"/>
                <a:round/>
                <a:headEnd type="none" w="med" len="med"/>
                <a:tailEnd type="none" w="med" len="med"/>
              </a:ln>
              <a:effectLst/>
            </p:spPr>
          </p:cxnSp>
          <p:cxnSp>
            <p:nvCxnSpPr>
              <p:cNvPr id="27" name="Straight Connector 26"/>
              <p:cNvCxnSpPr/>
              <p:nvPr userDrawn="1"/>
            </p:nvCxnSpPr>
            <p:spPr bwMode="auto">
              <a:xfrm>
                <a:off x="8964900" y="6013935"/>
                <a:ext cx="0" cy="363300"/>
              </a:xfrm>
              <a:prstGeom prst="line">
                <a:avLst/>
              </a:prstGeom>
              <a:noFill/>
              <a:ln w="28575" cap="flat" cmpd="sng" algn="ctr">
                <a:solidFill>
                  <a:srgbClr val="E71303"/>
                </a:solidFill>
                <a:prstDash val="solid"/>
                <a:round/>
                <a:headEnd type="none" w="med" len="med"/>
                <a:tailEnd type="none" w="med" len="med"/>
              </a:ln>
              <a:effectLst/>
            </p:spPr>
          </p:cxnSp>
        </p:grpSp>
      </p:grpSp>
      <p:sp>
        <p:nvSpPr>
          <p:cNvPr id="5" name="Footer Placeholder 4"/>
          <p:cNvSpPr>
            <a:spLocks noGrp="1"/>
          </p:cNvSpPr>
          <p:nvPr>
            <p:ph type="ftr" sz="quarter" idx="3"/>
          </p:nvPr>
        </p:nvSpPr>
        <p:spPr>
          <a:xfrm>
            <a:off x="0" y="6352698"/>
            <a:ext cx="11684000" cy="505303"/>
          </a:xfrm>
          <a:prstGeom prst="rect">
            <a:avLst/>
          </a:prstGeom>
        </p:spPr>
        <p:txBody>
          <a:bodyPr vert="horz" lIns="91440" tIns="45720" rIns="91440" bIns="45720" rtlCol="0" anchor="ctr"/>
          <a:lstStyle>
            <a:lvl1pPr algn="l">
              <a:buFontTx/>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738036896"/>
      </p:ext>
    </p:extLst>
  </p:cSld>
  <p:clrMap bg1="lt1" tx1="dk1" bg2="lt2" tx2="dk2" accent1="accent1" accent2="accent2" accent3="accent3" accent4="accent4" accent5="accent5" accent6="accent6" hlink="hlink" folHlink="folHlink"/>
  <p:sldLayoutIdLst>
    <p:sldLayoutId id="2147483669" r:id="rId1"/>
  </p:sldLayoutIdLst>
  <p:hf hdr="0" dt="0"/>
  <p:txStyles>
    <p:titleStyle>
      <a:lvl1pPr algn="ctr" rtl="0" eaLnBrk="0" fontAlgn="base" hangingPunct="0">
        <a:spcBef>
          <a:spcPct val="0"/>
        </a:spcBef>
        <a:spcAft>
          <a:spcPct val="0"/>
        </a:spcAft>
        <a:defRPr sz="3300">
          <a:solidFill>
            <a:srgbClr val="0D0D0D"/>
          </a:solidFill>
          <a:latin typeface="+mj-lt"/>
          <a:ea typeface="+mj-ea"/>
          <a:cs typeface="+mj-cs"/>
        </a:defRPr>
      </a:lvl1pPr>
      <a:lvl2pPr algn="ctr" rtl="0" eaLnBrk="0" fontAlgn="base" hangingPunct="0">
        <a:spcBef>
          <a:spcPct val="0"/>
        </a:spcBef>
        <a:spcAft>
          <a:spcPct val="0"/>
        </a:spcAft>
        <a:defRPr sz="3300">
          <a:solidFill>
            <a:srgbClr val="0D0D0D"/>
          </a:solidFill>
          <a:latin typeface="Arial" pitchFamily="34" charset="0"/>
        </a:defRPr>
      </a:lvl2pPr>
      <a:lvl3pPr algn="ctr" rtl="0" eaLnBrk="0" fontAlgn="base" hangingPunct="0">
        <a:spcBef>
          <a:spcPct val="0"/>
        </a:spcBef>
        <a:spcAft>
          <a:spcPct val="0"/>
        </a:spcAft>
        <a:defRPr sz="3300">
          <a:solidFill>
            <a:srgbClr val="0D0D0D"/>
          </a:solidFill>
          <a:latin typeface="Arial" pitchFamily="34" charset="0"/>
        </a:defRPr>
      </a:lvl3pPr>
      <a:lvl4pPr algn="ctr" rtl="0" eaLnBrk="0" fontAlgn="base" hangingPunct="0">
        <a:spcBef>
          <a:spcPct val="0"/>
        </a:spcBef>
        <a:spcAft>
          <a:spcPct val="0"/>
        </a:spcAft>
        <a:defRPr sz="3300">
          <a:solidFill>
            <a:srgbClr val="0D0D0D"/>
          </a:solidFill>
          <a:latin typeface="Arial" pitchFamily="34" charset="0"/>
        </a:defRPr>
      </a:lvl4pPr>
      <a:lvl5pPr algn="ctr" rtl="0" eaLnBrk="0" fontAlgn="base" hangingPunct="0">
        <a:spcBef>
          <a:spcPct val="0"/>
        </a:spcBef>
        <a:spcAft>
          <a:spcPct val="0"/>
        </a:spcAft>
        <a:defRPr sz="3300">
          <a:solidFill>
            <a:srgbClr val="0D0D0D"/>
          </a:solidFill>
          <a:latin typeface="Arial" pitchFamily="34" charset="0"/>
        </a:defRPr>
      </a:lvl5pPr>
      <a:lvl6pPr marL="457200" algn="l" rtl="0" fontAlgn="base">
        <a:spcBef>
          <a:spcPct val="0"/>
        </a:spcBef>
        <a:spcAft>
          <a:spcPct val="0"/>
        </a:spcAft>
        <a:defRPr sz="3400">
          <a:solidFill>
            <a:srgbClr val="660066"/>
          </a:solidFill>
          <a:latin typeface="Arial" pitchFamily="34" charset="0"/>
        </a:defRPr>
      </a:lvl6pPr>
      <a:lvl7pPr marL="914400" algn="l" rtl="0" fontAlgn="base">
        <a:spcBef>
          <a:spcPct val="0"/>
        </a:spcBef>
        <a:spcAft>
          <a:spcPct val="0"/>
        </a:spcAft>
        <a:defRPr sz="3400">
          <a:solidFill>
            <a:srgbClr val="660066"/>
          </a:solidFill>
          <a:latin typeface="Arial" pitchFamily="34" charset="0"/>
        </a:defRPr>
      </a:lvl7pPr>
      <a:lvl8pPr marL="1371600" algn="l" rtl="0" fontAlgn="base">
        <a:spcBef>
          <a:spcPct val="0"/>
        </a:spcBef>
        <a:spcAft>
          <a:spcPct val="0"/>
        </a:spcAft>
        <a:defRPr sz="3400">
          <a:solidFill>
            <a:srgbClr val="660066"/>
          </a:solidFill>
          <a:latin typeface="Arial" pitchFamily="34" charset="0"/>
        </a:defRPr>
      </a:lvl8pPr>
      <a:lvl9pPr marL="1828800" algn="l" rtl="0" fontAlgn="base">
        <a:spcBef>
          <a:spcPct val="0"/>
        </a:spcBef>
        <a:spcAft>
          <a:spcPct val="0"/>
        </a:spcAft>
        <a:defRPr sz="3400">
          <a:solidFill>
            <a:srgbClr val="660066"/>
          </a:solidFill>
          <a:latin typeface="Arial" pitchFamily="34" charset="0"/>
        </a:defRPr>
      </a:lvl9pPr>
    </p:titleStyle>
    <p:bodyStyle>
      <a:lvl1pPr marL="342900" indent="-342900" algn="l" rtl="0" eaLnBrk="0" fontAlgn="base" hangingPunct="0">
        <a:spcBef>
          <a:spcPct val="20000"/>
        </a:spcBef>
        <a:spcAft>
          <a:spcPct val="0"/>
        </a:spcAft>
        <a:defRPr>
          <a:solidFill>
            <a:schemeClr val="tx1"/>
          </a:solidFill>
          <a:latin typeface="+mn-lt"/>
          <a:ea typeface="+mn-ea"/>
          <a:cs typeface="+mn-cs"/>
        </a:defRPr>
      </a:lvl1pPr>
      <a:lvl2pPr marL="742950" indent="-285750" algn="l" rtl="0" eaLnBrk="0" fontAlgn="base" hangingPunct="0">
        <a:spcBef>
          <a:spcPct val="20000"/>
        </a:spcBef>
        <a:spcAft>
          <a:spcPct val="0"/>
        </a:spcAft>
        <a:defRPr>
          <a:solidFill>
            <a:schemeClr val="tx1"/>
          </a:solidFill>
          <a:latin typeface="+mn-lt"/>
        </a:defRPr>
      </a:lvl2pPr>
      <a:lvl3pPr marL="1143000" indent="-228600" algn="l" rtl="0" eaLnBrk="0" fontAlgn="base" hangingPunct="0">
        <a:spcBef>
          <a:spcPct val="20000"/>
        </a:spcBef>
        <a:spcAft>
          <a:spcPct val="0"/>
        </a:spcAft>
        <a:defRPr>
          <a:solidFill>
            <a:schemeClr val="tx1"/>
          </a:solidFill>
          <a:latin typeface="+mn-lt"/>
        </a:defRPr>
      </a:lvl3pPr>
      <a:lvl4pPr marL="1600200" indent="-228600" algn="l" rtl="0" eaLnBrk="0" fontAlgn="base" hangingPunct="0">
        <a:spcBef>
          <a:spcPct val="20000"/>
        </a:spcBef>
        <a:spcAft>
          <a:spcPct val="0"/>
        </a:spcAft>
        <a:defRPr>
          <a:solidFill>
            <a:schemeClr val="tx1"/>
          </a:solidFill>
          <a:latin typeface="+mn-lt"/>
        </a:defRPr>
      </a:lvl4pPr>
      <a:lvl5pPr marL="2057400" indent="-228600" algn="l" rtl="0" eaLnBrk="0" fontAlgn="base" hangingPunct="0">
        <a:spcBef>
          <a:spcPct val="20000"/>
        </a:spcBef>
        <a:spcAft>
          <a:spcPct val="0"/>
        </a:spcAft>
        <a:defRPr>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 y="8966"/>
            <a:ext cx="12141199" cy="2196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
        <p:nvSpPr>
          <p:cNvPr id="2053" name="Rectangle 3"/>
          <p:cNvSpPr>
            <a:spLocks noGrp="1" noChangeAspect="1" noChangeArrowheads="1"/>
          </p:cNvSpPr>
          <p:nvPr>
            <p:ph type="title"/>
          </p:nvPr>
        </p:nvSpPr>
        <p:spPr bwMode="auto">
          <a:xfrm>
            <a:off x="101601" y="153988"/>
            <a:ext cx="12090400" cy="608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91440" tIns="45720" rIns="91440" bIns="45720" numCol="1" anchor="ctr" anchorCtr="0" compatLnSpc="1">
            <a:prstTxWarp prst="textNoShape">
              <a:avLst/>
            </a:prstTxWarp>
          </a:bodyPr>
          <a:lstStyle/>
          <a:p>
            <a:pPr lvl="0"/>
            <a:r>
              <a:rPr lang="en-US" altLang="en-US" dirty="0"/>
              <a:t>Example or Active Learning</a:t>
            </a:r>
          </a:p>
        </p:txBody>
      </p:sp>
      <p:sp>
        <p:nvSpPr>
          <p:cNvPr id="37898" name="Rectangle 10"/>
          <p:cNvSpPr>
            <a:spLocks noGrp="1" noChangeArrowheads="1"/>
          </p:cNvSpPr>
          <p:nvPr>
            <p:ph type="sldNum" sz="quarter" idx="4"/>
          </p:nvPr>
        </p:nvSpPr>
        <p:spPr bwMode="auto">
          <a:xfrm>
            <a:off x="11491384" y="6470651"/>
            <a:ext cx="694267" cy="379413"/>
          </a:xfrm>
          <a:prstGeom prst="rect">
            <a:avLst/>
          </a:prstGeom>
          <a:noFill/>
          <a:ln w="19050">
            <a:noFill/>
            <a:prstDash val="sysDot"/>
            <a:bevel/>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2378B25E-053D-4AA2-A71D-1D9F2F8C0927}" type="slidenum">
              <a:rPr lang="en-US"/>
              <a:pPr fontAlgn="base">
                <a:spcAft>
                  <a:spcPct val="0"/>
                </a:spcAft>
                <a:defRPr/>
              </a:pPr>
              <a:t>‹#›</a:t>
            </a:fld>
            <a:endParaRPr lang="en-US" dirty="0"/>
          </a:p>
        </p:txBody>
      </p:sp>
      <p:sp>
        <p:nvSpPr>
          <p:cNvPr id="5" name="Footer Placeholder 4"/>
          <p:cNvSpPr>
            <a:spLocks noGrp="1"/>
          </p:cNvSpPr>
          <p:nvPr>
            <p:ph type="ftr" sz="quarter" idx="3"/>
          </p:nvPr>
        </p:nvSpPr>
        <p:spPr>
          <a:xfrm>
            <a:off x="0" y="6324601"/>
            <a:ext cx="11684000" cy="533400"/>
          </a:xfrm>
          <a:prstGeom prst="rect">
            <a:avLst/>
          </a:prstGeom>
          <a:noFill/>
        </p:spPr>
        <p:txBody>
          <a:bodyPr vert="horz" lIns="91440" tIns="45720" rIns="91440" bIns="45720" rtlCol="0" anchor="ctr"/>
          <a:lstStyle>
            <a:lvl1pPr algn="l">
              <a:buFontTx/>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2" name="Text Placeholder 1"/>
          <p:cNvSpPr>
            <a:spLocks noGrp="1"/>
          </p:cNvSpPr>
          <p:nvPr>
            <p:ph type="body" idx="1"/>
          </p:nvPr>
        </p:nvSpPr>
        <p:spPr>
          <a:xfrm>
            <a:off x="609600" y="838201"/>
            <a:ext cx="10972800" cy="5287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rot="10800000">
            <a:off x="-6597" y="685801"/>
            <a:ext cx="12141199" cy="2196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Tree>
    <p:extLst>
      <p:ext uri="{BB962C8B-B14F-4D97-AF65-F5344CB8AC3E}">
        <p14:creationId xmlns:p14="http://schemas.microsoft.com/office/powerpoint/2010/main" val="4257325678"/>
      </p:ext>
    </p:extLst>
  </p:cSld>
  <p:clrMap bg1="lt1" tx1="dk1" bg2="lt2" tx2="dk2" accent1="accent1" accent2="accent2" accent3="accent3" accent4="accent4" accent5="accent5" accent6="accent6" hlink="hlink" folHlink="folHlink"/>
  <p:sldLayoutIdLst>
    <p:sldLayoutId id="2147483679" r:id="rId1"/>
    <p:sldLayoutId id="2147483691" r:id="rId2"/>
    <p:sldLayoutId id="2147483692" r:id="rId3"/>
    <p:sldLayoutId id="2147483686" r:id="rId4"/>
    <p:sldLayoutId id="2147483688" r:id="rId5"/>
    <p:sldLayoutId id="2147483693" r:id="rId6"/>
  </p:sldLayoutIdLst>
  <p:transition/>
  <p:hf hdr="0" dt="0"/>
  <p:txStyles>
    <p:titleStyle>
      <a:lvl1pPr algn="l" rtl="0" eaLnBrk="0" fontAlgn="base" hangingPunct="0">
        <a:spcBef>
          <a:spcPct val="0"/>
        </a:spcBef>
        <a:spcAft>
          <a:spcPct val="0"/>
        </a:spcAft>
        <a:defRPr sz="4000">
          <a:solidFill>
            <a:srgbClr val="AE1221"/>
          </a:solidFill>
          <a:latin typeface="+mj-lt"/>
          <a:ea typeface="+mj-ea"/>
          <a:cs typeface="+mj-cs"/>
        </a:defRPr>
      </a:lvl1pPr>
      <a:lvl2pPr algn="ctr" rtl="0" eaLnBrk="0" fontAlgn="base" hangingPunct="0">
        <a:spcBef>
          <a:spcPct val="0"/>
        </a:spcBef>
        <a:spcAft>
          <a:spcPct val="0"/>
        </a:spcAft>
        <a:defRPr sz="4000">
          <a:solidFill>
            <a:srgbClr val="AE1221"/>
          </a:solidFill>
          <a:latin typeface="Arial" pitchFamily="34" charset="0"/>
        </a:defRPr>
      </a:lvl2pPr>
      <a:lvl3pPr algn="ctr" rtl="0" eaLnBrk="0" fontAlgn="base" hangingPunct="0">
        <a:spcBef>
          <a:spcPct val="0"/>
        </a:spcBef>
        <a:spcAft>
          <a:spcPct val="0"/>
        </a:spcAft>
        <a:defRPr sz="4000">
          <a:solidFill>
            <a:srgbClr val="AE1221"/>
          </a:solidFill>
          <a:latin typeface="Arial" pitchFamily="34" charset="0"/>
        </a:defRPr>
      </a:lvl3pPr>
      <a:lvl4pPr algn="ctr" rtl="0" eaLnBrk="0" fontAlgn="base" hangingPunct="0">
        <a:spcBef>
          <a:spcPct val="0"/>
        </a:spcBef>
        <a:spcAft>
          <a:spcPct val="0"/>
        </a:spcAft>
        <a:defRPr sz="4000">
          <a:solidFill>
            <a:srgbClr val="AE1221"/>
          </a:solidFill>
          <a:latin typeface="Arial" pitchFamily="34" charset="0"/>
        </a:defRPr>
      </a:lvl4pPr>
      <a:lvl5pPr algn="ctr" rtl="0" eaLnBrk="0" fontAlgn="base" hangingPunct="0">
        <a:spcBef>
          <a:spcPct val="0"/>
        </a:spcBef>
        <a:spcAft>
          <a:spcPct val="0"/>
        </a:spcAft>
        <a:defRPr sz="4000">
          <a:solidFill>
            <a:srgbClr val="AE1221"/>
          </a:solidFill>
          <a:latin typeface="Arial" pitchFamily="34" charset="0"/>
        </a:defRPr>
      </a:lvl5pPr>
      <a:lvl6pPr marL="457200" algn="ctr" rtl="0" fontAlgn="base">
        <a:spcBef>
          <a:spcPct val="0"/>
        </a:spcBef>
        <a:spcAft>
          <a:spcPct val="0"/>
        </a:spcAft>
        <a:defRPr sz="4000">
          <a:solidFill>
            <a:schemeClr val="accent2"/>
          </a:solidFill>
          <a:latin typeface="Arial" pitchFamily="34" charset="0"/>
        </a:defRPr>
      </a:lvl6pPr>
      <a:lvl7pPr marL="914400" algn="ctr" rtl="0" fontAlgn="base">
        <a:spcBef>
          <a:spcPct val="0"/>
        </a:spcBef>
        <a:spcAft>
          <a:spcPct val="0"/>
        </a:spcAft>
        <a:defRPr sz="4000">
          <a:solidFill>
            <a:schemeClr val="accent2"/>
          </a:solidFill>
          <a:latin typeface="Arial" pitchFamily="34" charset="0"/>
        </a:defRPr>
      </a:lvl7pPr>
      <a:lvl8pPr marL="1371600" algn="ctr" rtl="0" fontAlgn="base">
        <a:spcBef>
          <a:spcPct val="0"/>
        </a:spcBef>
        <a:spcAft>
          <a:spcPct val="0"/>
        </a:spcAft>
        <a:defRPr sz="4000">
          <a:solidFill>
            <a:schemeClr val="accent2"/>
          </a:solidFill>
          <a:latin typeface="Arial" pitchFamily="34" charset="0"/>
        </a:defRPr>
      </a:lvl8pPr>
      <a:lvl9pPr marL="1828800" algn="ctr" rtl="0" fontAlgn="base">
        <a:spcBef>
          <a:spcPct val="0"/>
        </a:spcBef>
        <a:spcAft>
          <a:spcPct val="0"/>
        </a:spcAft>
        <a:defRPr sz="4000">
          <a:solidFill>
            <a:schemeClr val="accent2"/>
          </a:solidFill>
          <a:latin typeface="Arial" pitchFamily="34" charset="0"/>
        </a:defRPr>
      </a:lvl9pPr>
    </p:titleStyle>
    <p:bodyStyle>
      <a:lvl1pPr marL="342900" indent="-342900" algn="l" rtl="0" eaLnBrk="0" fontAlgn="base" hangingPunct="0">
        <a:spcBef>
          <a:spcPct val="20000"/>
        </a:spcBef>
        <a:spcAft>
          <a:spcPct val="0"/>
        </a:spcAft>
        <a:buChar char="•"/>
        <a:defRPr sz="3400">
          <a:solidFill>
            <a:srgbClr val="005EA4"/>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3200">
          <a:solidFill>
            <a:schemeClr val="tx1"/>
          </a:solidFill>
          <a:latin typeface="+mn-lt"/>
        </a:defRPr>
      </a:lvl2pPr>
      <a:lvl3pPr marL="1143000" indent="-228600" algn="l" rtl="0" eaLnBrk="0" fontAlgn="base" hangingPunct="0">
        <a:spcBef>
          <a:spcPct val="20000"/>
        </a:spcBef>
        <a:spcAft>
          <a:spcPct val="0"/>
        </a:spcAft>
        <a:buSzPct val="90000"/>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35955" y="6400800"/>
            <a:ext cx="656045"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122" name="Rectangle 2"/>
          <p:cNvSpPr>
            <a:spLocks noGrp="1" noChangeAspect="1" noChangeArrowheads="1"/>
          </p:cNvSpPr>
          <p:nvPr>
            <p:ph type="title"/>
          </p:nvPr>
        </p:nvSpPr>
        <p:spPr bwMode="auto">
          <a:xfrm>
            <a:off x="675217" y="1"/>
            <a:ext cx="11267016"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Master case-study #2</a:t>
            </a:r>
          </a:p>
        </p:txBody>
      </p:sp>
      <p:sp>
        <p:nvSpPr>
          <p:cNvPr id="6150" name="Rectangle 3"/>
          <p:cNvSpPr>
            <a:spLocks noGrp="1" noChangeAspect="1" noChangeArrowheads="1"/>
          </p:cNvSpPr>
          <p:nvPr>
            <p:ph type="body" idx="1"/>
          </p:nvPr>
        </p:nvSpPr>
        <p:spPr bwMode="auto">
          <a:xfrm>
            <a:off x="609600" y="700088"/>
            <a:ext cx="11277600" cy="577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  - </a:t>
            </a:r>
            <a:r>
              <a:rPr lang="en-US" altLang="en-US" dirty="0" err="1"/>
              <a:t>colorat</a:t>
            </a:r>
            <a:r>
              <a:rPr lang="en-US" altLang="en-US" dirty="0"/>
              <a:t> </a:t>
            </a:r>
            <a:r>
              <a:rPr lang="en-US" altLang="en-US" dirty="0" err="1"/>
              <a:t>diferit</a:t>
            </a:r>
            <a:endParaRPr lang="en-US" altLang="en-US" dirty="0"/>
          </a:p>
        </p:txBody>
      </p:sp>
      <p:sp>
        <p:nvSpPr>
          <p:cNvPr id="216071" name="Rectangle 7"/>
          <p:cNvSpPr>
            <a:spLocks noGrp="1" noChangeArrowheads="1"/>
          </p:cNvSpPr>
          <p:nvPr>
            <p:ph type="sldNum" sz="quarter" idx="4"/>
          </p:nvPr>
        </p:nvSpPr>
        <p:spPr bwMode="auto">
          <a:xfrm>
            <a:off x="11504085" y="6467476"/>
            <a:ext cx="687916" cy="390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chemeClr val="bg1"/>
                </a:solidFill>
              </a:defRPr>
            </a:lvl1pPr>
          </a:lstStyle>
          <a:p>
            <a:pPr fontAlgn="base">
              <a:spcAft>
                <a:spcPct val="0"/>
              </a:spcAft>
              <a:defRPr/>
            </a:pPr>
            <a:fld id="{CFA536BC-3ED5-4293-8323-16A4258B4A0B}" type="slidenum">
              <a:rPr lang="en-US" smtClean="0"/>
              <a:pPr fontAlgn="base">
                <a:spcAft>
                  <a:spcPct val="0"/>
                </a:spcAft>
                <a:defRPr/>
              </a:pPr>
              <a:t>‹#›</a:t>
            </a:fld>
            <a:endParaRPr lang="en-US" dirty="0"/>
          </a:p>
        </p:txBody>
      </p:sp>
      <p:sp>
        <p:nvSpPr>
          <p:cNvPr id="5" name="Footer Placeholder 4"/>
          <p:cNvSpPr>
            <a:spLocks noGrp="1"/>
          </p:cNvSpPr>
          <p:nvPr>
            <p:ph type="ftr" sz="quarter" idx="3"/>
          </p:nvPr>
        </p:nvSpPr>
        <p:spPr>
          <a:xfrm>
            <a:off x="0" y="6400800"/>
            <a:ext cx="11684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pic>
        <p:nvPicPr>
          <p:cNvPr id="5126"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4" y="-9525"/>
            <a:ext cx="1060451"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Tree>
    <p:extLst>
      <p:ext uri="{BB962C8B-B14F-4D97-AF65-F5344CB8AC3E}">
        <p14:creationId xmlns:p14="http://schemas.microsoft.com/office/powerpoint/2010/main" val="1007448745"/>
      </p:ext>
    </p:extLst>
  </p:cSld>
  <p:clrMap bg1="lt1" tx1="dk1" bg2="lt2" tx2="dk2" accent1="accent1" accent2="accent2" accent3="accent3" accent4="accent4" accent5="accent5" accent6="accent6" hlink="hlink" folHlink="folHlink"/>
  <p:sldLayoutIdLst>
    <p:sldLayoutId id="2147483671" r:id="rId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150">
                                            <p:txEl>
                                              <p:pRg st="0" end="0"/>
                                            </p:txEl>
                                          </p:spTgt>
                                        </p:tgtEl>
                                        <p:attrNameLst>
                                          <p:attrName>style.visibility</p:attrName>
                                        </p:attrNameLst>
                                      </p:cBhvr>
                                      <p:to>
                                        <p:strVal val="visible"/>
                                      </p:to>
                                    </p:set>
                                    <p:animEffect transition="in" filter="wipe(left)">
                                      <p:cBhvr>
                                        <p:cTn id="7" dur="500"/>
                                        <p:tgtEl>
                                          <p:spTgt spid="6150">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150">
                                            <p:txEl>
                                              <p:pRg st="1" end="1"/>
                                            </p:txEl>
                                          </p:spTgt>
                                        </p:tgtEl>
                                        <p:attrNameLst>
                                          <p:attrName>style.visibility</p:attrName>
                                        </p:attrNameLst>
                                      </p:cBhvr>
                                      <p:to>
                                        <p:strVal val="visible"/>
                                      </p:to>
                                    </p:set>
                                    <p:animEffect transition="in" filter="wipe(left)">
                                      <p:cBhvr>
                                        <p:cTn id="11" dur="500"/>
                                        <p:tgtEl>
                                          <p:spTgt spid="6150">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150">
                                            <p:txEl>
                                              <p:pRg st="2" end="2"/>
                                            </p:txEl>
                                          </p:spTgt>
                                        </p:tgtEl>
                                        <p:attrNameLst>
                                          <p:attrName>style.visibility</p:attrName>
                                        </p:attrNameLst>
                                      </p:cBhvr>
                                      <p:to>
                                        <p:strVal val="visible"/>
                                      </p:to>
                                    </p:set>
                                    <p:animEffect transition="in" filter="wipe(left)">
                                      <p:cBhvr>
                                        <p:cTn id="15" dur="500"/>
                                        <p:tgtEl>
                                          <p:spTgt spid="6150">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6150">
                                            <p:txEl>
                                              <p:pRg st="3" end="3"/>
                                            </p:txEl>
                                          </p:spTgt>
                                        </p:tgtEl>
                                        <p:attrNameLst>
                                          <p:attrName>style.visibility</p:attrName>
                                        </p:attrNameLst>
                                      </p:cBhvr>
                                      <p:to>
                                        <p:strVal val="visible"/>
                                      </p:to>
                                    </p:set>
                                    <p:animEffect transition="in" filter="wipe(left)">
                                      <p:cBhvr>
                                        <p:cTn id="19" dur="500"/>
                                        <p:tgtEl>
                                          <p:spTgt spid="6150">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6150">
                                            <p:txEl>
                                              <p:pRg st="4" end="4"/>
                                            </p:txEl>
                                          </p:spTgt>
                                        </p:tgtEl>
                                        <p:attrNameLst>
                                          <p:attrName>style.visibility</p:attrName>
                                        </p:attrNameLst>
                                      </p:cBhvr>
                                      <p:to>
                                        <p:strVal val="visible"/>
                                      </p:to>
                                    </p:set>
                                    <p:animEffect transition="in" filter="wipe(left)">
                                      <p:cBhvr>
                                        <p:cTn id="23" dur="500"/>
                                        <p:tgtEl>
                                          <p:spTgt spid="615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build="p">
        <p:tmplLst>
          <p:tmpl lvl="1">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Lst>
      </p:bldP>
    </p:bldLst>
  </p:timing>
  <p:hf hdr="0" dt="0"/>
  <p:txStyles>
    <p:titleStyle>
      <a:lvl1pPr algn="ctr" rtl="0" eaLnBrk="0" fontAlgn="base" hangingPunct="0">
        <a:spcBef>
          <a:spcPct val="0"/>
        </a:spcBef>
        <a:spcAft>
          <a:spcPct val="0"/>
        </a:spcAft>
        <a:defRPr sz="3000">
          <a:solidFill>
            <a:srgbClr val="0D0D0D"/>
          </a:solidFill>
          <a:latin typeface="+mj-lt"/>
          <a:ea typeface="+mj-ea"/>
          <a:cs typeface="+mj-cs"/>
        </a:defRPr>
      </a:lvl1pPr>
      <a:lvl2pPr algn="ctr" rtl="0" eaLnBrk="0" fontAlgn="base" hangingPunct="0">
        <a:spcBef>
          <a:spcPct val="0"/>
        </a:spcBef>
        <a:spcAft>
          <a:spcPct val="0"/>
        </a:spcAft>
        <a:defRPr sz="3000">
          <a:solidFill>
            <a:srgbClr val="0D0D0D"/>
          </a:solidFill>
          <a:latin typeface="Arial" pitchFamily="34" charset="0"/>
        </a:defRPr>
      </a:lvl2pPr>
      <a:lvl3pPr algn="ctr" rtl="0" eaLnBrk="0" fontAlgn="base" hangingPunct="0">
        <a:spcBef>
          <a:spcPct val="0"/>
        </a:spcBef>
        <a:spcAft>
          <a:spcPct val="0"/>
        </a:spcAft>
        <a:defRPr sz="3000">
          <a:solidFill>
            <a:srgbClr val="0D0D0D"/>
          </a:solidFill>
          <a:latin typeface="Arial" pitchFamily="34" charset="0"/>
        </a:defRPr>
      </a:lvl3pPr>
      <a:lvl4pPr algn="ctr" rtl="0" eaLnBrk="0" fontAlgn="base" hangingPunct="0">
        <a:spcBef>
          <a:spcPct val="0"/>
        </a:spcBef>
        <a:spcAft>
          <a:spcPct val="0"/>
        </a:spcAft>
        <a:defRPr sz="3000">
          <a:solidFill>
            <a:srgbClr val="0D0D0D"/>
          </a:solidFill>
          <a:latin typeface="Arial" pitchFamily="34" charset="0"/>
        </a:defRPr>
      </a:lvl4pPr>
      <a:lvl5pPr algn="ctr" rtl="0" eaLnBrk="0" fontAlgn="base" hangingPunct="0">
        <a:spcBef>
          <a:spcPct val="0"/>
        </a:spcBef>
        <a:spcAft>
          <a:spcPct val="0"/>
        </a:spcAft>
        <a:defRPr sz="3000">
          <a:solidFill>
            <a:srgbClr val="0D0D0D"/>
          </a:solidFill>
          <a:latin typeface="Arial" pitchFamily="34" charset="0"/>
        </a:defRPr>
      </a:lvl5pPr>
      <a:lvl6pPr marL="457200" algn="l" rtl="0" fontAlgn="base">
        <a:spcBef>
          <a:spcPct val="0"/>
        </a:spcBef>
        <a:spcAft>
          <a:spcPct val="0"/>
        </a:spcAft>
        <a:defRPr sz="3000">
          <a:solidFill>
            <a:srgbClr val="990000"/>
          </a:solidFill>
          <a:latin typeface="Arial" pitchFamily="34" charset="0"/>
        </a:defRPr>
      </a:lvl6pPr>
      <a:lvl7pPr marL="914400" algn="l" rtl="0" fontAlgn="base">
        <a:spcBef>
          <a:spcPct val="0"/>
        </a:spcBef>
        <a:spcAft>
          <a:spcPct val="0"/>
        </a:spcAft>
        <a:defRPr sz="3000">
          <a:solidFill>
            <a:srgbClr val="990000"/>
          </a:solidFill>
          <a:latin typeface="Arial" pitchFamily="34" charset="0"/>
        </a:defRPr>
      </a:lvl7pPr>
      <a:lvl8pPr marL="1371600" algn="l" rtl="0" fontAlgn="base">
        <a:spcBef>
          <a:spcPct val="0"/>
        </a:spcBef>
        <a:spcAft>
          <a:spcPct val="0"/>
        </a:spcAft>
        <a:defRPr sz="3000">
          <a:solidFill>
            <a:srgbClr val="990000"/>
          </a:solidFill>
          <a:latin typeface="Arial" pitchFamily="34" charset="0"/>
        </a:defRPr>
      </a:lvl8pPr>
      <a:lvl9pPr marL="1828800" algn="l" rtl="0" fontAlgn="base">
        <a:spcBef>
          <a:spcPct val="0"/>
        </a:spcBef>
        <a:spcAft>
          <a:spcPct val="0"/>
        </a:spcAft>
        <a:defRPr sz="3000">
          <a:solidFill>
            <a:srgbClr val="990000"/>
          </a:solidFill>
          <a:latin typeface="Arial" pitchFamily="34" charset="0"/>
        </a:defRPr>
      </a:lvl9pPr>
    </p:titleStyle>
    <p:bodyStyle>
      <a:lvl1pPr marL="342900" indent="-342900" algn="l" rtl="0" eaLnBrk="0" fontAlgn="base" hangingPunct="0">
        <a:spcBef>
          <a:spcPct val="20000"/>
        </a:spcBef>
        <a:spcAft>
          <a:spcPct val="0"/>
        </a:spcAft>
        <a:buChar char="•"/>
        <a:defRPr sz="3400">
          <a:solidFill>
            <a:srgbClr val="AE1221"/>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mn-lt"/>
        </a:defRPr>
      </a:lvl2pPr>
      <a:lvl3pPr marL="1143000" indent="-228600" algn="l" rtl="0" eaLnBrk="0" fontAlgn="base" hangingPunct="0">
        <a:spcBef>
          <a:spcPct val="20000"/>
        </a:spcBef>
        <a:spcAft>
          <a:spcPct val="0"/>
        </a:spcAft>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3" name="Group 2"/>
          <p:cNvGrpSpPr/>
          <p:nvPr userDrawn="1"/>
        </p:nvGrpSpPr>
        <p:grpSpPr>
          <a:xfrm>
            <a:off x="2" y="2"/>
            <a:ext cx="12191999" cy="914399"/>
            <a:chOff x="1" y="1"/>
            <a:chExt cx="9143999" cy="914399"/>
          </a:xfrm>
        </p:grpSpPr>
        <p:pic>
          <p:nvPicPr>
            <p:cNvPr id="1032" name="Picture 8"/>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886200" y="8082"/>
              <a:ext cx="5257800" cy="9063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1" y="1"/>
              <a:ext cx="5105399" cy="8595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1027" name="Picture 3"/>
          <p:cNvPicPr>
            <a:picLocks noChangeAspect="1" noChangeArrowheads="1"/>
          </p:cNvPicPr>
          <p:nvPr userDrawn="1"/>
        </p:nvPicPr>
        <p:blipFill>
          <a:blip r:embed="rId6" cstate="print">
            <a:extLst>
              <a:ext uri="{28A0092B-C50C-407E-A947-70E740481C1C}">
                <a14:useLocalDpi xmlns:a14="http://schemas.microsoft.com/office/drawing/2010/main" val="0"/>
              </a:ext>
            </a:extLst>
          </a:blip>
          <a:srcRect/>
          <a:stretch>
            <a:fillRect/>
          </a:stretch>
        </p:blipFill>
        <p:spPr bwMode="auto">
          <a:xfrm>
            <a:off x="11543323" y="6400801"/>
            <a:ext cx="648676" cy="4571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122" name="Rectangle 2"/>
          <p:cNvSpPr>
            <a:spLocks noGrp="1" noChangeAspect="1" noChangeArrowheads="1"/>
          </p:cNvSpPr>
          <p:nvPr>
            <p:ph type="title"/>
          </p:nvPr>
        </p:nvSpPr>
        <p:spPr bwMode="auto">
          <a:xfrm>
            <a:off x="2" y="0"/>
            <a:ext cx="1219199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THINK-PAIR-SHARE</a:t>
            </a:r>
          </a:p>
        </p:txBody>
      </p:sp>
      <p:sp>
        <p:nvSpPr>
          <p:cNvPr id="6150" name="Rectangle 3"/>
          <p:cNvSpPr>
            <a:spLocks noGrp="1" noChangeAspect="1" noChangeArrowheads="1"/>
          </p:cNvSpPr>
          <p:nvPr>
            <p:ph type="body" idx="1"/>
          </p:nvPr>
        </p:nvSpPr>
        <p:spPr bwMode="auto">
          <a:xfrm>
            <a:off x="609600" y="700088"/>
            <a:ext cx="11277600" cy="5776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  - </a:t>
            </a:r>
            <a:r>
              <a:rPr lang="en-US" altLang="en-US" dirty="0" err="1"/>
              <a:t>colorat</a:t>
            </a:r>
            <a:r>
              <a:rPr lang="en-US" altLang="en-US" dirty="0"/>
              <a:t> </a:t>
            </a:r>
            <a:r>
              <a:rPr lang="en-US" altLang="en-US" dirty="0" err="1"/>
              <a:t>diferit</a:t>
            </a:r>
            <a:endParaRPr lang="en-US" altLang="en-US" dirty="0"/>
          </a:p>
        </p:txBody>
      </p:sp>
      <p:sp>
        <p:nvSpPr>
          <p:cNvPr id="216071" name="Rectangle 7"/>
          <p:cNvSpPr>
            <a:spLocks noGrp="1" noChangeArrowheads="1"/>
          </p:cNvSpPr>
          <p:nvPr>
            <p:ph type="sldNum" sz="quarter" idx="4"/>
          </p:nvPr>
        </p:nvSpPr>
        <p:spPr bwMode="auto">
          <a:xfrm>
            <a:off x="11504085" y="6467476"/>
            <a:ext cx="687916" cy="390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chemeClr val="bg1"/>
                </a:solidFill>
              </a:defRPr>
            </a:lvl1pPr>
          </a:lstStyle>
          <a:p>
            <a:pPr fontAlgn="base">
              <a:spcAft>
                <a:spcPct val="0"/>
              </a:spcAft>
              <a:defRPr/>
            </a:pPr>
            <a:fld id="{CFA536BC-3ED5-4293-8323-16A4258B4A0B}" type="slidenum">
              <a:rPr lang="en-US" smtClean="0"/>
              <a:pPr fontAlgn="base">
                <a:spcAft>
                  <a:spcPct val="0"/>
                </a:spcAft>
                <a:defRPr/>
              </a:pPr>
              <a:t>‹#›</a:t>
            </a:fld>
            <a:endParaRPr lang="en-US" dirty="0"/>
          </a:p>
        </p:txBody>
      </p:sp>
      <p:sp>
        <p:nvSpPr>
          <p:cNvPr id="5" name="Footer Placeholder 4"/>
          <p:cNvSpPr>
            <a:spLocks noGrp="1"/>
          </p:cNvSpPr>
          <p:nvPr>
            <p:ph type="ftr" sz="quarter" idx="3"/>
          </p:nvPr>
        </p:nvSpPr>
        <p:spPr>
          <a:xfrm>
            <a:off x="0" y="6400800"/>
            <a:ext cx="11684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728541375"/>
      </p:ext>
    </p:extLst>
  </p:cSld>
  <p:clrMap bg1="lt1" tx1="dk1" bg2="lt2" tx2="dk2" accent1="accent1" accent2="accent2" accent3="accent3" accent4="accent4" accent5="accent5" accent6="accent6" hlink="hlink" folHlink="folHlink"/>
  <p:sldLayoutIdLst>
    <p:sldLayoutId id="2147483685" r:id="rId1"/>
    <p:sldLayoutId id="2147483687" r:id="rId2"/>
  </p:sldLayoutIdLst>
  <p:hf hdr="0" dt="0"/>
  <p:txStyles>
    <p:titleStyle>
      <a:lvl1pPr algn="ctr" rtl="0" eaLnBrk="0" fontAlgn="base" hangingPunct="0">
        <a:spcBef>
          <a:spcPct val="0"/>
        </a:spcBef>
        <a:spcAft>
          <a:spcPct val="0"/>
        </a:spcAft>
        <a:defRPr sz="3200" b="1">
          <a:solidFill>
            <a:schemeClr val="bg1"/>
          </a:solidFill>
          <a:latin typeface="+mj-lt"/>
          <a:ea typeface="+mj-ea"/>
          <a:cs typeface="+mj-cs"/>
        </a:defRPr>
      </a:lvl1pPr>
      <a:lvl2pPr algn="ctr" rtl="0" eaLnBrk="0" fontAlgn="base" hangingPunct="0">
        <a:spcBef>
          <a:spcPct val="0"/>
        </a:spcBef>
        <a:spcAft>
          <a:spcPct val="0"/>
        </a:spcAft>
        <a:defRPr sz="3000">
          <a:solidFill>
            <a:srgbClr val="0D0D0D"/>
          </a:solidFill>
          <a:latin typeface="Arial" pitchFamily="34" charset="0"/>
        </a:defRPr>
      </a:lvl2pPr>
      <a:lvl3pPr algn="ctr" rtl="0" eaLnBrk="0" fontAlgn="base" hangingPunct="0">
        <a:spcBef>
          <a:spcPct val="0"/>
        </a:spcBef>
        <a:spcAft>
          <a:spcPct val="0"/>
        </a:spcAft>
        <a:defRPr sz="3000">
          <a:solidFill>
            <a:srgbClr val="0D0D0D"/>
          </a:solidFill>
          <a:latin typeface="Arial" pitchFamily="34" charset="0"/>
        </a:defRPr>
      </a:lvl3pPr>
      <a:lvl4pPr algn="ctr" rtl="0" eaLnBrk="0" fontAlgn="base" hangingPunct="0">
        <a:spcBef>
          <a:spcPct val="0"/>
        </a:spcBef>
        <a:spcAft>
          <a:spcPct val="0"/>
        </a:spcAft>
        <a:defRPr sz="3000">
          <a:solidFill>
            <a:srgbClr val="0D0D0D"/>
          </a:solidFill>
          <a:latin typeface="Arial" pitchFamily="34" charset="0"/>
        </a:defRPr>
      </a:lvl4pPr>
      <a:lvl5pPr algn="ctr" rtl="0" eaLnBrk="0" fontAlgn="base" hangingPunct="0">
        <a:spcBef>
          <a:spcPct val="0"/>
        </a:spcBef>
        <a:spcAft>
          <a:spcPct val="0"/>
        </a:spcAft>
        <a:defRPr sz="3000">
          <a:solidFill>
            <a:srgbClr val="0D0D0D"/>
          </a:solidFill>
          <a:latin typeface="Arial" pitchFamily="34" charset="0"/>
        </a:defRPr>
      </a:lvl5pPr>
      <a:lvl6pPr marL="457200" algn="l" rtl="0" fontAlgn="base">
        <a:spcBef>
          <a:spcPct val="0"/>
        </a:spcBef>
        <a:spcAft>
          <a:spcPct val="0"/>
        </a:spcAft>
        <a:defRPr sz="3000">
          <a:solidFill>
            <a:srgbClr val="990000"/>
          </a:solidFill>
          <a:latin typeface="Arial" pitchFamily="34" charset="0"/>
        </a:defRPr>
      </a:lvl6pPr>
      <a:lvl7pPr marL="914400" algn="l" rtl="0" fontAlgn="base">
        <a:spcBef>
          <a:spcPct val="0"/>
        </a:spcBef>
        <a:spcAft>
          <a:spcPct val="0"/>
        </a:spcAft>
        <a:defRPr sz="3000">
          <a:solidFill>
            <a:srgbClr val="990000"/>
          </a:solidFill>
          <a:latin typeface="Arial" pitchFamily="34" charset="0"/>
        </a:defRPr>
      </a:lvl7pPr>
      <a:lvl8pPr marL="1371600" algn="l" rtl="0" fontAlgn="base">
        <a:spcBef>
          <a:spcPct val="0"/>
        </a:spcBef>
        <a:spcAft>
          <a:spcPct val="0"/>
        </a:spcAft>
        <a:defRPr sz="3000">
          <a:solidFill>
            <a:srgbClr val="990000"/>
          </a:solidFill>
          <a:latin typeface="Arial" pitchFamily="34" charset="0"/>
        </a:defRPr>
      </a:lvl8pPr>
      <a:lvl9pPr marL="1828800" algn="l" rtl="0" fontAlgn="base">
        <a:spcBef>
          <a:spcPct val="0"/>
        </a:spcBef>
        <a:spcAft>
          <a:spcPct val="0"/>
        </a:spcAft>
        <a:defRPr sz="3000">
          <a:solidFill>
            <a:srgbClr val="990000"/>
          </a:solidFill>
          <a:latin typeface="Arial" pitchFamily="34" charset="0"/>
        </a:defRPr>
      </a:lvl9pPr>
    </p:titleStyle>
    <p:bodyStyle>
      <a:lvl1pPr marL="342900" indent="-342900" algn="l" rtl="0" eaLnBrk="0" fontAlgn="base" hangingPunct="0">
        <a:spcBef>
          <a:spcPct val="20000"/>
        </a:spcBef>
        <a:spcAft>
          <a:spcPct val="0"/>
        </a:spcAft>
        <a:buChar char="•"/>
        <a:defRPr sz="3400">
          <a:solidFill>
            <a:srgbClr val="AE1221"/>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mn-lt"/>
        </a:defRPr>
      </a:lvl2pPr>
      <a:lvl3pPr marL="1143000" indent="-228600" algn="l" rtl="0" eaLnBrk="0" fontAlgn="base" hangingPunct="0">
        <a:spcBef>
          <a:spcPct val="20000"/>
        </a:spcBef>
        <a:spcAft>
          <a:spcPct val="0"/>
        </a:spcAft>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90600"/>
            <a:ext cx="12192000" cy="53507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150" name="Rectangle 3"/>
          <p:cNvSpPr>
            <a:spLocks noGrp="1" noChangeAspect="1" noChangeArrowheads="1"/>
          </p:cNvSpPr>
          <p:nvPr>
            <p:ph type="body" idx="1"/>
          </p:nvPr>
        </p:nvSpPr>
        <p:spPr bwMode="auto">
          <a:xfrm>
            <a:off x="609600" y="1524000"/>
            <a:ext cx="112776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  - </a:t>
            </a:r>
            <a:r>
              <a:rPr lang="en-US" altLang="en-US" dirty="0" err="1"/>
              <a:t>colorat</a:t>
            </a:r>
            <a:r>
              <a:rPr lang="en-US" altLang="en-US" dirty="0"/>
              <a:t> </a:t>
            </a:r>
            <a:r>
              <a:rPr lang="en-US" altLang="en-US" dirty="0" err="1"/>
              <a:t>diferit</a:t>
            </a:r>
            <a:endParaRPr lang="en-US" altLang="en-US" dirty="0"/>
          </a:p>
        </p:txBody>
      </p:sp>
      <p:sp>
        <p:nvSpPr>
          <p:cNvPr id="216071" name="Rectangle 7"/>
          <p:cNvSpPr>
            <a:spLocks noGrp="1" noChangeArrowheads="1"/>
          </p:cNvSpPr>
          <p:nvPr>
            <p:ph type="sldNum" sz="quarter" idx="4"/>
          </p:nvPr>
        </p:nvSpPr>
        <p:spPr bwMode="auto">
          <a:xfrm>
            <a:off x="11504085" y="6467476"/>
            <a:ext cx="687916" cy="390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buFontTx/>
              <a:buNone/>
              <a:defRPr sz="1200">
                <a:solidFill>
                  <a:srgbClr val="002060"/>
                </a:solidFill>
              </a:defRPr>
            </a:lvl1pPr>
          </a:lstStyle>
          <a:p>
            <a:pPr fontAlgn="base">
              <a:spcAft>
                <a:spcPct val="0"/>
              </a:spcAft>
              <a:defRPr/>
            </a:pPr>
            <a:fld id="{CFA536BC-3ED5-4293-8323-16A4258B4A0B}" type="slidenum">
              <a:rPr lang="en-US"/>
              <a:pPr fontAlgn="base">
                <a:spcAft>
                  <a:spcPct val="0"/>
                </a:spcAft>
                <a:defRPr/>
              </a:pPr>
              <a:t>‹#›</a:t>
            </a:fld>
            <a:endParaRPr lang="en-US" dirty="0"/>
          </a:p>
        </p:txBody>
      </p:sp>
      <p:sp>
        <p:nvSpPr>
          <p:cNvPr id="5" name="Footer Placeholder 4"/>
          <p:cNvSpPr>
            <a:spLocks noGrp="1"/>
          </p:cNvSpPr>
          <p:nvPr>
            <p:ph type="ftr" sz="quarter" idx="3"/>
          </p:nvPr>
        </p:nvSpPr>
        <p:spPr>
          <a:xfrm>
            <a:off x="0" y="6400801"/>
            <a:ext cx="11684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Bef>
                <a:spcPct val="20000"/>
              </a:spcBef>
              <a:spcAft>
                <a:spcPct val="0"/>
              </a:spcAft>
              <a:defRPr/>
            </a:pPr>
            <a:r>
              <a:rPr lang="en-US" dirty="0">
                <a:solidFill>
                  <a:srgbClr val="000000"/>
                </a:solidFill>
              </a:rPr>
              <a:t>© 2021 Cengage Learning®.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12192000" cy="576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122" name="Rectangle 2"/>
          <p:cNvSpPr>
            <a:spLocks noGrp="1" noChangeAspect="1" noChangeArrowheads="1"/>
          </p:cNvSpPr>
          <p:nvPr>
            <p:ph type="title"/>
          </p:nvPr>
        </p:nvSpPr>
        <p:spPr bwMode="auto">
          <a:xfrm>
            <a:off x="675217" y="1"/>
            <a:ext cx="11267016" cy="58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ASK THE EXPERTS</a:t>
            </a: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33400"/>
            <a:ext cx="12192000" cy="5762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40183629"/>
      </p:ext>
    </p:extLst>
  </p:cSld>
  <p:clrMap bg1="lt1" tx1="dk1" bg2="lt2" tx2="dk2" accent1="accent1" accent2="accent2" accent3="accent3" accent4="accent4" accent5="accent5" accent6="accent6" hlink="hlink" folHlink="folHlink"/>
  <p:sldLayoutIdLst>
    <p:sldLayoutId id="2147483677" r:id="rId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150">
                                            <p:txEl>
                                              <p:pRg st="0" end="0"/>
                                            </p:txEl>
                                          </p:spTgt>
                                        </p:tgtEl>
                                        <p:attrNameLst>
                                          <p:attrName>style.visibility</p:attrName>
                                        </p:attrNameLst>
                                      </p:cBhvr>
                                      <p:to>
                                        <p:strVal val="visible"/>
                                      </p:to>
                                    </p:set>
                                    <p:animEffect transition="in" filter="wipe(left)">
                                      <p:cBhvr>
                                        <p:cTn id="7" dur="500"/>
                                        <p:tgtEl>
                                          <p:spTgt spid="6150">
                                            <p:txEl>
                                              <p:pRg st="0" end="0"/>
                                            </p:txEl>
                                          </p:spTgt>
                                        </p:tgtEl>
                                      </p:cBhvr>
                                    </p:animEffect>
                                  </p:childTnLst>
                                </p:cTn>
                              </p:par>
                            </p:childTnLst>
                          </p:cTn>
                        </p:par>
                        <p:par>
                          <p:cTn id="8" fill="hold" nodeType="afterGroup">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6150">
                                            <p:txEl>
                                              <p:pRg st="1" end="1"/>
                                            </p:txEl>
                                          </p:spTgt>
                                        </p:tgtEl>
                                        <p:attrNameLst>
                                          <p:attrName>style.visibility</p:attrName>
                                        </p:attrNameLst>
                                      </p:cBhvr>
                                      <p:to>
                                        <p:strVal val="visible"/>
                                      </p:to>
                                    </p:set>
                                    <p:animEffect transition="in" filter="wipe(left)">
                                      <p:cBhvr>
                                        <p:cTn id="11" dur="500"/>
                                        <p:tgtEl>
                                          <p:spTgt spid="6150">
                                            <p:txEl>
                                              <p:pRg st="1" end="1"/>
                                            </p:txEl>
                                          </p:spTgt>
                                        </p:tgtEl>
                                      </p:cBhvr>
                                    </p:animEffect>
                                  </p:childTnLst>
                                </p:cTn>
                              </p:par>
                            </p:childTnLst>
                          </p:cTn>
                        </p:par>
                        <p:par>
                          <p:cTn id="12" fill="hold" nodeType="afterGroup">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6150">
                                            <p:txEl>
                                              <p:pRg st="2" end="2"/>
                                            </p:txEl>
                                          </p:spTgt>
                                        </p:tgtEl>
                                        <p:attrNameLst>
                                          <p:attrName>style.visibility</p:attrName>
                                        </p:attrNameLst>
                                      </p:cBhvr>
                                      <p:to>
                                        <p:strVal val="visible"/>
                                      </p:to>
                                    </p:set>
                                    <p:animEffect transition="in" filter="wipe(left)">
                                      <p:cBhvr>
                                        <p:cTn id="15" dur="500"/>
                                        <p:tgtEl>
                                          <p:spTgt spid="6150">
                                            <p:txEl>
                                              <p:pRg st="2" end="2"/>
                                            </p:txEl>
                                          </p:spTgt>
                                        </p:tgtEl>
                                      </p:cBhvr>
                                    </p:animEffect>
                                  </p:childTnLst>
                                </p:cTn>
                              </p:par>
                            </p:childTnLst>
                          </p:cTn>
                        </p:par>
                        <p:par>
                          <p:cTn id="16" fill="hold" nodeType="afterGroup">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6150">
                                            <p:txEl>
                                              <p:pRg st="3" end="3"/>
                                            </p:txEl>
                                          </p:spTgt>
                                        </p:tgtEl>
                                        <p:attrNameLst>
                                          <p:attrName>style.visibility</p:attrName>
                                        </p:attrNameLst>
                                      </p:cBhvr>
                                      <p:to>
                                        <p:strVal val="visible"/>
                                      </p:to>
                                    </p:set>
                                    <p:animEffect transition="in" filter="wipe(left)">
                                      <p:cBhvr>
                                        <p:cTn id="19" dur="500"/>
                                        <p:tgtEl>
                                          <p:spTgt spid="6150">
                                            <p:txEl>
                                              <p:pRg st="3" end="3"/>
                                            </p:txEl>
                                          </p:spTgt>
                                        </p:tgtEl>
                                      </p:cBhvr>
                                    </p:animEffect>
                                  </p:childTnLst>
                                </p:cTn>
                              </p:par>
                            </p:childTnLst>
                          </p:cTn>
                        </p:par>
                        <p:par>
                          <p:cTn id="20" fill="hold" nodeType="afterGroup">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6150">
                                            <p:txEl>
                                              <p:pRg st="4" end="4"/>
                                            </p:txEl>
                                          </p:spTgt>
                                        </p:tgtEl>
                                        <p:attrNameLst>
                                          <p:attrName>style.visibility</p:attrName>
                                        </p:attrNameLst>
                                      </p:cBhvr>
                                      <p:to>
                                        <p:strVal val="visible"/>
                                      </p:to>
                                    </p:set>
                                    <p:animEffect transition="in" filter="wipe(left)">
                                      <p:cBhvr>
                                        <p:cTn id="23" dur="500"/>
                                        <p:tgtEl>
                                          <p:spTgt spid="615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build="p">
        <p:tmplLst>
          <p:tmpl lvl="1">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2">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3">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4">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 lvl="5">
            <p:tnLst>
              <p:par>
                <p:cTn presetID="22" presetClass="entr" presetSubtype="8" fill="hold" nodeType="afterEffect">
                  <p:stCondLst>
                    <p:cond delay="0"/>
                  </p:stCondLst>
                  <p:childTnLst>
                    <p:set>
                      <p:cBhvr>
                        <p:cTn dur="1" fill="hold">
                          <p:stCondLst>
                            <p:cond delay="0"/>
                          </p:stCondLst>
                        </p:cTn>
                        <p:tgtEl>
                          <p:spTgt spid="6150"/>
                        </p:tgtEl>
                        <p:attrNameLst>
                          <p:attrName>style.visibility</p:attrName>
                        </p:attrNameLst>
                      </p:cBhvr>
                      <p:to>
                        <p:strVal val="visible"/>
                      </p:to>
                    </p:set>
                    <p:animEffect transition="in" filter="wipe(left)">
                      <p:cBhvr>
                        <p:cTn dur="500"/>
                        <p:tgtEl>
                          <p:spTgt spid="6150"/>
                        </p:tgtEl>
                      </p:cBhvr>
                    </p:animEffect>
                  </p:childTnLst>
                </p:cTn>
              </p:par>
            </p:tnLst>
          </p:tmpl>
        </p:tmplLst>
      </p:bldP>
    </p:bldLst>
  </p:timing>
  <p:hf hdr="0" dt="0"/>
  <p:txStyles>
    <p:titleStyle>
      <a:lvl1pPr algn="l" rtl="0" eaLnBrk="0" fontAlgn="base" hangingPunct="0">
        <a:spcBef>
          <a:spcPct val="0"/>
        </a:spcBef>
        <a:spcAft>
          <a:spcPct val="0"/>
        </a:spcAft>
        <a:defRPr sz="3200">
          <a:solidFill>
            <a:schemeClr val="bg1"/>
          </a:solidFill>
          <a:latin typeface="+mj-lt"/>
          <a:ea typeface="+mj-ea"/>
          <a:cs typeface="+mj-cs"/>
        </a:defRPr>
      </a:lvl1pPr>
      <a:lvl2pPr algn="ctr" rtl="0" eaLnBrk="0" fontAlgn="base" hangingPunct="0">
        <a:spcBef>
          <a:spcPct val="0"/>
        </a:spcBef>
        <a:spcAft>
          <a:spcPct val="0"/>
        </a:spcAft>
        <a:defRPr sz="3000">
          <a:solidFill>
            <a:srgbClr val="0D0D0D"/>
          </a:solidFill>
          <a:latin typeface="Arial" pitchFamily="34" charset="0"/>
        </a:defRPr>
      </a:lvl2pPr>
      <a:lvl3pPr algn="ctr" rtl="0" eaLnBrk="0" fontAlgn="base" hangingPunct="0">
        <a:spcBef>
          <a:spcPct val="0"/>
        </a:spcBef>
        <a:spcAft>
          <a:spcPct val="0"/>
        </a:spcAft>
        <a:defRPr sz="3000">
          <a:solidFill>
            <a:srgbClr val="0D0D0D"/>
          </a:solidFill>
          <a:latin typeface="Arial" pitchFamily="34" charset="0"/>
        </a:defRPr>
      </a:lvl3pPr>
      <a:lvl4pPr algn="ctr" rtl="0" eaLnBrk="0" fontAlgn="base" hangingPunct="0">
        <a:spcBef>
          <a:spcPct val="0"/>
        </a:spcBef>
        <a:spcAft>
          <a:spcPct val="0"/>
        </a:spcAft>
        <a:defRPr sz="3000">
          <a:solidFill>
            <a:srgbClr val="0D0D0D"/>
          </a:solidFill>
          <a:latin typeface="Arial" pitchFamily="34" charset="0"/>
        </a:defRPr>
      </a:lvl4pPr>
      <a:lvl5pPr algn="ctr" rtl="0" eaLnBrk="0" fontAlgn="base" hangingPunct="0">
        <a:spcBef>
          <a:spcPct val="0"/>
        </a:spcBef>
        <a:spcAft>
          <a:spcPct val="0"/>
        </a:spcAft>
        <a:defRPr sz="3000">
          <a:solidFill>
            <a:srgbClr val="0D0D0D"/>
          </a:solidFill>
          <a:latin typeface="Arial" pitchFamily="34" charset="0"/>
        </a:defRPr>
      </a:lvl5pPr>
      <a:lvl6pPr marL="457200" algn="l" rtl="0" fontAlgn="base">
        <a:spcBef>
          <a:spcPct val="0"/>
        </a:spcBef>
        <a:spcAft>
          <a:spcPct val="0"/>
        </a:spcAft>
        <a:defRPr sz="3000">
          <a:solidFill>
            <a:srgbClr val="990000"/>
          </a:solidFill>
          <a:latin typeface="Arial" pitchFamily="34" charset="0"/>
        </a:defRPr>
      </a:lvl6pPr>
      <a:lvl7pPr marL="914400" algn="l" rtl="0" fontAlgn="base">
        <a:spcBef>
          <a:spcPct val="0"/>
        </a:spcBef>
        <a:spcAft>
          <a:spcPct val="0"/>
        </a:spcAft>
        <a:defRPr sz="3000">
          <a:solidFill>
            <a:srgbClr val="990000"/>
          </a:solidFill>
          <a:latin typeface="Arial" pitchFamily="34" charset="0"/>
        </a:defRPr>
      </a:lvl7pPr>
      <a:lvl8pPr marL="1371600" algn="l" rtl="0" fontAlgn="base">
        <a:spcBef>
          <a:spcPct val="0"/>
        </a:spcBef>
        <a:spcAft>
          <a:spcPct val="0"/>
        </a:spcAft>
        <a:defRPr sz="3000">
          <a:solidFill>
            <a:srgbClr val="990000"/>
          </a:solidFill>
          <a:latin typeface="Arial" pitchFamily="34" charset="0"/>
        </a:defRPr>
      </a:lvl8pPr>
      <a:lvl9pPr marL="1828800" algn="l" rtl="0" fontAlgn="base">
        <a:spcBef>
          <a:spcPct val="0"/>
        </a:spcBef>
        <a:spcAft>
          <a:spcPct val="0"/>
        </a:spcAft>
        <a:defRPr sz="3000">
          <a:solidFill>
            <a:srgbClr val="990000"/>
          </a:solidFill>
          <a:latin typeface="Arial" pitchFamily="34" charset="0"/>
        </a:defRPr>
      </a:lvl9pPr>
    </p:titleStyle>
    <p:bodyStyle>
      <a:lvl1pPr marL="342900" indent="-342900" algn="l" rtl="0" eaLnBrk="0" fontAlgn="base" hangingPunct="0">
        <a:spcBef>
          <a:spcPct val="20000"/>
        </a:spcBef>
        <a:spcAft>
          <a:spcPct val="0"/>
        </a:spcAft>
        <a:buChar char="•"/>
        <a:defRPr sz="3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mn-lt"/>
        </a:defRPr>
      </a:lvl2pPr>
      <a:lvl3pPr marL="1143000" indent="-228600" algn="l" rtl="0" eaLnBrk="0" fontAlgn="base" hangingPunct="0">
        <a:spcBef>
          <a:spcPct val="20000"/>
        </a:spcBef>
        <a:spcAft>
          <a:spcPct val="0"/>
        </a:spcAft>
        <a:buChar char="•"/>
        <a:defRPr sz="28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8.xml"/><Relationship Id="rId1" Type="http://schemas.openxmlformats.org/officeDocument/2006/relationships/slideLayout" Target="../slideLayouts/slideLayout2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9.xml"/></Relationships>
</file>

<file path=ppt/slides/_rels/slide3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8.xml"/><Relationship Id="rId1" Type="http://schemas.openxmlformats.org/officeDocument/2006/relationships/slideLayout" Target="../slideLayouts/slideLayout1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0.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0"/>
          </p:nvPr>
        </p:nvSpPr>
        <p:spPr/>
        <p:txBody>
          <a:bodyPr/>
          <a:lstStyle/>
          <a:p>
            <a:pPr>
              <a:defRPr/>
            </a:pPr>
            <a:fld id="{CABCAE2A-3771-4BE5-9C85-74C66AABFB75}" type="slidenum">
              <a:rPr lang="en-US" smtClean="0">
                <a:solidFill>
                  <a:srgbClr val="FFFFFF"/>
                </a:solidFill>
              </a:rPr>
              <a:pPr>
                <a:defRPr/>
              </a:pPr>
              <a:t>1</a:t>
            </a:fld>
            <a:endParaRPr lang="en-US" dirty="0">
              <a:solidFill>
                <a:srgbClr val="FFFFFF"/>
              </a:solidFill>
            </a:endParaRPr>
          </a:p>
        </p:txBody>
      </p:sp>
      <p:sp>
        <p:nvSpPr>
          <p:cNvPr id="8" name="Text Placeholder 7"/>
          <p:cNvSpPr>
            <a:spLocks noGrp="1"/>
          </p:cNvSpPr>
          <p:nvPr>
            <p:ph sz="quarter" idx="12"/>
          </p:nvPr>
        </p:nvSpPr>
        <p:spPr>
          <a:xfrm>
            <a:off x="4343400" y="3581400"/>
            <a:ext cx="7848600" cy="1828800"/>
          </a:xfrm>
        </p:spPr>
        <p:txBody>
          <a:bodyPr anchor="ctr">
            <a:noAutofit/>
          </a:bodyPr>
          <a:lstStyle/>
          <a:p>
            <a:pPr algn="ctr">
              <a:defRPr/>
            </a:pPr>
            <a:r>
              <a:rPr lang="en-US" sz="4400" dirty="0">
                <a:latin typeface="+mn-ea"/>
              </a:rPr>
              <a:t>Saving, Investment, and </a:t>
            </a:r>
            <a:r>
              <a:rPr lang="en-US" sz="4400" dirty="0" smtClean="0">
                <a:latin typeface="+mn-ea"/>
              </a:rPr>
              <a:t>the Financial </a:t>
            </a:r>
            <a:r>
              <a:rPr lang="en-US" sz="4400" dirty="0">
                <a:latin typeface="+mn-ea"/>
              </a:rPr>
              <a:t>System</a:t>
            </a:r>
          </a:p>
        </p:txBody>
      </p:sp>
      <p:sp>
        <p:nvSpPr>
          <p:cNvPr id="9" name="Content Placeholder 8"/>
          <p:cNvSpPr>
            <a:spLocks noGrp="1"/>
          </p:cNvSpPr>
          <p:nvPr>
            <p:ph sz="quarter" idx="13"/>
          </p:nvPr>
        </p:nvSpPr>
        <p:spPr>
          <a:xfrm>
            <a:off x="1" y="3581400"/>
            <a:ext cx="4343399" cy="1905000"/>
          </a:xfrm>
        </p:spPr>
        <p:txBody>
          <a:bodyPr>
            <a:normAutofit lnSpcReduction="10000"/>
          </a:bodyPr>
          <a:lstStyle/>
          <a:p>
            <a:pPr algn="ctr"/>
            <a:r>
              <a:rPr lang="en-US" sz="2800" dirty="0"/>
              <a:t>CHAPTER</a:t>
            </a:r>
            <a:r>
              <a:rPr lang="en-US" dirty="0"/>
              <a:t> </a:t>
            </a:r>
          </a:p>
          <a:p>
            <a:pPr algn="ctr"/>
            <a:r>
              <a:rPr lang="en-US" sz="8000" dirty="0"/>
              <a:t>26</a:t>
            </a:r>
          </a:p>
        </p:txBody>
      </p:sp>
      <p:sp>
        <p:nvSpPr>
          <p:cNvPr id="10" name="Content Placeholder 9"/>
          <p:cNvSpPr>
            <a:spLocks noGrp="1"/>
          </p:cNvSpPr>
          <p:nvPr>
            <p:ph sz="quarter" idx="14"/>
          </p:nvPr>
        </p:nvSpPr>
        <p:spPr>
          <a:xfrm>
            <a:off x="0" y="0"/>
            <a:ext cx="7239000" cy="3429000"/>
          </a:xfrm>
        </p:spPr>
        <p:txBody>
          <a:bodyPr/>
          <a:lstStyle/>
          <a:p>
            <a:r>
              <a:rPr lang="en-US" dirty="0">
                <a:solidFill>
                  <a:schemeClr val="bg1"/>
                </a:solidFill>
              </a:rPr>
              <a:t>N. GREGORY MANKIW</a:t>
            </a:r>
          </a:p>
          <a:p>
            <a:pPr algn="ctr"/>
            <a:r>
              <a:rPr lang="en-US" sz="1800" dirty="0"/>
              <a:t>  </a:t>
            </a:r>
          </a:p>
          <a:p>
            <a:pPr algn="ctr"/>
            <a:r>
              <a:rPr lang="en-US" sz="4000" dirty="0"/>
              <a:t>PRINCIPLES OF</a:t>
            </a:r>
          </a:p>
          <a:p>
            <a:pPr algn="ctr"/>
            <a:r>
              <a:rPr lang="en-US" sz="6000" dirty="0">
                <a:solidFill>
                  <a:srgbClr val="902C2E"/>
                </a:solidFill>
                <a:effectLst>
                  <a:outerShdw blurRad="38100" dist="38100" dir="2700000" algn="tl">
                    <a:srgbClr val="000000">
                      <a:alpha val="43137"/>
                    </a:srgbClr>
                  </a:outerShdw>
                </a:effectLst>
                <a:latin typeface="+mj-lt"/>
              </a:rPr>
              <a:t>ECONOMICS</a:t>
            </a:r>
          </a:p>
        </p:txBody>
      </p:sp>
      <p:sp>
        <p:nvSpPr>
          <p:cNvPr id="11" name="Content Placeholder 10"/>
          <p:cNvSpPr>
            <a:spLocks noGrp="1"/>
          </p:cNvSpPr>
          <p:nvPr>
            <p:ph sz="quarter" idx="15"/>
          </p:nvPr>
        </p:nvSpPr>
        <p:spPr/>
        <p:txBody>
          <a:bodyPr>
            <a:normAutofit/>
          </a:bodyPr>
          <a:lstStyle/>
          <a:p>
            <a:r>
              <a:rPr lang="en-US" dirty="0"/>
              <a:t>NINTH EDITION</a:t>
            </a:r>
          </a:p>
        </p:txBody>
      </p:sp>
      <p:sp>
        <p:nvSpPr>
          <p:cNvPr id="12"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solidFill>
                  <a:schemeClr val="bg1"/>
                </a:solidFill>
              </a:rPr>
              <a:t>© 2021 Cengage Learning</a:t>
            </a:r>
            <a:r>
              <a:rPr lang="en-US" sz="800" baseline="30000" dirty="0">
                <a:solidFill>
                  <a:schemeClr val="bg1"/>
                </a:solidFill>
              </a:rPr>
              <a:t>®</a:t>
            </a:r>
            <a:r>
              <a:rPr lang="en-US" dirty="0">
                <a:solidFill>
                  <a:schemeClr val="bg1"/>
                </a:solidFill>
              </a:rPr>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13" name="文字方塊 12"/>
          <p:cNvSpPr txBox="1"/>
          <p:nvPr/>
        </p:nvSpPr>
        <p:spPr>
          <a:xfrm>
            <a:off x="9383184" y="5578950"/>
            <a:ext cx="2806700" cy="830997"/>
          </a:xfrm>
          <a:prstGeom prst="rect">
            <a:avLst/>
          </a:prstGeom>
          <a:noFill/>
        </p:spPr>
        <p:txBody>
          <a:bodyPr wrap="square" rtlCol="0">
            <a:spAutoFit/>
          </a:bodyPr>
          <a:lstStyle/>
          <a:p>
            <a:pPr>
              <a:buNone/>
            </a:pPr>
            <a:r>
              <a:rPr lang="zh-TW" altLang="en-US" sz="2400" dirty="0">
                <a:latin typeface="微軟正黑體" panose="020B0604030504040204" pitchFamily="34" charset="-120"/>
                <a:ea typeface="微軟正黑體" panose="020B0604030504040204" pitchFamily="34" charset="-120"/>
              </a:rPr>
              <a:t>經濟學二（第</a:t>
            </a:r>
            <a:r>
              <a:rPr lang="en-US" altLang="zh-TW" sz="2400" dirty="0">
                <a:latin typeface="微軟正黑體" panose="020B0604030504040204" pitchFamily="34" charset="-120"/>
                <a:ea typeface="微軟正黑體" panose="020B0604030504040204" pitchFamily="34" charset="-120"/>
              </a:rPr>
              <a:t>5</a:t>
            </a:r>
            <a:r>
              <a:rPr lang="zh-TW" altLang="en-US" sz="2400" dirty="0">
                <a:latin typeface="微軟正黑體" panose="020B0604030504040204" pitchFamily="34" charset="-120"/>
                <a:ea typeface="微軟正黑體" panose="020B0604030504040204" pitchFamily="34" charset="-120"/>
              </a:rPr>
              <a:t>講）</a:t>
            </a:r>
            <a:endParaRPr lang="en-US" altLang="zh-TW" sz="2400" dirty="0">
              <a:latin typeface="微軟正黑體" panose="020B0604030504040204" pitchFamily="34" charset="-120"/>
              <a:ea typeface="微軟正黑體" panose="020B0604030504040204" pitchFamily="34" charset="-120"/>
            </a:endParaRPr>
          </a:p>
          <a:p>
            <a:pPr>
              <a:buNone/>
            </a:pPr>
            <a:r>
              <a:rPr lang="zh-TW" altLang="en-US" sz="2400" dirty="0">
                <a:latin typeface="微軟正黑體" panose="020B0604030504040204" pitchFamily="34" charset="-120"/>
                <a:ea typeface="微軟正黑體" panose="020B0604030504040204" pitchFamily="34" charset="-120"/>
              </a:rPr>
              <a:t>授課老師：吳中書</a:t>
            </a:r>
          </a:p>
        </p:txBody>
      </p:sp>
    </p:spTree>
    <p:extLst>
      <p:ext uri="{BB962C8B-B14F-4D97-AF65-F5344CB8AC3E}">
        <p14:creationId xmlns:p14="http://schemas.microsoft.com/office/powerpoint/2010/main" val="29623005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wrap="square" anchor="ctr"/>
          <a:lstStyle/>
          <a:p>
            <a:r>
              <a:rPr lang="en-US" altLang="en-US" dirty="0"/>
              <a:t>Financial </a:t>
            </a:r>
            <a:r>
              <a:rPr lang="en-US" altLang="en-US" sz="4800" dirty="0"/>
              <a:t>Intermediaries</a:t>
            </a:r>
            <a:r>
              <a:rPr lang="en-US" altLang="en-US" dirty="0"/>
              <a:t> – 1 </a:t>
            </a:r>
          </a:p>
        </p:txBody>
      </p:sp>
      <p:sp>
        <p:nvSpPr>
          <p:cNvPr id="17411" name="Content Placeholder 2"/>
          <p:cNvSpPr>
            <a:spLocks noGrp="1"/>
          </p:cNvSpPr>
          <p:nvPr>
            <p:ph idx="1"/>
          </p:nvPr>
        </p:nvSpPr>
        <p:spPr/>
        <p:txBody>
          <a:bodyPr/>
          <a:lstStyle/>
          <a:p>
            <a:pPr>
              <a:lnSpc>
                <a:spcPct val="150000"/>
              </a:lnSpc>
              <a:spcBef>
                <a:spcPts val="600"/>
              </a:spcBef>
              <a:spcAft>
                <a:spcPts val="600"/>
              </a:spcAft>
            </a:pPr>
            <a:r>
              <a:rPr lang="en-US" altLang="en-US" dirty="0"/>
              <a:t>Financial intermediaries</a:t>
            </a:r>
          </a:p>
          <a:p>
            <a:pPr lvl="1">
              <a:lnSpc>
                <a:spcPct val="150000"/>
              </a:lnSpc>
              <a:spcBef>
                <a:spcPts val="600"/>
              </a:spcBef>
              <a:spcAft>
                <a:spcPts val="600"/>
              </a:spcAft>
            </a:pPr>
            <a:r>
              <a:rPr lang="en-US" altLang="en-US" dirty="0"/>
              <a:t>Institutions through which savers can indirectly provide funds to borrowers</a:t>
            </a:r>
          </a:p>
          <a:p>
            <a:pPr lvl="1">
              <a:lnSpc>
                <a:spcPct val="150000"/>
              </a:lnSpc>
              <a:spcBef>
                <a:spcPts val="600"/>
              </a:spcBef>
              <a:spcAft>
                <a:spcPts val="600"/>
              </a:spcAft>
            </a:pPr>
            <a:r>
              <a:rPr lang="en-US" altLang="en-US" dirty="0"/>
              <a:t>Banks</a:t>
            </a:r>
          </a:p>
          <a:p>
            <a:pPr lvl="1">
              <a:lnSpc>
                <a:spcPct val="150000"/>
              </a:lnSpc>
              <a:spcBef>
                <a:spcPts val="600"/>
              </a:spcBef>
              <a:spcAft>
                <a:spcPts val="600"/>
              </a:spcAft>
            </a:pPr>
            <a:r>
              <a:rPr lang="en-US" altLang="en-US" dirty="0"/>
              <a:t>Mutual funds  </a:t>
            </a:r>
          </a:p>
        </p:txBody>
      </p:sp>
      <p:sp>
        <p:nvSpPr>
          <p:cNvPr id="17413"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77402277-B5B6-4F13-83CB-5CA990776186}" type="slidenum">
              <a:rPr lang="en-US" altLang="en-US" sz="1200">
                <a:solidFill>
                  <a:srgbClr val="002060"/>
                </a:solidFill>
              </a:rPr>
              <a:pPr algn="ctr" eaLnBrk="1" hangingPunct="1"/>
              <a:t>10</a:t>
            </a:fld>
            <a:endParaRPr lang="en-US" altLang="en-US" sz="1200">
              <a:solidFill>
                <a:srgbClr val="002060"/>
              </a:solidFill>
            </a:endParaRPr>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416172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wrap="square" anchor="ctr"/>
          <a:lstStyle/>
          <a:p>
            <a:r>
              <a:rPr lang="en-US" altLang="en-US" sz="4800" dirty="0"/>
              <a:t>Banks</a:t>
            </a:r>
          </a:p>
        </p:txBody>
      </p:sp>
      <p:sp>
        <p:nvSpPr>
          <p:cNvPr id="17411" name="Content Placeholder 2"/>
          <p:cNvSpPr>
            <a:spLocks noGrp="1"/>
          </p:cNvSpPr>
          <p:nvPr>
            <p:ph idx="1"/>
          </p:nvPr>
        </p:nvSpPr>
        <p:spPr>
          <a:xfrm>
            <a:off x="304800" y="1025525"/>
            <a:ext cx="11582400" cy="5422900"/>
          </a:xfrm>
        </p:spPr>
        <p:txBody>
          <a:bodyPr/>
          <a:lstStyle/>
          <a:p>
            <a:pPr>
              <a:spcBef>
                <a:spcPts val="1200"/>
              </a:spcBef>
            </a:pPr>
            <a:r>
              <a:rPr lang="en-US" altLang="en-US" sz="3200" dirty="0"/>
              <a:t>Primary role for banks:</a:t>
            </a:r>
          </a:p>
          <a:p>
            <a:pPr lvl="1">
              <a:spcBef>
                <a:spcPts val="1200"/>
              </a:spcBef>
            </a:pPr>
            <a:r>
              <a:rPr lang="en-US" altLang="en-US" sz="2800" dirty="0"/>
              <a:t>Take in deposits from savers (small interest rate)</a:t>
            </a:r>
          </a:p>
          <a:p>
            <a:pPr lvl="1">
              <a:spcBef>
                <a:spcPts val="1200"/>
              </a:spcBef>
            </a:pPr>
            <a:r>
              <a:rPr lang="en-US" altLang="en-US" sz="2800" dirty="0"/>
              <a:t>Use these deposits to make loans to borrowers (charge a higher interest rate) </a:t>
            </a:r>
          </a:p>
          <a:p>
            <a:pPr>
              <a:spcBef>
                <a:spcPts val="1200"/>
              </a:spcBef>
            </a:pPr>
            <a:r>
              <a:rPr lang="en-US" altLang="en-US" sz="3000" dirty="0"/>
              <a:t>Secondary role of banks: </a:t>
            </a:r>
          </a:p>
          <a:p>
            <a:pPr lvl="1">
              <a:spcBef>
                <a:spcPts val="1200"/>
              </a:spcBef>
            </a:pPr>
            <a:r>
              <a:rPr lang="en-US" sz="3000" dirty="0"/>
              <a:t>Facilitate purchases of goods and services</a:t>
            </a:r>
          </a:p>
          <a:p>
            <a:pPr lvl="2">
              <a:spcBef>
                <a:spcPts val="1200"/>
              </a:spcBef>
            </a:pPr>
            <a:r>
              <a:rPr lang="en-US" dirty="0"/>
              <a:t>Checks and debit cards to access deposits</a:t>
            </a:r>
          </a:p>
          <a:p>
            <a:pPr lvl="2">
              <a:spcBef>
                <a:spcPts val="1200"/>
              </a:spcBef>
            </a:pPr>
            <a:r>
              <a:rPr lang="en-US" dirty="0"/>
              <a:t>Medium of exchange</a:t>
            </a:r>
          </a:p>
          <a:p>
            <a:pPr lvl="2">
              <a:spcBef>
                <a:spcPts val="1200"/>
              </a:spcBef>
            </a:pPr>
            <a:r>
              <a:rPr lang="en-US" dirty="0"/>
              <a:t>Store of value</a:t>
            </a:r>
            <a:endParaRPr lang="en-US" altLang="en-US" sz="3000" dirty="0"/>
          </a:p>
        </p:txBody>
      </p:sp>
      <p:sp>
        <p:nvSpPr>
          <p:cNvPr id="17413"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77402277-B5B6-4F13-83CB-5CA990776186}" type="slidenum">
              <a:rPr lang="en-US" altLang="en-US" sz="1200">
                <a:solidFill>
                  <a:srgbClr val="002060"/>
                </a:solidFill>
              </a:rPr>
              <a:pPr algn="ctr" eaLnBrk="1" hangingPunct="1"/>
              <a:t>11</a:t>
            </a:fld>
            <a:endParaRPr lang="en-US" altLang="en-US" sz="1200">
              <a:solidFill>
                <a:srgbClr val="002060"/>
              </a:solidFill>
            </a:endParaRPr>
          </a:p>
        </p:txBody>
      </p:sp>
      <p:sp>
        <p:nvSpPr>
          <p:cNvPr id="6"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40547091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wrap="square" anchor="ctr"/>
          <a:lstStyle/>
          <a:p>
            <a:r>
              <a:rPr lang="en-US" altLang="en-US" sz="4800" dirty="0"/>
              <a:t>Mutual Funds</a:t>
            </a:r>
          </a:p>
        </p:txBody>
      </p:sp>
      <p:sp>
        <p:nvSpPr>
          <p:cNvPr id="17411" name="Content Placeholder 2"/>
          <p:cNvSpPr>
            <a:spLocks noGrp="1"/>
          </p:cNvSpPr>
          <p:nvPr>
            <p:ph idx="1"/>
          </p:nvPr>
        </p:nvSpPr>
        <p:spPr>
          <a:xfrm>
            <a:off x="304800" y="1025525"/>
            <a:ext cx="11582400" cy="5422900"/>
          </a:xfrm>
        </p:spPr>
        <p:txBody>
          <a:bodyPr/>
          <a:lstStyle/>
          <a:p>
            <a:pPr>
              <a:spcBef>
                <a:spcPts val="1200"/>
              </a:spcBef>
              <a:spcAft>
                <a:spcPts val="0"/>
              </a:spcAft>
            </a:pPr>
            <a:r>
              <a:rPr lang="en-US" altLang="en-US" sz="3200" dirty="0"/>
              <a:t>Mutual funds: </a:t>
            </a:r>
          </a:p>
          <a:p>
            <a:pPr lvl="1">
              <a:spcBef>
                <a:spcPts val="1200"/>
              </a:spcBef>
              <a:spcAft>
                <a:spcPts val="0"/>
              </a:spcAft>
            </a:pPr>
            <a:r>
              <a:rPr lang="en-US" altLang="en-US" sz="2800" dirty="0"/>
              <a:t>Sell shares to the public and use the proceeds to buy portfolios of stocks and bonds</a:t>
            </a:r>
          </a:p>
          <a:p>
            <a:pPr>
              <a:spcBef>
                <a:spcPts val="1200"/>
              </a:spcBef>
              <a:spcAft>
                <a:spcPts val="0"/>
              </a:spcAft>
            </a:pPr>
            <a:r>
              <a:rPr lang="en-US" altLang="en-US" sz="3000" dirty="0"/>
              <a:t>Advantages: </a:t>
            </a:r>
          </a:p>
          <a:p>
            <a:pPr lvl="1">
              <a:spcBef>
                <a:spcPts val="1200"/>
              </a:spcBef>
              <a:spcAft>
                <a:spcPts val="0"/>
              </a:spcAft>
            </a:pPr>
            <a:r>
              <a:rPr lang="en-US" altLang="en-US" sz="2800" dirty="0"/>
              <a:t>Allow people with small amounts of money to diversify their holdings (less risk)</a:t>
            </a:r>
          </a:p>
          <a:p>
            <a:pPr lvl="1">
              <a:spcBef>
                <a:spcPts val="1200"/>
              </a:spcBef>
              <a:spcAft>
                <a:spcPts val="0"/>
              </a:spcAft>
            </a:pPr>
            <a:r>
              <a:rPr lang="en-US" altLang="en-US" sz="2800" dirty="0"/>
              <a:t>Give ordinary people access to the skills of professional money managers</a:t>
            </a:r>
          </a:p>
          <a:p>
            <a:pPr lvl="2">
              <a:spcBef>
                <a:spcPts val="1200"/>
              </a:spcBef>
              <a:spcAft>
                <a:spcPts val="0"/>
              </a:spcAft>
            </a:pPr>
            <a:r>
              <a:rPr lang="en-US" altLang="en-US" dirty="0"/>
              <a:t>Financial economists, skeptical: hard to “beat the market”</a:t>
            </a:r>
          </a:p>
        </p:txBody>
      </p:sp>
      <p:sp>
        <p:nvSpPr>
          <p:cNvPr id="17413"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77402277-B5B6-4F13-83CB-5CA990776186}" type="slidenum">
              <a:rPr lang="en-US" altLang="en-US" sz="1200">
                <a:solidFill>
                  <a:srgbClr val="002060"/>
                </a:solidFill>
              </a:rPr>
              <a:pPr algn="ctr" eaLnBrk="1" hangingPunct="1"/>
              <a:t>12</a:t>
            </a:fld>
            <a:endParaRPr lang="en-US" altLang="en-US" sz="1200">
              <a:solidFill>
                <a:srgbClr val="002060"/>
              </a:solidFill>
            </a:endParaRPr>
          </a:p>
        </p:txBody>
      </p:sp>
      <p:sp>
        <p:nvSpPr>
          <p:cNvPr id="6" name="Footer Placeholder 2"/>
          <p:cNvSpPr>
            <a:spLocks noGrp="1"/>
          </p:cNvSpPr>
          <p:nvPr>
            <p:ph type="ftr" sz="quarter" idx="4294967295"/>
          </p:nvPr>
        </p:nvSpPr>
        <p:spPr>
          <a:xfrm>
            <a:off x="1" y="6400800"/>
            <a:ext cx="11810999"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6785616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z="4800" dirty="0"/>
              <a:t>Some Important Identities – 1  </a:t>
            </a:r>
          </a:p>
        </p:txBody>
      </p:sp>
      <p:sp>
        <p:nvSpPr>
          <p:cNvPr id="21507" name="Content Placeholder 2"/>
          <p:cNvSpPr>
            <a:spLocks noGrp="1"/>
          </p:cNvSpPr>
          <p:nvPr>
            <p:ph idx="1"/>
          </p:nvPr>
        </p:nvSpPr>
        <p:spPr>
          <a:prstGeom prst="rect">
            <a:avLst/>
          </a:prstGeom>
        </p:spPr>
        <p:txBody>
          <a:bodyPr/>
          <a:lstStyle/>
          <a:p>
            <a:r>
              <a:rPr lang="en-US" altLang="en-US" dirty="0"/>
              <a:t>Gross domestic product (</a:t>
            </a:r>
            <a:r>
              <a:rPr lang="en-US" altLang="en-US" b="1" i="1" dirty="0"/>
              <a:t>GDP</a:t>
            </a:r>
            <a:r>
              <a:rPr lang="en-US" altLang="en-US" dirty="0"/>
              <a:t>, </a:t>
            </a:r>
            <a:r>
              <a:rPr lang="en-US" altLang="en-US" b="1" i="1" dirty="0"/>
              <a:t>Y</a:t>
            </a:r>
            <a:r>
              <a:rPr lang="en-US" altLang="en-US" dirty="0"/>
              <a:t>)</a:t>
            </a:r>
          </a:p>
          <a:p>
            <a:pPr lvl="1">
              <a:buFont typeface="Arial" panose="020B0604020202020204" pitchFamily="34" charset="0"/>
              <a:buChar char="•"/>
            </a:pPr>
            <a:r>
              <a:rPr lang="en-US" altLang="en-US" dirty="0"/>
              <a:t>Total income = Total expenditure </a:t>
            </a:r>
          </a:p>
          <a:p>
            <a:pPr marL="0" indent="0">
              <a:buNone/>
            </a:pPr>
            <a:r>
              <a:rPr lang="en-US" altLang="en-US" dirty="0"/>
              <a:t>	</a:t>
            </a:r>
            <a:r>
              <a:rPr lang="en-US" altLang="en-US" b="1" i="1" dirty="0">
                <a:solidFill>
                  <a:srgbClr val="C00000"/>
                </a:solidFill>
              </a:rPr>
              <a:t>Y</a:t>
            </a:r>
            <a:r>
              <a:rPr lang="en-US" altLang="en-US" dirty="0">
                <a:solidFill>
                  <a:srgbClr val="C00000"/>
                </a:solidFill>
              </a:rPr>
              <a:t> = </a:t>
            </a:r>
            <a:r>
              <a:rPr lang="en-US" altLang="en-US" b="1" i="1" dirty="0">
                <a:solidFill>
                  <a:srgbClr val="C00000"/>
                </a:solidFill>
              </a:rPr>
              <a:t>C</a:t>
            </a:r>
            <a:r>
              <a:rPr lang="en-US" altLang="en-US" dirty="0">
                <a:solidFill>
                  <a:srgbClr val="C00000"/>
                </a:solidFill>
              </a:rPr>
              <a:t> + </a:t>
            </a:r>
            <a:r>
              <a:rPr lang="en-US" altLang="en-US" b="1" i="1" dirty="0">
                <a:solidFill>
                  <a:srgbClr val="C00000"/>
                </a:solidFill>
              </a:rPr>
              <a:t>I</a:t>
            </a:r>
            <a:r>
              <a:rPr lang="en-US" altLang="en-US" dirty="0">
                <a:solidFill>
                  <a:srgbClr val="C00000"/>
                </a:solidFill>
              </a:rPr>
              <a:t> + </a:t>
            </a:r>
            <a:r>
              <a:rPr lang="en-US" altLang="en-US" b="1" i="1" dirty="0">
                <a:solidFill>
                  <a:srgbClr val="C00000"/>
                </a:solidFill>
              </a:rPr>
              <a:t>G</a:t>
            </a:r>
            <a:r>
              <a:rPr lang="en-US" altLang="en-US" dirty="0">
                <a:solidFill>
                  <a:srgbClr val="C00000"/>
                </a:solidFill>
              </a:rPr>
              <a:t> + </a:t>
            </a:r>
            <a:r>
              <a:rPr lang="en-US" altLang="en-US" b="1" i="1" dirty="0">
                <a:solidFill>
                  <a:srgbClr val="C00000"/>
                </a:solidFill>
              </a:rPr>
              <a:t>NX</a:t>
            </a:r>
          </a:p>
          <a:p>
            <a:pPr lvl="1">
              <a:buFont typeface="Arial" charset="0"/>
              <a:buChar char="•"/>
            </a:pPr>
            <a:r>
              <a:rPr lang="en-US" altLang="en-US" b="1" i="1" dirty="0"/>
              <a:t>Y</a:t>
            </a:r>
            <a:r>
              <a:rPr lang="en-US" altLang="en-US" dirty="0"/>
              <a:t> = gross domestic product, </a:t>
            </a:r>
            <a:r>
              <a:rPr lang="en-US" altLang="en-US" b="1" i="1" dirty="0"/>
              <a:t>GDP</a:t>
            </a:r>
          </a:p>
          <a:p>
            <a:pPr lvl="1">
              <a:buFont typeface="Arial" charset="0"/>
              <a:buChar char="•"/>
            </a:pPr>
            <a:r>
              <a:rPr lang="en-US" altLang="en-US" b="1" i="1" dirty="0"/>
              <a:t>C</a:t>
            </a:r>
            <a:r>
              <a:rPr lang="en-US" altLang="en-US" dirty="0"/>
              <a:t> = consumption</a:t>
            </a:r>
          </a:p>
          <a:p>
            <a:pPr lvl="1">
              <a:buFont typeface="Arial" charset="0"/>
              <a:buChar char="•"/>
            </a:pPr>
            <a:r>
              <a:rPr lang="en-US" altLang="en-US" dirty="0"/>
              <a:t> </a:t>
            </a:r>
            <a:r>
              <a:rPr lang="en-US" altLang="en-US" b="1" i="1" dirty="0"/>
              <a:t>I</a:t>
            </a:r>
            <a:r>
              <a:rPr lang="en-US" altLang="en-US" dirty="0"/>
              <a:t> = investment</a:t>
            </a:r>
          </a:p>
          <a:p>
            <a:pPr lvl="1">
              <a:buFont typeface="Arial" charset="0"/>
              <a:buChar char="•"/>
            </a:pPr>
            <a:r>
              <a:rPr lang="en-US" altLang="en-US" b="1" i="1" dirty="0"/>
              <a:t>G</a:t>
            </a:r>
            <a:r>
              <a:rPr lang="en-US" altLang="en-US" dirty="0"/>
              <a:t> = government purchases</a:t>
            </a:r>
          </a:p>
          <a:p>
            <a:pPr lvl="1">
              <a:buFont typeface="Arial" charset="0"/>
              <a:buChar char="•"/>
            </a:pPr>
            <a:r>
              <a:rPr lang="en-US" altLang="en-US" b="1" i="1" dirty="0"/>
              <a:t>NX</a:t>
            </a:r>
            <a:r>
              <a:rPr lang="en-US" altLang="en-US" dirty="0"/>
              <a:t> = net exports</a:t>
            </a:r>
          </a:p>
        </p:txBody>
      </p:sp>
      <p:sp>
        <p:nvSpPr>
          <p:cNvPr id="21509" name="Slide Number Placeholder 1"/>
          <p:cNvSpPr>
            <a:spLocks noGrp="1"/>
          </p:cNvSpPr>
          <p:nvPr>
            <p:ph type="sldNum" sz="quarter" idx="10"/>
          </p:nvPr>
        </p:nvSpPr>
        <p:spPr>
          <a:prstGeom prst="rect">
            <a:avLst/>
          </a:prstGeom>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5094FFBC-DFCE-4145-A77D-B3C9A3F847A2}" type="slidenum">
              <a:rPr lang="en-US" altLang="en-US" sz="1200">
                <a:solidFill>
                  <a:srgbClr val="002060"/>
                </a:solidFill>
              </a:rPr>
              <a:pPr algn="ctr" eaLnBrk="1" hangingPunct="1"/>
              <a:t>13</a:t>
            </a:fld>
            <a:endParaRPr lang="en-US" altLang="en-US" sz="1200">
              <a:solidFill>
                <a:srgbClr val="002060"/>
              </a:solidFill>
            </a:endParaRPr>
          </a:p>
        </p:txBody>
      </p:sp>
      <p:sp>
        <p:nvSpPr>
          <p:cNvPr id="6" name="Footer Placeholder 2"/>
          <p:cNvSpPr>
            <a:spLocks noGrp="1"/>
          </p:cNvSpPr>
          <p:nvPr>
            <p:ph type="ftr" sz="quarter" idx="4294967295"/>
          </p:nvPr>
        </p:nvSpPr>
        <p:spPr>
          <a:xfrm>
            <a:off x="6352" y="6400800"/>
            <a:ext cx="11880848"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682223916"/>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z="4800" dirty="0"/>
              <a:t>Some Important Identities – 2 </a:t>
            </a:r>
          </a:p>
        </p:txBody>
      </p:sp>
      <p:sp>
        <p:nvSpPr>
          <p:cNvPr id="23555" name="Content Placeholder 2"/>
          <p:cNvSpPr>
            <a:spLocks noGrp="1"/>
          </p:cNvSpPr>
          <p:nvPr>
            <p:ph idx="1"/>
          </p:nvPr>
        </p:nvSpPr>
        <p:spPr>
          <a:prstGeom prst="rect">
            <a:avLst/>
          </a:prstGeom>
        </p:spPr>
        <p:txBody>
          <a:bodyPr/>
          <a:lstStyle/>
          <a:p>
            <a:r>
              <a:rPr lang="en-US" altLang="en-US" dirty="0"/>
              <a:t>Assume closed economy: </a:t>
            </a:r>
            <a:r>
              <a:rPr lang="en-US" altLang="en-US" b="1" i="1" dirty="0"/>
              <a:t>NX</a:t>
            </a:r>
            <a:r>
              <a:rPr lang="en-US" altLang="en-US" dirty="0"/>
              <a:t> = 0</a:t>
            </a:r>
          </a:p>
          <a:p>
            <a:pPr marL="457200" lvl="1" indent="0">
              <a:buNone/>
            </a:pPr>
            <a:r>
              <a:rPr lang="en-US" altLang="en-US" b="1" i="1" dirty="0">
                <a:solidFill>
                  <a:srgbClr val="C00000"/>
                </a:solidFill>
              </a:rPr>
              <a:t>Y</a:t>
            </a:r>
            <a:r>
              <a:rPr lang="en-US" altLang="en-US" dirty="0">
                <a:solidFill>
                  <a:srgbClr val="C00000"/>
                </a:solidFill>
              </a:rPr>
              <a:t> = </a:t>
            </a:r>
            <a:r>
              <a:rPr lang="en-US" altLang="en-US" b="1" i="1" dirty="0">
                <a:solidFill>
                  <a:srgbClr val="C00000"/>
                </a:solidFill>
              </a:rPr>
              <a:t>C</a:t>
            </a:r>
            <a:r>
              <a:rPr lang="en-US" altLang="en-US" dirty="0">
                <a:solidFill>
                  <a:srgbClr val="C00000"/>
                </a:solidFill>
              </a:rPr>
              <a:t> + </a:t>
            </a:r>
            <a:r>
              <a:rPr lang="en-US" altLang="en-US" b="1" i="1" dirty="0">
                <a:solidFill>
                  <a:srgbClr val="C00000"/>
                </a:solidFill>
              </a:rPr>
              <a:t>I</a:t>
            </a:r>
            <a:r>
              <a:rPr lang="en-US" altLang="en-US" dirty="0">
                <a:solidFill>
                  <a:srgbClr val="C00000"/>
                </a:solidFill>
              </a:rPr>
              <a:t> + </a:t>
            </a:r>
            <a:r>
              <a:rPr lang="en-US" altLang="en-US" b="1" i="1" dirty="0">
                <a:solidFill>
                  <a:srgbClr val="C00000"/>
                </a:solidFill>
              </a:rPr>
              <a:t>G</a:t>
            </a:r>
            <a:r>
              <a:rPr lang="en-US" altLang="en-US" dirty="0"/>
              <a:t>, so </a:t>
            </a:r>
            <a:r>
              <a:rPr lang="en-US" altLang="en-US" b="1" i="1" dirty="0"/>
              <a:t>I</a:t>
            </a:r>
            <a:r>
              <a:rPr lang="en-US" altLang="en-US" dirty="0"/>
              <a:t> = </a:t>
            </a:r>
            <a:r>
              <a:rPr lang="en-US" altLang="en-US" b="1" i="1" dirty="0"/>
              <a:t>Y</a:t>
            </a:r>
            <a:r>
              <a:rPr lang="en-US" altLang="en-US" dirty="0"/>
              <a:t> – </a:t>
            </a:r>
            <a:r>
              <a:rPr lang="en-US" altLang="en-US" b="1" i="1" dirty="0"/>
              <a:t>C</a:t>
            </a:r>
            <a:r>
              <a:rPr lang="en-US" altLang="en-US" dirty="0"/>
              <a:t> - </a:t>
            </a:r>
            <a:r>
              <a:rPr lang="en-US" altLang="en-US" b="1" i="1" dirty="0"/>
              <a:t>G</a:t>
            </a:r>
          </a:p>
          <a:p>
            <a:r>
              <a:rPr lang="en-US" altLang="en-US" dirty="0"/>
              <a:t>National saving (saving), </a:t>
            </a:r>
            <a:r>
              <a:rPr lang="en-US" altLang="en-US" b="1" i="1" dirty="0"/>
              <a:t>S</a:t>
            </a:r>
            <a:r>
              <a:rPr lang="en-US" altLang="en-US" dirty="0"/>
              <a:t> = </a:t>
            </a:r>
            <a:r>
              <a:rPr lang="en-US" altLang="en-US" b="1" i="1" dirty="0"/>
              <a:t>Y</a:t>
            </a:r>
            <a:r>
              <a:rPr lang="en-US" altLang="en-US" dirty="0"/>
              <a:t> – </a:t>
            </a:r>
            <a:r>
              <a:rPr lang="en-US" altLang="en-US" b="1" i="1" dirty="0"/>
              <a:t>C</a:t>
            </a:r>
            <a:r>
              <a:rPr lang="en-US" altLang="en-US" dirty="0"/>
              <a:t> - </a:t>
            </a:r>
            <a:r>
              <a:rPr lang="en-US" altLang="en-US" b="1" i="1" dirty="0"/>
              <a:t>G</a:t>
            </a:r>
          </a:p>
          <a:p>
            <a:pPr lvl="1">
              <a:buFont typeface="Arial" charset="0"/>
              <a:buChar char="•"/>
            </a:pPr>
            <a:r>
              <a:rPr lang="en-US" altLang="en-US" dirty="0"/>
              <a:t>Total income in the economy that remains after paying for consumption and  government purchases</a:t>
            </a:r>
          </a:p>
          <a:p>
            <a:pPr marL="1314450" lvl="2" indent="-457200"/>
            <a:r>
              <a:rPr lang="en-US" altLang="en-US" sz="3200" dirty="0"/>
              <a:t>By definition: </a:t>
            </a:r>
            <a:r>
              <a:rPr lang="en-US" altLang="en-US" sz="3200" b="1" i="1" dirty="0"/>
              <a:t>S</a:t>
            </a:r>
            <a:r>
              <a:rPr lang="en-US" altLang="en-US" sz="3200" dirty="0"/>
              <a:t> = </a:t>
            </a:r>
            <a:r>
              <a:rPr lang="en-US" altLang="en-US" sz="3200" b="1" i="1" dirty="0"/>
              <a:t>Y</a:t>
            </a:r>
            <a:r>
              <a:rPr lang="en-US" altLang="en-US" sz="3200" dirty="0"/>
              <a:t> – </a:t>
            </a:r>
            <a:r>
              <a:rPr lang="en-US" altLang="en-US" sz="3200" b="1" i="1" dirty="0"/>
              <a:t>C</a:t>
            </a:r>
            <a:r>
              <a:rPr lang="en-US" altLang="en-US" sz="3200" dirty="0"/>
              <a:t> – </a:t>
            </a:r>
            <a:r>
              <a:rPr lang="en-US" altLang="en-US" sz="3200" b="1" i="1" dirty="0"/>
              <a:t>G </a:t>
            </a:r>
          </a:p>
          <a:p>
            <a:pPr marL="514350" indent="-457200"/>
            <a:r>
              <a:rPr lang="en-US" altLang="en-US" dirty="0"/>
              <a:t>It follows: </a:t>
            </a:r>
            <a:r>
              <a:rPr lang="en-US" altLang="en-US" dirty="0">
                <a:solidFill>
                  <a:srgbClr val="C00000"/>
                </a:solidFill>
              </a:rPr>
              <a:t>Saving (</a:t>
            </a:r>
            <a:r>
              <a:rPr lang="en-US" altLang="en-US" b="1" i="1" dirty="0">
                <a:solidFill>
                  <a:srgbClr val="C00000"/>
                </a:solidFill>
              </a:rPr>
              <a:t>S</a:t>
            </a:r>
            <a:r>
              <a:rPr lang="en-US" altLang="en-US" dirty="0">
                <a:solidFill>
                  <a:srgbClr val="C00000"/>
                </a:solidFill>
              </a:rPr>
              <a:t>) = Investment (</a:t>
            </a:r>
            <a:r>
              <a:rPr lang="en-US" altLang="en-US" b="1" i="1" dirty="0">
                <a:solidFill>
                  <a:srgbClr val="C00000"/>
                </a:solidFill>
              </a:rPr>
              <a:t>I</a:t>
            </a:r>
            <a:r>
              <a:rPr lang="en-US" altLang="en-US" dirty="0">
                <a:solidFill>
                  <a:srgbClr val="C00000"/>
                </a:solidFill>
              </a:rPr>
              <a:t>) </a:t>
            </a:r>
            <a:r>
              <a:rPr lang="en-US" altLang="en-US" dirty="0"/>
              <a:t>for a closed economy </a:t>
            </a:r>
          </a:p>
        </p:txBody>
      </p:sp>
      <p:sp>
        <p:nvSpPr>
          <p:cNvPr id="23557" name="Slide Number Placeholder 1"/>
          <p:cNvSpPr>
            <a:spLocks noGrp="1"/>
          </p:cNvSpPr>
          <p:nvPr>
            <p:ph type="sldNum" sz="quarter" idx="10"/>
          </p:nvPr>
        </p:nvSpPr>
        <p:spPr>
          <a:prstGeom prst="rect">
            <a:avLst/>
          </a:prstGeom>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A7567171-50A4-42DE-93B7-DB69765B9156}" type="slidenum">
              <a:rPr lang="en-US" altLang="en-US" sz="1200">
                <a:solidFill>
                  <a:srgbClr val="002060"/>
                </a:solidFill>
              </a:rPr>
              <a:pPr algn="ctr" eaLnBrk="1" hangingPunct="1"/>
              <a:t>14</a:t>
            </a:fld>
            <a:endParaRPr lang="en-US" altLang="en-US" sz="1200">
              <a:solidFill>
                <a:srgbClr val="002060"/>
              </a:solidFill>
            </a:endParaRPr>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12258687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sz="4800" dirty="0"/>
              <a:t>Some Important Identities – 3 </a:t>
            </a:r>
          </a:p>
        </p:txBody>
      </p:sp>
      <p:sp>
        <p:nvSpPr>
          <p:cNvPr id="24579" name="Content Placeholder 2"/>
          <p:cNvSpPr>
            <a:spLocks noGrp="1"/>
          </p:cNvSpPr>
          <p:nvPr>
            <p:ph idx="1"/>
          </p:nvPr>
        </p:nvSpPr>
        <p:spPr>
          <a:xfrm>
            <a:off x="304800" y="990600"/>
            <a:ext cx="11582400" cy="5422900"/>
          </a:xfrm>
          <a:prstGeom prst="rect">
            <a:avLst/>
          </a:prstGeom>
        </p:spPr>
        <p:txBody>
          <a:bodyPr/>
          <a:lstStyle/>
          <a:p>
            <a:r>
              <a:rPr lang="en-US" altLang="en-US" sz="3200" dirty="0"/>
              <a:t>Define  </a:t>
            </a:r>
            <a:r>
              <a:rPr lang="en-US" altLang="en-US" sz="3200" b="1" i="1" dirty="0">
                <a:solidFill>
                  <a:srgbClr val="C00000"/>
                </a:solidFill>
              </a:rPr>
              <a:t>T</a:t>
            </a:r>
            <a:r>
              <a:rPr lang="en-US" altLang="en-US" sz="3200" dirty="0"/>
              <a:t> = taxes minus transfer payments</a:t>
            </a:r>
          </a:p>
          <a:p>
            <a:pPr marL="457200" lvl="1" indent="0">
              <a:buNone/>
            </a:pPr>
            <a:r>
              <a:rPr lang="en-US" altLang="en-US" sz="2800" b="1" i="1" dirty="0"/>
              <a:t>S</a:t>
            </a:r>
            <a:r>
              <a:rPr lang="en-US" altLang="en-US" sz="2800" dirty="0"/>
              <a:t> = </a:t>
            </a:r>
            <a:r>
              <a:rPr lang="en-US" altLang="en-US" sz="2800" b="1" i="1" dirty="0"/>
              <a:t>Y</a:t>
            </a:r>
            <a:r>
              <a:rPr lang="en-US" altLang="en-US" sz="2800" dirty="0"/>
              <a:t> – </a:t>
            </a:r>
            <a:r>
              <a:rPr lang="en-US" altLang="en-US" sz="2800" b="1" i="1" dirty="0"/>
              <a:t>C</a:t>
            </a:r>
            <a:r>
              <a:rPr lang="en-US" altLang="en-US" sz="2800" dirty="0"/>
              <a:t> – </a:t>
            </a:r>
            <a:r>
              <a:rPr lang="en-US" altLang="en-US" sz="2800" b="1" i="1" dirty="0"/>
              <a:t>G</a:t>
            </a:r>
            <a:r>
              <a:rPr lang="en-US" altLang="en-US" sz="2800" dirty="0"/>
              <a:t> can be rewritten as:</a:t>
            </a:r>
          </a:p>
          <a:p>
            <a:pPr marL="0" indent="0">
              <a:buNone/>
            </a:pPr>
            <a:r>
              <a:rPr lang="en-US" altLang="en-US" sz="3200" dirty="0"/>
              <a:t>	</a:t>
            </a:r>
            <a:r>
              <a:rPr lang="en-US" altLang="en-US" sz="3200" b="1" i="1" dirty="0">
                <a:solidFill>
                  <a:srgbClr val="C00000"/>
                </a:solidFill>
              </a:rPr>
              <a:t>S</a:t>
            </a:r>
            <a:r>
              <a:rPr lang="en-US" altLang="en-US" sz="3200" dirty="0">
                <a:solidFill>
                  <a:srgbClr val="C00000"/>
                </a:solidFill>
              </a:rPr>
              <a:t> = (</a:t>
            </a:r>
            <a:r>
              <a:rPr lang="en-US" altLang="en-US" sz="3200" b="1" i="1" dirty="0">
                <a:solidFill>
                  <a:srgbClr val="C00000"/>
                </a:solidFill>
              </a:rPr>
              <a:t>Y</a:t>
            </a:r>
            <a:r>
              <a:rPr lang="en-US" altLang="en-US" sz="3200" dirty="0">
                <a:solidFill>
                  <a:srgbClr val="C00000"/>
                </a:solidFill>
              </a:rPr>
              <a:t> – </a:t>
            </a:r>
            <a:r>
              <a:rPr lang="en-US" altLang="en-US" sz="3200" b="1" i="1" dirty="0">
                <a:solidFill>
                  <a:srgbClr val="C00000"/>
                </a:solidFill>
              </a:rPr>
              <a:t>T</a:t>
            </a:r>
            <a:r>
              <a:rPr lang="en-US" altLang="en-US" sz="3200" dirty="0">
                <a:solidFill>
                  <a:srgbClr val="C00000"/>
                </a:solidFill>
              </a:rPr>
              <a:t> – </a:t>
            </a:r>
            <a:r>
              <a:rPr lang="en-US" altLang="en-US" sz="3200" b="1" i="1" dirty="0">
                <a:solidFill>
                  <a:srgbClr val="C00000"/>
                </a:solidFill>
              </a:rPr>
              <a:t>C</a:t>
            </a:r>
            <a:r>
              <a:rPr lang="en-US" altLang="en-US" sz="3200" dirty="0">
                <a:solidFill>
                  <a:srgbClr val="C00000"/>
                </a:solidFill>
              </a:rPr>
              <a:t>) + (</a:t>
            </a:r>
            <a:r>
              <a:rPr lang="en-US" altLang="en-US" sz="3200" b="1" i="1" dirty="0">
                <a:solidFill>
                  <a:srgbClr val="C00000"/>
                </a:solidFill>
              </a:rPr>
              <a:t>T</a:t>
            </a:r>
            <a:r>
              <a:rPr lang="en-US" altLang="en-US" sz="3200" dirty="0">
                <a:solidFill>
                  <a:srgbClr val="C00000"/>
                </a:solidFill>
              </a:rPr>
              <a:t> – </a:t>
            </a:r>
            <a:r>
              <a:rPr lang="en-US" altLang="en-US" sz="3200" b="1" i="1" dirty="0">
                <a:solidFill>
                  <a:srgbClr val="C00000"/>
                </a:solidFill>
              </a:rPr>
              <a:t>G</a:t>
            </a:r>
            <a:r>
              <a:rPr lang="en-US" altLang="en-US" sz="3200" dirty="0">
                <a:solidFill>
                  <a:srgbClr val="C00000"/>
                </a:solidFill>
              </a:rPr>
              <a:t>)</a:t>
            </a:r>
          </a:p>
          <a:p>
            <a:r>
              <a:rPr lang="en-US" altLang="en-US" sz="3200" dirty="0"/>
              <a:t>Private saving = </a:t>
            </a:r>
            <a:r>
              <a:rPr lang="en-US" altLang="en-US" sz="3200" b="1" i="1" dirty="0"/>
              <a:t>Y</a:t>
            </a:r>
            <a:r>
              <a:rPr lang="en-US" altLang="en-US" sz="3200" dirty="0"/>
              <a:t> – </a:t>
            </a:r>
            <a:r>
              <a:rPr lang="en-US" altLang="en-US" sz="3200" b="1" i="1" dirty="0"/>
              <a:t>T</a:t>
            </a:r>
            <a:r>
              <a:rPr lang="en-US" altLang="en-US" sz="3200" dirty="0"/>
              <a:t> – </a:t>
            </a:r>
            <a:r>
              <a:rPr lang="en-US" altLang="en-US" sz="3200" b="1" i="1" dirty="0"/>
              <a:t>C</a:t>
            </a:r>
          </a:p>
          <a:p>
            <a:pPr lvl="1"/>
            <a:r>
              <a:rPr lang="en-US" altLang="en-US" sz="2800" dirty="0"/>
              <a:t>Income that households have left after paying for taxes and consumption</a:t>
            </a:r>
          </a:p>
          <a:p>
            <a:r>
              <a:rPr lang="en-US" altLang="en-US" sz="3200" dirty="0"/>
              <a:t>Public saving = </a:t>
            </a:r>
            <a:r>
              <a:rPr lang="en-US" altLang="en-US" sz="3200" b="1" i="1" dirty="0"/>
              <a:t>T</a:t>
            </a:r>
            <a:r>
              <a:rPr lang="en-US" altLang="en-US" sz="3200" dirty="0"/>
              <a:t> – </a:t>
            </a:r>
            <a:r>
              <a:rPr lang="en-US" altLang="en-US" sz="3200" b="1" i="1" dirty="0"/>
              <a:t>G </a:t>
            </a:r>
          </a:p>
          <a:p>
            <a:pPr lvl="1"/>
            <a:r>
              <a:rPr lang="en-US" altLang="en-US" sz="2800" dirty="0"/>
              <a:t>Tax revenue that the government has left after paying for its spending</a:t>
            </a:r>
          </a:p>
          <a:p>
            <a:pPr marL="0" indent="0">
              <a:buNone/>
            </a:pPr>
            <a:r>
              <a:rPr lang="en-US" altLang="en-US" sz="2800" dirty="0">
                <a:solidFill>
                  <a:srgbClr val="C00000"/>
                </a:solidFill>
              </a:rPr>
              <a:t>National saving (</a:t>
            </a:r>
            <a:r>
              <a:rPr lang="en-US" altLang="en-US" sz="2800" b="1" i="1" dirty="0">
                <a:solidFill>
                  <a:srgbClr val="C00000"/>
                </a:solidFill>
              </a:rPr>
              <a:t>S</a:t>
            </a:r>
            <a:r>
              <a:rPr lang="en-US" altLang="en-US" sz="2800" dirty="0">
                <a:solidFill>
                  <a:srgbClr val="C00000"/>
                </a:solidFill>
              </a:rPr>
              <a:t>) = Private saving + Public saving</a:t>
            </a:r>
          </a:p>
        </p:txBody>
      </p:sp>
      <p:sp>
        <p:nvSpPr>
          <p:cNvPr id="24581" name="Slide Number Placeholder 1"/>
          <p:cNvSpPr>
            <a:spLocks noGrp="1"/>
          </p:cNvSpPr>
          <p:nvPr>
            <p:ph type="sldNum" sz="quarter" idx="10"/>
          </p:nvPr>
        </p:nvSpPr>
        <p:spPr>
          <a:prstGeom prst="rect">
            <a:avLst/>
          </a:prstGeom>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3E0FAF3B-CB20-4BE7-9275-E50E4DBDBFB2}" type="slidenum">
              <a:rPr lang="en-US" altLang="en-US" sz="1200">
                <a:solidFill>
                  <a:srgbClr val="002060"/>
                </a:solidFill>
              </a:rPr>
              <a:pPr algn="ctr" eaLnBrk="1" hangingPunct="1"/>
              <a:t>15</a:t>
            </a:fld>
            <a:endParaRPr lang="en-US" altLang="en-US" sz="1200">
              <a:solidFill>
                <a:srgbClr val="002060"/>
              </a:solidFill>
            </a:endParaRPr>
          </a:p>
        </p:txBody>
      </p:sp>
      <p:sp>
        <p:nvSpPr>
          <p:cNvPr id="6"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313580711"/>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z="4800" dirty="0"/>
              <a:t>Budget Surplus or Deficit</a:t>
            </a:r>
          </a:p>
        </p:txBody>
      </p:sp>
      <p:sp>
        <p:nvSpPr>
          <p:cNvPr id="25603" name="Content Placeholder 2"/>
          <p:cNvSpPr>
            <a:spLocks noGrp="1"/>
          </p:cNvSpPr>
          <p:nvPr>
            <p:ph idx="1"/>
          </p:nvPr>
        </p:nvSpPr>
        <p:spPr>
          <a:prstGeom prst="rect">
            <a:avLst/>
          </a:prstGeom>
        </p:spPr>
        <p:txBody>
          <a:bodyPr/>
          <a:lstStyle/>
          <a:p>
            <a:pPr>
              <a:spcBef>
                <a:spcPts val="1200"/>
              </a:spcBef>
              <a:spcAft>
                <a:spcPts val="1200"/>
              </a:spcAft>
            </a:pPr>
            <a:r>
              <a:rPr lang="en-US" altLang="en-US" dirty="0"/>
              <a:t>Budget surplus: </a:t>
            </a:r>
            <a:r>
              <a:rPr lang="en-US" altLang="en-US" b="1" i="1" dirty="0"/>
              <a:t>T</a:t>
            </a:r>
            <a:r>
              <a:rPr lang="en-US" altLang="en-US" dirty="0"/>
              <a:t> – </a:t>
            </a:r>
            <a:r>
              <a:rPr lang="en-US" altLang="en-US" b="1" i="1" dirty="0"/>
              <a:t>G</a:t>
            </a:r>
            <a:r>
              <a:rPr lang="en-US" altLang="en-US" dirty="0"/>
              <a:t> &gt; 0</a:t>
            </a:r>
          </a:p>
          <a:p>
            <a:pPr lvl="1">
              <a:spcBef>
                <a:spcPts val="1200"/>
              </a:spcBef>
              <a:spcAft>
                <a:spcPts val="1200"/>
              </a:spcAft>
            </a:pPr>
            <a:r>
              <a:rPr lang="en-US" altLang="en-US" dirty="0"/>
              <a:t>Excess of tax revenue over government spending = public saving (T-G)</a:t>
            </a:r>
          </a:p>
          <a:p>
            <a:pPr>
              <a:spcBef>
                <a:spcPts val="1200"/>
              </a:spcBef>
              <a:spcAft>
                <a:spcPts val="1200"/>
              </a:spcAft>
            </a:pPr>
            <a:r>
              <a:rPr lang="en-US" altLang="en-US" dirty="0"/>
              <a:t>Budget deficit: </a:t>
            </a:r>
            <a:r>
              <a:rPr lang="en-US" altLang="en-US" b="1" i="1" dirty="0"/>
              <a:t>T</a:t>
            </a:r>
            <a:r>
              <a:rPr lang="en-US" altLang="en-US" dirty="0"/>
              <a:t> – </a:t>
            </a:r>
            <a:r>
              <a:rPr lang="en-US" altLang="en-US" b="1" i="1" dirty="0"/>
              <a:t>G</a:t>
            </a:r>
            <a:r>
              <a:rPr lang="en-US" altLang="en-US" dirty="0"/>
              <a:t> &lt; 0</a:t>
            </a:r>
          </a:p>
          <a:p>
            <a:pPr lvl="1">
              <a:spcBef>
                <a:spcPts val="1200"/>
              </a:spcBef>
              <a:spcAft>
                <a:spcPts val="1200"/>
              </a:spcAft>
            </a:pPr>
            <a:r>
              <a:rPr lang="en-US" altLang="en-US" dirty="0"/>
              <a:t>Shortfall of tax revenue from government spending = – (public saving) = </a:t>
            </a:r>
            <a:r>
              <a:rPr lang="en-US" altLang="en-US" b="1" i="1" dirty="0"/>
              <a:t>G</a:t>
            </a:r>
            <a:r>
              <a:rPr lang="en-US" altLang="en-US" dirty="0"/>
              <a:t> – </a:t>
            </a:r>
            <a:r>
              <a:rPr lang="en-US" altLang="en-US" b="1" i="1" dirty="0"/>
              <a:t>T</a:t>
            </a:r>
            <a:r>
              <a:rPr lang="en-US" altLang="en-US" dirty="0"/>
              <a:t> </a:t>
            </a:r>
          </a:p>
        </p:txBody>
      </p:sp>
      <p:sp>
        <p:nvSpPr>
          <p:cNvPr id="25605" name="Slide Number Placeholder 1"/>
          <p:cNvSpPr>
            <a:spLocks noGrp="1"/>
          </p:cNvSpPr>
          <p:nvPr>
            <p:ph type="sldNum" sz="quarter" idx="10"/>
          </p:nvPr>
        </p:nvSpPr>
        <p:spPr>
          <a:prstGeom prst="rect">
            <a:avLst/>
          </a:prstGeom>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45888313-74CC-40F5-80C8-BBE9BE0DC816}" type="slidenum">
              <a:rPr lang="en-US" altLang="en-US" sz="1200">
                <a:solidFill>
                  <a:srgbClr val="002060"/>
                </a:solidFill>
              </a:rPr>
              <a:pPr algn="ctr" eaLnBrk="1" hangingPunct="1"/>
              <a:t>16</a:t>
            </a:fld>
            <a:endParaRPr lang="en-US" altLang="en-US" sz="1200">
              <a:solidFill>
                <a:srgbClr val="002060"/>
              </a:solidFill>
            </a:endParaRPr>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35819951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6">
                    <a:lumMod val="50000"/>
                  </a:schemeClr>
                </a:solidFill>
              </a:rPr>
              <a:t>Active Learning 1: </a:t>
            </a:r>
            <a:r>
              <a:rPr lang="en-US" sz="4000" dirty="0">
                <a:solidFill>
                  <a:srgbClr val="C00000"/>
                </a:solidFill>
              </a:rPr>
              <a:t>Applying the concepts</a:t>
            </a:r>
            <a:endParaRPr lang="en-US" sz="4000" dirty="0"/>
          </a:p>
        </p:txBody>
      </p:sp>
      <p:sp>
        <p:nvSpPr>
          <p:cNvPr id="3" name="Content Placeholder 2"/>
          <p:cNvSpPr>
            <a:spLocks noGrp="1"/>
          </p:cNvSpPr>
          <p:nvPr>
            <p:ph idx="1"/>
          </p:nvPr>
        </p:nvSpPr>
        <p:spPr>
          <a:xfrm>
            <a:off x="228600" y="914401"/>
            <a:ext cx="11760199" cy="5534025"/>
          </a:xfrm>
          <a:prstGeom prst="rect">
            <a:avLst/>
          </a:prstGeom>
        </p:spPr>
        <p:txBody>
          <a:bodyPr>
            <a:noAutofit/>
          </a:bodyPr>
          <a:lstStyle/>
          <a:p>
            <a:pPr marL="0" indent="0">
              <a:spcBef>
                <a:spcPts val="1200"/>
              </a:spcBef>
              <a:spcAft>
                <a:spcPts val="600"/>
              </a:spcAft>
              <a:buNone/>
            </a:pPr>
            <a:r>
              <a:rPr lang="en-US" sz="3000" dirty="0">
                <a:solidFill>
                  <a:srgbClr val="002060"/>
                </a:solidFill>
              </a:rPr>
              <a:t>You have the following information: </a:t>
            </a:r>
            <a:r>
              <a:rPr lang="en-US" sz="3000" b="1" i="1" dirty="0">
                <a:solidFill>
                  <a:srgbClr val="002060"/>
                </a:solidFill>
              </a:rPr>
              <a:t>GDP</a:t>
            </a:r>
            <a:r>
              <a:rPr lang="en-US" sz="3000" dirty="0">
                <a:solidFill>
                  <a:srgbClr val="002060"/>
                </a:solidFill>
              </a:rPr>
              <a:t> = $19 trillion, </a:t>
            </a:r>
            <a:r>
              <a:rPr lang="en-US" sz="3000" b="1" i="1" dirty="0">
                <a:solidFill>
                  <a:srgbClr val="002060"/>
                </a:solidFill>
              </a:rPr>
              <a:t>C</a:t>
            </a:r>
            <a:r>
              <a:rPr lang="en-US" sz="3000" dirty="0">
                <a:solidFill>
                  <a:srgbClr val="002060"/>
                </a:solidFill>
              </a:rPr>
              <a:t> = $13 trillion, </a:t>
            </a:r>
            <a:r>
              <a:rPr lang="en-US" sz="3000" b="1" i="1" dirty="0">
                <a:solidFill>
                  <a:srgbClr val="002060"/>
                </a:solidFill>
              </a:rPr>
              <a:t>G</a:t>
            </a:r>
            <a:r>
              <a:rPr lang="en-US" sz="3000" dirty="0">
                <a:solidFill>
                  <a:srgbClr val="002060"/>
                </a:solidFill>
              </a:rPr>
              <a:t> = $2.5 trillion, and Budget deficit = $1.2 trillion.  </a:t>
            </a:r>
          </a:p>
          <a:p>
            <a:pPr marL="514350" indent="-514350">
              <a:spcBef>
                <a:spcPts val="1200"/>
              </a:spcBef>
              <a:spcAft>
                <a:spcPts val="600"/>
              </a:spcAft>
              <a:buClr>
                <a:srgbClr val="C00000"/>
              </a:buClr>
              <a:buFont typeface="+mj-lt"/>
              <a:buAutoNum type="alphaUcPeriod"/>
            </a:pPr>
            <a:r>
              <a:rPr lang="en-US" sz="3000" dirty="0">
                <a:solidFill>
                  <a:schemeClr val="tx1"/>
                </a:solidFill>
              </a:rPr>
              <a:t>Find public saving, net taxes, private saving, national saving, and investment. </a:t>
            </a:r>
          </a:p>
          <a:p>
            <a:pPr marL="514350" indent="-514350">
              <a:spcBef>
                <a:spcPts val="1200"/>
              </a:spcBef>
              <a:spcAft>
                <a:spcPts val="600"/>
              </a:spcAft>
              <a:buClr>
                <a:srgbClr val="C00000"/>
              </a:buClr>
              <a:buFont typeface="+mj-lt"/>
              <a:buAutoNum type="alphaUcPeriod"/>
            </a:pPr>
            <a:r>
              <a:rPr lang="en-US" sz="3000" dirty="0">
                <a:solidFill>
                  <a:schemeClr val="tx1"/>
                </a:solidFill>
              </a:rPr>
              <a:t>Government cuts taxes by $300 billion. Find new budget deficit and answers to A. if:</a:t>
            </a:r>
          </a:p>
          <a:p>
            <a:pPr marL="914400" lvl="1" indent="-514350">
              <a:spcBef>
                <a:spcPts val="1200"/>
              </a:spcBef>
              <a:spcAft>
                <a:spcPts val="600"/>
              </a:spcAft>
              <a:buClr>
                <a:srgbClr val="C00000"/>
              </a:buClr>
              <a:buFont typeface="+mj-lt"/>
              <a:buAutoNum type="alphaLcParenR"/>
            </a:pPr>
            <a:r>
              <a:rPr lang="en-US" sz="3000" dirty="0">
                <a:solidFill>
                  <a:schemeClr val="tx1"/>
                </a:solidFill>
              </a:rPr>
              <a:t>Consumers save the entire tax cut</a:t>
            </a:r>
          </a:p>
          <a:p>
            <a:pPr marL="914400" lvl="1" indent="-514350">
              <a:spcBef>
                <a:spcPts val="1200"/>
              </a:spcBef>
              <a:spcAft>
                <a:spcPts val="600"/>
              </a:spcAft>
              <a:buClr>
                <a:srgbClr val="C00000"/>
              </a:buClr>
              <a:buFont typeface="+mj-lt"/>
              <a:buAutoNum type="alphaLcParenR"/>
            </a:pPr>
            <a:r>
              <a:rPr lang="en-US" sz="3000" dirty="0">
                <a:solidFill>
                  <a:schemeClr val="tx1"/>
                </a:solidFill>
              </a:rPr>
              <a:t>Consumers save 1/3 and spend the other 2/3 of the tax cut</a:t>
            </a: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17</a:t>
            </a:fld>
            <a:endParaRPr lang="en-US"/>
          </a:p>
        </p:txBody>
      </p:sp>
      <p:sp>
        <p:nvSpPr>
          <p:cNvPr id="6"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801681059"/>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6">
                    <a:lumMod val="50000"/>
                  </a:schemeClr>
                </a:solidFill>
              </a:rPr>
              <a:t>Active Learning 1: </a:t>
            </a:r>
            <a:r>
              <a:rPr lang="en-US" sz="4000" dirty="0">
                <a:solidFill>
                  <a:srgbClr val="C00000"/>
                </a:solidFill>
              </a:rPr>
              <a:t>Answers, A</a:t>
            </a:r>
            <a:endParaRPr lang="en-US" sz="4000" dirty="0"/>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18</a:t>
            </a:fld>
            <a:endParaRPr lang="en-US"/>
          </a:p>
        </p:txBody>
      </p:sp>
      <p:sp>
        <p:nvSpPr>
          <p:cNvPr id="3" name="Content Placeholder 2"/>
          <p:cNvSpPr>
            <a:spLocks noGrp="1"/>
          </p:cNvSpPr>
          <p:nvPr>
            <p:ph idx="12"/>
          </p:nvPr>
        </p:nvSpPr>
        <p:spPr>
          <a:xfrm>
            <a:off x="203201" y="914400"/>
            <a:ext cx="11836399" cy="5486400"/>
          </a:xfrm>
        </p:spPr>
        <p:txBody>
          <a:bodyPr>
            <a:normAutofit/>
          </a:bodyPr>
          <a:lstStyle/>
          <a:p>
            <a:pPr marL="0" indent="0">
              <a:spcBef>
                <a:spcPts val="1200"/>
              </a:spcBef>
              <a:buNone/>
            </a:pPr>
            <a:r>
              <a:rPr lang="en-US" sz="2800" b="1" i="1" dirty="0">
                <a:solidFill>
                  <a:schemeClr val="accent6">
                    <a:lumMod val="50000"/>
                  </a:schemeClr>
                </a:solidFill>
              </a:rPr>
              <a:t>Y</a:t>
            </a:r>
            <a:r>
              <a:rPr lang="en-US" sz="2800" dirty="0">
                <a:solidFill>
                  <a:schemeClr val="accent6">
                    <a:lumMod val="50000"/>
                  </a:schemeClr>
                </a:solidFill>
              </a:rPr>
              <a:t> = $19 tn., </a:t>
            </a:r>
            <a:r>
              <a:rPr lang="en-US" sz="2800" b="1" i="1" dirty="0">
                <a:solidFill>
                  <a:schemeClr val="accent6">
                    <a:lumMod val="50000"/>
                  </a:schemeClr>
                </a:solidFill>
              </a:rPr>
              <a:t>C</a:t>
            </a:r>
            <a:r>
              <a:rPr lang="en-US" sz="2800" dirty="0">
                <a:solidFill>
                  <a:schemeClr val="accent6">
                    <a:lumMod val="50000"/>
                  </a:schemeClr>
                </a:solidFill>
              </a:rPr>
              <a:t> = $13 tn. </a:t>
            </a:r>
            <a:r>
              <a:rPr lang="en-US" sz="2800" b="1" i="1" dirty="0">
                <a:solidFill>
                  <a:schemeClr val="accent6">
                    <a:lumMod val="50000"/>
                  </a:schemeClr>
                </a:solidFill>
              </a:rPr>
              <a:t>G</a:t>
            </a:r>
            <a:r>
              <a:rPr lang="en-US" sz="2800" dirty="0">
                <a:solidFill>
                  <a:schemeClr val="accent6">
                    <a:lumMod val="50000"/>
                  </a:schemeClr>
                </a:solidFill>
              </a:rPr>
              <a:t> = $2.5 tn., and Budget deficit = </a:t>
            </a:r>
            <a:r>
              <a:rPr lang="en-US" sz="2800" b="1" i="1" dirty="0">
                <a:solidFill>
                  <a:schemeClr val="accent6">
                    <a:lumMod val="50000"/>
                  </a:schemeClr>
                </a:solidFill>
              </a:rPr>
              <a:t>G</a:t>
            </a:r>
            <a:r>
              <a:rPr lang="en-US" sz="2800" dirty="0">
                <a:solidFill>
                  <a:schemeClr val="accent6">
                    <a:lumMod val="50000"/>
                  </a:schemeClr>
                </a:solidFill>
              </a:rPr>
              <a:t> – </a:t>
            </a:r>
            <a:r>
              <a:rPr lang="en-US" sz="2800" b="1" i="1" dirty="0">
                <a:solidFill>
                  <a:schemeClr val="accent6">
                    <a:lumMod val="50000"/>
                  </a:schemeClr>
                </a:solidFill>
              </a:rPr>
              <a:t>T</a:t>
            </a:r>
            <a:r>
              <a:rPr lang="en-US" sz="2800" dirty="0">
                <a:solidFill>
                  <a:schemeClr val="accent6">
                    <a:lumMod val="50000"/>
                  </a:schemeClr>
                </a:solidFill>
              </a:rPr>
              <a:t> = $1.2 tn.  </a:t>
            </a:r>
          </a:p>
          <a:p>
            <a:pPr>
              <a:spcBef>
                <a:spcPts val="1200"/>
              </a:spcBef>
              <a:buClr>
                <a:srgbClr val="C00000"/>
              </a:buClr>
            </a:pPr>
            <a:r>
              <a:rPr lang="en-US" sz="2800" dirty="0"/>
              <a:t>Public saving = </a:t>
            </a:r>
            <a:r>
              <a:rPr lang="en-US" sz="2800" b="1" i="1" dirty="0"/>
              <a:t>T</a:t>
            </a:r>
            <a:r>
              <a:rPr lang="en-US" sz="2800" dirty="0"/>
              <a:t> – </a:t>
            </a:r>
            <a:r>
              <a:rPr lang="en-US" sz="2800" b="1" i="1" dirty="0"/>
              <a:t>G</a:t>
            </a:r>
            <a:r>
              <a:rPr lang="en-US" sz="2800" dirty="0"/>
              <a:t> = </a:t>
            </a:r>
            <a:r>
              <a:rPr lang="en-US" sz="2800" dirty="0">
                <a:solidFill>
                  <a:srgbClr val="C00000"/>
                </a:solidFill>
              </a:rPr>
              <a:t>– $1.2 tn.</a:t>
            </a:r>
          </a:p>
          <a:p>
            <a:pPr>
              <a:spcBef>
                <a:spcPts val="1200"/>
              </a:spcBef>
              <a:buClr>
                <a:srgbClr val="C00000"/>
              </a:buClr>
            </a:pPr>
            <a:r>
              <a:rPr lang="en-US" sz="2800" dirty="0"/>
              <a:t>Net taxes </a:t>
            </a:r>
            <a:r>
              <a:rPr lang="en-US" sz="2800" b="1" i="1" dirty="0">
                <a:solidFill>
                  <a:srgbClr val="C00000"/>
                </a:solidFill>
              </a:rPr>
              <a:t>T</a:t>
            </a:r>
            <a:r>
              <a:rPr lang="en-US" sz="2800" dirty="0">
                <a:solidFill>
                  <a:srgbClr val="C00000"/>
                </a:solidFill>
              </a:rPr>
              <a:t> = $1.3 tn.</a:t>
            </a:r>
          </a:p>
          <a:p>
            <a:pPr marL="457200" lvl="1" indent="0">
              <a:spcBef>
                <a:spcPts val="1200"/>
              </a:spcBef>
              <a:buNone/>
            </a:pPr>
            <a:r>
              <a:rPr lang="en-US" b="1" i="1" dirty="0">
                <a:solidFill>
                  <a:schemeClr val="tx1"/>
                </a:solidFill>
              </a:rPr>
              <a:t>G</a:t>
            </a:r>
            <a:r>
              <a:rPr lang="en-US" dirty="0">
                <a:solidFill>
                  <a:schemeClr val="tx1"/>
                </a:solidFill>
              </a:rPr>
              <a:t> – </a:t>
            </a:r>
            <a:r>
              <a:rPr lang="en-US" b="1" i="1" dirty="0">
                <a:solidFill>
                  <a:schemeClr val="tx1"/>
                </a:solidFill>
              </a:rPr>
              <a:t>T</a:t>
            </a:r>
            <a:r>
              <a:rPr lang="en-US" dirty="0">
                <a:solidFill>
                  <a:schemeClr val="tx1"/>
                </a:solidFill>
              </a:rPr>
              <a:t> = 1.2, </a:t>
            </a:r>
            <a:r>
              <a:rPr lang="en-US" b="1" i="1" dirty="0">
                <a:solidFill>
                  <a:schemeClr val="tx1"/>
                </a:solidFill>
              </a:rPr>
              <a:t>G</a:t>
            </a:r>
            <a:r>
              <a:rPr lang="en-US" dirty="0">
                <a:solidFill>
                  <a:schemeClr val="tx1"/>
                </a:solidFill>
              </a:rPr>
              <a:t> = 2.5, So </a:t>
            </a:r>
            <a:r>
              <a:rPr lang="en-US" b="1" i="1" dirty="0">
                <a:solidFill>
                  <a:schemeClr val="tx1"/>
                </a:solidFill>
              </a:rPr>
              <a:t>T</a:t>
            </a:r>
            <a:r>
              <a:rPr lang="en-US" dirty="0">
                <a:solidFill>
                  <a:schemeClr val="tx1"/>
                </a:solidFill>
              </a:rPr>
              <a:t> = 2.5 – 1.2 = 1.3</a:t>
            </a:r>
          </a:p>
          <a:p>
            <a:pPr>
              <a:spcBef>
                <a:spcPts val="1200"/>
              </a:spcBef>
              <a:buClr>
                <a:srgbClr val="C00000"/>
              </a:buClr>
            </a:pPr>
            <a:r>
              <a:rPr lang="en-US" sz="2800" dirty="0"/>
              <a:t>Private saving </a:t>
            </a:r>
            <a:r>
              <a:rPr lang="en-US" sz="2800" dirty="0">
                <a:solidFill>
                  <a:srgbClr val="C00000"/>
                </a:solidFill>
              </a:rPr>
              <a:t>= $4.7 tn.</a:t>
            </a:r>
          </a:p>
          <a:p>
            <a:pPr marL="457200" lvl="1" indent="0">
              <a:spcBef>
                <a:spcPts val="1200"/>
              </a:spcBef>
              <a:buClr>
                <a:srgbClr val="C00000"/>
              </a:buClr>
              <a:buNone/>
            </a:pPr>
            <a:r>
              <a:rPr lang="fr-FR" dirty="0">
                <a:solidFill>
                  <a:schemeClr val="tx1"/>
                </a:solidFill>
              </a:rPr>
              <a:t>= </a:t>
            </a:r>
            <a:r>
              <a:rPr lang="fr-FR" b="1" i="1" dirty="0">
                <a:solidFill>
                  <a:schemeClr val="tx1"/>
                </a:solidFill>
              </a:rPr>
              <a:t>Y</a:t>
            </a:r>
            <a:r>
              <a:rPr lang="fr-FR" dirty="0">
                <a:solidFill>
                  <a:schemeClr val="tx1"/>
                </a:solidFill>
              </a:rPr>
              <a:t> – </a:t>
            </a:r>
            <a:r>
              <a:rPr lang="fr-FR" b="1" i="1" dirty="0">
                <a:solidFill>
                  <a:schemeClr val="tx1"/>
                </a:solidFill>
              </a:rPr>
              <a:t>T</a:t>
            </a:r>
            <a:r>
              <a:rPr lang="fr-FR" dirty="0">
                <a:solidFill>
                  <a:schemeClr val="tx1"/>
                </a:solidFill>
              </a:rPr>
              <a:t> – </a:t>
            </a:r>
            <a:r>
              <a:rPr lang="fr-FR" b="1" i="1" dirty="0">
                <a:solidFill>
                  <a:schemeClr val="tx1"/>
                </a:solidFill>
              </a:rPr>
              <a:t>C</a:t>
            </a:r>
            <a:r>
              <a:rPr lang="fr-FR" dirty="0">
                <a:solidFill>
                  <a:schemeClr val="tx1"/>
                </a:solidFill>
              </a:rPr>
              <a:t> = 19 – 1.3 – 13 = 4.7</a:t>
            </a:r>
            <a:endParaRPr lang="en-US" dirty="0">
              <a:solidFill>
                <a:schemeClr val="tx1"/>
              </a:solidFill>
            </a:endParaRPr>
          </a:p>
          <a:p>
            <a:pPr>
              <a:spcBef>
                <a:spcPts val="1200"/>
              </a:spcBef>
              <a:buClr>
                <a:srgbClr val="C00000"/>
              </a:buClr>
            </a:pPr>
            <a:r>
              <a:rPr lang="en-US" sz="2800" dirty="0"/>
              <a:t>National saving = investment, </a:t>
            </a:r>
            <a:r>
              <a:rPr lang="en-US" sz="2800" b="1" i="1" dirty="0">
                <a:solidFill>
                  <a:srgbClr val="C00000"/>
                </a:solidFill>
              </a:rPr>
              <a:t>S</a:t>
            </a:r>
            <a:r>
              <a:rPr lang="en-US" sz="2800" dirty="0">
                <a:solidFill>
                  <a:srgbClr val="C00000"/>
                </a:solidFill>
              </a:rPr>
              <a:t> = </a:t>
            </a:r>
            <a:r>
              <a:rPr lang="en-US" sz="2800" b="1" i="1" dirty="0">
                <a:solidFill>
                  <a:srgbClr val="C00000"/>
                </a:solidFill>
              </a:rPr>
              <a:t>I</a:t>
            </a:r>
            <a:r>
              <a:rPr lang="en-US" sz="2800" dirty="0">
                <a:solidFill>
                  <a:srgbClr val="C00000"/>
                </a:solidFill>
              </a:rPr>
              <a:t> = $3.5 tn.</a:t>
            </a:r>
          </a:p>
          <a:p>
            <a:pPr marL="457200" lvl="1" indent="0">
              <a:spcBef>
                <a:spcPts val="1200"/>
              </a:spcBef>
              <a:buClr>
                <a:srgbClr val="C00000"/>
              </a:buClr>
              <a:buNone/>
            </a:pPr>
            <a:r>
              <a:rPr lang="en-US" b="1" i="1" dirty="0">
                <a:solidFill>
                  <a:schemeClr val="tx1"/>
                </a:solidFill>
              </a:rPr>
              <a:t>S</a:t>
            </a:r>
            <a:r>
              <a:rPr lang="en-US" dirty="0">
                <a:solidFill>
                  <a:schemeClr val="tx1"/>
                </a:solidFill>
              </a:rPr>
              <a:t> = </a:t>
            </a:r>
            <a:r>
              <a:rPr lang="en-US" b="1" i="1" dirty="0">
                <a:solidFill>
                  <a:schemeClr val="tx1"/>
                </a:solidFill>
              </a:rPr>
              <a:t>Y</a:t>
            </a:r>
            <a:r>
              <a:rPr lang="en-US" dirty="0">
                <a:solidFill>
                  <a:schemeClr val="tx1"/>
                </a:solidFill>
              </a:rPr>
              <a:t> – </a:t>
            </a:r>
            <a:r>
              <a:rPr lang="en-US" b="1" i="1" dirty="0">
                <a:solidFill>
                  <a:schemeClr val="tx1"/>
                </a:solidFill>
              </a:rPr>
              <a:t>C</a:t>
            </a:r>
            <a:r>
              <a:rPr lang="en-US" dirty="0">
                <a:solidFill>
                  <a:schemeClr val="tx1"/>
                </a:solidFill>
              </a:rPr>
              <a:t> – </a:t>
            </a:r>
            <a:r>
              <a:rPr lang="en-US" b="1" i="1" dirty="0">
                <a:solidFill>
                  <a:schemeClr val="tx1"/>
                </a:solidFill>
              </a:rPr>
              <a:t>G</a:t>
            </a:r>
            <a:r>
              <a:rPr lang="en-US" dirty="0">
                <a:solidFill>
                  <a:schemeClr val="tx1"/>
                </a:solidFill>
              </a:rPr>
              <a:t> = 19 – 13 – 2.5 = 3.5</a:t>
            </a:r>
          </a:p>
          <a:p>
            <a:pPr marL="457200" lvl="1" indent="0">
              <a:spcBef>
                <a:spcPts val="1200"/>
              </a:spcBef>
              <a:buClr>
                <a:srgbClr val="C00000"/>
              </a:buClr>
              <a:buNone/>
            </a:pPr>
            <a:r>
              <a:rPr lang="en-US" b="1" i="1" dirty="0">
                <a:solidFill>
                  <a:schemeClr val="tx1"/>
                </a:solidFill>
              </a:rPr>
              <a:t>S</a:t>
            </a:r>
            <a:r>
              <a:rPr lang="en-US" dirty="0">
                <a:solidFill>
                  <a:schemeClr val="tx1"/>
                </a:solidFill>
              </a:rPr>
              <a:t> = private + public saving = 4.7 – 1.2</a:t>
            </a:r>
            <a:r>
              <a:rPr lang="en-US" dirty="0"/>
              <a:t> = 3.5</a:t>
            </a:r>
            <a:endParaRPr lang="en-US" dirty="0">
              <a:solidFill>
                <a:schemeClr val="tx1"/>
              </a:solidFill>
            </a:endParaRPr>
          </a:p>
        </p:txBody>
      </p:sp>
      <p:sp>
        <p:nvSpPr>
          <p:cNvPr id="6"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403340725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wipe(left)">
                                      <p:cBhvr>
                                        <p:cTn id="20" dur="500"/>
                                        <p:tgtEl>
                                          <p:spTgt spid="3">
                                            <p:txEl>
                                              <p:pRg st="4" end="4"/>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left)">
                                      <p:cBhvr>
                                        <p:cTn id="23" dur="500"/>
                                        <p:tgtEl>
                                          <p:spTgt spid="3">
                                            <p:txEl>
                                              <p:pRg st="5" end="5"/>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wipe(left)">
                                      <p:cBhvr>
                                        <p:cTn id="28" dur="500"/>
                                        <p:tgtEl>
                                          <p:spTgt spid="3">
                                            <p:txEl>
                                              <p:pRg st="6" end="6"/>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wipe(left)">
                                      <p:cBhvr>
                                        <p:cTn id="31" dur="500"/>
                                        <p:tgtEl>
                                          <p:spTgt spid="3">
                                            <p:txEl>
                                              <p:pRg st="7" end="7"/>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wipe(left)">
                                      <p:cBhvr>
                                        <p:cTn id="34"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6">
                    <a:lumMod val="50000"/>
                  </a:schemeClr>
                </a:solidFill>
              </a:rPr>
              <a:t>Active Learning 1: </a:t>
            </a:r>
            <a:r>
              <a:rPr lang="en-US" sz="4000" dirty="0">
                <a:solidFill>
                  <a:srgbClr val="C00000"/>
                </a:solidFill>
              </a:rPr>
              <a:t>Answers, B: Tax cut = $0.3 tn.</a:t>
            </a:r>
            <a:endParaRPr lang="en-US" sz="4000" dirty="0"/>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19</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240567261"/>
              </p:ext>
            </p:extLst>
          </p:nvPr>
        </p:nvGraphicFramePr>
        <p:xfrm>
          <a:off x="228600" y="914400"/>
          <a:ext cx="11658600" cy="5394960"/>
        </p:xfrm>
        <a:graphic>
          <a:graphicData uri="http://schemas.openxmlformats.org/drawingml/2006/table">
            <a:tbl>
              <a:tblPr firstRow="1" bandRow="1">
                <a:tableStyleId>{5C22544A-7EE6-4342-B048-85BDC9FD1C3A}</a:tableStyleId>
              </a:tblPr>
              <a:tblGrid>
                <a:gridCol w="2870585">
                  <a:extLst>
                    <a:ext uri="{9D8B030D-6E8A-4147-A177-3AD203B41FA5}">
                      <a16:colId xmlns:a16="http://schemas.microsoft.com/office/drawing/2014/main" val="20000"/>
                    </a:ext>
                  </a:extLst>
                </a:gridCol>
                <a:gridCol w="3550459">
                  <a:extLst>
                    <a:ext uri="{9D8B030D-6E8A-4147-A177-3AD203B41FA5}">
                      <a16:colId xmlns:a16="http://schemas.microsoft.com/office/drawing/2014/main" val="20001"/>
                    </a:ext>
                  </a:extLst>
                </a:gridCol>
                <a:gridCol w="312802">
                  <a:extLst>
                    <a:ext uri="{9D8B030D-6E8A-4147-A177-3AD203B41FA5}">
                      <a16:colId xmlns:a16="http://schemas.microsoft.com/office/drawing/2014/main" val="674350277"/>
                    </a:ext>
                  </a:extLst>
                </a:gridCol>
                <a:gridCol w="4924754">
                  <a:extLst>
                    <a:ext uri="{9D8B030D-6E8A-4147-A177-3AD203B41FA5}">
                      <a16:colId xmlns:a16="http://schemas.microsoft.com/office/drawing/2014/main" val="20002"/>
                    </a:ext>
                  </a:extLst>
                </a:gridCol>
              </a:tblGrid>
              <a:tr h="747895">
                <a:tc>
                  <a:txBody>
                    <a:bodyPr/>
                    <a:lstStyle/>
                    <a:p>
                      <a:pPr algn="l"/>
                      <a:endParaRPr lang="en-US" sz="2400" b="0" dirty="0">
                        <a:solidFill>
                          <a:schemeClr val="tx1"/>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r>
                        <a:rPr lang="en-US" sz="2400" b="0" dirty="0">
                          <a:solidFill>
                            <a:srgbClr val="006600"/>
                          </a:solidFill>
                        </a:rPr>
                        <a:t> a) consumers save the tax</a:t>
                      </a:r>
                      <a:r>
                        <a:rPr lang="en-US" sz="2400" b="0" baseline="0" dirty="0">
                          <a:solidFill>
                            <a:srgbClr val="006600"/>
                          </a:solidFill>
                        </a:rPr>
                        <a:t> cut</a:t>
                      </a:r>
                      <a:endParaRPr lang="en-US" sz="2400" b="0" dirty="0">
                        <a:solidFill>
                          <a:srgbClr val="00660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2400" b="0" dirty="0">
                          <a:solidFill>
                            <a:schemeClr val="tx1"/>
                          </a:solidFill>
                        </a:rPr>
                        <a:t> </a:t>
                      </a:r>
                      <a:r>
                        <a:rPr lang="en-US" sz="2400" b="0" dirty="0">
                          <a:solidFill>
                            <a:srgbClr val="002060"/>
                          </a:solidFill>
                        </a:rPr>
                        <a:t>b) consumers save 1/3 and </a:t>
                      </a:r>
                      <a:endParaRPr lang="en-US" sz="2400" b="0" dirty="0" smtClean="0">
                        <a:solidFill>
                          <a:srgbClr val="002060"/>
                        </a:solidFill>
                      </a:endParaRPr>
                    </a:p>
                    <a:p>
                      <a:pPr algn="ctr"/>
                      <a:r>
                        <a:rPr lang="en-US" sz="2400" b="0" dirty="0" smtClean="0">
                          <a:solidFill>
                            <a:srgbClr val="002060"/>
                          </a:solidFill>
                        </a:rPr>
                        <a:t>spend </a:t>
                      </a:r>
                      <a:r>
                        <a:rPr lang="en-US" sz="2400" b="0" dirty="0">
                          <a:solidFill>
                            <a:srgbClr val="002060"/>
                          </a:solidFill>
                        </a:rPr>
                        <a:t>2/3 of tax cut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400" b="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33304">
                <a:tc>
                  <a:txBody>
                    <a:bodyPr/>
                    <a:lstStyle/>
                    <a:p>
                      <a:pPr algn="l"/>
                      <a:r>
                        <a:rPr lang="en-US" sz="2400" dirty="0"/>
                        <a:t>Increase in C:</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400" dirty="0">
                          <a:solidFill>
                            <a:srgbClr val="006600"/>
                          </a:solidFill>
                        </a:rPr>
                        <a:t>0</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2400" dirty="0">
                          <a:solidFill>
                            <a:srgbClr val="002060"/>
                          </a:solidFill>
                        </a:rPr>
                        <a:t>1/3 of 0.3 tn.</a:t>
                      </a:r>
                      <a:r>
                        <a:rPr lang="en-US" sz="2400" baseline="0" dirty="0">
                          <a:solidFill>
                            <a:srgbClr val="002060"/>
                          </a:solidFill>
                        </a:rPr>
                        <a:t> = $0.1 tn.</a:t>
                      </a:r>
                      <a:endParaRPr lang="en-US" sz="24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4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433304">
                <a:tc>
                  <a:txBody>
                    <a:bodyPr/>
                    <a:lstStyle/>
                    <a:p>
                      <a:pPr algn="l"/>
                      <a:r>
                        <a:rPr lang="en-US" sz="2400" dirty="0"/>
                        <a:t>Net taxes, </a:t>
                      </a:r>
                      <a:r>
                        <a:rPr lang="en-US" sz="2400" dirty="0">
                          <a:solidFill>
                            <a:srgbClr val="C00000"/>
                          </a:solidFill>
                        </a:rPr>
                        <a:t>T</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2400" dirty="0"/>
                        <a:t>1.3 - .3 = $1 tn. It ↓by $0.3 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TW" altLang="en-US"/>
                    </a:p>
                  </a:txBody>
                  <a:tcPr/>
                </a:tc>
                <a:tc hMerge="1">
                  <a:txBody>
                    <a:bodyPr/>
                    <a:lstStyle/>
                    <a:p>
                      <a:endParaRPr lang="en-US"/>
                    </a:p>
                  </a:txBody>
                  <a:tcPr/>
                </a:tc>
                <a:extLst>
                  <a:ext uri="{0D108BD9-81ED-4DB2-BD59-A6C34878D82A}">
                    <a16:rowId xmlns:a16="http://schemas.microsoft.com/office/drawing/2014/main" val="10002"/>
                  </a:ext>
                </a:extLst>
              </a:tr>
              <a:tr h="4333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t>Budget deficit</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t>= G – </a:t>
                      </a:r>
                      <a:r>
                        <a:rPr lang="en-US" sz="2400" dirty="0">
                          <a:solidFill>
                            <a:srgbClr val="C00000"/>
                          </a:solidFill>
                        </a:rPr>
                        <a:t>T</a:t>
                      </a:r>
                      <a:r>
                        <a:rPr lang="en-US" sz="2400" dirty="0"/>
                        <a: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2400" dirty="0"/>
                        <a:t>1.2 + 0.3 = $1.5 tn.</a:t>
                      </a:r>
                      <a:r>
                        <a:rPr lang="en-US" sz="2400" baseline="0" dirty="0"/>
                        <a:t> </a:t>
                      </a:r>
                    </a:p>
                    <a:p>
                      <a:pPr algn="ctr"/>
                      <a:r>
                        <a:rPr lang="en-US" sz="2400" baseline="0" dirty="0"/>
                        <a:t>It ↑ by the tax cut of $0.3 tn. </a:t>
                      </a:r>
                      <a:endParaRPr lang="en-US" sz="240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TW" altLang="en-US"/>
                    </a:p>
                  </a:txBody>
                  <a:tcPr/>
                </a:tc>
                <a:tc hMerge="1">
                  <a:txBody>
                    <a:bodyPr/>
                    <a:lstStyle/>
                    <a:p>
                      <a:endParaRPr lang="en-US"/>
                    </a:p>
                  </a:txBody>
                  <a:tcPr/>
                </a:tc>
                <a:extLst>
                  <a:ext uri="{0D108BD9-81ED-4DB2-BD59-A6C34878D82A}">
                    <a16:rowId xmlns:a16="http://schemas.microsoft.com/office/drawing/2014/main" val="10003"/>
                  </a:ext>
                </a:extLst>
              </a:tr>
              <a:tr h="433304">
                <a:tc>
                  <a:txBody>
                    <a:bodyPr/>
                    <a:lstStyle/>
                    <a:p>
                      <a:pPr algn="l"/>
                      <a:r>
                        <a:rPr lang="en-US" sz="2400" dirty="0"/>
                        <a:t>Public saving</a:t>
                      </a:r>
                    </a:p>
                    <a:p>
                      <a:pPr algn="l"/>
                      <a:r>
                        <a:rPr lang="en-US" sz="2400" dirty="0">
                          <a:solidFill>
                            <a:srgbClr val="C00000"/>
                          </a:solidFill>
                        </a:rPr>
                        <a:t>= T</a:t>
                      </a:r>
                      <a:r>
                        <a:rPr lang="en-US" sz="2400" dirty="0"/>
                        <a:t> – G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ctr"/>
                      <a:r>
                        <a:rPr lang="en-US" sz="2400" dirty="0"/>
                        <a:t>= - $1.5  tn. </a:t>
                      </a:r>
                    </a:p>
                    <a:p>
                      <a:pPr algn="ctr"/>
                      <a:r>
                        <a:rPr lang="en-US" sz="2400" dirty="0"/>
                        <a:t>= - budget deficit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TW" altLang="en-US"/>
                    </a:p>
                  </a:txBody>
                  <a:tcPr/>
                </a:tc>
                <a:tc hMerge="1">
                  <a:txBody>
                    <a:bodyPr/>
                    <a:lstStyle/>
                    <a:p>
                      <a:endParaRPr lang="en-US"/>
                    </a:p>
                  </a:txBody>
                  <a:tcPr/>
                </a:tc>
                <a:extLst>
                  <a:ext uri="{0D108BD9-81ED-4DB2-BD59-A6C34878D82A}">
                    <a16:rowId xmlns:a16="http://schemas.microsoft.com/office/drawing/2014/main" val="10004"/>
                  </a:ext>
                </a:extLst>
              </a:tr>
              <a:tr h="433304">
                <a:tc>
                  <a:txBody>
                    <a:bodyPr/>
                    <a:lstStyle/>
                    <a:p>
                      <a:pPr algn="l"/>
                      <a:r>
                        <a:rPr lang="en-US" sz="2400" dirty="0"/>
                        <a:t>Private saving</a:t>
                      </a:r>
                    </a:p>
                    <a:p>
                      <a:pPr algn="l"/>
                      <a:r>
                        <a:rPr lang="en-US" sz="2400" dirty="0"/>
                        <a:t>= Y – </a:t>
                      </a:r>
                      <a:r>
                        <a:rPr lang="en-US" sz="2400" dirty="0">
                          <a:solidFill>
                            <a:srgbClr val="C00000"/>
                          </a:solidFill>
                        </a:rPr>
                        <a:t>T </a:t>
                      </a:r>
                      <a:r>
                        <a:rPr lang="en-US" sz="2400" dirty="0"/>
                        <a:t>– </a:t>
                      </a:r>
                      <a:r>
                        <a:rPr lang="en-US" sz="2400" dirty="0">
                          <a:solidFill>
                            <a:srgbClr val="C00000"/>
                          </a:solidFill>
                        </a:rPr>
                        <a:t>C</a:t>
                      </a:r>
                      <a:r>
                        <a:rPr lang="en-US" sz="2400" dirty="0"/>
                        <a:t>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2400" dirty="0">
                          <a:solidFill>
                            <a:srgbClr val="006600"/>
                          </a:solidFill>
                        </a:rPr>
                        <a:t>$5 tn.  </a:t>
                      </a:r>
                    </a:p>
                    <a:p>
                      <a:pPr algn="ctr"/>
                      <a:r>
                        <a:rPr lang="en-US" sz="2400" dirty="0">
                          <a:solidFill>
                            <a:srgbClr val="006600"/>
                          </a:solidFill>
                        </a:rPr>
                        <a:t>It</a:t>
                      </a:r>
                      <a:r>
                        <a:rPr lang="en-US" sz="2400" baseline="0" dirty="0">
                          <a:solidFill>
                            <a:srgbClr val="006600"/>
                          </a:solidFill>
                        </a:rPr>
                        <a:t> ↑ </a:t>
                      </a:r>
                      <a:r>
                        <a:rPr lang="en-US" sz="2400" dirty="0">
                          <a:solidFill>
                            <a:srgbClr val="006600"/>
                          </a:solidFill>
                        </a:rPr>
                        <a:t>by $0.3 tn.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TW" altLang="en-US"/>
                    </a:p>
                  </a:txBody>
                  <a:tcPr/>
                </a:tc>
                <a:tc>
                  <a:txBody>
                    <a:bodyPr/>
                    <a:lstStyle/>
                    <a:p>
                      <a:pPr algn="ctr"/>
                      <a:r>
                        <a:rPr lang="en-US" sz="2400" dirty="0">
                          <a:solidFill>
                            <a:srgbClr val="002060"/>
                          </a:solidFill>
                        </a:rPr>
                        <a:t>$4.8 tn.</a:t>
                      </a:r>
                    </a:p>
                    <a:p>
                      <a:pPr algn="ctr"/>
                      <a:r>
                        <a:rPr lang="en-US" sz="2400" dirty="0">
                          <a:solidFill>
                            <a:srgbClr val="002060"/>
                          </a:solidFill>
                        </a:rPr>
                        <a:t>It</a:t>
                      </a:r>
                      <a:r>
                        <a:rPr lang="en-US" sz="2400" baseline="0" dirty="0">
                          <a:solidFill>
                            <a:srgbClr val="002060"/>
                          </a:solidFill>
                        </a:rPr>
                        <a:t> ↑ by $0.2 tn. </a:t>
                      </a:r>
                      <a:endParaRPr lang="en-US" sz="2400" dirty="0">
                        <a:solidFill>
                          <a:srgbClr val="002060"/>
                        </a:solidFill>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43330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a:t>National saving, </a:t>
                      </a:r>
                      <a:r>
                        <a:rPr lang="en-US" sz="2400" dirty="0" smtClean="0"/>
                        <a:t>S</a:t>
                      </a:r>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 </a:t>
                      </a:r>
                      <a:r>
                        <a:rPr lang="en-US" sz="2400" dirty="0"/>
                        <a:t>Investment, I    </a:t>
                      </a:r>
                      <a:endParaRPr lang="en-US" sz="24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 </a:t>
                      </a:r>
                      <a:r>
                        <a:rPr lang="en-US" sz="2400" dirty="0"/>
                        <a:t>Y – </a:t>
                      </a:r>
                      <a:r>
                        <a:rPr lang="en-US" sz="2400" dirty="0">
                          <a:solidFill>
                            <a:srgbClr val="C00000"/>
                          </a:solidFill>
                        </a:rPr>
                        <a:t>C </a:t>
                      </a:r>
                      <a:r>
                        <a:rPr lang="en-US" sz="2400" dirty="0"/>
                        <a:t>– G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a:r>
                        <a:rPr lang="en-US" sz="2400" dirty="0">
                          <a:solidFill>
                            <a:srgbClr val="006600"/>
                          </a:solidFill>
                        </a:rPr>
                        <a:t>$3.5 tn. </a:t>
                      </a:r>
                    </a:p>
                    <a:p>
                      <a:pPr algn="ctr"/>
                      <a:r>
                        <a:rPr lang="en-US" sz="2400" dirty="0">
                          <a:solidFill>
                            <a:srgbClr val="006600"/>
                          </a:solidFill>
                        </a:rPr>
                        <a:t>Unchanged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zh-TW" altLang="en-US"/>
                    </a:p>
                  </a:txBody>
                  <a:tcPr/>
                </a:tc>
                <a:tc>
                  <a:txBody>
                    <a:bodyPr/>
                    <a:lstStyle/>
                    <a:p>
                      <a:pPr algn="ctr"/>
                      <a:r>
                        <a:rPr lang="en-US" sz="2400" dirty="0">
                          <a:solidFill>
                            <a:srgbClr val="002060"/>
                          </a:solidFill>
                        </a:rPr>
                        <a:t> $3.3 tn. </a:t>
                      </a:r>
                    </a:p>
                    <a:p>
                      <a:pPr algn="ctr"/>
                      <a:r>
                        <a:rPr lang="en-US" sz="2400" dirty="0">
                          <a:solidFill>
                            <a:srgbClr val="002060"/>
                          </a:solidFill>
                        </a:rPr>
                        <a:t>It ↓ by $0.2 tn. </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bl>
          </a:graphicData>
        </a:graphic>
      </p:graphicFrame>
      <p:sp>
        <p:nvSpPr>
          <p:cNvPr id="7"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4514779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11582400" cy="5486400"/>
          </a:xfrm>
        </p:spPr>
        <p:txBody>
          <a:bodyPr>
            <a:noAutofit/>
          </a:bodyPr>
          <a:lstStyle/>
          <a:p>
            <a:pPr>
              <a:spcBef>
                <a:spcPts val="1200"/>
              </a:spcBef>
              <a:spcAft>
                <a:spcPts val="600"/>
              </a:spcAft>
            </a:pPr>
            <a:r>
              <a:rPr lang="en-US" sz="3200" dirty="0"/>
              <a:t>What are the main types of financial institutions in the U.S. economy, and what is their function?  </a:t>
            </a:r>
          </a:p>
          <a:p>
            <a:pPr>
              <a:spcBef>
                <a:spcPts val="1200"/>
              </a:spcBef>
              <a:spcAft>
                <a:spcPts val="600"/>
              </a:spcAft>
            </a:pPr>
            <a:r>
              <a:rPr lang="en-US" sz="3200" dirty="0"/>
              <a:t>What are the three kinds of saving? </a:t>
            </a:r>
          </a:p>
          <a:p>
            <a:pPr>
              <a:spcBef>
                <a:spcPts val="1200"/>
              </a:spcBef>
              <a:spcAft>
                <a:spcPts val="600"/>
              </a:spcAft>
            </a:pPr>
            <a:r>
              <a:rPr lang="en-US" sz="3200" dirty="0"/>
              <a:t>What’s the difference between saving and investment?  </a:t>
            </a:r>
          </a:p>
          <a:p>
            <a:pPr>
              <a:spcBef>
                <a:spcPts val="1200"/>
              </a:spcBef>
              <a:spcAft>
                <a:spcPts val="600"/>
              </a:spcAft>
            </a:pPr>
            <a:r>
              <a:rPr lang="en-US" sz="3200" dirty="0"/>
              <a:t>How does the financial system coordinate saving and </a:t>
            </a:r>
            <a:r>
              <a:rPr lang="en-US" sz="3200" dirty="0" smtClean="0"/>
              <a:t> investment</a:t>
            </a:r>
            <a:r>
              <a:rPr lang="en-US" sz="3200" dirty="0"/>
              <a:t>?  </a:t>
            </a:r>
          </a:p>
          <a:p>
            <a:pPr>
              <a:spcBef>
                <a:spcPts val="1200"/>
              </a:spcBef>
              <a:spcAft>
                <a:spcPts val="600"/>
              </a:spcAft>
            </a:pPr>
            <a:r>
              <a:rPr lang="en-US" sz="3200" dirty="0"/>
              <a:t>How do government policies affect saving, investment, and the interest rate?</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2</a:t>
            </a:fld>
            <a:endParaRPr lang="en-US" dirty="0"/>
          </a:p>
        </p:txBody>
      </p:sp>
      <p:sp>
        <p:nvSpPr>
          <p:cNvPr id="2" name="Title 1"/>
          <p:cNvSpPr>
            <a:spLocks noGrp="1"/>
          </p:cNvSpPr>
          <p:nvPr>
            <p:ph type="title"/>
          </p:nvPr>
        </p:nvSpPr>
        <p:spPr/>
        <p:txBody>
          <a:bodyPr/>
          <a:lstStyle/>
          <a:p>
            <a:r>
              <a:rPr lang="en-US" dirty="0"/>
              <a:t>IN THIS CHAPTER</a:t>
            </a:r>
          </a:p>
        </p:txBody>
      </p:sp>
      <p:sp>
        <p:nvSpPr>
          <p:cNvPr id="6"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738331171"/>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The Meaning of Saving and Investment – 1 </a:t>
            </a:r>
          </a:p>
        </p:txBody>
      </p:sp>
      <p:sp>
        <p:nvSpPr>
          <p:cNvPr id="3" name="Content Placeholder 2"/>
          <p:cNvSpPr>
            <a:spLocks noGrp="1"/>
          </p:cNvSpPr>
          <p:nvPr>
            <p:ph idx="1"/>
          </p:nvPr>
        </p:nvSpPr>
        <p:spPr>
          <a:prstGeom prst="rect">
            <a:avLst/>
          </a:prstGeom>
        </p:spPr>
        <p:txBody>
          <a:bodyPr/>
          <a:lstStyle/>
          <a:p>
            <a:pPr>
              <a:spcBef>
                <a:spcPts val="1200"/>
              </a:spcBef>
              <a:spcAft>
                <a:spcPts val="600"/>
              </a:spcAft>
            </a:pPr>
            <a:r>
              <a:rPr lang="en-US" dirty="0"/>
              <a:t>Private saving </a:t>
            </a:r>
          </a:p>
          <a:p>
            <a:pPr lvl="1">
              <a:spcBef>
                <a:spcPts val="1200"/>
              </a:spcBef>
              <a:spcAft>
                <a:spcPts val="600"/>
              </a:spcAft>
            </a:pPr>
            <a:r>
              <a:rPr lang="en-US" dirty="0"/>
              <a:t>Income remaining after households pay their taxes and pay for consumption.  </a:t>
            </a:r>
          </a:p>
          <a:p>
            <a:pPr lvl="1">
              <a:spcBef>
                <a:spcPts val="1200"/>
              </a:spcBef>
              <a:spcAft>
                <a:spcPts val="600"/>
              </a:spcAft>
            </a:pPr>
            <a:r>
              <a:rPr lang="en-US" dirty="0"/>
              <a:t>Examples of what households do with saving:</a:t>
            </a:r>
          </a:p>
          <a:p>
            <a:pPr lvl="2">
              <a:spcBef>
                <a:spcPts val="1200"/>
              </a:spcBef>
              <a:spcAft>
                <a:spcPts val="600"/>
              </a:spcAft>
            </a:pPr>
            <a:r>
              <a:rPr lang="en-US" dirty="0"/>
              <a:t>Buy corporate bonds or equities</a:t>
            </a:r>
          </a:p>
          <a:p>
            <a:pPr lvl="2">
              <a:spcBef>
                <a:spcPts val="1200"/>
              </a:spcBef>
              <a:spcAft>
                <a:spcPts val="600"/>
              </a:spcAft>
            </a:pPr>
            <a:r>
              <a:rPr lang="en-US" dirty="0"/>
              <a:t>Purchase a certificate of deposit at the bank</a:t>
            </a:r>
          </a:p>
          <a:p>
            <a:pPr lvl="2">
              <a:spcBef>
                <a:spcPts val="1200"/>
              </a:spcBef>
              <a:spcAft>
                <a:spcPts val="600"/>
              </a:spcAft>
            </a:pPr>
            <a:r>
              <a:rPr lang="en-US" dirty="0"/>
              <a:t>Buy shares of a mutual fund</a:t>
            </a:r>
          </a:p>
          <a:p>
            <a:pPr lvl="2">
              <a:spcBef>
                <a:spcPts val="1200"/>
              </a:spcBef>
              <a:spcAft>
                <a:spcPts val="600"/>
              </a:spcAft>
            </a:pPr>
            <a:r>
              <a:rPr lang="en-US" dirty="0"/>
              <a:t>Let accumulate in saving or checking accounts</a:t>
            </a:r>
          </a:p>
          <a:p>
            <a:pPr>
              <a:spcBef>
                <a:spcPts val="1200"/>
              </a:spcBef>
              <a:spcAft>
                <a:spcPts val="600"/>
              </a:spcAft>
            </a:pPr>
            <a:endParaRPr lang="en-US" dirty="0"/>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20</a:t>
            </a:fld>
            <a:endParaRPr lang="en-US"/>
          </a:p>
        </p:txBody>
      </p:sp>
      <p:sp>
        <p:nvSpPr>
          <p:cNvPr id="6" name="Footer Placeholder 2"/>
          <p:cNvSpPr>
            <a:spLocks noGrp="1"/>
          </p:cNvSpPr>
          <p:nvPr>
            <p:ph type="ftr" sz="quarter" idx="4294967295"/>
          </p:nvPr>
        </p:nvSpPr>
        <p:spPr>
          <a:xfrm>
            <a:off x="6351" y="6400800"/>
            <a:ext cx="11815233"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112169380"/>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The Meaning of Saving and Investment – 2 </a:t>
            </a:r>
          </a:p>
        </p:txBody>
      </p:sp>
      <p:sp>
        <p:nvSpPr>
          <p:cNvPr id="3" name="Content Placeholder 2"/>
          <p:cNvSpPr>
            <a:spLocks noGrp="1"/>
          </p:cNvSpPr>
          <p:nvPr>
            <p:ph idx="1"/>
          </p:nvPr>
        </p:nvSpPr>
        <p:spPr>
          <a:xfrm>
            <a:off x="304800" y="1025525"/>
            <a:ext cx="11582400" cy="5422900"/>
          </a:xfrm>
          <a:prstGeom prst="rect">
            <a:avLst/>
          </a:prstGeom>
        </p:spPr>
        <p:txBody>
          <a:bodyPr/>
          <a:lstStyle/>
          <a:p>
            <a:pPr>
              <a:spcBef>
                <a:spcPts val="1200"/>
              </a:spcBef>
              <a:spcAft>
                <a:spcPts val="600"/>
              </a:spcAft>
            </a:pPr>
            <a:r>
              <a:rPr lang="en-US" sz="3200" dirty="0"/>
              <a:t>Investment </a:t>
            </a:r>
          </a:p>
          <a:p>
            <a:pPr lvl="1">
              <a:spcBef>
                <a:spcPts val="1200"/>
              </a:spcBef>
              <a:spcAft>
                <a:spcPts val="600"/>
              </a:spcAft>
            </a:pPr>
            <a:r>
              <a:rPr lang="en-US" sz="2800" dirty="0"/>
              <a:t>Is the purchase of new capital </a:t>
            </a:r>
          </a:p>
          <a:p>
            <a:pPr lvl="1">
              <a:spcBef>
                <a:spcPts val="1200"/>
              </a:spcBef>
              <a:spcAft>
                <a:spcPts val="600"/>
              </a:spcAft>
            </a:pPr>
            <a:r>
              <a:rPr lang="en-US" sz="2800" dirty="0"/>
              <a:t>Examples of investment:</a:t>
            </a:r>
          </a:p>
          <a:p>
            <a:pPr lvl="2">
              <a:spcBef>
                <a:spcPts val="1200"/>
              </a:spcBef>
              <a:spcAft>
                <a:spcPts val="600"/>
              </a:spcAft>
            </a:pPr>
            <a:r>
              <a:rPr lang="en-US" dirty="0"/>
              <a:t>General Motors spends $250 million to build </a:t>
            </a:r>
            <a:r>
              <a:rPr lang="en-US" dirty="0" smtClean="0"/>
              <a:t>a </a:t>
            </a:r>
            <a:r>
              <a:rPr lang="en-US" dirty="0"/>
              <a:t>new factory in Ohio. </a:t>
            </a:r>
          </a:p>
          <a:p>
            <a:pPr lvl="2">
              <a:spcBef>
                <a:spcPts val="1200"/>
              </a:spcBef>
              <a:spcAft>
                <a:spcPts val="600"/>
              </a:spcAft>
            </a:pPr>
            <a:r>
              <a:rPr lang="en-US" dirty="0"/>
              <a:t>You buy $5,000 worth of computer equipment for your business.  </a:t>
            </a:r>
          </a:p>
          <a:p>
            <a:pPr lvl="2">
              <a:spcBef>
                <a:spcPts val="1200"/>
              </a:spcBef>
              <a:spcAft>
                <a:spcPts val="600"/>
              </a:spcAft>
            </a:pPr>
            <a:r>
              <a:rPr lang="en-US" dirty="0"/>
              <a:t>Your parents spend $300,000 to have a new house built. </a:t>
            </a:r>
          </a:p>
          <a:p>
            <a:pPr marL="0" indent="0">
              <a:spcBef>
                <a:spcPts val="1200"/>
              </a:spcBef>
              <a:spcAft>
                <a:spcPts val="600"/>
              </a:spcAft>
              <a:buNone/>
            </a:pPr>
            <a:r>
              <a:rPr lang="en-US" sz="2800" dirty="0">
                <a:solidFill>
                  <a:srgbClr val="C00000"/>
                </a:solidFill>
              </a:rPr>
              <a:t>Investment is NOT the purchase of stocks and bonds!</a:t>
            </a:r>
          </a:p>
          <a:p>
            <a:pPr>
              <a:spcBef>
                <a:spcPts val="1200"/>
              </a:spcBef>
              <a:spcAft>
                <a:spcPts val="600"/>
              </a:spcAft>
            </a:pPr>
            <a:endParaRPr lang="en-US" sz="2800" dirty="0"/>
          </a:p>
          <a:p>
            <a:pPr>
              <a:spcBef>
                <a:spcPts val="1200"/>
              </a:spcBef>
              <a:spcAft>
                <a:spcPts val="600"/>
              </a:spcAft>
            </a:pPr>
            <a:endParaRPr lang="en-US" sz="3200" dirty="0"/>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21</a:t>
            </a:fld>
            <a:endParaRPr lang="en-US"/>
          </a:p>
        </p:txBody>
      </p:sp>
      <p:sp>
        <p:nvSpPr>
          <p:cNvPr id="6" name="Footer Placeholder 2"/>
          <p:cNvSpPr>
            <a:spLocks noGrp="1"/>
          </p:cNvSpPr>
          <p:nvPr>
            <p:ph type="ftr" sz="quarter" idx="4294967295"/>
          </p:nvPr>
        </p:nvSpPr>
        <p:spPr>
          <a:xfrm>
            <a:off x="1" y="6400800"/>
            <a:ext cx="11887199"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472167531"/>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The Market for Loanable Funds – 1 </a:t>
            </a:r>
          </a:p>
        </p:txBody>
      </p:sp>
      <p:sp>
        <p:nvSpPr>
          <p:cNvPr id="3" name="Content Placeholder 2"/>
          <p:cNvSpPr>
            <a:spLocks noGrp="1"/>
          </p:cNvSpPr>
          <p:nvPr>
            <p:ph idx="1"/>
          </p:nvPr>
        </p:nvSpPr>
        <p:spPr>
          <a:prstGeom prst="rect">
            <a:avLst/>
          </a:prstGeom>
        </p:spPr>
        <p:txBody>
          <a:bodyPr/>
          <a:lstStyle/>
          <a:p>
            <a:pPr>
              <a:lnSpc>
                <a:spcPct val="150000"/>
              </a:lnSpc>
              <a:spcBef>
                <a:spcPts val="600"/>
              </a:spcBef>
              <a:spcAft>
                <a:spcPts val="600"/>
              </a:spcAft>
            </a:pPr>
            <a:r>
              <a:rPr lang="en-US" dirty="0"/>
              <a:t>Loanable funds market</a:t>
            </a:r>
          </a:p>
          <a:p>
            <a:pPr lvl="1">
              <a:lnSpc>
                <a:spcPct val="150000"/>
              </a:lnSpc>
              <a:spcBef>
                <a:spcPts val="600"/>
              </a:spcBef>
              <a:spcAft>
                <a:spcPts val="600"/>
              </a:spcAft>
            </a:pPr>
            <a:r>
              <a:rPr lang="en-US" dirty="0"/>
              <a:t>A supply–demand model of the financial system</a:t>
            </a:r>
          </a:p>
          <a:p>
            <a:pPr lvl="1">
              <a:lnSpc>
                <a:spcPct val="150000"/>
              </a:lnSpc>
              <a:spcBef>
                <a:spcPts val="600"/>
              </a:spcBef>
              <a:spcAft>
                <a:spcPts val="600"/>
              </a:spcAft>
            </a:pPr>
            <a:r>
              <a:rPr lang="en-US" dirty="0"/>
              <a:t>Helps us understand:</a:t>
            </a:r>
          </a:p>
          <a:p>
            <a:pPr lvl="2">
              <a:lnSpc>
                <a:spcPct val="150000"/>
              </a:lnSpc>
              <a:spcBef>
                <a:spcPts val="600"/>
              </a:spcBef>
              <a:spcAft>
                <a:spcPts val="600"/>
              </a:spcAft>
            </a:pPr>
            <a:r>
              <a:rPr lang="en-US" dirty="0"/>
              <a:t>How the financial system coordinates </a:t>
            </a:r>
            <a:r>
              <a:rPr lang="en-US" dirty="0" smtClean="0"/>
              <a:t>saving </a:t>
            </a:r>
            <a:r>
              <a:rPr lang="en-US" dirty="0"/>
              <a:t>&amp; investment.</a:t>
            </a:r>
          </a:p>
          <a:p>
            <a:pPr lvl="2">
              <a:lnSpc>
                <a:spcPct val="150000"/>
              </a:lnSpc>
              <a:spcBef>
                <a:spcPts val="600"/>
              </a:spcBef>
              <a:spcAft>
                <a:spcPts val="600"/>
              </a:spcAft>
            </a:pPr>
            <a:r>
              <a:rPr lang="en-US" dirty="0"/>
              <a:t>How government policies and other factors affect </a:t>
            </a:r>
            <a:r>
              <a:rPr lang="en-US" dirty="0" smtClean="0"/>
              <a:t>saving, investment</a:t>
            </a:r>
            <a:r>
              <a:rPr lang="en-US" dirty="0"/>
              <a:t>, the interest rate.</a:t>
            </a:r>
          </a:p>
          <a:p>
            <a:pPr>
              <a:lnSpc>
                <a:spcPct val="150000"/>
              </a:lnSpc>
              <a:spcBef>
                <a:spcPts val="600"/>
              </a:spcBef>
              <a:spcAft>
                <a:spcPts val="600"/>
              </a:spcAft>
            </a:pPr>
            <a:endParaRPr lang="en-US" dirty="0"/>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22</a:t>
            </a:fld>
            <a:endParaRPr lang="en-US"/>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220164625"/>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The Market for Loanable Funds – 2 </a:t>
            </a:r>
          </a:p>
        </p:txBody>
      </p:sp>
      <p:sp>
        <p:nvSpPr>
          <p:cNvPr id="3" name="Content Placeholder 2"/>
          <p:cNvSpPr>
            <a:spLocks noGrp="1"/>
          </p:cNvSpPr>
          <p:nvPr>
            <p:ph idx="1"/>
          </p:nvPr>
        </p:nvSpPr>
        <p:spPr>
          <a:prstGeom prst="rect">
            <a:avLst/>
          </a:prstGeom>
        </p:spPr>
        <p:txBody>
          <a:bodyPr/>
          <a:lstStyle/>
          <a:p>
            <a:pPr>
              <a:lnSpc>
                <a:spcPct val="150000"/>
              </a:lnSpc>
              <a:spcBef>
                <a:spcPts val="600"/>
              </a:spcBef>
              <a:spcAft>
                <a:spcPts val="600"/>
              </a:spcAft>
            </a:pPr>
            <a:r>
              <a:rPr lang="en-US" dirty="0"/>
              <a:t>Assume: only one financial market</a:t>
            </a:r>
          </a:p>
          <a:p>
            <a:pPr lvl="1">
              <a:lnSpc>
                <a:spcPct val="150000"/>
              </a:lnSpc>
              <a:spcBef>
                <a:spcPts val="600"/>
              </a:spcBef>
              <a:spcAft>
                <a:spcPts val="600"/>
              </a:spcAft>
            </a:pPr>
            <a:r>
              <a:rPr lang="en-US" dirty="0"/>
              <a:t>All savers deposit their saving in this market.</a:t>
            </a:r>
          </a:p>
          <a:p>
            <a:pPr lvl="1">
              <a:lnSpc>
                <a:spcPct val="150000"/>
              </a:lnSpc>
              <a:spcBef>
                <a:spcPts val="600"/>
              </a:spcBef>
              <a:spcAft>
                <a:spcPts val="600"/>
              </a:spcAft>
            </a:pPr>
            <a:r>
              <a:rPr lang="en-US" dirty="0"/>
              <a:t>All borrowers take out loans from this market.</a:t>
            </a:r>
          </a:p>
          <a:p>
            <a:pPr lvl="1">
              <a:lnSpc>
                <a:spcPct val="150000"/>
              </a:lnSpc>
              <a:spcBef>
                <a:spcPts val="600"/>
              </a:spcBef>
              <a:spcAft>
                <a:spcPts val="600"/>
              </a:spcAft>
            </a:pPr>
            <a:r>
              <a:rPr lang="en-US" dirty="0"/>
              <a:t>There is one interest rate, which is both the return </a:t>
            </a:r>
            <a:r>
              <a:rPr lang="en-US" dirty="0" smtClean="0"/>
              <a:t>to saving </a:t>
            </a:r>
            <a:r>
              <a:rPr lang="en-US" dirty="0"/>
              <a:t>and the cost of borrowing.</a:t>
            </a:r>
          </a:p>
          <a:p>
            <a:pPr>
              <a:lnSpc>
                <a:spcPct val="150000"/>
              </a:lnSpc>
              <a:spcBef>
                <a:spcPts val="600"/>
              </a:spcBef>
              <a:spcAft>
                <a:spcPts val="600"/>
              </a:spcAft>
            </a:pPr>
            <a:endParaRPr lang="en-US" dirty="0"/>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23</a:t>
            </a:fld>
            <a:endParaRPr lang="en-US"/>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234641403"/>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The Supply of Loanable Funds</a:t>
            </a:r>
          </a:p>
        </p:txBody>
      </p:sp>
      <p:sp>
        <p:nvSpPr>
          <p:cNvPr id="3" name="Content Placeholder 2"/>
          <p:cNvSpPr>
            <a:spLocks noGrp="1"/>
          </p:cNvSpPr>
          <p:nvPr>
            <p:ph idx="1"/>
          </p:nvPr>
        </p:nvSpPr>
        <p:spPr>
          <a:prstGeom prst="rect">
            <a:avLst/>
          </a:prstGeom>
        </p:spPr>
        <p:txBody>
          <a:bodyPr/>
          <a:lstStyle/>
          <a:p>
            <a:pPr>
              <a:lnSpc>
                <a:spcPct val="150000"/>
              </a:lnSpc>
              <a:spcBef>
                <a:spcPts val="600"/>
              </a:spcBef>
              <a:spcAft>
                <a:spcPts val="600"/>
              </a:spcAft>
            </a:pPr>
            <a:r>
              <a:rPr lang="en-US" sz="3200" u="sng" dirty="0"/>
              <a:t>Saving</a:t>
            </a:r>
            <a:r>
              <a:rPr lang="en-US" sz="3200" dirty="0"/>
              <a:t> is the source of the supply of loanable funds:</a:t>
            </a:r>
          </a:p>
          <a:p>
            <a:pPr lvl="1">
              <a:lnSpc>
                <a:spcPct val="150000"/>
              </a:lnSpc>
              <a:spcBef>
                <a:spcPts val="600"/>
              </a:spcBef>
              <a:spcAft>
                <a:spcPts val="600"/>
              </a:spcAft>
            </a:pPr>
            <a:r>
              <a:rPr lang="en-US" sz="2800" dirty="0"/>
              <a:t>Households with extra income can loan it out and earn interest. </a:t>
            </a:r>
          </a:p>
          <a:p>
            <a:pPr lvl="1">
              <a:lnSpc>
                <a:spcPct val="150000"/>
              </a:lnSpc>
              <a:spcBef>
                <a:spcPts val="600"/>
              </a:spcBef>
              <a:spcAft>
                <a:spcPts val="600"/>
              </a:spcAft>
            </a:pPr>
            <a:r>
              <a:rPr lang="en-US" sz="2800" dirty="0"/>
              <a:t>Public saving</a:t>
            </a:r>
          </a:p>
          <a:p>
            <a:pPr lvl="2">
              <a:lnSpc>
                <a:spcPct val="150000"/>
              </a:lnSpc>
              <a:spcBef>
                <a:spcPts val="600"/>
              </a:spcBef>
              <a:spcAft>
                <a:spcPts val="600"/>
              </a:spcAft>
            </a:pPr>
            <a:r>
              <a:rPr lang="en-US" dirty="0"/>
              <a:t>If positive, adds to national saving and the supply of loanable funds.  </a:t>
            </a:r>
          </a:p>
          <a:p>
            <a:pPr lvl="2">
              <a:lnSpc>
                <a:spcPct val="150000"/>
              </a:lnSpc>
              <a:spcBef>
                <a:spcPts val="600"/>
              </a:spcBef>
              <a:spcAft>
                <a:spcPts val="600"/>
              </a:spcAft>
            </a:pPr>
            <a:r>
              <a:rPr lang="en-US" dirty="0"/>
              <a:t>If negative, it reduces national saving and the supply of loanable funds. </a:t>
            </a:r>
          </a:p>
          <a:p>
            <a:pPr>
              <a:lnSpc>
                <a:spcPct val="150000"/>
              </a:lnSpc>
              <a:spcBef>
                <a:spcPts val="600"/>
              </a:spcBef>
              <a:spcAft>
                <a:spcPts val="600"/>
              </a:spcAft>
            </a:pPr>
            <a:endParaRPr lang="en-US" sz="3200" dirty="0"/>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24</a:t>
            </a:fld>
            <a:endParaRPr lang="en-US"/>
          </a:p>
        </p:txBody>
      </p:sp>
      <p:sp>
        <p:nvSpPr>
          <p:cNvPr id="6" name="Footer Placeholder 2"/>
          <p:cNvSpPr>
            <a:spLocks noGrp="1"/>
          </p:cNvSpPr>
          <p:nvPr>
            <p:ph type="ftr" sz="quarter" idx="4294967295"/>
          </p:nvPr>
        </p:nvSpPr>
        <p:spPr>
          <a:xfrm>
            <a:off x="6351" y="6400800"/>
            <a:ext cx="11815233"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734389888"/>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0" name="Rectangle 2"/>
          <p:cNvSpPr>
            <a:spLocks noGrp="1" noChangeArrowheads="1"/>
          </p:cNvSpPr>
          <p:nvPr>
            <p:ph type="title"/>
          </p:nvPr>
        </p:nvSpPr>
        <p:spPr/>
        <p:txBody>
          <a:bodyPr/>
          <a:lstStyle/>
          <a:p>
            <a:pPr algn="ctr" eaLnBrk="1" hangingPunct="1"/>
            <a:r>
              <a:rPr lang="en-US" sz="4800" dirty="0">
                <a:solidFill>
                  <a:srgbClr val="C00000"/>
                </a:solidFill>
              </a:rPr>
              <a:t>The slope of the supply curve</a:t>
            </a:r>
          </a:p>
        </p:txBody>
      </p:sp>
      <p:sp>
        <p:nvSpPr>
          <p:cNvPr id="8" name="Slide Number Placeholder 7"/>
          <p:cNvSpPr>
            <a:spLocks noGrp="1"/>
          </p:cNvSpPr>
          <p:nvPr>
            <p:ph type="sldNum" sz="quarter" idx="10"/>
          </p:nvPr>
        </p:nvSpPr>
        <p:spPr/>
        <p:txBody>
          <a:bodyPr/>
          <a:lstStyle/>
          <a:p>
            <a:pPr>
              <a:defRPr/>
            </a:pPr>
            <a:fld id="{2F37425F-5E17-4209-B948-B5CE2119E408}" type="slidenum">
              <a:rPr lang="en-US" smtClean="0"/>
              <a:pPr>
                <a:defRPr/>
              </a:pPr>
              <a:t>25</a:t>
            </a:fld>
            <a:endParaRPr lang="en-US" dirty="0"/>
          </a:p>
        </p:txBody>
      </p:sp>
      <p:sp>
        <p:nvSpPr>
          <p:cNvPr id="3" name="Text Placeholder 2"/>
          <p:cNvSpPr>
            <a:spLocks noGrp="1"/>
          </p:cNvSpPr>
          <p:nvPr>
            <p:ph idx="12"/>
          </p:nvPr>
        </p:nvSpPr>
        <p:spPr>
          <a:xfrm>
            <a:off x="6250096" y="1935515"/>
            <a:ext cx="5756952" cy="3479324"/>
          </a:xfrm>
          <a:noFill/>
        </p:spPr>
        <p:txBody>
          <a:bodyPr>
            <a:noAutofit/>
          </a:bodyPr>
          <a:lstStyle/>
          <a:p>
            <a:pPr marL="0" indent="0">
              <a:lnSpc>
                <a:spcPct val="150000"/>
              </a:lnSpc>
              <a:spcBef>
                <a:spcPts val="600"/>
              </a:spcBef>
              <a:spcAft>
                <a:spcPts val="600"/>
              </a:spcAft>
              <a:buNone/>
            </a:pPr>
            <a:r>
              <a:rPr lang="en-US" sz="3200" u="sng" dirty="0">
                <a:solidFill>
                  <a:srgbClr val="002060"/>
                </a:solidFill>
                <a:cs typeface="Arial" charset="0"/>
              </a:rPr>
              <a:t>An increase in the interest rate</a:t>
            </a:r>
            <a:r>
              <a:rPr lang="en-US" sz="3200" dirty="0">
                <a:cs typeface="Arial" charset="0"/>
              </a:rPr>
              <a:t> makes saving more attractive, which increases the quantity of loanable funds supplied</a:t>
            </a:r>
            <a:r>
              <a:rPr lang="en-US" sz="3200" dirty="0" smtClean="0">
                <a:cs typeface="Arial" charset="0"/>
              </a:rPr>
              <a:t>.</a:t>
            </a:r>
            <a:endParaRPr lang="en-US" sz="3200" dirty="0">
              <a:cs typeface="Arial" charset="0"/>
            </a:endParaRPr>
          </a:p>
        </p:txBody>
      </p:sp>
      <p:grpSp>
        <p:nvGrpSpPr>
          <p:cNvPr id="2" name="Group 3"/>
          <p:cNvGrpSpPr>
            <a:grpSpLocks/>
          </p:cNvGrpSpPr>
          <p:nvPr/>
        </p:nvGrpSpPr>
        <p:grpSpPr bwMode="auto">
          <a:xfrm>
            <a:off x="95142" y="1636712"/>
            <a:ext cx="6235700" cy="4527550"/>
            <a:chOff x="987" y="1018"/>
            <a:chExt cx="3928" cy="2852"/>
          </a:xfrm>
        </p:grpSpPr>
        <p:grpSp>
          <p:nvGrpSpPr>
            <p:cNvPr id="24601" name="Group 4"/>
            <p:cNvGrpSpPr>
              <a:grpSpLocks/>
            </p:cNvGrpSpPr>
            <p:nvPr/>
          </p:nvGrpSpPr>
          <p:grpSpPr bwMode="auto">
            <a:xfrm>
              <a:off x="1852" y="1119"/>
              <a:ext cx="2978" cy="2280"/>
              <a:chOff x="2602" y="1083"/>
              <a:chExt cx="3055" cy="2115"/>
            </a:xfrm>
          </p:grpSpPr>
          <p:sp>
            <p:nvSpPr>
              <p:cNvPr id="24604" name="Line 5"/>
              <p:cNvSpPr>
                <a:spLocks noChangeShapeType="1"/>
              </p:cNvSpPr>
              <p:nvPr/>
            </p:nvSpPr>
            <p:spPr bwMode="auto">
              <a:xfrm>
                <a:off x="2603" y="1083"/>
                <a:ext cx="0" cy="21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5" name="Line 6"/>
              <p:cNvSpPr>
                <a:spLocks noChangeShapeType="1"/>
              </p:cNvSpPr>
              <p:nvPr/>
            </p:nvSpPr>
            <p:spPr bwMode="auto">
              <a:xfrm>
                <a:off x="2602" y="3197"/>
                <a:ext cx="30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4602" name="Text Box 7"/>
            <p:cNvSpPr txBox="1">
              <a:spLocks noChangeArrowheads="1"/>
            </p:cNvSpPr>
            <p:nvPr/>
          </p:nvSpPr>
          <p:spPr bwMode="auto">
            <a:xfrm>
              <a:off x="987" y="1018"/>
              <a:ext cx="86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2200" dirty="0">
                  <a:cs typeface="Arial" charset="0"/>
                </a:rPr>
                <a:t>Interest</a:t>
              </a:r>
              <a:br>
                <a:rPr lang="en-US" sz="2200" dirty="0">
                  <a:cs typeface="Arial" charset="0"/>
                </a:rPr>
              </a:br>
              <a:r>
                <a:rPr lang="en-US" sz="2200" dirty="0">
                  <a:cs typeface="Arial" charset="0"/>
                </a:rPr>
                <a:t>Rate</a:t>
              </a:r>
            </a:p>
          </p:txBody>
        </p:sp>
        <p:sp>
          <p:nvSpPr>
            <p:cNvPr id="24603" name="Text Box 8"/>
            <p:cNvSpPr txBox="1">
              <a:spLocks noChangeArrowheads="1"/>
            </p:cNvSpPr>
            <p:nvPr/>
          </p:nvSpPr>
          <p:spPr bwMode="auto">
            <a:xfrm>
              <a:off x="3341" y="3390"/>
              <a:ext cx="157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2200" dirty="0">
                  <a:cs typeface="Arial" charset="0"/>
                </a:rPr>
                <a:t>Loanable Funds ($ billions)</a:t>
              </a:r>
            </a:p>
          </p:txBody>
        </p:sp>
      </p:grpSp>
      <p:grpSp>
        <p:nvGrpSpPr>
          <p:cNvPr id="4" name="Group 9"/>
          <p:cNvGrpSpPr>
            <a:grpSpLocks/>
          </p:cNvGrpSpPr>
          <p:nvPr/>
        </p:nvGrpSpPr>
        <p:grpSpPr bwMode="auto">
          <a:xfrm>
            <a:off x="2286000" y="1916114"/>
            <a:ext cx="2860675" cy="3121025"/>
            <a:chOff x="1414" y="1207"/>
            <a:chExt cx="1802" cy="1966"/>
          </a:xfrm>
        </p:grpSpPr>
        <p:sp>
          <p:nvSpPr>
            <p:cNvPr id="24599" name="Line 10"/>
            <p:cNvSpPr>
              <a:spLocks noChangeShapeType="1"/>
            </p:cNvSpPr>
            <p:nvPr/>
          </p:nvSpPr>
          <p:spPr bwMode="auto">
            <a:xfrm flipV="1">
              <a:off x="1414" y="1390"/>
              <a:ext cx="1088" cy="1783"/>
            </a:xfrm>
            <a:prstGeom prst="line">
              <a:avLst/>
            </a:prstGeom>
            <a:noFill/>
            <a:ln w="38100">
              <a:solidFill>
                <a:srgbClr val="00206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600" name="Text Box 11"/>
            <p:cNvSpPr txBox="1">
              <a:spLocks noChangeArrowheads="1"/>
            </p:cNvSpPr>
            <p:nvPr/>
          </p:nvSpPr>
          <p:spPr bwMode="auto">
            <a:xfrm>
              <a:off x="2485" y="1207"/>
              <a:ext cx="731"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200" dirty="0">
                  <a:cs typeface="Arial" charset="0"/>
                </a:rPr>
                <a:t>Supply</a:t>
              </a:r>
            </a:p>
          </p:txBody>
        </p:sp>
      </p:grpSp>
      <p:grpSp>
        <p:nvGrpSpPr>
          <p:cNvPr id="5" name="Group 13"/>
          <p:cNvGrpSpPr>
            <a:grpSpLocks/>
          </p:cNvGrpSpPr>
          <p:nvPr/>
        </p:nvGrpSpPr>
        <p:grpSpPr bwMode="auto">
          <a:xfrm>
            <a:off x="838200" y="4198939"/>
            <a:ext cx="2136775" cy="1597025"/>
            <a:chOff x="497" y="2645"/>
            <a:chExt cx="1346" cy="1006"/>
          </a:xfrm>
        </p:grpSpPr>
        <p:grpSp>
          <p:nvGrpSpPr>
            <p:cNvPr id="24594" name="Group 14"/>
            <p:cNvGrpSpPr>
              <a:grpSpLocks/>
            </p:cNvGrpSpPr>
            <p:nvPr/>
          </p:nvGrpSpPr>
          <p:grpSpPr bwMode="auto">
            <a:xfrm>
              <a:off x="892" y="2780"/>
              <a:ext cx="760" cy="583"/>
              <a:chOff x="357" y="2450"/>
              <a:chExt cx="795" cy="646"/>
            </a:xfrm>
          </p:grpSpPr>
          <p:sp>
            <p:nvSpPr>
              <p:cNvPr id="24597" name="Line 15"/>
              <p:cNvSpPr>
                <a:spLocks noChangeShapeType="1"/>
              </p:cNvSpPr>
              <p:nvPr/>
            </p:nvSpPr>
            <p:spPr bwMode="auto">
              <a:xfrm>
                <a:off x="357" y="2450"/>
                <a:ext cx="795"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24598" name="Line 16"/>
              <p:cNvSpPr>
                <a:spLocks noChangeShapeType="1"/>
              </p:cNvSpPr>
              <p:nvPr/>
            </p:nvSpPr>
            <p:spPr bwMode="auto">
              <a:xfrm>
                <a:off x="1152" y="2451"/>
                <a:ext cx="0" cy="645"/>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4595" name="Text Box 17"/>
            <p:cNvSpPr txBox="1">
              <a:spLocks noChangeArrowheads="1"/>
            </p:cNvSpPr>
            <p:nvPr/>
          </p:nvSpPr>
          <p:spPr bwMode="auto">
            <a:xfrm>
              <a:off x="1455" y="3353"/>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60</a:t>
              </a:r>
            </a:p>
          </p:txBody>
        </p:sp>
        <p:sp>
          <p:nvSpPr>
            <p:cNvPr id="24596" name="Text Box 18"/>
            <p:cNvSpPr txBox="1">
              <a:spLocks noChangeArrowheads="1"/>
            </p:cNvSpPr>
            <p:nvPr/>
          </p:nvSpPr>
          <p:spPr bwMode="auto">
            <a:xfrm>
              <a:off x="497" y="2645"/>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3%</a:t>
              </a:r>
            </a:p>
          </p:txBody>
        </p:sp>
      </p:grpSp>
      <p:grpSp>
        <p:nvGrpSpPr>
          <p:cNvPr id="7" name="Group 19"/>
          <p:cNvGrpSpPr>
            <a:grpSpLocks/>
          </p:cNvGrpSpPr>
          <p:nvPr/>
        </p:nvGrpSpPr>
        <p:grpSpPr bwMode="auto">
          <a:xfrm>
            <a:off x="838200" y="2789239"/>
            <a:ext cx="3041650" cy="3000375"/>
            <a:chOff x="493" y="1757"/>
            <a:chExt cx="1916" cy="1890"/>
          </a:xfrm>
        </p:grpSpPr>
        <p:sp>
          <p:nvSpPr>
            <p:cNvPr id="24586" name="Line 20"/>
            <p:cNvSpPr>
              <a:spLocks noChangeShapeType="1"/>
            </p:cNvSpPr>
            <p:nvPr/>
          </p:nvSpPr>
          <p:spPr bwMode="auto">
            <a:xfrm flipV="1">
              <a:off x="964" y="1902"/>
              <a:ext cx="0" cy="869"/>
            </a:xfrm>
            <a:prstGeom prst="line">
              <a:avLst/>
            </a:prstGeom>
            <a:noFill/>
            <a:ln w="31750">
              <a:solidFill>
                <a:srgbClr val="00206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4587" name="Line 21"/>
            <p:cNvSpPr>
              <a:spLocks noChangeShapeType="1"/>
            </p:cNvSpPr>
            <p:nvPr/>
          </p:nvSpPr>
          <p:spPr bwMode="auto">
            <a:xfrm flipV="1">
              <a:off x="1691" y="3305"/>
              <a:ext cx="484" cy="0"/>
            </a:xfrm>
            <a:prstGeom prst="line">
              <a:avLst/>
            </a:prstGeom>
            <a:noFill/>
            <a:ln w="31750">
              <a:solidFill>
                <a:srgbClr val="00206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grpSp>
          <p:nvGrpSpPr>
            <p:cNvPr id="24588" name="Group 22"/>
            <p:cNvGrpSpPr>
              <a:grpSpLocks/>
            </p:cNvGrpSpPr>
            <p:nvPr/>
          </p:nvGrpSpPr>
          <p:grpSpPr bwMode="auto">
            <a:xfrm>
              <a:off x="493" y="1757"/>
              <a:ext cx="1916" cy="1890"/>
              <a:chOff x="493" y="1757"/>
              <a:chExt cx="1916" cy="1890"/>
            </a:xfrm>
          </p:grpSpPr>
          <p:grpSp>
            <p:nvGrpSpPr>
              <p:cNvPr id="24589" name="Group 23"/>
              <p:cNvGrpSpPr>
                <a:grpSpLocks/>
              </p:cNvGrpSpPr>
              <p:nvPr/>
            </p:nvGrpSpPr>
            <p:grpSpPr bwMode="auto">
              <a:xfrm>
                <a:off x="888" y="1898"/>
                <a:ext cx="1299" cy="1461"/>
                <a:chOff x="357" y="2450"/>
                <a:chExt cx="795" cy="646"/>
              </a:xfrm>
            </p:grpSpPr>
            <p:sp>
              <p:nvSpPr>
                <p:cNvPr id="24592" name="Line 24"/>
                <p:cNvSpPr>
                  <a:spLocks noChangeShapeType="1"/>
                </p:cNvSpPr>
                <p:nvPr/>
              </p:nvSpPr>
              <p:spPr bwMode="auto">
                <a:xfrm>
                  <a:off x="357" y="2450"/>
                  <a:ext cx="795"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24593" name="Line 25"/>
                <p:cNvSpPr>
                  <a:spLocks noChangeShapeType="1"/>
                </p:cNvSpPr>
                <p:nvPr/>
              </p:nvSpPr>
              <p:spPr bwMode="auto">
                <a:xfrm>
                  <a:off x="1152" y="2451"/>
                  <a:ext cx="0" cy="645"/>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4590" name="Text Box 26"/>
              <p:cNvSpPr txBox="1">
                <a:spLocks noChangeArrowheads="1"/>
              </p:cNvSpPr>
              <p:nvPr/>
            </p:nvSpPr>
            <p:spPr bwMode="auto">
              <a:xfrm>
                <a:off x="2021" y="3349"/>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80</a:t>
                </a:r>
              </a:p>
            </p:txBody>
          </p:sp>
          <p:sp>
            <p:nvSpPr>
              <p:cNvPr id="24591" name="Text Box 27"/>
              <p:cNvSpPr txBox="1">
                <a:spLocks noChangeArrowheads="1"/>
              </p:cNvSpPr>
              <p:nvPr/>
            </p:nvSpPr>
            <p:spPr bwMode="auto">
              <a:xfrm>
                <a:off x="493" y="1757"/>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6%</a:t>
                </a:r>
              </a:p>
            </p:txBody>
          </p:sp>
        </p:grpSp>
      </p:grpSp>
      <p:sp>
        <p:nvSpPr>
          <p:cNvPr id="30"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96330324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Right)">
                                      <p:cBhvr>
                                        <p:cTn id="7" dur="500"/>
                                        <p:tgtEl>
                                          <p:spTgt spid="2"/>
                                        </p:tgtEl>
                                      </p:cBhvr>
                                    </p:animEffect>
                                  </p:childTnLst>
                                </p:cTn>
                              </p:par>
                            </p:childTnLst>
                          </p:cTn>
                        </p:par>
                        <p:par>
                          <p:cTn id="8" fill="hold" nodeType="withGroup">
                            <p:stCondLst>
                              <p:cond delay="500"/>
                            </p:stCondLst>
                            <p:childTnLst>
                              <p:par>
                                <p:cTn id="9" presetID="18" presetClass="entr" presetSubtype="3"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strips(upRight)">
                                      <p:cBhvr>
                                        <p:cTn id="11" dur="500"/>
                                        <p:tgtEl>
                                          <p:spTgt spid="4"/>
                                        </p:tgtEl>
                                      </p:cBhvr>
                                    </p:animEffect>
                                  </p:childTnLst>
                                </p:cTn>
                              </p:par>
                            </p:childTnLst>
                          </p:cTn>
                        </p:par>
                        <p:par>
                          <p:cTn id="12" fill="hold" nodeType="with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strips(downRight)">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wipe(left)">
                                      <p:cBhvr>
                                        <p:cTn id="20" dur="500"/>
                                        <p:tgtEl>
                                          <p:spTgt spid="3">
                                            <p:txEl>
                                              <p:pRg st="0" end="0"/>
                                            </p:txEl>
                                          </p:spTgt>
                                        </p:tgtEl>
                                      </p:cBhvr>
                                    </p:animEffect>
                                  </p:childTnLst>
                                </p:cTn>
                              </p:par>
                            </p:childTnLst>
                          </p:cTn>
                        </p:par>
                        <p:par>
                          <p:cTn id="21" fill="hold">
                            <p:stCondLst>
                              <p:cond delay="500"/>
                            </p:stCondLst>
                            <p:childTnLst>
                              <p:par>
                                <p:cTn id="22" presetID="18" presetClass="entr" presetSubtype="3" fill="hold"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strips(upRight)">
                                      <p:cBhvr>
                                        <p:cTn id="24"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The Demand for Loanable Funds</a:t>
            </a:r>
          </a:p>
        </p:txBody>
      </p:sp>
      <p:sp>
        <p:nvSpPr>
          <p:cNvPr id="3" name="Content Placeholder 2"/>
          <p:cNvSpPr>
            <a:spLocks noGrp="1"/>
          </p:cNvSpPr>
          <p:nvPr>
            <p:ph idx="1"/>
          </p:nvPr>
        </p:nvSpPr>
        <p:spPr>
          <a:prstGeom prst="rect">
            <a:avLst/>
          </a:prstGeom>
        </p:spPr>
        <p:txBody>
          <a:bodyPr/>
          <a:lstStyle/>
          <a:p>
            <a:pPr>
              <a:lnSpc>
                <a:spcPct val="150000"/>
              </a:lnSpc>
              <a:spcBef>
                <a:spcPts val="1200"/>
              </a:spcBef>
              <a:spcAft>
                <a:spcPts val="600"/>
              </a:spcAft>
            </a:pPr>
            <a:r>
              <a:rPr lang="en-US" u="sng" dirty="0"/>
              <a:t>Investment</a:t>
            </a:r>
            <a:r>
              <a:rPr lang="en-US" dirty="0"/>
              <a:t> is the source of the demand for loanable funds: </a:t>
            </a:r>
          </a:p>
          <a:p>
            <a:pPr lvl="1">
              <a:lnSpc>
                <a:spcPct val="150000"/>
              </a:lnSpc>
              <a:spcBef>
                <a:spcPts val="1200"/>
              </a:spcBef>
              <a:spcAft>
                <a:spcPts val="600"/>
              </a:spcAft>
            </a:pPr>
            <a:r>
              <a:rPr lang="en-US" dirty="0"/>
              <a:t>Firms borrow the funds they need to pay for </a:t>
            </a:r>
            <a:r>
              <a:rPr lang="en-US" dirty="0" smtClean="0"/>
              <a:t>new equipment</a:t>
            </a:r>
            <a:r>
              <a:rPr lang="en-US" dirty="0"/>
              <a:t>, factories, etc.   </a:t>
            </a:r>
          </a:p>
          <a:p>
            <a:pPr lvl="1">
              <a:lnSpc>
                <a:spcPct val="150000"/>
              </a:lnSpc>
              <a:spcBef>
                <a:spcPts val="1200"/>
              </a:spcBef>
              <a:spcAft>
                <a:spcPts val="600"/>
              </a:spcAft>
            </a:pPr>
            <a:r>
              <a:rPr lang="en-US" dirty="0"/>
              <a:t>Households borrow the funds they need to purchase new houses. </a:t>
            </a: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26</a:t>
            </a:fld>
            <a:endParaRPr lang="en-US"/>
          </a:p>
        </p:txBody>
      </p:sp>
      <p:sp>
        <p:nvSpPr>
          <p:cNvPr id="6" name="Footer Placeholder 2"/>
          <p:cNvSpPr>
            <a:spLocks noGrp="1"/>
          </p:cNvSpPr>
          <p:nvPr>
            <p:ph type="ftr" sz="quarter" idx="4294967295"/>
          </p:nvPr>
        </p:nvSpPr>
        <p:spPr>
          <a:xfrm>
            <a:off x="6351" y="6400800"/>
            <a:ext cx="11815233"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36647236"/>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2"/>
          <p:cNvSpPr>
            <a:spLocks noGrp="1" noChangeArrowheads="1"/>
          </p:cNvSpPr>
          <p:nvPr>
            <p:ph type="title"/>
          </p:nvPr>
        </p:nvSpPr>
        <p:spPr/>
        <p:txBody>
          <a:bodyPr/>
          <a:lstStyle/>
          <a:p>
            <a:pPr algn="ctr" eaLnBrk="1" hangingPunct="1"/>
            <a:r>
              <a:rPr lang="en-US" sz="4800" dirty="0">
                <a:solidFill>
                  <a:srgbClr val="C00000"/>
                </a:solidFill>
              </a:rPr>
              <a:t>The slope of the demand curve</a:t>
            </a:r>
          </a:p>
        </p:txBody>
      </p:sp>
      <p:sp>
        <p:nvSpPr>
          <p:cNvPr id="6" name="Slide Number Placeholder 5"/>
          <p:cNvSpPr>
            <a:spLocks noGrp="1"/>
          </p:cNvSpPr>
          <p:nvPr>
            <p:ph type="sldNum" sz="quarter" idx="10"/>
          </p:nvPr>
        </p:nvSpPr>
        <p:spPr/>
        <p:txBody>
          <a:bodyPr/>
          <a:lstStyle/>
          <a:p>
            <a:pPr>
              <a:defRPr/>
            </a:pPr>
            <a:fld id="{2F37425F-5E17-4209-B948-B5CE2119E408}" type="slidenum">
              <a:rPr lang="en-US" smtClean="0"/>
              <a:pPr>
                <a:defRPr/>
              </a:pPr>
              <a:t>27</a:t>
            </a:fld>
            <a:endParaRPr lang="en-US" dirty="0"/>
          </a:p>
        </p:txBody>
      </p:sp>
      <p:sp>
        <p:nvSpPr>
          <p:cNvPr id="2" name="Text Placeholder 1"/>
          <p:cNvSpPr>
            <a:spLocks noGrp="1"/>
          </p:cNvSpPr>
          <p:nvPr>
            <p:ph idx="12"/>
          </p:nvPr>
        </p:nvSpPr>
        <p:spPr>
          <a:xfrm>
            <a:off x="6666710" y="1768934"/>
            <a:ext cx="5105400" cy="3946066"/>
          </a:xfrm>
          <a:noFill/>
        </p:spPr>
        <p:txBody>
          <a:bodyPr>
            <a:noAutofit/>
          </a:bodyPr>
          <a:lstStyle/>
          <a:p>
            <a:pPr marL="0" indent="0">
              <a:lnSpc>
                <a:spcPct val="150000"/>
              </a:lnSpc>
              <a:spcBef>
                <a:spcPts val="600"/>
              </a:spcBef>
              <a:spcAft>
                <a:spcPts val="600"/>
              </a:spcAft>
              <a:buNone/>
            </a:pPr>
            <a:r>
              <a:rPr lang="en-US" sz="3200" u="sng" dirty="0">
                <a:solidFill>
                  <a:srgbClr val="002060"/>
                </a:solidFill>
                <a:cs typeface="Arial" charset="0"/>
              </a:rPr>
              <a:t>A fall in the interest rate </a:t>
            </a:r>
            <a:r>
              <a:rPr lang="en-US" sz="3200" dirty="0">
                <a:cs typeface="Arial" charset="0"/>
              </a:rPr>
              <a:t>reduces the cost of borrowing, which increases the quantity of loanable funds demanded</a:t>
            </a:r>
            <a:r>
              <a:rPr lang="en-US" sz="3200" dirty="0" smtClean="0">
                <a:cs typeface="Arial" charset="0"/>
              </a:rPr>
              <a:t>.</a:t>
            </a:r>
            <a:endParaRPr lang="en-US" sz="3200" dirty="0">
              <a:cs typeface="Arial" charset="0"/>
            </a:endParaRPr>
          </a:p>
        </p:txBody>
      </p:sp>
      <p:grpSp>
        <p:nvGrpSpPr>
          <p:cNvPr id="26629" name="Group 3"/>
          <p:cNvGrpSpPr>
            <a:grpSpLocks/>
          </p:cNvGrpSpPr>
          <p:nvPr/>
        </p:nvGrpSpPr>
        <p:grpSpPr bwMode="auto">
          <a:xfrm>
            <a:off x="302421" y="1570832"/>
            <a:ext cx="6235700" cy="4527550"/>
            <a:chOff x="987" y="1018"/>
            <a:chExt cx="3928" cy="2852"/>
          </a:xfrm>
        </p:grpSpPr>
        <p:grpSp>
          <p:nvGrpSpPr>
            <p:cNvPr id="26648" name="Group 4"/>
            <p:cNvGrpSpPr>
              <a:grpSpLocks/>
            </p:cNvGrpSpPr>
            <p:nvPr/>
          </p:nvGrpSpPr>
          <p:grpSpPr bwMode="auto">
            <a:xfrm>
              <a:off x="1852" y="1119"/>
              <a:ext cx="2978" cy="2280"/>
              <a:chOff x="2602" y="1083"/>
              <a:chExt cx="3055" cy="2115"/>
            </a:xfrm>
          </p:grpSpPr>
          <p:sp>
            <p:nvSpPr>
              <p:cNvPr id="26651" name="Line 5"/>
              <p:cNvSpPr>
                <a:spLocks noChangeShapeType="1"/>
              </p:cNvSpPr>
              <p:nvPr/>
            </p:nvSpPr>
            <p:spPr bwMode="auto">
              <a:xfrm>
                <a:off x="2603" y="1083"/>
                <a:ext cx="0" cy="21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52" name="Line 6"/>
              <p:cNvSpPr>
                <a:spLocks noChangeShapeType="1"/>
              </p:cNvSpPr>
              <p:nvPr/>
            </p:nvSpPr>
            <p:spPr bwMode="auto">
              <a:xfrm>
                <a:off x="2602" y="3197"/>
                <a:ext cx="30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6649" name="Text Box 7"/>
            <p:cNvSpPr txBox="1">
              <a:spLocks noChangeArrowheads="1"/>
            </p:cNvSpPr>
            <p:nvPr/>
          </p:nvSpPr>
          <p:spPr bwMode="auto">
            <a:xfrm>
              <a:off x="987" y="1018"/>
              <a:ext cx="86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2200" dirty="0">
                  <a:cs typeface="Arial" charset="0"/>
                </a:rPr>
                <a:t>Interest</a:t>
              </a:r>
              <a:br>
                <a:rPr lang="en-US" sz="2200" dirty="0">
                  <a:cs typeface="Arial" charset="0"/>
                </a:rPr>
              </a:br>
              <a:r>
                <a:rPr lang="en-US" sz="2200" dirty="0">
                  <a:cs typeface="Arial" charset="0"/>
                </a:rPr>
                <a:t>Rate</a:t>
              </a:r>
            </a:p>
          </p:txBody>
        </p:sp>
        <p:sp>
          <p:nvSpPr>
            <p:cNvPr id="26650" name="Text Box 8"/>
            <p:cNvSpPr txBox="1">
              <a:spLocks noChangeArrowheads="1"/>
            </p:cNvSpPr>
            <p:nvPr/>
          </p:nvSpPr>
          <p:spPr bwMode="auto">
            <a:xfrm>
              <a:off x="3341" y="3390"/>
              <a:ext cx="157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2200" dirty="0">
                  <a:cs typeface="Arial" charset="0"/>
                </a:rPr>
                <a:t>Loanable Funds ($ billions)</a:t>
              </a:r>
            </a:p>
          </p:txBody>
        </p:sp>
      </p:grpSp>
      <p:grpSp>
        <p:nvGrpSpPr>
          <p:cNvPr id="4" name="Group 9"/>
          <p:cNvGrpSpPr>
            <a:grpSpLocks/>
          </p:cNvGrpSpPr>
          <p:nvPr/>
        </p:nvGrpSpPr>
        <p:grpSpPr bwMode="auto">
          <a:xfrm>
            <a:off x="2114550" y="2192339"/>
            <a:ext cx="3981450" cy="2765425"/>
            <a:chOff x="1139" y="1381"/>
            <a:chExt cx="2508" cy="1742"/>
          </a:xfrm>
        </p:grpSpPr>
        <p:sp>
          <p:nvSpPr>
            <p:cNvPr id="26646" name="Line 10"/>
            <p:cNvSpPr>
              <a:spLocks noChangeShapeType="1"/>
            </p:cNvSpPr>
            <p:nvPr/>
          </p:nvSpPr>
          <p:spPr bwMode="auto">
            <a:xfrm>
              <a:off x="1139" y="1381"/>
              <a:ext cx="1701" cy="1545"/>
            </a:xfrm>
            <a:prstGeom prst="line">
              <a:avLst/>
            </a:prstGeom>
            <a:noFill/>
            <a:ln w="38100">
              <a:solidFill>
                <a:srgbClr val="702224"/>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6647" name="Text Box 11"/>
            <p:cNvSpPr txBox="1">
              <a:spLocks noChangeArrowheads="1"/>
            </p:cNvSpPr>
            <p:nvPr/>
          </p:nvSpPr>
          <p:spPr bwMode="auto">
            <a:xfrm>
              <a:off x="2788" y="2854"/>
              <a:ext cx="859"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200">
                  <a:cs typeface="Arial" charset="0"/>
                </a:rPr>
                <a:t>Demand</a:t>
              </a:r>
            </a:p>
          </p:txBody>
        </p:sp>
      </p:grpSp>
      <p:sp>
        <p:nvSpPr>
          <p:cNvPr id="97292" name="Line 12"/>
          <p:cNvSpPr>
            <a:spLocks noChangeShapeType="1"/>
          </p:cNvSpPr>
          <p:nvPr/>
        </p:nvSpPr>
        <p:spPr bwMode="auto">
          <a:xfrm flipV="1">
            <a:off x="1828800" y="2709863"/>
            <a:ext cx="15875" cy="1162050"/>
          </a:xfrm>
          <a:prstGeom prst="line">
            <a:avLst/>
          </a:prstGeom>
          <a:noFill/>
          <a:ln w="31750">
            <a:solidFill>
              <a:srgbClr val="702224"/>
            </a:solidFill>
            <a:round/>
            <a:headEnd type="triangle" w="lg" len="lg"/>
            <a:tailEnd type="none" w="lg" len="lg"/>
          </a:ln>
          <a:extLst>
            <a:ext uri="{909E8E84-426E-40DD-AFC4-6F175D3DCCD1}">
              <a14:hiddenFill xmlns:a14="http://schemas.microsoft.com/office/drawing/2010/main">
                <a:noFill/>
              </a14:hiddenFill>
            </a:ext>
          </a:extLst>
        </p:spPr>
        <p:txBody>
          <a:bodyPr/>
          <a:lstStyle/>
          <a:p>
            <a:endParaRPr lang="en-US"/>
          </a:p>
        </p:txBody>
      </p:sp>
      <p:sp>
        <p:nvSpPr>
          <p:cNvPr id="97293" name="Line 13"/>
          <p:cNvSpPr>
            <a:spLocks noChangeShapeType="1"/>
          </p:cNvSpPr>
          <p:nvPr/>
        </p:nvSpPr>
        <p:spPr bwMode="auto">
          <a:xfrm flipV="1">
            <a:off x="2667000" y="5232400"/>
            <a:ext cx="1260475" cy="0"/>
          </a:xfrm>
          <a:prstGeom prst="line">
            <a:avLst/>
          </a:prstGeom>
          <a:noFill/>
          <a:ln w="31750">
            <a:solidFill>
              <a:srgbClr val="702224"/>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grpSp>
        <p:nvGrpSpPr>
          <p:cNvPr id="5" name="Group 15"/>
          <p:cNvGrpSpPr>
            <a:grpSpLocks/>
          </p:cNvGrpSpPr>
          <p:nvPr/>
        </p:nvGrpSpPr>
        <p:grpSpPr bwMode="auto">
          <a:xfrm>
            <a:off x="1066800" y="2487613"/>
            <a:ext cx="1952625" cy="3308350"/>
            <a:chOff x="493" y="1567"/>
            <a:chExt cx="1230" cy="2084"/>
          </a:xfrm>
        </p:grpSpPr>
        <p:grpSp>
          <p:nvGrpSpPr>
            <p:cNvPr id="26641" name="Group 16"/>
            <p:cNvGrpSpPr>
              <a:grpSpLocks/>
            </p:cNvGrpSpPr>
            <p:nvPr/>
          </p:nvGrpSpPr>
          <p:grpSpPr bwMode="auto">
            <a:xfrm>
              <a:off x="888" y="1706"/>
              <a:ext cx="613" cy="1653"/>
              <a:chOff x="357" y="2450"/>
              <a:chExt cx="795" cy="646"/>
            </a:xfrm>
          </p:grpSpPr>
          <p:sp>
            <p:nvSpPr>
              <p:cNvPr id="26644" name="Line 17"/>
              <p:cNvSpPr>
                <a:spLocks noChangeShapeType="1"/>
              </p:cNvSpPr>
              <p:nvPr/>
            </p:nvSpPr>
            <p:spPr bwMode="auto">
              <a:xfrm>
                <a:off x="357" y="2450"/>
                <a:ext cx="795"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26645" name="Line 18"/>
              <p:cNvSpPr>
                <a:spLocks noChangeShapeType="1"/>
              </p:cNvSpPr>
              <p:nvPr/>
            </p:nvSpPr>
            <p:spPr bwMode="auto">
              <a:xfrm>
                <a:off x="1152" y="2451"/>
                <a:ext cx="0" cy="645"/>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6642" name="Text Box 19"/>
            <p:cNvSpPr txBox="1">
              <a:spLocks noChangeArrowheads="1"/>
            </p:cNvSpPr>
            <p:nvPr/>
          </p:nvSpPr>
          <p:spPr bwMode="auto">
            <a:xfrm>
              <a:off x="1335" y="3353"/>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50</a:t>
              </a:r>
            </a:p>
          </p:txBody>
        </p:sp>
        <p:sp>
          <p:nvSpPr>
            <p:cNvPr id="26643" name="Text Box 20"/>
            <p:cNvSpPr txBox="1">
              <a:spLocks noChangeArrowheads="1"/>
            </p:cNvSpPr>
            <p:nvPr/>
          </p:nvSpPr>
          <p:spPr bwMode="auto">
            <a:xfrm>
              <a:off x="493" y="1567"/>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7%</a:t>
              </a:r>
            </a:p>
          </p:txBody>
        </p:sp>
      </p:grpSp>
      <p:grpSp>
        <p:nvGrpSpPr>
          <p:cNvPr id="7" name="Group 21"/>
          <p:cNvGrpSpPr>
            <a:grpSpLocks/>
          </p:cNvGrpSpPr>
          <p:nvPr/>
        </p:nvGrpSpPr>
        <p:grpSpPr bwMode="auto">
          <a:xfrm>
            <a:off x="1066800" y="3659188"/>
            <a:ext cx="3194050" cy="2146300"/>
            <a:chOff x="487" y="2305"/>
            <a:chExt cx="2012" cy="1352"/>
          </a:xfrm>
        </p:grpSpPr>
        <p:grpSp>
          <p:nvGrpSpPr>
            <p:cNvPr id="26636" name="Group 22"/>
            <p:cNvGrpSpPr>
              <a:grpSpLocks/>
            </p:cNvGrpSpPr>
            <p:nvPr/>
          </p:nvGrpSpPr>
          <p:grpSpPr bwMode="auto">
            <a:xfrm>
              <a:off x="892" y="2451"/>
              <a:ext cx="1418" cy="922"/>
              <a:chOff x="357" y="2450"/>
              <a:chExt cx="795" cy="646"/>
            </a:xfrm>
          </p:grpSpPr>
          <p:sp>
            <p:nvSpPr>
              <p:cNvPr id="26639" name="Line 23"/>
              <p:cNvSpPr>
                <a:spLocks noChangeShapeType="1"/>
              </p:cNvSpPr>
              <p:nvPr/>
            </p:nvSpPr>
            <p:spPr bwMode="auto">
              <a:xfrm>
                <a:off x="357" y="2450"/>
                <a:ext cx="795"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26640" name="Line 24"/>
              <p:cNvSpPr>
                <a:spLocks noChangeShapeType="1"/>
              </p:cNvSpPr>
              <p:nvPr/>
            </p:nvSpPr>
            <p:spPr bwMode="auto">
              <a:xfrm>
                <a:off x="1152" y="2451"/>
                <a:ext cx="0" cy="645"/>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6637" name="Text Box 25"/>
            <p:cNvSpPr txBox="1">
              <a:spLocks noChangeArrowheads="1"/>
            </p:cNvSpPr>
            <p:nvPr/>
          </p:nvSpPr>
          <p:spPr bwMode="auto">
            <a:xfrm>
              <a:off x="487" y="2305"/>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4%</a:t>
              </a:r>
            </a:p>
          </p:txBody>
        </p:sp>
        <p:sp>
          <p:nvSpPr>
            <p:cNvPr id="26638" name="Text Box 26"/>
            <p:cNvSpPr txBox="1">
              <a:spLocks noChangeArrowheads="1"/>
            </p:cNvSpPr>
            <p:nvPr/>
          </p:nvSpPr>
          <p:spPr bwMode="auto">
            <a:xfrm>
              <a:off x="2111" y="3359"/>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80</a:t>
              </a:r>
            </a:p>
          </p:txBody>
        </p:sp>
      </p:grpSp>
      <p:sp>
        <p:nvSpPr>
          <p:cNvPr id="29"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3331769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trips(downRight)">
                                      <p:cBhvr>
                                        <p:cTn id="7" dur="500"/>
                                        <p:tgtEl>
                                          <p:spTgt spid="4"/>
                                        </p:tgtEl>
                                      </p:cBhvr>
                                    </p:animEffect>
                                  </p:childTnLst>
                                </p:cTn>
                              </p:par>
                            </p:childTnLst>
                          </p:cTn>
                        </p:par>
                        <p:par>
                          <p:cTn id="8" fill="hold" nodeType="withGroup">
                            <p:stCondLst>
                              <p:cond delay="500"/>
                            </p:stCondLst>
                            <p:childTnLst>
                              <p:par>
                                <p:cTn id="9" presetID="18" presetClass="entr" presetSubtype="6"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strips(downRight)">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
                                            <p:txEl>
                                              <p:pRg st="0" end="0"/>
                                            </p:txEl>
                                          </p:spTgt>
                                        </p:tgtEl>
                                        <p:attrNameLst>
                                          <p:attrName>style.visibility</p:attrName>
                                        </p:attrNameLst>
                                      </p:cBhvr>
                                      <p:to>
                                        <p:strVal val="visible"/>
                                      </p:to>
                                    </p:set>
                                    <p:animEffect transition="in" filter="wipe(left)">
                                      <p:cBhvr>
                                        <p:cTn id="16" dur="500"/>
                                        <p:tgtEl>
                                          <p:spTgt spid="2">
                                            <p:txEl>
                                              <p:pRg st="0" end="0"/>
                                            </p:txEl>
                                          </p:spTgt>
                                        </p:tgtEl>
                                      </p:cBhvr>
                                    </p:animEffect>
                                  </p:childTnLst>
                                </p:cTn>
                              </p:par>
                            </p:childTnLst>
                          </p:cTn>
                        </p:par>
                        <p:par>
                          <p:cTn id="17" fill="hold">
                            <p:stCondLst>
                              <p:cond delay="500"/>
                            </p:stCondLst>
                            <p:childTnLst>
                              <p:par>
                                <p:cTn id="18" presetID="22" presetClass="entr" presetSubtype="1" fill="hold" grpId="0" nodeType="afterEffect">
                                  <p:stCondLst>
                                    <p:cond delay="0"/>
                                  </p:stCondLst>
                                  <p:childTnLst>
                                    <p:set>
                                      <p:cBhvr>
                                        <p:cTn id="19" dur="1" fill="hold">
                                          <p:stCondLst>
                                            <p:cond delay="0"/>
                                          </p:stCondLst>
                                        </p:cTn>
                                        <p:tgtEl>
                                          <p:spTgt spid="97292"/>
                                        </p:tgtEl>
                                        <p:attrNameLst>
                                          <p:attrName>style.visibility</p:attrName>
                                        </p:attrNameLst>
                                      </p:cBhvr>
                                      <p:to>
                                        <p:strVal val="visible"/>
                                      </p:to>
                                    </p:set>
                                    <p:animEffect transition="in" filter="wipe(up)">
                                      <p:cBhvr>
                                        <p:cTn id="20" dur="500"/>
                                        <p:tgtEl>
                                          <p:spTgt spid="97292"/>
                                        </p:tgtEl>
                                      </p:cBhvr>
                                    </p:animEffect>
                                  </p:childTnLst>
                                </p:cTn>
                              </p:par>
                            </p:childTnLst>
                          </p:cTn>
                        </p:par>
                        <p:par>
                          <p:cTn id="21" fill="hold" nodeType="afterGroup">
                            <p:stCondLst>
                              <p:cond delay="1000"/>
                            </p:stCondLst>
                            <p:childTnLst>
                              <p:par>
                                <p:cTn id="22" presetID="18" presetClass="entr" presetSubtype="6" fill="hold"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strips(downRight)">
                                      <p:cBhvr>
                                        <p:cTn id="24" dur="1000"/>
                                        <p:tgtEl>
                                          <p:spTgt spid="7"/>
                                        </p:tgtEl>
                                      </p:cBhvr>
                                    </p:animEffect>
                                  </p:childTnLst>
                                </p:cTn>
                              </p:par>
                            </p:childTnLst>
                          </p:cTn>
                        </p:par>
                        <p:par>
                          <p:cTn id="25" fill="hold" nodeType="afterGroup">
                            <p:stCondLst>
                              <p:cond delay="2000"/>
                            </p:stCondLst>
                            <p:childTnLst>
                              <p:par>
                                <p:cTn id="26" presetID="22" presetClass="entr" presetSubtype="8" fill="hold" grpId="0" nodeType="afterEffect">
                                  <p:stCondLst>
                                    <p:cond delay="0"/>
                                  </p:stCondLst>
                                  <p:childTnLst>
                                    <p:set>
                                      <p:cBhvr>
                                        <p:cTn id="27" dur="1" fill="hold">
                                          <p:stCondLst>
                                            <p:cond delay="0"/>
                                          </p:stCondLst>
                                        </p:cTn>
                                        <p:tgtEl>
                                          <p:spTgt spid="97293"/>
                                        </p:tgtEl>
                                        <p:attrNameLst>
                                          <p:attrName>style.visibility</p:attrName>
                                        </p:attrNameLst>
                                      </p:cBhvr>
                                      <p:to>
                                        <p:strVal val="visible"/>
                                      </p:to>
                                    </p:set>
                                    <p:animEffect transition="in" filter="wipe(left)">
                                      <p:cBhvr>
                                        <p:cTn id="28" dur="500"/>
                                        <p:tgtEl>
                                          <p:spTgt spid="972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97292" grpId="0" animBg="1"/>
      <p:bldP spid="9729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p:txBody>
          <a:bodyPr/>
          <a:lstStyle/>
          <a:p>
            <a:pPr algn="ctr" eaLnBrk="1" hangingPunct="1"/>
            <a:r>
              <a:rPr lang="en-US" sz="4400" dirty="0">
                <a:solidFill>
                  <a:srgbClr val="C00000"/>
                </a:solidFill>
              </a:rPr>
              <a:t>Equilibrium on the market for loanable funds</a:t>
            </a:r>
          </a:p>
        </p:txBody>
      </p:sp>
      <p:sp>
        <p:nvSpPr>
          <p:cNvPr id="4" name="Slide Number Placeholder 3"/>
          <p:cNvSpPr>
            <a:spLocks noGrp="1"/>
          </p:cNvSpPr>
          <p:nvPr>
            <p:ph type="sldNum" sz="quarter" idx="10"/>
          </p:nvPr>
        </p:nvSpPr>
        <p:spPr/>
        <p:txBody>
          <a:bodyPr/>
          <a:lstStyle/>
          <a:p>
            <a:pPr>
              <a:defRPr/>
            </a:pPr>
            <a:fld id="{2F37425F-5E17-4209-B948-B5CE2119E408}" type="slidenum">
              <a:rPr lang="en-US" smtClean="0"/>
              <a:pPr>
                <a:defRPr/>
              </a:pPr>
              <a:t>28</a:t>
            </a:fld>
            <a:endParaRPr lang="en-US" dirty="0"/>
          </a:p>
        </p:txBody>
      </p:sp>
      <p:sp>
        <p:nvSpPr>
          <p:cNvPr id="2" name="Text Placeholder 1"/>
          <p:cNvSpPr>
            <a:spLocks noGrp="1"/>
          </p:cNvSpPr>
          <p:nvPr>
            <p:ph idx="12"/>
          </p:nvPr>
        </p:nvSpPr>
        <p:spPr>
          <a:xfrm>
            <a:off x="6492875" y="1397733"/>
            <a:ext cx="5054600" cy="3968018"/>
          </a:xfrm>
          <a:noFill/>
        </p:spPr>
        <p:txBody>
          <a:bodyPr>
            <a:normAutofit fontScale="92500"/>
          </a:bodyPr>
          <a:lstStyle/>
          <a:p>
            <a:pPr marL="0" indent="0">
              <a:lnSpc>
                <a:spcPct val="150000"/>
              </a:lnSpc>
              <a:spcBef>
                <a:spcPts val="600"/>
              </a:spcBef>
              <a:buNone/>
            </a:pPr>
            <a:r>
              <a:rPr lang="en-US" sz="3200" dirty="0">
                <a:cs typeface="Arial" charset="0"/>
              </a:rPr>
              <a:t>The interest rate adjusts to equate supply and demand. </a:t>
            </a:r>
          </a:p>
          <a:p>
            <a:pPr marL="0" indent="0">
              <a:lnSpc>
                <a:spcPct val="150000"/>
              </a:lnSpc>
              <a:spcBef>
                <a:spcPts val="600"/>
              </a:spcBef>
              <a:buNone/>
            </a:pPr>
            <a:r>
              <a:rPr lang="en-US" sz="1200" dirty="0">
                <a:cs typeface="Arial" charset="0"/>
              </a:rPr>
              <a:t>   </a:t>
            </a:r>
          </a:p>
          <a:p>
            <a:pPr marL="0" indent="0">
              <a:lnSpc>
                <a:spcPct val="150000"/>
              </a:lnSpc>
              <a:spcBef>
                <a:spcPts val="600"/>
              </a:spcBef>
              <a:buNone/>
            </a:pPr>
            <a:r>
              <a:rPr lang="en-US" sz="3200" dirty="0">
                <a:cs typeface="Arial" charset="0"/>
              </a:rPr>
              <a:t>The equilibrium quantity of loanable funds = equilibrium </a:t>
            </a:r>
            <a:r>
              <a:rPr lang="en-US" sz="3200" b="1" i="1" dirty="0">
                <a:cs typeface="Arial" charset="0"/>
              </a:rPr>
              <a:t>I</a:t>
            </a:r>
            <a:r>
              <a:rPr lang="en-US" sz="3200" dirty="0">
                <a:cs typeface="Arial" charset="0"/>
              </a:rPr>
              <a:t>  = equilibrium </a:t>
            </a:r>
            <a:r>
              <a:rPr lang="en-US" sz="3200" b="1" i="1" dirty="0">
                <a:cs typeface="Arial" charset="0"/>
              </a:rPr>
              <a:t>S</a:t>
            </a:r>
            <a:r>
              <a:rPr lang="en-US" sz="3200" dirty="0">
                <a:cs typeface="Arial" charset="0"/>
              </a:rPr>
              <a:t>. </a:t>
            </a:r>
          </a:p>
        </p:txBody>
      </p:sp>
      <p:grpSp>
        <p:nvGrpSpPr>
          <p:cNvPr id="27653" name="Group 3"/>
          <p:cNvGrpSpPr>
            <a:grpSpLocks/>
          </p:cNvGrpSpPr>
          <p:nvPr/>
        </p:nvGrpSpPr>
        <p:grpSpPr bwMode="auto">
          <a:xfrm>
            <a:off x="685800" y="971552"/>
            <a:ext cx="5484813" cy="5129213"/>
            <a:chOff x="1460" y="639"/>
            <a:chExt cx="3455" cy="3231"/>
          </a:xfrm>
        </p:grpSpPr>
        <p:grpSp>
          <p:nvGrpSpPr>
            <p:cNvPr id="27671" name="Group 4"/>
            <p:cNvGrpSpPr>
              <a:grpSpLocks/>
            </p:cNvGrpSpPr>
            <p:nvPr/>
          </p:nvGrpSpPr>
          <p:grpSpPr bwMode="auto">
            <a:xfrm>
              <a:off x="1852" y="1119"/>
              <a:ext cx="2978" cy="2280"/>
              <a:chOff x="2602" y="1083"/>
              <a:chExt cx="3055" cy="2115"/>
            </a:xfrm>
          </p:grpSpPr>
          <p:sp>
            <p:nvSpPr>
              <p:cNvPr id="27674" name="Line 5"/>
              <p:cNvSpPr>
                <a:spLocks noChangeShapeType="1"/>
              </p:cNvSpPr>
              <p:nvPr/>
            </p:nvSpPr>
            <p:spPr bwMode="auto">
              <a:xfrm>
                <a:off x="2603" y="1083"/>
                <a:ext cx="0" cy="21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5" name="Line 6"/>
              <p:cNvSpPr>
                <a:spLocks noChangeShapeType="1"/>
              </p:cNvSpPr>
              <p:nvPr/>
            </p:nvSpPr>
            <p:spPr bwMode="auto">
              <a:xfrm>
                <a:off x="2602" y="3197"/>
                <a:ext cx="3055"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7672" name="Text Box 7"/>
            <p:cNvSpPr txBox="1">
              <a:spLocks noChangeArrowheads="1"/>
            </p:cNvSpPr>
            <p:nvPr/>
          </p:nvSpPr>
          <p:spPr bwMode="auto">
            <a:xfrm>
              <a:off x="1460" y="639"/>
              <a:ext cx="868"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200" dirty="0">
                  <a:cs typeface="Arial" charset="0"/>
                </a:rPr>
                <a:t>Interest</a:t>
              </a:r>
              <a:br>
                <a:rPr lang="en-US" sz="2200" dirty="0">
                  <a:cs typeface="Arial" charset="0"/>
                </a:rPr>
              </a:br>
              <a:r>
                <a:rPr lang="en-US" sz="2200" dirty="0">
                  <a:cs typeface="Arial" charset="0"/>
                </a:rPr>
                <a:t>Rate</a:t>
              </a:r>
            </a:p>
          </p:txBody>
        </p:sp>
        <p:sp>
          <p:nvSpPr>
            <p:cNvPr id="27673" name="Text Box 8"/>
            <p:cNvSpPr txBox="1">
              <a:spLocks noChangeArrowheads="1"/>
            </p:cNvSpPr>
            <p:nvPr/>
          </p:nvSpPr>
          <p:spPr bwMode="auto">
            <a:xfrm>
              <a:off x="3331" y="3390"/>
              <a:ext cx="1584" cy="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2200" dirty="0">
                  <a:cs typeface="Arial" charset="0"/>
                </a:rPr>
                <a:t>Loanable Funds ($ billions)</a:t>
              </a:r>
            </a:p>
          </p:txBody>
        </p:sp>
      </p:grpSp>
      <p:grpSp>
        <p:nvGrpSpPr>
          <p:cNvPr id="27654" name="Group 9"/>
          <p:cNvGrpSpPr>
            <a:grpSpLocks/>
          </p:cNvGrpSpPr>
          <p:nvPr/>
        </p:nvGrpSpPr>
        <p:grpSpPr bwMode="auto">
          <a:xfrm>
            <a:off x="1752600" y="2192339"/>
            <a:ext cx="3981450" cy="2765425"/>
            <a:chOff x="1139" y="1381"/>
            <a:chExt cx="2508" cy="1742"/>
          </a:xfrm>
        </p:grpSpPr>
        <p:sp>
          <p:nvSpPr>
            <p:cNvPr id="27669" name="Line 10"/>
            <p:cNvSpPr>
              <a:spLocks noChangeShapeType="1"/>
            </p:cNvSpPr>
            <p:nvPr/>
          </p:nvSpPr>
          <p:spPr bwMode="auto">
            <a:xfrm>
              <a:off x="1139" y="1381"/>
              <a:ext cx="1701" cy="1545"/>
            </a:xfrm>
            <a:prstGeom prst="line">
              <a:avLst/>
            </a:prstGeom>
            <a:noFill/>
            <a:ln w="38100">
              <a:solidFill>
                <a:srgbClr val="702224"/>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70" name="Text Box 11"/>
            <p:cNvSpPr txBox="1">
              <a:spLocks noChangeArrowheads="1"/>
            </p:cNvSpPr>
            <p:nvPr/>
          </p:nvSpPr>
          <p:spPr bwMode="auto">
            <a:xfrm>
              <a:off x="2788" y="2854"/>
              <a:ext cx="859"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200">
                  <a:cs typeface="Arial" charset="0"/>
                </a:rPr>
                <a:t>Demand</a:t>
              </a:r>
            </a:p>
          </p:txBody>
        </p:sp>
      </p:grpSp>
      <p:grpSp>
        <p:nvGrpSpPr>
          <p:cNvPr id="27656" name="Group 13"/>
          <p:cNvGrpSpPr>
            <a:grpSpLocks/>
          </p:cNvGrpSpPr>
          <p:nvPr/>
        </p:nvGrpSpPr>
        <p:grpSpPr bwMode="auto">
          <a:xfrm>
            <a:off x="2209800" y="1701801"/>
            <a:ext cx="2674938" cy="3335338"/>
            <a:chOff x="1414" y="1072"/>
            <a:chExt cx="1685" cy="2101"/>
          </a:xfrm>
        </p:grpSpPr>
        <p:sp>
          <p:nvSpPr>
            <p:cNvPr id="27667" name="Line 14"/>
            <p:cNvSpPr>
              <a:spLocks noChangeShapeType="1"/>
            </p:cNvSpPr>
            <p:nvPr/>
          </p:nvSpPr>
          <p:spPr bwMode="auto">
            <a:xfrm flipV="1">
              <a:off x="1414" y="1390"/>
              <a:ext cx="1088" cy="1783"/>
            </a:xfrm>
            <a:prstGeom prst="line">
              <a:avLst/>
            </a:prstGeom>
            <a:noFill/>
            <a:ln w="38100">
              <a:solidFill>
                <a:srgbClr val="00206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68" name="Text Box 15"/>
            <p:cNvSpPr txBox="1">
              <a:spLocks noChangeArrowheads="1"/>
            </p:cNvSpPr>
            <p:nvPr/>
          </p:nvSpPr>
          <p:spPr bwMode="auto">
            <a:xfrm>
              <a:off x="2368" y="1072"/>
              <a:ext cx="731" cy="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200" dirty="0">
                  <a:cs typeface="Arial" charset="0"/>
                </a:rPr>
                <a:t>Supply</a:t>
              </a:r>
            </a:p>
          </p:txBody>
        </p:sp>
      </p:grpSp>
      <p:grpSp>
        <p:nvGrpSpPr>
          <p:cNvPr id="6" name="Group 17"/>
          <p:cNvGrpSpPr>
            <a:grpSpLocks/>
          </p:cNvGrpSpPr>
          <p:nvPr/>
        </p:nvGrpSpPr>
        <p:grpSpPr bwMode="auto">
          <a:xfrm>
            <a:off x="722313" y="3248026"/>
            <a:ext cx="2401887" cy="473075"/>
            <a:chOff x="507" y="2046"/>
            <a:chExt cx="1513" cy="298"/>
          </a:xfrm>
        </p:grpSpPr>
        <p:sp>
          <p:nvSpPr>
            <p:cNvPr id="27665" name="Line 18"/>
            <p:cNvSpPr>
              <a:spLocks noChangeShapeType="1"/>
            </p:cNvSpPr>
            <p:nvPr/>
          </p:nvSpPr>
          <p:spPr bwMode="auto">
            <a:xfrm>
              <a:off x="887" y="2185"/>
              <a:ext cx="1133"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27666" name="Text Box 19"/>
            <p:cNvSpPr txBox="1">
              <a:spLocks noChangeArrowheads="1"/>
            </p:cNvSpPr>
            <p:nvPr/>
          </p:nvSpPr>
          <p:spPr bwMode="auto">
            <a:xfrm>
              <a:off x="507" y="2046"/>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5%</a:t>
              </a:r>
            </a:p>
          </p:txBody>
        </p:sp>
      </p:grpSp>
      <p:grpSp>
        <p:nvGrpSpPr>
          <p:cNvPr id="7" name="Group 20"/>
          <p:cNvGrpSpPr>
            <a:grpSpLocks/>
          </p:cNvGrpSpPr>
          <p:nvPr/>
        </p:nvGrpSpPr>
        <p:grpSpPr bwMode="auto">
          <a:xfrm>
            <a:off x="2889250" y="3471863"/>
            <a:ext cx="615950" cy="2324100"/>
            <a:chOff x="1835" y="2187"/>
            <a:chExt cx="388" cy="1464"/>
          </a:xfrm>
        </p:grpSpPr>
        <p:sp>
          <p:nvSpPr>
            <p:cNvPr id="27663" name="Line 21"/>
            <p:cNvSpPr>
              <a:spLocks noChangeShapeType="1"/>
            </p:cNvSpPr>
            <p:nvPr/>
          </p:nvSpPr>
          <p:spPr bwMode="auto">
            <a:xfrm>
              <a:off x="2020" y="2187"/>
              <a:ext cx="0" cy="1193"/>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27664" name="Text Box 22"/>
            <p:cNvSpPr txBox="1">
              <a:spLocks noChangeArrowheads="1"/>
            </p:cNvSpPr>
            <p:nvPr/>
          </p:nvSpPr>
          <p:spPr bwMode="auto">
            <a:xfrm>
              <a:off x="1835" y="3353"/>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dirty="0">
                  <a:cs typeface="Arial" charset="0"/>
                </a:rPr>
                <a:t>60</a:t>
              </a:r>
            </a:p>
          </p:txBody>
        </p:sp>
      </p:grpSp>
      <p:grpSp>
        <p:nvGrpSpPr>
          <p:cNvPr id="8" name="Group 23"/>
          <p:cNvGrpSpPr>
            <a:grpSpLocks/>
          </p:cNvGrpSpPr>
          <p:nvPr/>
        </p:nvGrpSpPr>
        <p:grpSpPr bwMode="auto">
          <a:xfrm>
            <a:off x="2971006" y="5392799"/>
            <a:ext cx="463550" cy="995362"/>
            <a:chOff x="1890" y="3397"/>
            <a:chExt cx="271" cy="627"/>
          </a:xfrm>
        </p:grpSpPr>
        <p:sp>
          <p:nvSpPr>
            <p:cNvPr id="27661" name="Line 24"/>
            <p:cNvSpPr>
              <a:spLocks noChangeShapeType="1"/>
            </p:cNvSpPr>
            <p:nvPr/>
          </p:nvSpPr>
          <p:spPr bwMode="auto">
            <a:xfrm rot="-5400000">
              <a:off x="1823" y="3821"/>
              <a:ext cx="407" cy="0"/>
            </a:xfrm>
            <a:prstGeom prst="line">
              <a:avLst/>
            </a:prstGeom>
            <a:noFill/>
            <a:ln w="57150">
              <a:solidFill>
                <a:srgbClr val="C00000"/>
              </a:solidFill>
              <a:round/>
              <a:headEnd/>
              <a:tailEnd type="triangle" w="lg" len="lg"/>
            </a:ln>
            <a:extLst>
              <a:ext uri="{909E8E84-426E-40DD-AFC4-6F175D3DCCD1}">
                <a14:hiddenFill xmlns:a14="http://schemas.microsoft.com/office/drawing/2010/main">
                  <a:noFill/>
                </a14:hiddenFill>
              </a:ext>
            </a:extLst>
          </p:spPr>
          <p:txBody>
            <a:bodyPr/>
            <a:lstStyle/>
            <a:p>
              <a:endParaRPr lang="en-US"/>
            </a:p>
          </p:txBody>
        </p:sp>
        <p:sp>
          <p:nvSpPr>
            <p:cNvPr id="27662" name="Rectangle 25"/>
            <p:cNvSpPr>
              <a:spLocks noChangeArrowheads="1"/>
            </p:cNvSpPr>
            <p:nvPr/>
          </p:nvSpPr>
          <p:spPr bwMode="auto">
            <a:xfrm>
              <a:off x="1890" y="3397"/>
              <a:ext cx="271" cy="218"/>
            </a:xfrm>
            <a:prstGeom prst="rect">
              <a:avLst/>
            </a:prstGeom>
            <a:noFill/>
            <a:ln w="9525">
              <a:solidFill>
                <a:srgbClr val="C0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cs typeface="Arial" charset="0"/>
              </a:endParaRPr>
            </a:p>
          </p:txBody>
        </p:sp>
      </p:grpSp>
      <p:sp>
        <p:nvSpPr>
          <p:cNvPr id="27"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780656846"/>
      </p:ext>
    </p:extLst>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right)">
                                      <p:cBhvr>
                                        <p:cTn id="11" dur="500"/>
                                        <p:tgtEl>
                                          <p:spTgt spid="6"/>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Effect transition="in" filter="wipe(left)">
                                      <p:cBhvr>
                                        <p:cTn id="16" dur="500"/>
                                        <p:tgtEl>
                                          <p:spTgt spid="2">
                                            <p:txEl>
                                              <p:pRg st="2" end="2"/>
                                            </p:txEl>
                                          </p:spTgt>
                                        </p:tgtEl>
                                      </p:cBhvr>
                                    </p:animEffect>
                                  </p:childTnLst>
                                </p:cTn>
                              </p:par>
                            </p:childTnLst>
                          </p:cTn>
                        </p:par>
                        <p:par>
                          <p:cTn id="17" fill="hold">
                            <p:stCondLst>
                              <p:cond delay="500"/>
                            </p:stCondLst>
                            <p:childTnLst>
                              <p:par>
                                <p:cTn id="18" presetID="22" presetClass="entr" presetSubtype="1" fill="hold"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up)">
                                      <p:cBhvr>
                                        <p:cTn id="20" dur="500"/>
                                        <p:tgtEl>
                                          <p:spTgt spid="7"/>
                                        </p:tgtEl>
                                      </p:cBhvr>
                                    </p:animEffect>
                                  </p:childTnLst>
                                </p:cTn>
                              </p:par>
                            </p:childTnLst>
                          </p:cTn>
                        </p:par>
                        <p:par>
                          <p:cTn id="21" fill="hold" nodeType="afterGroup">
                            <p:stCondLst>
                              <p:cond delay="1000"/>
                            </p:stCondLst>
                            <p:childTnLst>
                              <p:par>
                                <p:cTn id="22" presetID="9" presetClass="entr" presetSubtype="0" fill="hold" nodeType="after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dissolve">
                                      <p:cBhvr>
                                        <p:cTn id="24"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Reaching Equilibrium </a:t>
            </a:r>
          </a:p>
        </p:txBody>
      </p:sp>
      <p:sp>
        <p:nvSpPr>
          <p:cNvPr id="3" name="Content Placeholder 2"/>
          <p:cNvSpPr>
            <a:spLocks noGrp="1"/>
          </p:cNvSpPr>
          <p:nvPr>
            <p:ph idx="1"/>
          </p:nvPr>
        </p:nvSpPr>
        <p:spPr/>
        <p:txBody>
          <a:bodyPr/>
          <a:lstStyle/>
          <a:p>
            <a:pPr>
              <a:spcBef>
                <a:spcPts val="600"/>
              </a:spcBef>
              <a:spcAft>
                <a:spcPts val="600"/>
              </a:spcAft>
            </a:pPr>
            <a:r>
              <a:rPr lang="en-US" dirty="0"/>
              <a:t>If interest rate &lt;  equilibrium: </a:t>
            </a:r>
          </a:p>
          <a:p>
            <a:pPr lvl="1">
              <a:spcBef>
                <a:spcPts val="600"/>
              </a:spcBef>
              <a:spcAft>
                <a:spcPts val="600"/>
              </a:spcAft>
            </a:pPr>
            <a:r>
              <a:rPr lang="en-US" b="1" i="1" dirty="0"/>
              <a:t>Q</a:t>
            </a:r>
            <a:r>
              <a:rPr lang="en-US" b="1" i="1" baseline="-25000" dirty="0"/>
              <a:t>S</a:t>
            </a:r>
            <a:r>
              <a:rPr lang="en-US" dirty="0"/>
              <a:t> &lt; </a:t>
            </a:r>
            <a:r>
              <a:rPr lang="en-US" b="1" i="1" dirty="0"/>
              <a:t>Q</a:t>
            </a:r>
            <a:r>
              <a:rPr lang="en-US" b="1" i="1" baseline="-25000" dirty="0"/>
              <a:t>D</a:t>
            </a:r>
            <a:r>
              <a:rPr lang="en-US" dirty="0"/>
              <a:t>, so shortage of loanable funds</a:t>
            </a:r>
          </a:p>
          <a:p>
            <a:pPr lvl="2">
              <a:spcBef>
                <a:spcPts val="600"/>
              </a:spcBef>
              <a:spcAft>
                <a:spcPts val="600"/>
              </a:spcAft>
            </a:pPr>
            <a:r>
              <a:rPr lang="en-US" dirty="0"/>
              <a:t>Encourage lenders to raise the interest rate</a:t>
            </a:r>
          </a:p>
          <a:p>
            <a:pPr lvl="2">
              <a:spcBef>
                <a:spcPts val="600"/>
              </a:spcBef>
              <a:spcAft>
                <a:spcPts val="600"/>
              </a:spcAft>
            </a:pPr>
            <a:r>
              <a:rPr lang="en-US" dirty="0"/>
              <a:t>Encourage saving (increase </a:t>
            </a:r>
            <a:r>
              <a:rPr lang="en-US" b="1" i="1" dirty="0"/>
              <a:t>Q</a:t>
            </a:r>
            <a:r>
              <a:rPr lang="en-US" b="1" i="1" baseline="-25000" dirty="0"/>
              <a:t>S</a:t>
            </a:r>
            <a:r>
              <a:rPr lang="en-US" dirty="0"/>
              <a:t>)</a:t>
            </a:r>
          </a:p>
          <a:p>
            <a:pPr lvl="2">
              <a:spcBef>
                <a:spcPts val="600"/>
              </a:spcBef>
              <a:spcAft>
                <a:spcPts val="600"/>
              </a:spcAft>
            </a:pPr>
            <a:r>
              <a:rPr lang="en-US" dirty="0"/>
              <a:t>Discourage borrowing for investment (decreasing </a:t>
            </a:r>
            <a:r>
              <a:rPr lang="en-US" b="1" i="1" dirty="0"/>
              <a:t>Q</a:t>
            </a:r>
            <a:r>
              <a:rPr lang="en-US" b="1" i="1" baseline="-25000" dirty="0"/>
              <a:t>D</a:t>
            </a:r>
            <a:r>
              <a:rPr lang="en-US" dirty="0"/>
              <a:t>)</a:t>
            </a:r>
          </a:p>
          <a:p>
            <a:pPr>
              <a:spcBef>
                <a:spcPts val="600"/>
              </a:spcBef>
              <a:spcAft>
                <a:spcPts val="600"/>
              </a:spcAft>
            </a:pPr>
            <a:r>
              <a:rPr lang="en-US" dirty="0"/>
              <a:t>If interest rate &gt; equilibrium</a:t>
            </a:r>
          </a:p>
          <a:p>
            <a:pPr lvl="1">
              <a:spcBef>
                <a:spcPts val="600"/>
              </a:spcBef>
              <a:spcAft>
                <a:spcPts val="600"/>
              </a:spcAft>
            </a:pPr>
            <a:r>
              <a:rPr lang="en-US" dirty="0"/>
              <a:t>Surplus of loanable funds</a:t>
            </a:r>
          </a:p>
          <a:p>
            <a:pPr lvl="1">
              <a:spcBef>
                <a:spcPts val="600"/>
              </a:spcBef>
              <a:spcAft>
                <a:spcPts val="600"/>
              </a:spcAft>
            </a:pPr>
            <a:r>
              <a:rPr lang="en-US" dirty="0"/>
              <a:t>Decrease interest rate</a:t>
            </a:r>
          </a:p>
          <a:p>
            <a:pPr>
              <a:spcBef>
                <a:spcPts val="600"/>
              </a:spcBef>
              <a:spcAft>
                <a:spcPts val="600"/>
              </a:spcAft>
            </a:pPr>
            <a:endParaRPr lang="en-US" dirty="0"/>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29</a:t>
            </a:fld>
            <a:endParaRPr lang="en-US"/>
          </a:p>
        </p:txBody>
      </p:sp>
      <p:sp>
        <p:nvSpPr>
          <p:cNvPr id="6" name="Footer Placeholder 2"/>
          <p:cNvSpPr>
            <a:spLocks noGrp="1"/>
          </p:cNvSpPr>
          <p:nvPr>
            <p:ph type="ftr" sz="quarter" idx="4294967295"/>
          </p:nvPr>
        </p:nvSpPr>
        <p:spPr>
          <a:xfrm>
            <a:off x="6351" y="6400800"/>
            <a:ext cx="11815233"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438622467"/>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wrap="square" anchor="ctr"/>
          <a:lstStyle/>
          <a:p>
            <a:r>
              <a:rPr lang="en-US" altLang="en-US" sz="4800" dirty="0"/>
              <a:t>Financial Institutions</a:t>
            </a:r>
          </a:p>
        </p:txBody>
      </p:sp>
      <p:sp>
        <p:nvSpPr>
          <p:cNvPr id="10243" name="Content Placeholder 2"/>
          <p:cNvSpPr>
            <a:spLocks noGrp="1"/>
          </p:cNvSpPr>
          <p:nvPr>
            <p:ph idx="1"/>
          </p:nvPr>
        </p:nvSpPr>
        <p:spPr/>
        <p:txBody>
          <a:bodyPr/>
          <a:lstStyle/>
          <a:p>
            <a:r>
              <a:rPr lang="en-US" altLang="en-US" dirty="0"/>
              <a:t>Financial system</a:t>
            </a:r>
          </a:p>
          <a:p>
            <a:pPr lvl="1"/>
            <a:r>
              <a:rPr lang="en-US" altLang="en-US" dirty="0"/>
              <a:t>Group of institutions in the economy </a:t>
            </a:r>
          </a:p>
          <a:p>
            <a:pPr lvl="1"/>
            <a:r>
              <a:rPr lang="en-US" altLang="en-US" dirty="0"/>
              <a:t>That help match the saving of one person with </a:t>
            </a:r>
            <a:r>
              <a:rPr lang="en-US" altLang="en-US" dirty="0" smtClean="0"/>
              <a:t>the investment </a:t>
            </a:r>
            <a:r>
              <a:rPr lang="en-US" altLang="en-US" dirty="0"/>
              <a:t>of another</a:t>
            </a:r>
          </a:p>
          <a:p>
            <a:r>
              <a:rPr lang="en-US" altLang="en-US" dirty="0"/>
              <a:t>Financial institutions </a:t>
            </a:r>
          </a:p>
          <a:p>
            <a:pPr lvl="1"/>
            <a:r>
              <a:rPr lang="en-US" altLang="en-US" dirty="0"/>
              <a:t>Institutions through which savers can directly </a:t>
            </a:r>
            <a:r>
              <a:rPr lang="en-US" altLang="en-US" dirty="0" smtClean="0"/>
              <a:t>provide funds </a:t>
            </a:r>
            <a:r>
              <a:rPr lang="en-US" altLang="en-US" dirty="0"/>
              <a:t>to borrowers</a:t>
            </a:r>
          </a:p>
          <a:p>
            <a:pPr marL="971550" lvl="1" indent="-514350">
              <a:buFont typeface="+mj-lt"/>
              <a:buAutoNum type="arabicPeriod"/>
            </a:pPr>
            <a:r>
              <a:rPr lang="en-US" altLang="en-US" dirty="0">
                <a:solidFill>
                  <a:srgbClr val="002060"/>
                </a:solidFill>
              </a:rPr>
              <a:t>Financial markets</a:t>
            </a:r>
          </a:p>
          <a:p>
            <a:pPr marL="971550" lvl="1" indent="-514350">
              <a:buFont typeface="+mj-lt"/>
              <a:buAutoNum type="arabicPeriod"/>
            </a:pPr>
            <a:r>
              <a:rPr lang="en-US" altLang="en-US" dirty="0">
                <a:solidFill>
                  <a:srgbClr val="002060"/>
                </a:solidFill>
              </a:rPr>
              <a:t>Financial intermediaries</a:t>
            </a:r>
          </a:p>
        </p:txBody>
      </p:sp>
      <p:sp>
        <p:nvSpPr>
          <p:cNvPr id="10245"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1A46F2E2-CE80-4B45-8414-E9B6E69917D4}" type="slidenum">
              <a:rPr lang="en-US" altLang="en-US" sz="1200">
                <a:solidFill>
                  <a:srgbClr val="002060"/>
                </a:solidFill>
              </a:rPr>
              <a:pPr algn="ctr" eaLnBrk="1" hangingPunct="1"/>
              <a:t>3</a:t>
            </a:fld>
            <a:endParaRPr lang="en-US" altLang="en-US" sz="1200">
              <a:solidFill>
                <a:srgbClr val="002060"/>
              </a:solidFill>
            </a:endParaRPr>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5445545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ASK THE EXPERTS</a:t>
            </a:r>
          </a:p>
        </p:txBody>
      </p:sp>
      <p:sp>
        <p:nvSpPr>
          <p:cNvPr id="3" name="Slide Number Placeholder 2"/>
          <p:cNvSpPr>
            <a:spLocks noGrp="1"/>
          </p:cNvSpPr>
          <p:nvPr>
            <p:ph type="sldNum" sz="quarter" idx="10"/>
          </p:nvPr>
        </p:nvSpPr>
        <p:spPr/>
        <p:txBody>
          <a:bodyPr/>
          <a:lstStyle/>
          <a:p>
            <a:pPr fontAlgn="base">
              <a:spcAft>
                <a:spcPct val="0"/>
              </a:spcAft>
              <a:defRPr/>
            </a:pPr>
            <a:fld id="{CFA536BC-3ED5-4293-8323-16A4258B4A0B}" type="slidenum">
              <a:rPr lang="en-US" smtClean="0"/>
              <a:pPr fontAlgn="base">
                <a:spcAft>
                  <a:spcPct val="0"/>
                </a:spcAft>
                <a:defRPr/>
              </a:pPr>
              <a:t>30</a:t>
            </a:fld>
            <a:endParaRPr lang="en-US" dirty="0"/>
          </a:p>
        </p:txBody>
      </p:sp>
      <p:sp>
        <p:nvSpPr>
          <p:cNvPr id="5" name="Text Placeholder 4"/>
          <p:cNvSpPr>
            <a:spLocks noGrp="1"/>
          </p:cNvSpPr>
          <p:nvPr>
            <p:ph type="body" sz="quarter" idx="12"/>
          </p:nvPr>
        </p:nvSpPr>
        <p:spPr/>
        <p:txBody>
          <a:bodyPr/>
          <a:lstStyle/>
          <a:p>
            <a:r>
              <a:rPr lang="en-US" dirty="0"/>
              <a:t>Fiscal Policy and Saving</a:t>
            </a:r>
          </a:p>
        </p:txBody>
      </p:sp>
      <p:sp>
        <p:nvSpPr>
          <p:cNvPr id="6" name="Text Placeholder 5"/>
          <p:cNvSpPr>
            <a:spLocks noGrp="1"/>
          </p:cNvSpPr>
          <p:nvPr>
            <p:ph type="body" sz="quarter" idx="14"/>
          </p:nvPr>
        </p:nvSpPr>
        <p:spPr/>
        <p:txBody>
          <a:bodyPr/>
          <a:lstStyle/>
          <a:p>
            <a:r>
              <a:rPr lang="en-US" sz="3600" dirty="0"/>
              <a:t>“Sustained tax and spending policies that boost consumption in ways that reduce the saving rate are likely to lower long-run living standards.”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3429001"/>
            <a:ext cx="5448300" cy="2695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
        <p:nvSpPr>
          <p:cNvPr id="9" name="Rectangle 8"/>
          <p:cNvSpPr/>
          <p:nvPr/>
        </p:nvSpPr>
        <p:spPr>
          <a:xfrm>
            <a:off x="3581400" y="5985689"/>
            <a:ext cx="3322384" cy="276999"/>
          </a:xfrm>
          <a:prstGeom prst="rect">
            <a:avLst/>
          </a:prstGeom>
        </p:spPr>
        <p:txBody>
          <a:bodyPr wrap="none">
            <a:spAutoFit/>
          </a:bodyPr>
          <a:lstStyle/>
          <a:p>
            <a:pPr lvl="0"/>
            <a:r>
              <a:rPr lang="en-US" sz="1200" dirty="0">
                <a:solidFill>
                  <a:prstClr val="black"/>
                </a:solidFill>
                <a:latin typeface="Calibri"/>
              </a:rPr>
              <a:t>Source: IGM Economic Experts Panel, July 8, 2013.</a:t>
            </a:r>
          </a:p>
        </p:txBody>
      </p:sp>
    </p:spTree>
    <p:extLst>
      <p:ext uri="{BB962C8B-B14F-4D97-AF65-F5344CB8AC3E}">
        <p14:creationId xmlns:p14="http://schemas.microsoft.com/office/powerpoint/2010/main" val="2157195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left)">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p:txBody>
          <a:bodyPr/>
          <a:lstStyle/>
          <a:p>
            <a:pPr algn="ctr" eaLnBrk="1" hangingPunct="1"/>
            <a:r>
              <a:rPr lang="en-US" sz="4800" dirty="0">
                <a:solidFill>
                  <a:srgbClr val="C00000"/>
                </a:solidFill>
              </a:rPr>
              <a:t>Policy 1:  Saving incentives</a:t>
            </a:r>
          </a:p>
        </p:txBody>
      </p:sp>
      <p:sp>
        <p:nvSpPr>
          <p:cNvPr id="7" name="Slide Number Placeholder 6"/>
          <p:cNvSpPr>
            <a:spLocks noGrp="1"/>
          </p:cNvSpPr>
          <p:nvPr>
            <p:ph type="sldNum" sz="quarter" idx="10"/>
          </p:nvPr>
        </p:nvSpPr>
        <p:spPr/>
        <p:txBody>
          <a:bodyPr/>
          <a:lstStyle/>
          <a:p>
            <a:pPr>
              <a:defRPr/>
            </a:pPr>
            <a:fld id="{2F37425F-5E17-4209-B948-B5CE2119E408}" type="slidenum">
              <a:rPr lang="en-US" smtClean="0"/>
              <a:pPr>
                <a:defRPr/>
              </a:pPr>
              <a:t>31</a:t>
            </a:fld>
            <a:endParaRPr lang="en-US" dirty="0"/>
          </a:p>
        </p:txBody>
      </p:sp>
      <p:sp>
        <p:nvSpPr>
          <p:cNvPr id="2" name="Text Placeholder 1"/>
          <p:cNvSpPr>
            <a:spLocks noGrp="1"/>
          </p:cNvSpPr>
          <p:nvPr>
            <p:ph idx="12"/>
          </p:nvPr>
        </p:nvSpPr>
        <p:spPr>
          <a:xfrm>
            <a:off x="6038698" y="955675"/>
            <a:ext cx="5772302" cy="5429250"/>
          </a:xfrm>
          <a:noFill/>
        </p:spPr>
        <p:txBody>
          <a:bodyPr>
            <a:normAutofit/>
          </a:bodyPr>
          <a:lstStyle/>
          <a:p>
            <a:pPr>
              <a:spcBef>
                <a:spcPts val="600"/>
              </a:spcBef>
              <a:spcAft>
                <a:spcPts val="600"/>
              </a:spcAft>
            </a:pPr>
            <a:r>
              <a:rPr lang="en-US" sz="3200" dirty="0">
                <a:cs typeface="Arial" charset="0"/>
              </a:rPr>
              <a:t>Tax incentives for saving increase the supply of loanable funds</a:t>
            </a:r>
          </a:p>
          <a:p>
            <a:pPr>
              <a:spcBef>
                <a:spcPts val="600"/>
              </a:spcBef>
              <a:spcAft>
                <a:spcPts val="600"/>
              </a:spcAft>
            </a:pPr>
            <a:r>
              <a:rPr lang="en-US" sz="3200" dirty="0">
                <a:cs typeface="Arial" charset="0"/>
              </a:rPr>
              <a:t>…which reduces the equilibrium interest rate</a:t>
            </a:r>
          </a:p>
          <a:p>
            <a:pPr>
              <a:spcBef>
                <a:spcPts val="600"/>
              </a:spcBef>
              <a:spcAft>
                <a:spcPts val="600"/>
              </a:spcAft>
            </a:pPr>
            <a:r>
              <a:rPr lang="en-US" sz="3200" dirty="0">
                <a:cs typeface="Arial" charset="0"/>
              </a:rPr>
              <a:t>and increases the equilibrium quantity of loanable funds</a:t>
            </a:r>
          </a:p>
          <a:p>
            <a:pPr>
              <a:spcBef>
                <a:spcPts val="600"/>
              </a:spcBef>
              <a:spcAft>
                <a:spcPts val="600"/>
              </a:spcAft>
            </a:pPr>
            <a:r>
              <a:rPr lang="en-US" sz="3200" dirty="0">
                <a:cs typeface="Arial" charset="0"/>
              </a:rPr>
              <a:t>greater </a:t>
            </a:r>
            <a:r>
              <a:rPr lang="en-US" sz="3200" b="1" i="1" dirty="0">
                <a:cs typeface="Arial" charset="0"/>
              </a:rPr>
              <a:t>S</a:t>
            </a:r>
            <a:r>
              <a:rPr lang="en-US" sz="3200" dirty="0">
                <a:cs typeface="Arial" charset="0"/>
              </a:rPr>
              <a:t> and </a:t>
            </a:r>
            <a:r>
              <a:rPr lang="en-US" sz="3200" b="1" i="1" dirty="0">
                <a:cs typeface="Arial" charset="0"/>
              </a:rPr>
              <a:t>I</a:t>
            </a:r>
            <a:r>
              <a:rPr lang="en-US" sz="3200" dirty="0">
                <a:cs typeface="Arial" charset="0"/>
              </a:rPr>
              <a:t> </a:t>
            </a:r>
            <a:endParaRPr lang="en-US" sz="3200" dirty="0"/>
          </a:p>
        </p:txBody>
      </p:sp>
      <p:grpSp>
        <p:nvGrpSpPr>
          <p:cNvPr id="28677" name="Group 3"/>
          <p:cNvGrpSpPr>
            <a:grpSpLocks/>
          </p:cNvGrpSpPr>
          <p:nvPr/>
        </p:nvGrpSpPr>
        <p:grpSpPr bwMode="auto">
          <a:xfrm>
            <a:off x="990600" y="1733550"/>
            <a:ext cx="3580683" cy="3619500"/>
            <a:chOff x="2602" y="1083"/>
            <a:chExt cx="2060" cy="2115"/>
          </a:xfrm>
        </p:grpSpPr>
        <p:sp>
          <p:nvSpPr>
            <p:cNvPr id="28704" name="Line 4"/>
            <p:cNvSpPr>
              <a:spLocks noChangeShapeType="1"/>
            </p:cNvSpPr>
            <p:nvPr/>
          </p:nvSpPr>
          <p:spPr bwMode="auto">
            <a:xfrm>
              <a:off x="2603" y="1083"/>
              <a:ext cx="0" cy="21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5" name="Line 5"/>
            <p:cNvSpPr>
              <a:spLocks noChangeShapeType="1"/>
            </p:cNvSpPr>
            <p:nvPr/>
          </p:nvSpPr>
          <p:spPr bwMode="auto">
            <a:xfrm flipV="1">
              <a:off x="2602" y="3197"/>
              <a:ext cx="206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8678" name="Text Box 6"/>
          <p:cNvSpPr txBox="1">
            <a:spLocks noChangeArrowheads="1"/>
          </p:cNvSpPr>
          <p:nvPr/>
        </p:nvSpPr>
        <p:spPr bwMode="auto">
          <a:xfrm>
            <a:off x="301625" y="882713"/>
            <a:ext cx="13779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200" dirty="0">
                <a:cs typeface="Arial" charset="0"/>
              </a:rPr>
              <a:t>Interest</a:t>
            </a:r>
            <a:br>
              <a:rPr lang="en-US" sz="2200" dirty="0">
                <a:cs typeface="Arial" charset="0"/>
              </a:rPr>
            </a:br>
            <a:r>
              <a:rPr lang="en-US" sz="2200" dirty="0">
                <a:cs typeface="Arial" charset="0"/>
              </a:rPr>
              <a:t>Rate</a:t>
            </a:r>
          </a:p>
        </p:txBody>
      </p:sp>
      <p:sp>
        <p:nvSpPr>
          <p:cNvPr id="28679" name="Text Box 7"/>
          <p:cNvSpPr txBox="1">
            <a:spLocks noChangeArrowheads="1"/>
          </p:cNvSpPr>
          <p:nvPr/>
        </p:nvSpPr>
        <p:spPr bwMode="auto">
          <a:xfrm>
            <a:off x="3398635" y="5397500"/>
            <a:ext cx="2398712"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2200" dirty="0">
                <a:cs typeface="Arial" charset="0"/>
              </a:rPr>
              <a:t>Loanable Funds ($ billions)</a:t>
            </a:r>
          </a:p>
        </p:txBody>
      </p:sp>
      <p:sp>
        <p:nvSpPr>
          <p:cNvPr id="28680" name="Line 8"/>
          <p:cNvSpPr>
            <a:spLocks noChangeShapeType="1"/>
          </p:cNvSpPr>
          <p:nvPr/>
        </p:nvSpPr>
        <p:spPr bwMode="auto">
          <a:xfrm>
            <a:off x="1371600" y="2192339"/>
            <a:ext cx="2700337" cy="2452687"/>
          </a:xfrm>
          <a:prstGeom prst="line">
            <a:avLst/>
          </a:prstGeom>
          <a:noFill/>
          <a:ln w="28575">
            <a:solidFill>
              <a:srgbClr val="00206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1" name="Text Box 9"/>
          <p:cNvSpPr txBox="1">
            <a:spLocks noChangeArrowheads="1"/>
          </p:cNvSpPr>
          <p:nvPr/>
        </p:nvSpPr>
        <p:spPr bwMode="auto">
          <a:xfrm>
            <a:off x="4114800" y="4530725"/>
            <a:ext cx="560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dirty="0">
                <a:cs typeface="Arial" charset="0"/>
              </a:rPr>
              <a:t>D</a:t>
            </a:r>
            <a:r>
              <a:rPr lang="en-US" sz="2400" baseline="-25000" dirty="0">
                <a:cs typeface="Arial" charset="0"/>
              </a:rPr>
              <a:t>1</a:t>
            </a:r>
          </a:p>
        </p:txBody>
      </p:sp>
      <p:sp>
        <p:nvSpPr>
          <p:cNvPr id="28683" name="Line 11"/>
          <p:cNvSpPr>
            <a:spLocks noChangeShapeType="1"/>
          </p:cNvSpPr>
          <p:nvPr/>
        </p:nvSpPr>
        <p:spPr bwMode="auto">
          <a:xfrm flipV="1">
            <a:off x="1828800" y="2206626"/>
            <a:ext cx="1727200" cy="2830513"/>
          </a:xfrm>
          <a:prstGeom prst="line">
            <a:avLst/>
          </a:prstGeom>
          <a:noFill/>
          <a:ln w="28575">
            <a:solidFill>
              <a:srgbClr val="00206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84" name="Text Box 12"/>
          <p:cNvSpPr txBox="1">
            <a:spLocks noChangeArrowheads="1"/>
          </p:cNvSpPr>
          <p:nvPr/>
        </p:nvSpPr>
        <p:spPr bwMode="auto">
          <a:xfrm>
            <a:off x="3352800" y="1836738"/>
            <a:ext cx="546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a:cs typeface="Arial" charset="0"/>
              </a:rPr>
              <a:t>S</a:t>
            </a:r>
            <a:r>
              <a:rPr lang="en-US" sz="2400" baseline="-25000">
                <a:cs typeface="Arial" charset="0"/>
              </a:rPr>
              <a:t>1</a:t>
            </a:r>
          </a:p>
        </p:txBody>
      </p:sp>
      <p:grpSp>
        <p:nvGrpSpPr>
          <p:cNvPr id="28685" name="Group 13"/>
          <p:cNvGrpSpPr>
            <a:grpSpLocks/>
          </p:cNvGrpSpPr>
          <p:nvPr/>
        </p:nvGrpSpPr>
        <p:grpSpPr bwMode="auto">
          <a:xfrm>
            <a:off x="990600" y="3468688"/>
            <a:ext cx="1798637" cy="1897062"/>
            <a:chOff x="357" y="2450"/>
            <a:chExt cx="795" cy="646"/>
          </a:xfrm>
        </p:grpSpPr>
        <p:sp>
          <p:nvSpPr>
            <p:cNvPr id="28702" name="Line 14"/>
            <p:cNvSpPr>
              <a:spLocks noChangeShapeType="1"/>
            </p:cNvSpPr>
            <p:nvPr/>
          </p:nvSpPr>
          <p:spPr bwMode="auto">
            <a:xfrm>
              <a:off x="357" y="2450"/>
              <a:ext cx="795"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28703" name="Line 15"/>
            <p:cNvSpPr>
              <a:spLocks noChangeShapeType="1"/>
            </p:cNvSpPr>
            <p:nvPr/>
          </p:nvSpPr>
          <p:spPr bwMode="auto">
            <a:xfrm>
              <a:off x="1152" y="2451"/>
              <a:ext cx="0" cy="645"/>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8686" name="Text Box 16"/>
          <p:cNvSpPr txBox="1">
            <a:spLocks noChangeArrowheads="1"/>
          </p:cNvSpPr>
          <p:nvPr/>
        </p:nvSpPr>
        <p:spPr bwMode="auto">
          <a:xfrm>
            <a:off x="381000" y="3248026"/>
            <a:ext cx="61595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dirty="0">
                <a:cs typeface="Arial" charset="0"/>
              </a:rPr>
              <a:t>5%</a:t>
            </a:r>
          </a:p>
        </p:txBody>
      </p:sp>
      <p:sp>
        <p:nvSpPr>
          <p:cNvPr id="28687" name="Text Box 17"/>
          <p:cNvSpPr txBox="1">
            <a:spLocks noChangeArrowheads="1"/>
          </p:cNvSpPr>
          <p:nvPr/>
        </p:nvSpPr>
        <p:spPr bwMode="auto">
          <a:xfrm>
            <a:off x="2508250" y="5322889"/>
            <a:ext cx="61595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dirty="0">
                <a:cs typeface="Arial" charset="0"/>
              </a:rPr>
              <a:t>60</a:t>
            </a:r>
          </a:p>
        </p:txBody>
      </p:sp>
      <p:grpSp>
        <p:nvGrpSpPr>
          <p:cNvPr id="4" name="Group 18"/>
          <p:cNvGrpSpPr>
            <a:grpSpLocks/>
          </p:cNvGrpSpPr>
          <p:nvPr/>
        </p:nvGrpSpPr>
        <p:grpSpPr bwMode="auto">
          <a:xfrm>
            <a:off x="2514600" y="1973263"/>
            <a:ext cx="2103438" cy="3200400"/>
            <a:chOff x="1820" y="1243"/>
            <a:chExt cx="1325" cy="2016"/>
          </a:xfrm>
        </p:grpSpPr>
        <p:sp>
          <p:nvSpPr>
            <p:cNvPr id="28700" name="Line 19"/>
            <p:cNvSpPr>
              <a:spLocks noChangeShapeType="1"/>
            </p:cNvSpPr>
            <p:nvPr/>
          </p:nvSpPr>
          <p:spPr bwMode="auto">
            <a:xfrm flipV="1">
              <a:off x="1820" y="1476"/>
              <a:ext cx="1088" cy="1783"/>
            </a:xfrm>
            <a:prstGeom prst="line">
              <a:avLst/>
            </a:prstGeom>
            <a:noFill/>
            <a:ln w="38100">
              <a:solidFill>
                <a:srgbClr val="C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701" name="Text Box 20"/>
            <p:cNvSpPr txBox="1">
              <a:spLocks noChangeArrowheads="1"/>
            </p:cNvSpPr>
            <p:nvPr/>
          </p:nvSpPr>
          <p:spPr bwMode="auto">
            <a:xfrm>
              <a:off x="2801" y="1243"/>
              <a:ext cx="3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a:cs typeface="Arial" charset="0"/>
                </a:rPr>
                <a:t>S</a:t>
              </a:r>
              <a:r>
                <a:rPr lang="en-US" sz="2400" baseline="-25000">
                  <a:cs typeface="Arial" charset="0"/>
                </a:rPr>
                <a:t>2</a:t>
              </a:r>
            </a:p>
          </p:txBody>
        </p:sp>
      </p:grpSp>
      <p:sp>
        <p:nvSpPr>
          <p:cNvPr id="101399" name="Line 23"/>
          <p:cNvSpPr>
            <a:spLocks noChangeShapeType="1"/>
          </p:cNvSpPr>
          <p:nvPr/>
        </p:nvSpPr>
        <p:spPr bwMode="auto">
          <a:xfrm>
            <a:off x="3468688" y="2438400"/>
            <a:ext cx="646112" cy="0"/>
          </a:xfrm>
          <a:prstGeom prst="line">
            <a:avLst/>
          </a:prstGeom>
          <a:noFill/>
          <a:ln w="50800">
            <a:solidFill>
              <a:srgbClr val="CC0000"/>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grpSp>
        <p:nvGrpSpPr>
          <p:cNvPr id="5" name="Group 24"/>
          <p:cNvGrpSpPr>
            <a:grpSpLocks/>
          </p:cNvGrpSpPr>
          <p:nvPr/>
        </p:nvGrpSpPr>
        <p:grpSpPr bwMode="auto">
          <a:xfrm>
            <a:off x="381000" y="3465513"/>
            <a:ext cx="2871787" cy="677862"/>
            <a:chOff x="503" y="2183"/>
            <a:chExt cx="1809" cy="427"/>
          </a:xfrm>
        </p:grpSpPr>
        <p:sp>
          <p:nvSpPr>
            <p:cNvPr id="28697" name="Text Box 25"/>
            <p:cNvSpPr txBox="1">
              <a:spLocks noChangeArrowheads="1"/>
            </p:cNvSpPr>
            <p:nvPr/>
          </p:nvSpPr>
          <p:spPr bwMode="auto">
            <a:xfrm>
              <a:off x="503" y="2312"/>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dirty="0">
                  <a:cs typeface="Arial" charset="0"/>
                </a:rPr>
                <a:t>4%</a:t>
              </a:r>
            </a:p>
          </p:txBody>
        </p:sp>
        <p:sp>
          <p:nvSpPr>
            <p:cNvPr id="28698" name="Line 26"/>
            <p:cNvSpPr>
              <a:spLocks noChangeShapeType="1"/>
            </p:cNvSpPr>
            <p:nvPr/>
          </p:nvSpPr>
          <p:spPr bwMode="auto">
            <a:xfrm rot="5400000">
              <a:off x="863" y="2317"/>
              <a:ext cx="267" cy="0"/>
            </a:xfrm>
            <a:prstGeom prst="line">
              <a:avLst/>
            </a:prstGeom>
            <a:noFill/>
            <a:ln w="50800">
              <a:solidFill>
                <a:srgbClr val="C00000"/>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sp>
          <p:nvSpPr>
            <p:cNvPr id="28699" name="Line 27"/>
            <p:cNvSpPr>
              <a:spLocks noChangeShapeType="1"/>
            </p:cNvSpPr>
            <p:nvPr/>
          </p:nvSpPr>
          <p:spPr bwMode="auto">
            <a:xfrm>
              <a:off x="894" y="2451"/>
              <a:ext cx="1418"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6" name="Group 28"/>
          <p:cNvGrpSpPr>
            <a:grpSpLocks/>
          </p:cNvGrpSpPr>
          <p:nvPr/>
        </p:nvGrpSpPr>
        <p:grpSpPr bwMode="auto">
          <a:xfrm>
            <a:off x="2819400" y="3892550"/>
            <a:ext cx="774700" cy="1912938"/>
            <a:chOff x="2021" y="2452"/>
            <a:chExt cx="488" cy="1205"/>
          </a:xfrm>
        </p:grpSpPr>
        <p:sp>
          <p:nvSpPr>
            <p:cNvPr id="28694" name="Line 29"/>
            <p:cNvSpPr>
              <a:spLocks noChangeShapeType="1"/>
            </p:cNvSpPr>
            <p:nvPr/>
          </p:nvSpPr>
          <p:spPr bwMode="auto">
            <a:xfrm>
              <a:off x="2312" y="2452"/>
              <a:ext cx="0" cy="921"/>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28695" name="Text Box 30"/>
            <p:cNvSpPr txBox="1">
              <a:spLocks noChangeArrowheads="1"/>
            </p:cNvSpPr>
            <p:nvPr/>
          </p:nvSpPr>
          <p:spPr bwMode="auto">
            <a:xfrm>
              <a:off x="2121" y="3359"/>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70</a:t>
              </a:r>
            </a:p>
          </p:txBody>
        </p:sp>
        <p:sp>
          <p:nvSpPr>
            <p:cNvPr id="28696" name="Line 31"/>
            <p:cNvSpPr>
              <a:spLocks noChangeShapeType="1"/>
            </p:cNvSpPr>
            <p:nvPr/>
          </p:nvSpPr>
          <p:spPr bwMode="auto">
            <a:xfrm>
              <a:off x="2021" y="3274"/>
              <a:ext cx="291" cy="0"/>
            </a:xfrm>
            <a:prstGeom prst="line">
              <a:avLst/>
            </a:prstGeom>
            <a:noFill/>
            <a:ln w="50800">
              <a:solidFill>
                <a:srgbClr val="C00000"/>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grpSp>
      <p:sp>
        <p:nvSpPr>
          <p:cNvPr id="32"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771534435"/>
      </p:ext>
    </p:extLst>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1399"/>
                                        </p:tgtEl>
                                        <p:attrNameLst>
                                          <p:attrName>style.visibility</p:attrName>
                                        </p:attrNameLst>
                                      </p:cBhvr>
                                      <p:to>
                                        <p:strVal val="visible"/>
                                      </p:to>
                                    </p:set>
                                    <p:animEffect transition="in" filter="wipe(left)">
                                      <p:cBhvr>
                                        <p:cTn id="11" dur="500"/>
                                        <p:tgtEl>
                                          <p:spTgt spid="101399"/>
                                        </p:tgtEl>
                                      </p:cBhvr>
                                    </p:animEffect>
                                  </p:childTnLst>
                                </p:cTn>
                              </p:par>
                            </p:childTnLst>
                          </p:cTn>
                        </p:par>
                        <p:par>
                          <p:cTn id="12" fill="hold">
                            <p:stCondLst>
                              <p:cond delay="1000"/>
                            </p:stCondLst>
                            <p:childTnLst>
                              <p:par>
                                <p:cTn id="13" presetID="18" presetClass="entr" presetSubtype="3"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trips(upRight)">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wipe(left)">
                                      <p:cBhvr>
                                        <p:cTn id="20" dur="500"/>
                                        <p:tgtEl>
                                          <p:spTgt spid="2">
                                            <p:txEl>
                                              <p:pRg st="1" end="1"/>
                                            </p:txEl>
                                          </p:spTgt>
                                        </p:tgtEl>
                                      </p:cBhvr>
                                    </p:animEffect>
                                  </p:childTnLst>
                                </p:cTn>
                              </p:par>
                            </p:childTnLst>
                          </p:cTn>
                        </p:par>
                        <p:par>
                          <p:cTn id="21" fill="hold">
                            <p:stCondLst>
                              <p:cond delay="500"/>
                            </p:stCondLst>
                            <p:childTnLst>
                              <p:par>
                                <p:cTn id="22" presetID="18" presetClass="entr" presetSubtype="12" fill="hold" nodeType="after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strips(downLeft)">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2">
                                            <p:txEl>
                                              <p:pRg st="2" end="2"/>
                                            </p:txEl>
                                          </p:spTgt>
                                        </p:tgtEl>
                                        <p:attrNameLst>
                                          <p:attrName>style.visibility</p:attrName>
                                        </p:attrNameLst>
                                      </p:cBhvr>
                                      <p:to>
                                        <p:strVal val="visible"/>
                                      </p:to>
                                    </p:set>
                                    <p:animEffect transition="in" filter="wipe(left)">
                                      <p:cBhvr>
                                        <p:cTn id="29" dur="500"/>
                                        <p:tgtEl>
                                          <p:spTgt spid="2">
                                            <p:txEl>
                                              <p:pRg st="2" end="2"/>
                                            </p:txEl>
                                          </p:spTgt>
                                        </p:tgtEl>
                                      </p:cBhvr>
                                    </p:animEffect>
                                  </p:childTnLst>
                                </p:cTn>
                              </p:par>
                            </p:childTnLst>
                          </p:cTn>
                        </p:par>
                        <p:par>
                          <p:cTn id="30" fill="hold">
                            <p:stCondLst>
                              <p:cond delay="500"/>
                            </p:stCondLst>
                            <p:childTnLst>
                              <p:par>
                                <p:cTn id="31" presetID="18" presetClass="entr" presetSubtype="6" fill="hold" nodeType="afterEffect">
                                  <p:stCondLst>
                                    <p:cond delay="0"/>
                                  </p:stCondLst>
                                  <p:childTnLst>
                                    <p:set>
                                      <p:cBhvr>
                                        <p:cTn id="32" dur="1" fill="hold">
                                          <p:stCondLst>
                                            <p:cond delay="0"/>
                                          </p:stCondLst>
                                        </p:cTn>
                                        <p:tgtEl>
                                          <p:spTgt spid="6"/>
                                        </p:tgtEl>
                                        <p:attrNameLst>
                                          <p:attrName>style.visibility</p:attrName>
                                        </p:attrNameLst>
                                      </p:cBhvr>
                                      <p:to>
                                        <p:strVal val="visible"/>
                                      </p:to>
                                    </p:set>
                                    <p:animEffect transition="in" filter="strips(downRight)">
                                      <p:cBhvr>
                                        <p:cTn id="33" dur="500"/>
                                        <p:tgtEl>
                                          <p:spTgt spid="6"/>
                                        </p:tgtEl>
                                      </p:cBhvr>
                                    </p:animEffect>
                                  </p:childTnLst>
                                </p:cTn>
                              </p:par>
                            </p:childTnLst>
                          </p:cTn>
                        </p:par>
                        <p:par>
                          <p:cTn id="34" fill="hold">
                            <p:stCondLst>
                              <p:cond delay="1000"/>
                            </p:stCondLst>
                            <p:childTnLst>
                              <p:par>
                                <p:cTn id="35" presetID="22" presetClass="entr" presetSubtype="8" fill="hold" grpId="0" nodeType="after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101399" grpId="0" uiExpand="1"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p:txBody>
          <a:bodyPr/>
          <a:lstStyle/>
          <a:p>
            <a:pPr algn="ctr" eaLnBrk="1" hangingPunct="1"/>
            <a:r>
              <a:rPr lang="en-US" sz="4800" dirty="0">
                <a:solidFill>
                  <a:srgbClr val="C00000"/>
                </a:solidFill>
              </a:rPr>
              <a:t>Policy 2:  Investment incentives</a:t>
            </a:r>
          </a:p>
        </p:txBody>
      </p:sp>
      <p:sp>
        <p:nvSpPr>
          <p:cNvPr id="7" name="Slide Number Placeholder 6"/>
          <p:cNvSpPr>
            <a:spLocks noGrp="1"/>
          </p:cNvSpPr>
          <p:nvPr>
            <p:ph type="sldNum" sz="quarter" idx="10"/>
          </p:nvPr>
        </p:nvSpPr>
        <p:spPr/>
        <p:txBody>
          <a:bodyPr/>
          <a:lstStyle/>
          <a:p>
            <a:pPr>
              <a:defRPr/>
            </a:pPr>
            <a:fld id="{2F37425F-5E17-4209-B948-B5CE2119E408}" type="slidenum">
              <a:rPr lang="en-US" smtClean="0"/>
              <a:pPr>
                <a:defRPr/>
              </a:pPr>
              <a:t>32</a:t>
            </a:fld>
            <a:endParaRPr lang="en-US" dirty="0"/>
          </a:p>
        </p:txBody>
      </p:sp>
      <p:sp>
        <p:nvSpPr>
          <p:cNvPr id="2" name="Text Placeholder 1"/>
          <p:cNvSpPr>
            <a:spLocks noGrp="1"/>
          </p:cNvSpPr>
          <p:nvPr>
            <p:ph idx="12"/>
          </p:nvPr>
        </p:nvSpPr>
        <p:spPr>
          <a:xfrm>
            <a:off x="6515513" y="871538"/>
            <a:ext cx="5359399" cy="5256212"/>
          </a:xfrm>
          <a:noFill/>
        </p:spPr>
        <p:txBody>
          <a:bodyPr>
            <a:normAutofit/>
          </a:bodyPr>
          <a:lstStyle/>
          <a:p>
            <a:pPr>
              <a:spcAft>
                <a:spcPts val="600"/>
              </a:spcAft>
            </a:pPr>
            <a:r>
              <a:rPr lang="en-US" sz="3200" dirty="0">
                <a:cs typeface="Arial" charset="0"/>
              </a:rPr>
              <a:t>An investment tax credit increases the demand for loanable funds</a:t>
            </a:r>
          </a:p>
          <a:p>
            <a:pPr>
              <a:spcAft>
                <a:spcPts val="600"/>
              </a:spcAft>
            </a:pPr>
            <a:r>
              <a:rPr lang="en-US" sz="3200" dirty="0">
                <a:cs typeface="Arial" charset="0"/>
              </a:rPr>
              <a:t>…which raises the equilibrium interest rate</a:t>
            </a:r>
          </a:p>
          <a:p>
            <a:pPr>
              <a:spcAft>
                <a:spcPts val="600"/>
              </a:spcAft>
            </a:pPr>
            <a:r>
              <a:rPr lang="en-US" sz="3200" dirty="0">
                <a:cs typeface="Arial" charset="0"/>
              </a:rPr>
              <a:t>and increases the equilibrium quantity of loanable funds</a:t>
            </a:r>
          </a:p>
          <a:p>
            <a:pPr>
              <a:spcAft>
                <a:spcPts val="600"/>
              </a:spcAft>
            </a:pPr>
            <a:r>
              <a:rPr lang="en-US" sz="3200" dirty="0">
                <a:cs typeface="Arial" charset="0"/>
              </a:rPr>
              <a:t>greater </a:t>
            </a:r>
            <a:r>
              <a:rPr lang="en-US" sz="3200" b="1" i="1" dirty="0">
                <a:cs typeface="Arial" charset="0"/>
              </a:rPr>
              <a:t>S</a:t>
            </a:r>
            <a:r>
              <a:rPr lang="en-US" sz="3200" dirty="0">
                <a:cs typeface="Arial" charset="0"/>
              </a:rPr>
              <a:t> and </a:t>
            </a:r>
            <a:r>
              <a:rPr lang="en-US" sz="3200" b="1" i="1" dirty="0">
                <a:cs typeface="Arial" charset="0"/>
              </a:rPr>
              <a:t>I</a:t>
            </a:r>
            <a:r>
              <a:rPr lang="en-US" sz="3200" dirty="0">
                <a:cs typeface="Arial" charset="0"/>
              </a:rPr>
              <a:t> </a:t>
            </a:r>
          </a:p>
          <a:p>
            <a:pPr>
              <a:spcAft>
                <a:spcPts val="600"/>
              </a:spcAft>
            </a:pPr>
            <a:endParaRPr lang="en-US" sz="3200" dirty="0"/>
          </a:p>
        </p:txBody>
      </p:sp>
      <p:grpSp>
        <p:nvGrpSpPr>
          <p:cNvPr id="29701" name="Group 3"/>
          <p:cNvGrpSpPr>
            <a:grpSpLocks/>
          </p:cNvGrpSpPr>
          <p:nvPr/>
        </p:nvGrpSpPr>
        <p:grpSpPr bwMode="auto">
          <a:xfrm>
            <a:off x="1143000" y="1733550"/>
            <a:ext cx="4124738" cy="3619500"/>
            <a:chOff x="2602" y="1083"/>
            <a:chExt cx="2373" cy="2115"/>
          </a:xfrm>
        </p:grpSpPr>
        <p:sp>
          <p:nvSpPr>
            <p:cNvPr id="29728" name="Line 4"/>
            <p:cNvSpPr>
              <a:spLocks noChangeShapeType="1"/>
            </p:cNvSpPr>
            <p:nvPr/>
          </p:nvSpPr>
          <p:spPr bwMode="auto">
            <a:xfrm>
              <a:off x="2603" y="1083"/>
              <a:ext cx="0" cy="21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29" name="Line 5"/>
            <p:cNvSpPr>
              <a:spLocks noChangeShapeType="1"/>
            </p:cNvSpPr>
            <p:nvPr/>
          </p:nvSpPr>
          <p:spPr bwMode="auto">
            <a:xfrm>
              <a:off x="2602" y="3197"/>
              <a:ext cx="237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9702" name="Text Box 6"/>
          <p:cNvSpPr txBox="1">
            <a:spLocks noChangeArrowheads="1"/>
          </p:cNvSpPr>
          <p:nvPr/>
        </p:nvSpPr>
        <p:spPr bwMode="auto">
          <a:xfrm>
            <a:off x="533400" y="915988"/>
            <a:ext cx="13779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200" dirty="0">
                <a:cs typeface="Arial" charset="0"/>
              </a:rPr>
              <a:t>Interest</a:t>
            </a:r>
            <a:br>
              <a:rPr lang="en-US" sz="2200" dirty="0">
                <a:cs typeface="Arial" charset="0"/>
              </a:rPr>
            </a:br>
            <a:r>
              <a:rPr lang="en-US" sz="2200" dirty="0">
                <a:cs typeface="Arial" charset="0"/>
              </a:rPr>
              <a:t>Rate</a:t>
            </a:r>
          </a:p>
        </p:txBody>
      </p:sp>
      <p:sp>
        <p:nvSpPr>
          <p:cNvPr id="29703" name="Text Box 7"/>
          <p:cNvSpPr txBox="1">
            <a:spLocks noChangeArrowheads="1"/>
          </p:cNvSpPr>
          <p:nvPr/>
        </p:nvSpPr>
        <p:spPr bwMode="auto">
          <a:xfrm>
            <a:off x="3540485" y="5365750"/>
            <a:ext cx="2398712"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2200" dirty="0">
                <a:cs typeface="Arial" charset="0"/>
              </a:rPr>
              <a:t>Loanable Funds ($ billions)</a:t>
            </a:r>
          </a:p>
        </p:txBody>
      </p:sp>
      <p:sp>
        <p:nvSpPr>
          <p:cNvPr id="29704" name="Line 8"/>
          <p:cNvSpPr>
            <a:spLocks noChangeShapeType="1"/>
          </p:cNvSpPr>
          <p:nvPr/>
        </p:nvSpPr>
        <p:spPr bwMode="auto">
          <a:xfrm>
            <a:off x="1524000" y="2192339"/>
            <a:ext cx="2700337" cy="2452687"/>
          </a:xfrm>
          <a:prstGeom prst="line">
            <a:avLst/>
          </a:prstGeom>
          <a:noFill/>
          <a:ln w="28575">
            <a:solidFill>
              <a:srgbClr val="00206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5" name="Text Box 9"/>
          <p:cNvSpPr txBox="1">
            <a:spLocks noChangeArrowheads="1"/>
          </p:cNvSpPr>
          <p:nvPr/>
        </p:nvSpPr>
        <p:spPr bwMode="auto">
          <a:xfrm>
            <a:off x="4114800" y="4562475"/>
            <a:ext cx="560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a:cs typeface="Arial" charset="0"/>
              </a:rPr>
              <a:t>D</a:t>
            </a:r>
            <a:r>
              <a:rPr lang="en-US" sz="2400" baseline="-25000">
                <a:cs typeface="Arial" charset="0"/>
              </a:rPr>
              <a:t>1</a:t>
            </a:r>
          </a:p>
        </p:txBody>
      </p:sp>
      <p:sp>
        <p:nvSpPr>
          <p:cNvPr id="29707" name="Line 11"/>
          <p:cNvSpPr>
            <a:spLocks noChangeShapeType="1"/>
          </p:cNvSpPr>
          <p:nvPr/>
        </p:nvSpPr>
        <p:spPr bwMode="auto">
          <a:xfrm flipV="1">
            <a:off x="1981200" y="2206626"/>
            <a:ext cx="1727200" cy="2830513"/>
          </a:xfrm>
          <a:prstGeom prst="line">
            <a:avLst/>
          </a:prstGeom>
          <a:noFill/>
          <a:ln w="28575">
            <a:solidFill>
              <a:srgbClr val="00206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8" name="Text Box 12"/>
          <p:cNvSpPr txBox="1">
            <a:spLocks noChangeArrowheads="1"/>
          </p:cNvSpPr>
          <p:nvPr/>
        </p:nvSpPr>
        <p:spPr bwMode="auto">
          <a:xfrm>
            <a:off x="3657600" y="1836738"/>
            <a:ext cx="546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a:cs typeface="Arial" charset="0"/>
              </a:rPr>
              <a:t>S</a:t>
            </a:r>
            <a:r>
              <a:rPr lang="en-US" sz="2400" baseline="-25000">
                <a:cs typeface="Arial" charset="0"/>
              </a:rPr>
              <a:t>1</a:t>
            </a:r>
          </a:p>
        </p:txBody>
      </p:sp>
      <p:grpSp>
        <p:nvGrpSpPr>
          <p:cNvPr id="29709" name="Group 13"/>
          <p:cNvGrpSpPr>
            <a:grpSpLocks/>
          </p:cNvGrpSpPr>
          <p:nvPr/>
        </p:nvGrpSpPr>
        <p:grpSpPr bwMode="auto">
          <a:xfrm>
            <a:off x="1143000" y="3468688"/>
            <a:ext cx="1798637" cy="1897062"/>
            <a:chOff x="357" y="2450"/>
            <a:chExt cx="795" cy="646"/>
          </a:xfrm>
        </p:grpSpPr>
        <p:sp>
          <p:nvSpPr>
            <p:cNvPr id="29726" name="Line 14"/>
            <p:cNvSpPr>
              <a:spLocks noChangeShapeType="1"/>
            </p:cNvSpPr>
            <p:nvPr/>
          </p:nvSpPr>
          <p:spPr bwMode="auto">
            <a:xfrm>
              <a:off x="357" y="2450"/>
              <a:ext cx="795"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29727" name="Line 15"/>
            <p:cNvSpPr>
              <a:spLocks noChangeShapeType="1"/>
            </p:cNvSpPr>
            <p:nvPr/>
          </p:nvSpPr>
          <p:spPr bwMode="auto">
            <a:xfrm>
              <a:off x="1152" y="2451"/>
              <a:ext cx="0" cy="645"/>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29710" name="Text Box 16"/>
          <p:cNvSpPr txBox="1">
            <a:spLocks noChangeArrowheads="1"/>
          </p:cNvSpPr>
          <p:nvPr/>
        </p:nvSpPr>
        <p:spPr bwMode="auto">
          <a:xfrm>
            <a:off x="533400" y="3248026"/>
            <a:ext cx="61595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5%</a:t>
            </a:r>
          </a:p>
        </p:txBody>
      </p:sp>
      <p:sp>
        <p:nvSpPr>
          <p:cNvPr id="29711" name="Text Box 17"/>
          <p:cNvSpPr txBox="1">
            <a:spLocks noChangeArrowheads="1"/>
          </p:cNvSpPr>
          <p:nvPr/>
        </p:nvSpPr>
        <p:spPr bwMode="auto">
          <a:xfrm>
            <a:off x="2667000" y="5322889"/>
            <a:ext cx="61595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dirty="0">
                <a:cs typeface="Arial" charset="0"/>
              </a:rPr>
              <a:t>60</a:t>
            </a:r>
          </a:p>
        </p:txBody>
      </p:sp>
      <p:sp>
        <p:nvSpPr>
          <p:cNvPr id="103444" name="Line 20"/>
          <p:cNvSpPr>
            <a:spLocks noChangeShapeType="1"/>
          </p:cNvSpPr>
          <p:nvPr/>
        </p:nvSpPr>
        <p:spPr bwMode="auto">
          <a:xfrm>
            <a:off x="3505200" y="3910013"/>
            <a:ext cx="960437" cy="0"/>
          </a:xfrm>
          <a:prstGeom prst="line">
            <a:avLst/>
          </a:prstGeom>
          <a:noFill/>
          <a:ln w="50800">
            <a:solidFill>
              <a:srgbClr val="C00000"/>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grpSp>
        <p:nvGrpSpPr>
          <p:cNvPr id="4" name="Group 21"/>
          <p:cNvGrpSpPr>
            <a:grpSpLocks/>
          </p:cNvGrpSpPr>
          <p:nvPr/>
        </p:nvGrpSpPr>
        <p:grpSpPr bwMode="auto">
          <a:xfrm>
            <a:off x="552450" y="2582864"/>
            <a:ext cx="2800350" cy="866775"/>
            <a:chOff x="513" y="1627"/>
            <a:chExt cx="1764" cy="546"/>
          </a:xfrm>
        </p:grpSpPr>
        <p:sp>
          <p:nvSpPr>
            <p:cNvPr id="29723" name="Text Box 22"/>
            <p:cNvSpPr txBox="1">
              <a:spLocks noChangeArrowheads="1"/>
            </p:cNvSpPr>
            <p:nvPr/>
          </p:nvSpPr>
          <p:spPr bwMode="auto">
            <a:xfrm>
              <a:off x="513" y="1627"/>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dirty="0">
                  <a:cs typeface="Arial" charset="0"/>
                </a:rPr>
                <a:t>6%</a:t>
              </a:r>
            </a:p>
          </p:txBody>
        </p:sp>
        <p:sp>
          <p:nvSpPr>
            <p:cNvPr id="29724" name="Line 23"/>
            <p:cNvSpPr>
              <a:spLocks noChangeShapeType="1"/>
            </p:cNvSpPr>
            <p:nvPr/>
          </p:nvSpPr>
          <p:spPr bwMode="auto">
            <a:xfrm rot="-5400000">
              <a:off x="802" y="1970"/>
              <a:ext cx="404" cy="1"/>
            </a:xfrm>
            <a:prstGeom prst="line">
              <a:avLst/>
            </a:prstGeom>
            <a:noFill/>
            <a:ln w="50800">
              <a:solidFill>
                <a:srgbClr val="C00000"/>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sp>
          <p:nvSpPr>
            <p:cNvPr id="29725" name="Line 24"/>
            <p:cNvSpPr>
              <a:spLocks noChangeShapeType="1"/>
            </p:cNvSpPr>
            <p:nvPr/>
          </p:nvSpPr>
          <p:spPr bwMode="auto">
            <a:xfrm>
              <a:off x="887" y="1757"/>
              <a:ext cx="1390"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 name="Group 25"/>
          <p:cNvGrpSpPr>
            <a:grpSpLocks/>
          </p:cNvGrpSpPr>
          <p:nvPr/>
        </p:nvGrpSpPr>
        <p:grpSpPr bwMode="auto">
          <a:xfrm>
            <a:off x="2971800" y="2794000"/>
            <a:ext cx="827088" cy="3003550"/>
            <a:chOff x="2019" y="1760"/>
            <a:chExt cx="521" cy="1892"/>
          </a:xfrm>
        </p:grpSpPr>
        <p:sp>
          <p:nvSpPr>
            <p:cNvPr id="29720" name="Line 26"/>
            <p:cNvSpPr>
              <a:spLocks noChangeShapeType="1"/>
            </p:cNvSpPr>
            <p:nvPr/>
          </p:nvSpPr>
          <p:spPr bwMode="auto">
            <a:xfrm>
              <a:off x="2277" y="1760"/>
              <a:ext cx="0" cy="1613"/>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29721" name="Text Box 27"/>
            <p:cNvSpPr txBox="1">
              <a:spLocks noChangeArrowheads="1"/>
            </p:cNvSpPr>
            <p:nvPr/>
          </p:nvSpPr>
          <p:spPr bwMode="auto">
            <a:xfrm>
              <a:off x="2152" y="3354"/>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dirty="0">
                  <a:cs typeface="Arial" charset="0"/>
                </a:rPr>
                <a:t>70</a:t>
              </a:r>
            </a:p>
          </p:txBody>
        </p:sp>
        <p:sp>
          <p:nvSpPr>
            <p:cNvPr id="29722" name="Line 28"/>
            <p:cNvSpPr>
              <a:spLocks noChangeShapeType="1"/>
            </p:cNvSpPr>
            <p:nvPr/>
          </p:nvSpPr>
          <p:spPr bwMode="auto">
            <a:xfrm>
              <a:off x="2019" y="3259"/>
              <a:ext cx="267" cy="0"/>
            </a:xfrm>
            <a:prstGeom prst="line">
              <a:avLst/>
            </a:prstGeom>
            <a:noFill/>
            <a:ln w="50800">
              <a:solidFill>
                <a:srgbClr val="C00000"/>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grpSp>
      <p:grpSp>
        <p:nvGrpSpPr>
          <p:cNvPr id="6" name="Group 29"/>
          <p:cNvGrpSpPr>
            <a:grpSpLocks/>
          </p:cNvGrpSpPr>
          <p:nvPr/>
        </p:nvGrpSpPr>
        <p:grpSpPr bwMode="auto">
          <a:xfrm>
            <a:off x="2133600" y="1677988"/>
            <a:ext cx="3146425" cy="2811462"/>
            <a:chOff x="1505" y="1057"/>
            <a:chExt cx="1982" cy="1771"/>
          </a:xfrm>
        </p:grpSpPr>
        <p:sp>
          <p:nvSpPr>
            <p:cNvPr id="29718" name="Line 30"/>
            <p:cNvSpPr>
              <a:spLocks noChangeShapeType="1"/>
            </p:cNvSpPr>
            <p:nvPr/>
          </p:nvSpPr>
          <p:spPr bwMode="auto">
            <a:xfrm>
              <a:off x="1505" y="1057"/>
              <a:ext cx="1701" cy="1545"/>
            </a:xfrm>
            <a:prstGeom prst="line">
              <a:avLst/>
            </a:prstGeom>
            <a:noFill/>
            <a:ln w="38100">
              <a:solidFill>
                <a:srgbClr val="C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19" name="Text Box 31"/>
            <p:cNvSpPr txBox="1">
              <a:spLocks noChangeArrowheads="1"/>
            </p:cNvSpPr>
            <p:nvPr/>
          </p:nvSpPr>
          <p:spPr bwMode="auto">
            <a:xfrm>
              <a:off x="3134" y="2540"/>
              <a:ext cx="35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a:cs typeface="Arial" charset="0"/>
                </a:rPr>
                <a:t>D</a:t>
              </a:r>
              <a:r>
                <a:rPr lang="en-US" sz="2400" baseline="-25000">
                  <a:cs typeface="Arial" charset="0"/>
                </a:rPr>
                <a:t>2</a:t>
              </a:r>
            </a:p>
          </p:txBody>
        </p:sp>
      </p:grpSp>
      <p:sp>
        <p:nvSpPr>
          <p:cNvPr id="32"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585503489"/>
      </p:ext>
    </p:extLst>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03444"/>
                                        </p:tgtEl>
                                        <p:attrNameLst>
                                          <p:attrName>style.visibility</p:attrName>
                                        </p:attrNameLst>
                                      </p:cBhvr>
                                      <p:to>
                                        <p:strVal val="visible"/>
                                      </p:to>
                                    </p:set>
                                    <p:animEffect transition="in" filter="wipe(left)">
                                      <p:cBhvr>
                                        <p:cTn id="11" dur="500"/>
                                        <p:tgtEl>
                                          <p:spTgt spid="103444"/>
                                        </p:tgtEl>
                                      </p:cBhvr>
                                    </p:animEffect>
                                  </p:childTnLst>
                                </p:cTn>
                              </p:par>
                            </p:childTnLst>
                          </p:cTn>
                        </p:par>
                        <p:par>
                          <p:cTn id="12" fill="hold" nodeType="afterGroup">
                            <p:stCondLst>
                              <p:cond delay="1000"/>
                            </p:stCondLst>
                            <p:childTnLst>
                              <p:par>
                                <p:cTn id="13" presetID="18" presetClass="entr" presetSubtype="6"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strips(downRight)">
                                      <p:cBhvr>
                                        <p:cTn id="15" dur="500"/>
                                        <p:tgtEl>
                                          <p:spTgt spid="6"/>
                                        </p:tgtEl>
                                      </p:cBhvr>
                                    </p:animEffect>
                                  </p:childTnLst>
                                </p:cTn>
                              </p:par>
                            </p:childTnLst>
                          </p:cTn>
                        </p:par>
                      </p:childTnLst>
                    </p:cTn>
                  </p:par>
                  <p:par>
                    <p:cTn id="16" fill="hold">
                      <p:stCondLst>
                        <p:cond delay="indefinite"/>
                      </p:stCondLst>
                      <p:childTnLst>
                        <p:par>
                          <p:cTn id="17" fill="hold" nodeType="afterGroup">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Effect transition="in" filter="wipe(left)">
                                      <p:cBhvr>
                                        <p:cTn id="20" dur="500"/>
                                        <p:tgtEl>
                                          <p:spTgt spid="2">
                                            <p:txEl>
                                              <p:pRg st="1" end="1"/>
                                            </p:txEl>
                                          </p:spTgt>
                                        </p:tgtEl>
                                      </p:cBhvr>
                                    </p:animEffect>
                                  </p:childTnLst>
                                </p:cTn>
                              </p:par>
                            </p:childTnLst>
                          </p:cTn>
                        </p:par>
                        <p:par>
                          <p:cTn id="21" fill="hold">
                            <p:stCondLst>
                              <p:cond delay="500"/>
                            </p:stCondLst>
                            <p:childTnLst>
                              <p:par>
                                <p:cTn id="22" presetID="18" presetClass="entr" presetSubtype="9" fill="hold" nodeType="after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strips(upLeft)">
                                      <p:cBhvr>
                                        <p:cTn id="24" dur="500"/>
                                        <p:tgtEl>
                                          <p:spTgt spid="4"/>
                                        </p:tgtEl>
                                      </p:cBhvr>
                                    </p:animEffect>
                                  </p:childTnLst>
                                </p:cTn>
                              </p:par>
                            </p:childTnLst>
                          </p:cTn>
                        </p:par>
                      </p:childTnLst>
                    </p:cTn>
                  </p:par>
                  <p:par>
                    <p:cTn id="25" fill="hold">
                      <p:stCondLst>
                        <p:cond delay="indefinite"/>
                      </p:stCondLst>
                      <p:childTnLst>
                        <p:par>
                          <p:cTn id="26" fill="hold" nodeType="after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2">
                                            <p:txEl>
                                              <p:pRg st="2" end="2"/>
                                            </p:txEl>
                                          </p:spTgt>
                                        </p:tgtEl>
                                        <p:attrNameLst>
                                          <p:attrName>style.visibility</p:attrName>
                                        </p:attrNameLst>
                                      </p:cBhvr>
                                      <p:to>
                                        <p:strVal val="visible"/>
                                      </p:to>
                                    </p:set>
                                    <p:animEffect transition="in" filter="wipe(left)">
                                      <p:cBhvr>
                                        <p:cTn id="29" dur="500"/>
                                        <p:tgtEl>
                                          <p:spTgt spid="2">
                                            <p:txEl>
                                              <p:pRg st="2" end="2"/>
                                            </p:txEl>
                                          </p:spTgt>
                                        </p:tgtEl>
                                      </p:cBhvr>
                                    </p:animEffect>
                                  </p:childTnLst>
                                </p:cTn>
                              </p:par>
                            </p:childTnLst>
                          </p:cTn>
                        </p:par>
                        <p:par>
                          <p:cTn id="30" fill="hold">
                            <p:stCondLst>
                              <p:cond delay="500"/>
                            </p:stCondLst>
                            <p:childTnLst>
                              <p:par>
                                <p:cTn id="31" presetID="18" presetClass="entr" presetSubtype="6" fill="hold" nodeType="after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strips(downRight)">
                                      <p:cBhvr>
                                        <p:cTn id="33" dur="500"/>
                                        <p:tgtEl>
                                          <p:spTgt spid="5"/>
                                        </p:tgtEl>
                                      </p:cBhvr>
                                    </p:animEffect>
                                  </p:childTnLst>
                                </p:cTn>
                              </p:par>
                            </p:childTnLst>
                          </p:cTn>
                        </p:par>
                        <p:par>
                          <p:cTn id="34" fill="hold">
                            <p:stCondLst>
                              <p:cond delay="1000"/>
                            </p:stCondLst>
                            <p:childTnLst>
                              <p:par>
                                <p:cTn id="35" presetID="22" presetClass="entr" presetSubtype="8" fill="hold" grpId="0" nodeType="after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P spid="103444" grpId="0" uiExpand="1"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Policy 3: Government Budget Deficits and Surpluses</a:t>
            </a:r>
          </a:p>
        </p:txBody>
      </p:sp>
      <p:sp>
        <p:nvSpPr>
          <p:cNvPr id="3" name="Content Placeholder 2"/>
          <p:cNvSpPr>
            <a:spLocks noGrp="1"/>
          </p:cNvSpPr>
          <p:nvPr>
            <p:ph idx="1"/>
          </p:nvPr>
        </p:nvSpPr>
        <p:spPr/>
        <p:txBody>
          <a:bodyPr/>
          <a:lstStyle/>
          <a:p>
            <a:pPr>
              <a:spcBef>
                <a:spcPts val="600"/>
              </a:spcBef>
              <a:spcAft>
                <a:spcPts val="600"/>
              </a:spcAft>
            </a:pPr>
            <a:r>
              <a:rPr lang="en-US" sz="3200" dirty="0"/>
              <a:t>Budget deficit </a:t>
            </a:r>
            <a:r>
              <a:rPr lang="en-US" sz="3200" b="1" i="1" dirty="0"/>
              <a:t>G</a:t>
            </a:r>
            <a:r>
              <a:rPr lang="en-US" sz="3200" dirty="0"/>
              <a:t> &gt; </a:t>
            </a:r>
            <a:r>
              <a:rPr lang="en-US" sz="3200" b="1" i="1" dirty="0"/>
              <a:t>T</a:t>
            </a:r>
          </a:p>
          <a:p>
            <a:pPr lvl="1">
              <a:spcBef>
                <a:spcPts val="600"/>
              </a:spcBef>
              <a:spcAft>
                <a:spcPts val="600"/>
              </a:spcAft>
            </a:pPr>
            <a:r>
              <a:rPr lang="en-US" sz="2800" dirty="0"/>
              <a:t>Excess of government spending over tax revenue</a:t>
            </a:r>
          </a:p>
          <a:p>
            <a:pPr>
              <a:spcBef>
                <a:spcPts val="600"/>
              </a:spcBef>
              <a:spcAft>
                <a:spcPts val="600"/>
              </a:spcAft>
            </a:pPr>
            <a:r>
              <a:rPr lang="en-US" sz="3200" dirty="0"/>
              <a:t>Government debt</a:t>
            </a:r>
          </a:p>
          <a:p>
            <a:pPr lvl="1">
              <a:spcBef>
                <a:spcPts val="600"/>
              </a:spcBef>
              <a:spcAft>
                <a:spcPts val="600"/>
              </a:spcAft>
            </a:pPr>
            <a:r>
              <a:rPr lang="en-US" sz="2800" dirty="0"/>
              <a:t>Accumulation of past government borrowing  </a:t>
            </a:r>
          </a:p>
          <a:p>
            <a:pPr>
              <a:spcBef>
                <a:spcPts val="600"/>
              </a:spcBef>
              <a:spcAft>
                <a:spcPts val="600"/>
              </a:spcAft>
            </a:pPr>
            <a:r>
              <a:rPr lang="en-US" sz="3200" dirty="0"/>
              <a:t>Budget surplus, </a:t>
            </a:r>
            <a:r>
              <a:rPr lang="en-US" sz="3200" b="1" i="1" dirty="0"/>
              <a:t>T</a:t>
            </a:r>
            <a:r>
              <a:rPr lang="en-US" sz="3200" dirty="0"/>
              <a:t> &gt; </a:t>
            </a:r>
            <a:r>
              <a:rPr lang="en-US" sz="3200" b="1" i="1" dirty="0"/>
              <a:t>G</a:t>
            </a:r>
          </a:p>
          <a:p>
            <a:pPr lvl="1">
              <a:spcBef>
                <a:spcPts val="600"/>
              </a:spcBef>
              <a:spcAft>
                <a:spcPts val="600"/>
              </a:spcAft>
            </a:pPr>
            <a:r>
              <a:rPr lang="en-US" sz="2800" dirty="0"/>
              <a:t>Excess of tax revenue over government spending</a:t>
            </a:r>
          </a:p>
          <a:p>
            <a:pPr lvl="1">
              <a:spcBef>
                <a:spcPts val="600"/>
              </a:spcBef>
              <a:spcAft>
                <a:spcPts val="600"/>
              </a:spcAft>
            </a:pPr>
            <a:r>
              <a:rPr lang="en-US" sz="2800" dirty="0"/>
              <a:t>Repay some of the government debt.</a:t>
            </a:r>
          </a:p>
          <a:p>
            <a:pPr>
              <a:spcBef>
                <a:spcPts val="600"/>
              </a:spcBef>
              <a:spcAft>
                <a:spcPts val="600"/>
              </a:spcAft>
            </a:pPr>
            <a:r>
              <a:rPr lang="en-US" sz="3000" dirty="0"/>
              <a:t>Balanced budget: </a:t>
            </a:r>
            <a:r>
              <a:rPr lang="en-US" sz="3000" b="1" i="1" dirty="0"/>
              <a:t>G</a:t>
            </a:r>
            <a:r>
              <a:rPr lang="en-US" sz="3000" dirty="0"/>
              <a:t> = </a:t>
            </a:r>
            <a:r>
              <a:rPr lang="en-US" sz="3000" b="1" i="1" dirty="0"/>
              <a:t>T</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33</a:t>
            </a:fld>
            <a:endParaRPr lang="en-US"/>
          </a:p>
        </p:txBody>
      </p:sp>
      <p:sp>
        <p:nvSpPr>
          <p:cNvPr id="6" name="Footer Placeholder 2"/>
          <p:cNvSpPr>
            <a:spLocks noGrp="1"/>
          </p:cNvSpPr>
          <p:nvPr>
            <p:ph type="ftr" sz="quarter" idx="4294967295"/>
          </p:nvPr>
        </p:nvSpPr>
        <p:spPr>
          <a:xfrm>
            <a:off x="0"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176869707"/>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6">
                    <a:lumMod val="50000"/>
                  </a:schemeClr>
                </a:solidFill>
              </a:rPr>
              <a:t>Active Learning 2: </a:t>
            </a:r>
            <a:r>
              <a:rPr lang="en-US" sz="4000" dirty="0">
                <a:solidFill>
                  <a:srgbClr val="AE1221"/>
                </a:solidFill>
              </a:rPr>
              <a:t>Budget deficits and surpluses</a:t>
            </a:r>
            <a:endParaRPr lang="en-US" sz="4000" dirty="0"/>
          </a:p>
        </p:txBody>
      </p:sp>
      <p:sp>
        <p:nvSpPr>
          <p:cNvPr id="3" name="Content Placeholder 2"/>
          <p:cNvSpPr>
            <a:spLocks noGrp="1"/>
          </p:cNvSpPr>
          <p:nvPr>
            <p:ph idx="1"/>
          </p:nvPr>
        </p:nvSpPr>
        <p:spPr>
          <a:xfrm>
            <a:off x="228600" y="762000"/>
            <a:ext cx="11592984" cy="5534025"/>
          </a:xfrm>
          <a:prstGeom prst="rect">
            <a:avLst/>
          </a:prstGeom>
        </p:spPr>
        <p:txBody>
          <a:bodyPr>
            <a:noAutofit/>
          </a:bodyPr>
          <a:lstStyle/>
          <a:p>
            <a:pPr marL="0" indent="0">
              <a:lnSpc>
                <a:spcPct val="150000"/>
              </a:lnSpc>
              <a:spcBef>
                <a:spcPts val="600"/>
              </a:spcBef>
              <a:spcAft>
                <a:spcPts val="0"/>
              </a:spcAft>
              <a:buNone/>
            </a:pPr>
            <a:r>
              <a:rPr lang="en-US" sz="2800" dirty="0">
                <a:solidFill>
                  <a:srgbClr val="002060"/>
                </a:solidFill>
              </a:rPr>
              <a:t>Assume the government starts with a balanced budget and then, because of an increase in government spending (and/or decrease in taxes), starts running a budget deficit. Use the loanable funds model to analyze the effects of a government budget deficit:</a:t>
            </a:r>
          </a:p>
          <a:p>
            <a:pPr marL="514350" indent="-514350">
              <a:lnSpc>
                <a:spcPct val="150000"/>
              </a:lnSpc>
              <a:spcBef>
                <a:spcPts val="600"/>
              </a:spcBef>
              <a:spcAft>
                <a:spcPts val="0"/>
              </a:spcAft>
              <a:buClr>
                <a:srgbClr val="C00000"/>
              </a:buClr>
              <a:buFont typeface="+mj-lt"/>
              <a:buAutoNum type="alphaUcPeriod"/>
            </a:pPr>
            <a:r>
              <a:rPr lang="en-US" sz="2800" dirty="0">
                <a:solidFill>
                  <a:schemeClr val="tx1"/>
                </a:solidFill>
              </a:rPr>
              <a:t>Draw the diagram showing the changes in equilibrium. What happens to the equilibrium values of the interest rate and investment?</a:t>
            </a:r>
          </a:p>
          <a:p>
            <a:pPr marL="514350" indent="-514350">
              <a:lnSpc>
                <a:spcPct val="150000"/>
              </a:lnSpc>
              <a:spcBef>
                <a:spcPts val="600"/>
              </a:spcBef>
              <a:spcAft>
                <a:spcPts val="0"/>
              </a:spcAft>
              <a:buClr>
                <a:srgbClr val="C00000"/>
              </a:buClr>
              <a:buFont typeface="+mj-lt"/>
              <a:buAutoNum type="alphaUcPeriod"/>
            </a:pPr>
            <a:r>
              <a:rPr lang="en-US" sz="2800" dirty="0">
                <a:solidFill>
                  <a:schemeClr val="tx1"/>
                </a:solidFill>
              </a:rPr>
              <a:t>Analyze the effects of a budget surplus.</a:t>
            </a: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34</a:t>
            </a:fld>
            <a:endParaRPr lang="en-US"/>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557912560"/>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6">
                    <a:lumMod val="50000"/>
                  </a:schemeClr>
                </a:solidFill>
              </a:rPr>
              <a:t>Active Learning 2: </a:t>
            </a:r>
            <a:r>
              <a:rPr lang="en-US" sz="4000" dirty="0">
                <a:solidFill>
                  <a:srgbClr val="AE1221"/>
                </a:solidFill>
              </a:rPr>
              <a:t>Answers</a:t>
            </a:r>
            <a:endParaRPr lang="en-US" sz="4000" dirty="0"/>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35</a:t>
            </a:fld>
            <a:endParaRPr lang="en-US"/>
          </a:p>
        </p:txBody>
      </p:sp>
      <p:sp>
        <p:nvSpPr>
          <p:cNvPr id="3" name="Content Placeholder 2"/>
          <p:cNvSpPr>
            <a:spLocks noGrp="1"/>
          </p:cNvSpPr>
          <p:nvPr>
            <p:ph idx="12"/>
          </p:nvPr>
        </p:nvSpPr>
        <p:spPr>
          <a:xfrm>
            <a:off x="5707116" y="1179635"/>
            <a:ext cx="5887266" cy="5186240"/>
          </a:xfrm>
          <a:noFill/>
        </p:spPr>
        <p:txBody>
          <a:bodyPr>
            <a:noAutofit/>
          </a:bodyPr>
          <a:lstStyle/>
          <a:p>
            <a:pPr marL="514350" indent="-514350">
              <a:spcBef>
                <a:spcPts val="600"/>
              </a:spcBef>
              <a:spcAft>
                <a:spcPts val="600"/>
              </a:spcAft>
              <a:buClr>
                <a:srgbClr val="C00000"/>
              </a:buClr>
              <a:buFont typeface="+mj-lt"/>
              <a:buAutoNum type="alphaUcPeriod"/>
            </a:pPr>
            <a:r>
              <a:rPr lang="en-US" sz="2800" dirty="0">
                <a:solidFill>
                  <a:srgbClr val="002060"/>
                </a:solidFill>
              </a:rPr>
              <a:t>A budget deficit reduces national saving and the supply of loanable </a:t>
            </a:r>
            <a:r>
              <a:rPr lang="en-US" sz="2800" dirty="0" smtClean="0">
                <a:solidFill>
                  <a:srgbClr val="002060"/>
                </a:solidFill>
              </a:rPr>
              <a:t>funds…which </a:t>
            </a:r>
            <a:r>
              <a:rPr lang="en-US" sz="2800" dirty="0">
                <a:solidFill>
                  <a:srgbClr val="002060"/>
                </a:solidFill>
              </a:rPr>
              <a:t>increases the equilibrium interest </a:t>
            </a:r>
            <a:r>
              <a:rPr lang="en-US" sz="2800" dirty="0" smtClean="0">
                <a:solidFill>
                  <a:srgbClr val="002060"/>
                </a:solidFill>
              </a:rPr>
              <a:t>rate and </a:t>
            </a:r>
            <a:r>
              <a:rPr lang="en-US" sz="2800" dirty="0">
                <a:solidFill>
                  <a:srgbClr val="002060"/>
                </a:solidFill>
              </a:rPr>
              <a:t>decreases the equilibrium quantity of loanable funds and investment.</a:t>
            </a:r>
          </a:p>
          <a:p>
            <a:pPr marL="514350" indent="-514350">
              <a:spcBef>
                <a:spcPts val="600"/>
              </a:spcBef>
              <a:spcAft>
                <a:spcPts val="600"/>
              </a:spcAft>
              <a:buClr>
                <a:srgbClr val="C00000"/>
              </a:buClr>
              <a:buFont typeface="+mj-lt"/>
              <a:buAutoNum type="alphaUcPeriod" startAt="2"/>
            </a:pPr>
            <a:r>
              <a:rPr lang="en-US" sz="2800" dirty="0">
                <a:solidFill>
                  <a:srgbClr val="002060"/>
                </a:solidFill>
              </a:rPr>
              <a:t>A budget surplus increases the supply of loanable funds, reduces the interest rate, and stimulates investment. </a:t>
            </a:r>
          </a:p>
          <a:p>
            <a:pPr>
              <a:spcBef>
                <a:spcPts val="600"/>
              </a:spcBef>
              <a:spcAft>
                <a:spcPts val="600"/>
              </a:spcAft>
            </a:pPr>
            <a:endParaRPr lang="en-US" sz="2800" dirty="0"/>
          </a:p>
          <a:p>
            <a:pPr>
              <a:spcBef>
                <a:spcPts val="600"/>
              </a:spcBef>
              <a:spcAft>
                <a:spcPts val="600"/>
              </a:spcAft>
            </a:pPr>
            <a:endParaRPr lang="en-US" sz="2800" dirty="0"/>
          </a:p>
        </p:txBody>
      </p:sp>
      <p:grpSp>
        <p:nvGrpSpPr>
          <p:cNvPr id="7" name="Group 9"/>
          <p:cNvGrpSpPr>
            <a:grpSpLocks/>
          </p:cNvGrpSpPr>
          <p:nvPr/>
        </p:nvGrpSpPr>
        <p:grpSpPr bwMode="auto">
          <a:xfrm>
            <a:off x="1123981" y="1576388"/>
            <a:ext cx="3295619" cy="3619500"/>
            <a:chOff x="2602" y="1083"/>
            <a:chExt cx="1896" cy="2115"/>
          </a:xfrm>
        </p:grpSpPr>
        <p:sp>
          <p:nvSpPr>
            <p:cNvPr id="8" name="Line 10"/>
            <p:cNvSpPr>
              <a:spLocks noChangeShapeType="1"/>
            </p:cNvSpPr>
            <p:nvPr/>
          </p:nvSpPr>
          <p:spPr bwMode="auto">
            <a:xfrm>
              <a:off x="2603" y="1083"/>
              <a:ext cx="0" cy="211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Line 11"/>
            <p:cNvSpPr>
              <a:spLocks noChangeShapeType="1"/>
            </p:cNvSpPr>
            <p:nvPr/>
          </p:nvSpPr>
          <p:spPr bwMode="auto">
            <a:xfrm>
              <a:off x="2602" y="3197"/>
              <a:ext cx="1896" cy="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0" name="Text Box 12"/>
          <p:cNvSpPr txBox="1">
            <a:spLocks noChangeArrowheads="1"/>
          </p:cNvSpPr>
          <p:nvPr/>
        </p:nvSpPr>
        <p:spPr bwMode="auto">
          <a:xfrm>
            <a:off x="228600" y="762000"/>
            <a:ext cx="13779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2200" dirty="0">
                <a:cs typeface="Arial" charset="0"/>
              </a:rPr>
              <a:t>Interest</a:t>
            </a:r>
            <a:br>
              <a:rPr lang="en-US" sz="2200" dirty="0">
                <a:cs typeface="Arial" charset="0"/>
              </a:rPr>
            </a:br>
            <a:r>
              <a:rPr lang="en-US" sz="2200" dirty="0">
                <a:cs typeface="Arial" charset="0"/>
              </a:rPr>
              <a:t>Rate</a:t>
            </a:r>
          </a:p>
        </p:txBody>
      </p:sp>
      <p:sp>
        <p:nvSpPr>
          <p:cNvPr id="11" name="Text Box 13"/>
          <p:cNvSpPr txBox="1">
            <a:spLocks noChangeArrowheads="1"/>
          </p:cNvSpPr>
          <p:nvPr/>
        </p:nvSpPr>
        <p:spPr bwMode="auto">
          <a:xfrm>
            <a:off x="3066257" y="5262440"/>
            <a:ext cx="2398713"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spcBef>
                <a:spcPct val="50000"/>
              </a:spcBef>
            </a:pPr>
            <a:r>
              <a:rPr lang="en-US" sz="2200" dirty="0">
                <a:cs typeface="Arial" charset="0"/>
              </a:rPr>
              <a:t>Loanable Funds ($ billions)</a:t>
            </a:r>
          </a:p>
        </p:txBody>
      </p:sp>
      <p:sp>
        <p:nvSpPr>
          <p:cNvPr id="12" name="Line 14"/>
          <p:cNvSpPr>
            <a:spLocks noChangeShapeType="1"/>
          </p:cNvSpPr>
          <p:nvPr/>
        </p:nvSpPr>
        <p:spPr bwMode="auto">
          <a:xfrm>
            <a:off x="1524000" y="2035175"/>
            <a:ext cx="2700338" cy="2452688"/>
          </a:xfrm>
          <a:prstGeom prst="line">
            <a:avLst/>
          </a:prstGeom>
          <a:noFill/>
          <a:ln w="28575">
            <a:solidFill>
              <a:srgbClr val="00206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Text Box 15"/>
          <p:cNvSpPr txBox="1">
            <a:spLocks noChangeArrowheads="1"/>
          </p:cNvSpPr>
          <p:nvPr/>
        </p:nvSpPr>
        <p:spPr bwMode="auto">
          <a:xfrm>
            <a:off x="4191000" y="4373563"/>
            <a:ext cx="5603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dirty="0">
                <a:cs typeface="Arial" charset="0"/>
              </a:rPr>
              <a:t>D</a:t>
            </a:r>
            <a:r>
              <a:rPr lang="en-US" sz="2400" baseline="-25000" dirty="0">
                <a:cs typeface="Arial" charset="0"/>
              </a:rPr>
              <a:t>1</a:t>
            </a:r>
          </a:p>
        </p:txBody>
      </p:sp>
      <p:sp>
        <p:nvSpPr>
          <p:cNvPr id="14" name="Line 17"/>
          <p:cNvSpPr>
            <a:spLocks noChangeShapeType="1"/>
          </p:cNvSpPr>
          <p:nvPr/>
        </p:nvSpPr>
        <p:spPr bwMode="auto">
          <a:xfrm flipV="1">
            <a:off x="1981200" y="2049463"/>
            <a:ext cx="1727200" cy="2830512"/>
          </a:xfrm>
          <a:prstGeom prst="line">
            <a:avLst/>
          </a:prstGeom>
          <a:noFill/>
          <a:ln w="28575">
            <a:solidFill>
              <a:srgbClr val="00206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5" name="Text Box 18"/>
          <p:cNvSpPr txBox="1">
            <a:spLocks noChangeArrowheads="1"/>
          </p:cNvSpPr>
          <p:nvPr/>
        </p:nvSpPr>
        <p:spPr bwMode="auto">
          <a:xfrm>
            <a:off x="3568700" y="1676400"/>
            <a:ext cx="546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a:cs typeface="Arial" charset="0"/>
              </a:rPr>
              <a:t>S</a:t>
            </a:r>
            <a:r>
              <a:rPr lang="en-US" sz="2400" baseline="-25000">
                <a:cs typeface="Arial" charset="0"/>
              </a:rPr>
              <a:t>1</a:t>
            </a:r>
          </a:p>
        </p:txBody>
      </p:sp>
      <p:grpSp>
        <p:nvGrpSpPr>
          <p:cNvPr id="16" name="Group 19"/>
          <p:cNvGrpSpPr>
            <a:grpSpLocks/>
          </p:cNvGrpSpPr>
          <p:nvPr/>
        </p:nvGrpSpPr>
        <p:grpSpPr bwMode="auto">
          <a:xfrm>
            <a:off x="1143000" y="3311526"/>
            <a:ext cx="1798638" cy="1897063"/>
            <a:chOff x="357" y="2450"/>
            <a:chExt cx="795" cy="646"/>
          </a:xfrm>
        </p:grpSpPr>
        <p:sp>
          <p:nvSpPr>
            <p:cNvPr id="17" name="Line 20"/>
            <p:cNvSpPr>
              <a:spLocks noChangeShapeType="1"/>
            </p:cNvSpPr>
            <p:nvPr/>
          </p:nvSpPr>
          <p:spPr bwMode="auto">
            <a:xfrm>
              <a:off x="357" y="2450"/>
              <a:ext cx="795"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18" name="Line 21"/>
            <p:cNvSpPr>
              <a:spLocks noChangeShapeType="1"/>
            </p:cNvSpPr>
            <p:nvPr/>
          </p:nvSpPr>
          <p:spPr bwMode="auto">
            <a:xfrm>
              <a:off x="1152" y="2451"/>
              <a:ext cx="0" cy="645"/>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19" name="Text Box 22"/>
          <p:cNvSpPr txBox="1">
            <a:spLocks noChangeArrowheads="1"/>
          </p:cNvSpPr>
          <p:nvPr/>
        </p:nvSpPr>
        <p:spPr bwMode="auto">
          <a:xfrm>
            <a:off x="533400" y="3090864"/>
            <a:ext cx="61595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5%</a:t>
            </a:r>
          </a:p>
        </p:txBody>
      </p:sp>
      <p:sp>
        <p:nvSpPr>
          <p:cNvPr id="20" name="Text Box 23"/>
          <p:cNvSpPr txBox="1">
            <a:spLocks noChangeArrowheads="1"/>
          </p:cNvSpPr>
          <p:nvPr/>
        </p:nvSpPr>
        <p:spPr bwMode="auto">
          <a:xfrm>
            <a:off x="2667000" y="5165726"/>
            <a:ext cx="615950"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dirty="0">
                <a:cs typeface="Arial" charset="0"/>
              </a:rPr>
              <a:t>60</a:t>
            </a:r>
          </a:p>
        </p:txBody>
      </p:sp>
      <p:grpSp>
        <p:nvGrpSpPr>
          <p:cNvPr id="21" name="Group 24"/>
          <p:cNvGrpSpPr>
            <a:grpSpLocks/>
          </p:cNvGrpSpPr>
          <p:nvPr/>
        </p:nvGrpSpPr>
        <p:grpSpPr bwMode="auto">
          <a:xfrm>
            <a:off x="1371600" y="1355725"/>
            <a:ext cx="2103437" cy="3200400"/>
            <a:chOff x="1050" y="953"/>
            <a:chExt cx="1325" cy="2016"/>
          </a:xfrm>
        </p:grpSpPr>
        <p:sp>
          <p:nvSpPr>
            <p:cNvPr id="22" name="Line 25"/>
            <p:cNvSpPr>
              <a:spLocks noChangeShapeType="1"/>
            </p:cNvSpPr>
            <p:nvPr/>
          </p:nvSpPr>
          <p:spPr bwMode="auto">
            <a:xfrm flipV="1">
              <a:off x="1050" y="1186"/>
              <a:ext cx="1088" cy="1783"/>
            </a:xfrm>
            <a:prstGeom prst="line">
              <a:avLst/>
            </a:prstGeom>
            <a:noFill/>
            <a:ln w="3810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 name="Text Box 26"/>
            <p:cNvSpPr txBox="1">
              <a:spLocks noChangeArrowheads="1"/>
            </p:cNvSpPr>
            <p:nvPr/>
          </p:nvSpPr>
          <p:spPr bwMode="auto">
            <a:xfrm>
              <a:off x="2031" y="953"/>
              <a:ext cx="34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400">
                  <a:cs typeface="Arial" charset="0"/>
                </a:rPr>
                <a:t>S</a:t>
              </a:r>
              <a:r>
                <a:rPr lang="en-US" sz="2400" baseline="-25000">
                  <a:cs typeface="Arial" charset="0"/>
                </a:rPr>
                <a:t>2</a:t>
              </a:r>
            </a:p>
          </p:txBody>
        </p:sp>
      </p:grpSp>
      <p:sp>
        <p:nvSpPr>
          <p:cNvPr id="24" name="Line 29"/>
          <p:cNvSpPr>
            <a:spLocks noChangeShapeType="1"/>
          </p:cNvSpPr>
          <p:nvPr/>
        </p:nvSpPr>
        <p:spPr bwMode="auto">
          <a:xfrm rot="10800000">
            <a:off x="2743201" y="2357438"/>
            <a:ext cx="646113" cy="0"/>
          </a:xfrm>
          <a:prstGeom prst="line">
            <a:avLst/>
          </a:prstGeom>
          <a:noFill/>
          <a:ln w="50800">
            <a:solidFill>
              <a:srgbClr val="C00000"/>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grpSp>
        <p:nvGrpSpPr>
          <p:cNvPr id="25" name="Group 30"/>
          <p:cNvGrpSpPr>
            <a:grpSpLocks/>
          </p:cNvGrpSpPr>
          <p:nvPr/>
        </p:nvGrpSpPr>
        <p:grpSpPr bwMode="auto">
          <a:xfrm>
            <a:off x="533400" y="2616200"/>
            <a:ext cx="1905000" cy="679450"/>
            <a:chOff x="503" y="1747"/>
            <a:chExt cx="1200" cy="428"/>
          </a:xfrm>
        </p:grpSpPr>
        <p:sp>
          <p:nvSpPr>
            <p:cNvPr id="26" name="Line 31"/>
            <p:cNvSpPr>
              <a:spLocks noChangeShapeType="1"/>
            </p:cNvSpPr>
            <p:nvPr/>
          </p:nvSpPr>
          <p:spPr bwMode="auto">
            <a:xfrm>
              <a:off x="884" y="1894"/>
              <a:ext cx="819" cy="0"/>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27" name="Text Box 32"/>
            <p:cNvSpPr txBox="1">
              <a:spLocks noChangeArrowheads="1"/>
            </p:cNvSpPr>
            <p:nvPr/>
          </p:nvSpPr>
          <p:spPr bwMode="auto">
            <a:xfrm>
              <a:off x="503" y="1747"/>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dirty="0">
                  <a:cs typeface="Arial" charset="0"/>
                </a:rPr>
                <a:t>6%</a:t>
              </a:r>
            </a:p>
          </p:txBody>
        </p:sp>
        <p:sp>
          <p:nvSpPr>
            <p:cNvPr id="28" name="Line 33"/>
            <p:cNvSpPr>
              <a:spLocks noChangeShapeType="1"/>
            </p:cNvSpPr>
            <p:nvPr/>
          </p:nvSpPr>
          <p:spPr bwMode="auto">
            <a:xfrm rot="-5400000">
              <a:off x="863" y="2042"/>
              <a:ext cx="267" cy="0"/>
            </a:xfrm>
            <a:prstGeom prst="line">
              <a:avLst/>
            </a:prstGeom>
            <a:noFill/>
            <a:ln w="50800">
              <a:solidFill>
                <a:srgbClr val="C00000"/>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grpSp>
      <p:grpSp>
        <p:nvGrpSpPr>
          <p:cNvPr id="29" name="Group 34"/>
          <p:cNvGrpSpPr>
            <a:grpSpLocks/>
          </p:cNvGrpSpPr>
          <p:nvPr/>
        </p:nvGrpSpPr>
        <p:grpSpPr bwMode="auto">
          <a:xfrm>
            <a:off x="2133600" y="2852739"/>
            <a:ext cx="779463" cy="2795587"/>
            <a:chOff x="1511" y="1896"/>
            <a:chExt cx="491" cy="1761"/>
          </a:xfrm>
        </p:grpSpPr>
        <p:sp>
          <p:nvSpPr>
            <p:cNvPr id="30" name="Line 35"/>
            <p:cNvSpPr>
              <a:spLocks noChangeShapeType="1"/>
            </p:cNvSpPr>
            <p:nvPr/>
          </p:nvSpPr>
          <p:spPr bwMode="auto">
            <a:xfrm>
              <a:off x="1703" y="1896"/>
              <a:ext cx="0" cy="1473"/>
            </a:xfrm>
            <a:prstGeom prst="line">
              <a:avLst/>
            </a:prstGeom>
            <a:noFill/>
            <a:ln w="9525">
              <a:solidFill>
                <a:schemeClr val="tx1"/>
              </a:solidFill>
              <a:prstDash val="lgDash"/>
              <a:round/>
              <a:headEnd/>
              <a:tailEnd/>
            </a:ln>
            <a:extLst>
              <a:ext uri="{909E8E84-426E-40DD-AFC4-6F175D3DCCD1}">
                <a14:hiddenFill xmlns:a14="http://schemas.microsoft.com/office/drawing/2010/main">
                  <a:noFill/>
                </a14:hiddenFill>
              </a:ext>
            </a:extLst>
          </p:spPr>
          <p:txBody>
            <a:bodyPr/>
            <a:lstStyle/>
            <a:p>
              <a:endParaRPr lang="en-US"/>
            </a:p>
          </p:txBody>
        </p:sp>
        <p:sp>
          <p:nvSpPr>
            <p:cNvPr id="31" name="Text Box 36"/>
            <p:cNvSpPr txBox="1">
              <a:spLocks noChangeArrowheads="1"/>
            </p:cNvSpPr>
            <p:nvPr/>
          </p:nvSpPr>
          <p:spPr bwMode="auto">
            <a:xfrm>
              <a:off x="1511" y="3359"/>
              <a:ext cx="388"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2500">
                  <a:cs typeface="Arial" charset="0"/>
                </a:rPr>
                <a:t>50</a:t>
              </a:r>
            </a:p>
          </p:txBody>
        </p:sp>
        <p:sp>
          <p:nvSpPr>
            <p:cNvPr id="32" name="Line 37"/>
            <p:cNvSpPr>
              <a:spLocks noChangeShapeType="1"/>
            </p:cNvSpPr>
            <p:nvPr/>
          </p:nvSpPr>
          <p:spPr bwMode="auto">
            <a:xfrm rot="10800000">
              <a:off x="1711" y="3274"/>
              <a:ext cx="291" cy="0"/>
            </a:xfrm>
            <a:prstGeom prst="line">
              <a:avLst/>
            </a:prstGeom>
            <a:noFill/>
            <a:ln w="50800">
              <a:solidFill>
                <a:srgbClr val="C00000"/>
              </a:solidFill>
              <a:round/>
              <a:headEnd/>
              <a:tailEnd type="triangle" w="lg" len="med"/>
            </a:ln>
            <a:extLst>
              <a:ext uri="{909E8E84-426E-40DD-AFC4-6F175D3DCCD1}">
                <a14:hiddenFill xmlns:a14="http://schemas.microsoft.com/office/drawing/2010/main">
                  <a:noFill/>
                </a14:hiddenFill>
              </a:ext>
            </a:extLst>
          </p:spPr>
          <p:txBody>
            <a:bodyPr/>
            <a:lstStyle/>
            <a:p>
              <a:endParaRPr lang="en-US"/>
            </a:p>
          </p:txBody>
        </p:sp>
      </p:grpSp>
      <p:sp>
        <p:nvSpPr>
          <p:cNvPr id="33"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4500969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2" fill="hold" grpId="0" nodeType="afterEffect">
                                  <p:stCondLst>
                                    <p:cond delay="0"/>
                                  </p:stCondLst>
                                  <p:childTnLst>
                                    <p:set>
                                      <p:cBhvr>
                                        <p:cTn id="10" dur="1" fill="hold">
                                          <p:stCondLst>
                                            <p:cond delay="0"/>
                                          </p:stCondLst>
                                        </p:cTn>
                                        <p:tgtEl>
                                          <p:spTgt spid="24"/>
                                        </p:tgtEl>
                                        <p:attrNameLst>
                                          <p:attrName>style.visibility</p:attrName>
                                        </p:attrNameLst>
                                      </p:cBhvr>
                                      <p:to>
                                        <p:strVal val="visible"/>
                                      </p:to>
                                    </p:set>
                                    <p:animEffect transition="in" filter="wipe(right)">
                                      <p:cBhvr>
                                        <p:cTn id="11" dur="500"/>
                                        <p:tgtEl>
                                          <p:spTgt spid="24"/>
                                        </p:tgtEl>
                                      </p:cBhvr>
                                    </p:animEffect>
                                  </p:childTnLst>
                                </p:cTn>
                              </p:par>
                            </p:childTnLst>
                          </p:cTn>
                        </p:par>
                        <p:par>
                          <p:cTn id="12" fill="hold">
                            <p:stCondLst>
                              <p:cond delay="1000"/>
                            </p:stCondLst>
                            <p:childTnLst>
                              <p:par>
                                <p:cTn id="13" presetID="18" presetClass="entr" presetSubtype="12" fill="hold"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strips(downLeft)">
                                      <p:cBhvr>
                                        <p:cTn id="15" dur="500"/>
                                        <p:tgtEl>
                                          <p:spTgt spid="21"/>
                                        </p:tgtEl>
                                      </p:cBhvr>
                                    </p:animEffect>
                                  </p:childTnLst>
                                </p:cTn>
                              </p:par>
                            </p:childTnLst>
                          </p:cTn>
                        </p:par>
                        <p:par>
                          <p:cTn id="16" fill="hold">
                            <p:stCondLst>
                              <p:cond delay="1500"/>
                            </p:stCondLst>
                            <p:childTnLst>
                              <p:par>
                                <p:cTn id="17" presetID="18" presetClass="entr" presetSubtype="9" fill="hold" nodeType="afterEffect">
                                  <p:stCondLst>
                                    <p:cond delay="0"/>
                                  </p:stCondLst>
                                  <p:childTnLst>
                                    <p:set>
                                      <p:cBhvr>
                                        <p:cTn id="18" dur="1" fill="hold">
                                          <p:stCondLst>
                                            <p:cond delay="0"/>
                                          </p:stCondLst>
                                        </p:cTn>
                                        <p:tgtEl>
                                          <p:spTgt spid="25"/>
                                        </p:tgtEl>
                                        <p:attrNameLst>
                                          <p:attrName>style.visibility</p:attrName>
                                        </p:attrNameLst>
                                      </p:cBhvr>
                                      <p:to>
                                        <p:strVal val="visible"/>
                                      </p:to>
                                    </p:set>
                                    <p:animEffect transition="in" filter="strips(upLeft)">
                                      <p:cBhvr>
                                        <p:cTn id="19" dur="500"/>
                                        <p:tgtEl>
                                          <p:spTgt spid="25"/>
                                        </p:tgtEl>
                                      </p:cBhvr>
                                    </p:animEffect>
                                  </p:childTnLst>
                                </p:cTn>
                              </p:par>
                            </p:childTnLst>
                          </p:cTn>
                        </p:par>
                        <p:par>
                          <p:cTn id="20" fill="hold">
                            <p:stCondLst>
                              <p:cond delay="2000"/>
                            </p:stCondLst>
                            <p:childTnLst>
                              <p:par>
                                <p:cTn id="21" presetID="18" presetClass="entr" presetSubtype="12" fill="hold" nodeType="afterEffect">
                                  <p:stCondLst>
                                    <p:cond delay="0"/>
                                  </p:stCondLst>
                                  <p:childTnLst>
                                    <p:set>
                                      <p:cBhvr>
                                        <p:cTn id="22" dur="1" fill="hold">
                                          <p:stCondLst>
                                            <p:cond delay="0"/>
                                          </p:stCondLst>
                                        </p:cTn>
                                        <p:tgtEl>
                                          <p:spTgt spid="29"/>
                                        </p:tgtEl>
                                        <p:attrNameLst>
                                          <p:attrName>style.visibility</p:attrName>
                                        </p:attrNameLst>
                                      </p:cBhvr>
                                      <p:to>
                                        <p:strVal val="visible"/>
                                      </p:to>
                                    </p:set>
                                    <p:animEffect transition="in" filter="strips(downLeft)">
                                      <p:cBhvr>
                                        <p:cTn id="23" dur="500"/>
                                        <p:tgtEl>
                                          <p:spTgt spid="29"/>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wipe(left)">
                                      <p:cBhvr>
                                        <p:cTn id="28"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24" grpId="0" uiExpand="1"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Policy 3: Lessons</a:t>
            </a:r>
          </a:p>
        </p:txBody>
      </p:sp>
      <p:sp>
        <p:nvSpPr>
          <p:cNvPr id="3" name="Content Placeholder 2"/>
          <p:cNvSpPr>
            <a:spLocks noGrp="1"/>
          </p:cNvSpPr>
          <p:nvPr>
            <p:ph idx="1"/>
          </p:nvPr>
        </p:nvSpPr>
        <p:spPr/>
        <p:txBody>
          <a:bodyPr/>
          <a:lstStyle/>
          <a:p>
            <a:pPr>
              <a:spcBef>
                <a:spcPts val="600"/>
              </a:spcBef>
              <a:spcAft>
                <a:spcPts val="600"/>
              </a:spcAft>
            </a:pPr>
            <a:r>
              <a:rPr lang="en-US" sz="3200" dirty="0"/>
              <a:t>Budget deficits</a:t>
            </a:r>
          </a:p>
          <a:p>
            <a:pPr lvl="1">
              <a:spcBef>
                <a:spcPts val="600"/>
              </a:spcBef>
              <a:spcAft>
                <a:spcPts val="600"/>
              </a:spcAft>
            </a:pPr>
            <a:r>
              <a:rPr lang="en-US" sz="2800" dirty="0"/>
              <a:t>Reduce national saving </a:t>
            </a:r>
          </a:p>
          <a:p>
            <a:pPr lvl="1">
              <a:spcBef>
                <a:spcPts val="600"/>
              </a:spcBef>
              <a:spcAft>
                <a:spcPts val="600"/>
              </a:spcAft>
            </a:pPr>
            <a:r>
              <a:rPr lang="en-US" sz="2800" dirty="0"/>
              <a:t>Decrease the supply of loanable funds</a:t>
            </a:r>
          </a:p>
          <a:p>
            <a:pPr lvl="1">
              <a:spcBef>
                <a:spcPts val="600"/>
              </a:spcBef>
              <a:spcAft>
                <a:spcPts val="600"/>
              </a:spcAft>
            </a:pPr>
            <a:r>
              <a:rPr lang="en-US" sz="2800" dirty="0"/>
              <a:t>Interest rate rises and investment falls</a:t>
            </a:r>
          </a:p>
          <a:p>
            <a:pPr>
              <a:spcBef>
                <a:spcPts val="600"/>
              </a:spcBef>
              <a:spcAft>
                <a:spcPts val="600"/>
              </a:spcAft>
            </a:pPr>
            <a:r>
              <a:rPr lang="en-US" sz="3200" dirty="0"/>
              <a:t>Budget surplus </a:t>
            </a:r>
          </a:p>
          <a:p>
            <a:pPr lvl="1">
              <a:spcBef>
                <a:spcPts val="600"/>
              </a:spcBef>
              <a:spcAft>
                <a:spcPts val="600"/>
              </a:spcAft>
            </a:pPr>
            <a:r>
              <a:rPr lang="en-US" sz="2800" dirty="0"/>
              <a:t>Increase national saving</a:t>
            </a:r>
          </a:p>
          <a:p>
            <a:pPr lvl="1">
              <a:spcBef>
                <a:spcPts val="600"/>
              </a:spcBef>
              <a:spcAft>
                <a:spcPts val="600"/>
              </a:spcAft>
            </a:pPr>
            <a:r>
              <a:rPr lang="en-US" sz="2800" dirty="0"/>
              <a:t>Increase the supply of loanable funds</a:t>
            </a:r>
          </a:p>
          <a:p>
            <a:pPr lvl="1">
              <a:spcBef>
                <a:spcPts val="600"/>
              </a:spcBef>
              <a:spcAft>
                <a:spcPts val="600"/>
              </a:spcAft>
            </a:pPr>
            <a:r>
              <a:rPr lang="en-US" sz="2800" dirty="0"/>
              <a:t>Reduce the interest rate, and stimulates investment</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36</a:t>
            </a:fld>
            <a:endParaRPr lang="en-US"/>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2289928464"/>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5217" y="174625"/>
            <a:ext cx="11267016" cy="587375"/>
          </a:xfrm>
        </p:spPr>
        <p:txBody>
          <a:bodyPr/>
          <a:lstStyle/>
          <a:p>
            <a:r>
              <a:rPr lang="en-US" sz="4000" dirty="0"/>
              <a:t>The History of U.S. Government Debt</a:t>
            </a:r>
          </a:p>
        </p:txBody>
      </p:sp>
      <p:sp>
        <p:nvSpPr>
          <p:cNvPr id="3" name="Content Placeholder 2"/>
          <p:cNvSpPr>
            <a:spLocks noGrp="1"/>
          </p:cNvSpPr>
          <p:nvPr>
            <p:ph idx="1"/>
          </p:nvPr>
        </p:nvSpPr>
        <p:spPr>
          <a:xfrm>
            <a:off x="609600" y="1066800"/>
            <a:ext cx="11277600" cy="5410200"/>
          </a:xfrm>
          <a:prstGeom prst="rect">
            <a:avLst/>
          </a:prstGeom>
        </p:spPr>
        <p:txBody>
          <a:bodyPr/>
          <a:lstStyle/>
          <a:p>
            <a:pPr>
              <a:spcBef>
                <a:spcPts val="1200"/>
              </a:spcBef>
              <a:spcAft>
                <a:spcPts val="600"/>
              </a:spcAft>
            </a:pPr>
            <a:r>
              <a:rPr lang="en-US" sz="3200" dirty="0"/>
              <a:t>The government finances deficits by borrowing (selling government bonds).  </a:t>
            </a:r>
          </a:p>
          <a:p>
            <a:pPr lvl="1">
              <a:spcBef>
                <a:spcPts val="1200"/>
              </a:spcBef>
              <a:spcAft>
                <a:spcPts val="600"/>
              </a:spcAft>
            </a:pPr>
            <a:r>
              <a:rPr lang="en-US" sz="2800" dirty="0"/>
              <a:t>Persistent deficits lead to a rising government debt. </a:t>
            </a:r>
          </a:p>
          <a:p>
            <a:pPr>
              <a:spcBef>
                <a:spcPts val="1200"/>
              </a:spcBef>
              <a:spcAft>
                <a:spcPts val="600"/>
              </a:spcAft>
            </a:pPr>
            <a:r>
              <a:rPr lang="en-US" sz="3200" dirty="0"/>
              <a:t>The debt-to-GDP ratio</a:t>
            </a:r>
          </a:p>
          <a:p>
            <a:pPr lvl="1">
              <a:spcBef>
                <a:spcPts val="1200"/>
              </a:spcBef>
              <a:spcAft>
                <a:spcPts val="600"/>
              </a:spcAft>
            </a:pPr>
            <a:r>
              <a:rPr lang="en-US" sz="2800" dirty="0"/>
              <a:t>Useful measure of the government’s indebtedness relative to its ability to raise tax revenue. </a:t>
            </a:r>
          </a:p>
          <a:p>
            <a:pPr lvl="1">
              <a:spcBef>
                <a:spcPts val="1200"/>
              </a:spcBef>
              <a:spcAft>
                <a:spcPts val="600"/>
              </a:spcAft>
            </a:pPr>
            <a:r>
              <a:rPr lang="en-US" sz="2800" dirty="0"/>
              <a:t>Historically, the debt-GDP ratio usually rises during wartime and falls during peacetime—until the early 1980s. </a:t>
            </a:r>
          </a:p>
          <a:p>
            <a:pPr>
              <a:spcBef>
                <a:spcPts val="1200"/>
              </a:spcBef>
              <a:spcAft>
                <a:spcPts val="600"/>
              </a:spcAft>
            </a:pPr>
            <a:endParaRPr lang="en-US" sz="3200" dirty="0"/>
          </a:p>
        </p:txBody>
      </p:sp>
      <p:sp>
        <p:nvSpPr>
          <p:cNvPr id="4" name="Slide Number Placeholder 3"/>
          <p:cNvSpPr>
            <a:spLocks noGrp="1"/>
          </p:cNvSpPr>
          <p:nvPr>
            <p:ph type="sldNum" sz="quarter" idx="10"/>
          </p:nvPr>
        </p:nvSpPr>
        <p:spPr>
          <a:prstGeom prst="rect">
            <a:avLst/>
          </a:prstGeom>
        </p:spPr>
        <p:txBody>
          <a:bodyPr/>
          <a:lstStyle/>
          <a:p>
            <a:pPr>
              <a:defRPr/>
            </a:pPr>
            <a:fld id="{F9168CB8-64E8-4A17-9AA1-DC0C06686103}" type="slidenum">
              <a:rPr lang="en-US" smtClean="0"/>
              <a:pPr>
                <a:defRPr/>
              </a:pPr>
              <a:t>37</a:t>
            </a:fld>
            <a:endParaRPr lang="en-US" dirty="0"/>
          </a:p>
        </p:txBody>
      </p:sp>
      <p:sp>
        <p:nvSpPr>
          <p:cNvPr id="6"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0648110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9845" y="892382"/>
            <a:ext cx="7072313" cy="535601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3010" name="Title 1"/>
          <p:cNvSpPr>
            <a:spLocks noGrp="1"/>
          </p:cNvSpPr>
          <p:nvPr>
            <p:ph type="title"/>
          </p:nvPr>
        </p:nvSpPr>
        <p:spPr>
          <a:xfrm>
            <a:off x="152400" y="46758"/>
            <a:ext cx="11811000" cy="791442"/>
          </a:xfrm>
        </p:spPr>
        <p:txBody>
          <a:bodyPr/>
          <a:lstStyle/>
          <a:p>
            <a:pPr algn="ctr">
              <a:lnSpc>
                <a:spcPct val="150000"/>
              </a:lnSpc>
            </a:pPr>
            <a:r>
              <a:rPr lang="en-US" altLang="en-US" dirty="0">
                <a:solidFill>
                  <a:srgbClr val="C00000"/>
                </a:solidFill>
              </a:rPr>
              <a:t>U.S. Government debt as a percentage of GDP, </a:t>
            </a:r>
            <a:r>
              <a:rPr lang="en-US" altLang="en-US" dirty="0" smtClean="0">
                <a:solidFill>
                  <a:srgbClr val="C00000"/>
                </a:solidFill>
              </a:rPr>
              <a:t>1790–2012</a:t>
            </a:r>
            <a:endParaRPr lang="en-US" altLang="en-US" dirty="0">
              <a:solidFill>
                <a:srgbClr val="C00000"/>
              </a:solidFill>
            </a:endParaRPr>
          </a:p>
        </p:txBody>
      </p:sp>
      <p:sp>
        <p:nvSpPr>
          <p:cNvPr id="43011" name="Slide Number Placeholder 1"/>
          <p:cNvSpPr>
            <a:spLocks noGrp="1"/>
          </p:cNvSpPr>
          <p:nvPr>
            <p:ph type="sldNum" sz="quarter" idx="10"/>
          </p:nvPr>
        </p:nvSpPr>
        <p:spPr>
          <a:prstGeom prst="rect">
            <a:avLst/>
          </a:prstGeom>
          <a:noFill/>
          <a:ln w="9525">
            <a:prstDash val="soli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prstDash val="sysDash"/>
                <a:miter lim="800000"/>
                <a:headEnd/>
                <a:tailEnd/>
              </a14:hiddenLine>
            </a:ext>
          </a:extLst>
        </p:spPr>
        <p:txBody>
          <a:bodyPr/>
          <a:lstStyle>
            <a:lvl1pPr algn="l" eaLnBrk="0" hangingPunct="0">
              <a:defRPr>
                <a:solidFill>
                  <a:schemeClr val="tx1"/>
                </a:solidFill>
                <a:latin typeface="Arial" charset="0"/>
              </a:defRPr>
            </a:lvl1pPr>
            <a:lvl2pPr marL="742950" indent="-285750" algn="l" eaLnBrk="0" hangingPunct="0">
              <a:defRPr>
                <a:solidFill>
                  <a:schemeClr val="tx1"/>
                </a:solidFill>
                <a:latin typeface="Arial" charset="0"/>
              </a:defRPr>
            </a:lvl2pPr>
            <a:lvl3pPr marL="1143000" indent="-228600" algn="l" eaLnBrk="0" hangingPunct="0">
              <a:defRPr>
                <a:solidFill>
                  <a:schemeClr val="tx1"/>
                </a:solidFill>
                <a:latin typeface="Arial" charset="0"/>
              </a:defRPr>
            </a:lvl3pPr>
            <a:lvl4pPr marL="1600200" indent="-228600" algn="l" eaLnBrk="0" hangingPunct="0">
              <a:defRPr>
                <a:solidFill>
                  <a:schemeClr val="tx1"/>
                </a:solidFill>
                <a:latin typeface="Arial" charset="0"/>
              </a:defRPr>
            </a:lvl4pPr>
            <a:lvl5pPr marL="2057400" indent="-228600" algn="l" eaLnBrk="0" hangingPunct="0">
              <a:defRPr>
                <a:solidFill>
                  <a:schemeClr val="tx1"/>
                </a:solidFill>
                <a:latin typeface="Arial" charset="0"/>
              </a:defRPr>
            </a:lvl5pPr>
            <a:lvl6pPr marL="2514600" indent="-228600" eaLnBrk="0" fontAlgn="base" hangingPunct="0">
              <a:spcBef>
                <a:spcPct val="20000"/>
              </a:spcBef>
              <a:spcAft>
                <a:spcPct val="0"/>
              </a:spcAft>
              <a:defRPr>
                <a:solidFill>
                  <a:schemeClr val="tx1"/>
                </a:solidFill>
                <a:latin typeface="Arial" charset="0"/>
              </a:defRPr>
            </a:lvl6pPr>
            <a:lvl7pPr marL="2971800" indent="-228600" eaLnBrk="0" fontAlgn="base" hangingPunct="0">
              <a:spcBef>
                <a:spcPct val="20000"/>
              </a:spcBef>
              <a:spcAft>
                <a:spcPct val="0"/>
              </a:spcAft>
              <a:defRPr>
                <a:solidFill>
                  <a:schemeClr val="tx1"/>
                </a:solidFill>
                <a:latin typeface="Arial" charset="0"/>
              </a:defRPr>
            </a:lvl7pPr>
            <a:lvl8pPr marL="3429000" indent="-228600" eaLnBrk="0" fontAlgn="base" hangingPunct="0">
              <a:spcBef>
                <a:spcPct val="20000"/>
              </a:spcBef>
              <a:spcAft>
                <a:spcPct val="0"/>
              </a:spcAft>
              <a:defRPr>
                <a:solidFill>
                  <a:schemeClr val="tx1"/>
                </a:solidFill>
                <a:latin typeface="Arial" charset="0"/>
              </a:defRPr>
            </a:lvl8pPr>
            <a:lvl9pPr marL="3886200" indent="-228600" eaLnBrk="0" fontAlgn="base" hangingPunct="0">
              <a:spcBef>
                <a:spcPct val="20000"/>
              </a:spcBef>
              <a:spcAft>
                <a:spcPct val="0"/>
              </a:spcAft>
              <a:defRPr>
                <a:solidFill>
                  <a:schemeClr val="tx1"/>
                </a:solidFill>
                <a:latin typeface="Arial" charset="0"/>
              </a:defRPr>
            </a:lvl9pPr>
          </a:lstStyle>
          <a:p>
            <a:pPr algn="ctr" eaLnBrk="1" hangingPunct="1"/>
            <a:fld id="{7B2AE4E8-77A1-48C2-A968-659C8D74AC33}" type="slidenum">
              <a:rPr lang="en-US" altLang="en-US" smtClean="0">
                <a:solidFill>
                  <a:srgbClr val="002060"/>
                </a:solidFill>
              </a:rPr>
              <a:pPr algn="ctr" eaLnBrk="1" hangingPunct="1"/>
              <a:t>38</a:t>
            </a:fld>
            <a:endParaRPr lang="en-US" altLang="en-US">
              <a:solidFill>
                <a:srgbClr val="002060"/>
              </a:solidFill>
            </a:endParaRPr>
          </a:p>
        </p:txBody>
      </p:sp>
      <p:sp>
        <p:nvSpPr>
          <p:cNvPr id="6"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26590475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left)">
                                      <p:cBhvr>
                                        <p:cTn id="7" dur="1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sz="4000" b="1" dirty="0" smtClean="0">
                <a:solidFill>
                  <a:srgbClr val="C00000"/>
                </a:solidFill>
                <a:latin typeface="微軟正黑體" panose="020B0604030504040204" pitchFamily="34" charset="-120"/>
                <a:ea typeface="微軟正黑體" panose="020B0604030504040204" pitchFamily="34" charset="-120"/>
              </a:rPr>
              <a:t>台灣的財政赤字占</a:t>
            </a:r>
            <a:r>
              <a:rPr lang="en-US" altLang="zh-TW" sz="4000" b="1" dirty="0" smtClean="0">
                <a:solidFill>
                  <a:srgbClr val="C00000"/>
                </a:solidFill>
                <a:latin typeface="微軟正黑體" panose="020B0604030504040204" pitchFamily="34" charset="-120"/>
                <a:ea typeface="微軟正黑體" panose="020B0604030504040204" pitchFamily="34" charset="-120"/>
              </a:rPr>
              <a:t>GDP</a:t>
            </a:r>
            <a:r>
              <a:rPr lang="zh-TW" altLang="en-US" sz="4000" b="1" dirty="0" smtClean="0">
                <a:solidFill>
                  <a:srgbClr val="C00000"/>
                </a:solidFill>
                <a:latin typeface="微軟正黑體" panose="020B0604030504040204" pitchFamily="34" charset="-120"/>
                <a:ea typeface="微軟正黑體" panose="020B0604030504040204" pitchFamily="34" charset="-120"/>
              </a:rPr>
              <a:t>比重</a:t>
            </a:r>
            <a:endParaRPr lang="zh-TW" altLang="en-US" sz="4000" b="1" dirty="0">
              <a:solidFill>
                <a:srgbClr val="C00000"/>
              </a:solidFill>
              <a:latin typeface="微軟正黑體" panose="020B0604030504040204" pitchFamily="34" charset="-120"/>
              <a:ea typeface="微軟正黑體" panose="020B0604030504040204" pitchFamily="34" charset="-120"/>
            </a:endParaRPr>
          </a:p>
        </p:txBody>
      </p:sp>
      <p:graphicFrame>
        <p:nvGraphicFramePr>
          <p:cNvPr id="7" name="內容版面配置區 6"/>
          <p:cNvGraphicFramePr>
            <a:graphicFrameLocks noGrp="1"/>
          </p:cNvGraphicFramePr>
          <p:nvPr>
            <p:ph idx="1"/>
            <p:extLst>
              <p:ext uri="{D42A27DB-BD31-4B8C-83A1-F6EECF244321}">
                <p14:modId xmlns:p14="http://schemas.microsoft.com/office/powerpoint/2010/main" val="1597515483"/>
              </p:ext>
            </p:extLst>
          </p:nvPr>
        </p:nvGraphicFramePr>
        <p:xfrm>
          <a:off x="1871664" y="914401"/>
          <a:ext cx="8567736" cy="5534025"/>
        </p:xfrm>
        <a:graphic>
          <a:graphicData uri="http://schemas.openxmlformats.org/drawingml/2006/chart">
            <c:chart xmlns:c="http://schemas.openxmlformats.org/drawingml/2006/chart" xmlns:r="http://schemas.openxmlformats.org/officeDocument/2006/relationships" r:id="rId3"/>
          </a:graphicData>
        </a:graphic>
      </p:graphicFrame>
      <p:sp>
        <p:nvSpPr>
          <p:cNvPr id="4" name="投影片編號版面配置區 3"/>
          <p:cNvSpPr>
            <a:spLocks noGrp="1"/>
          </p:cNvSpPr>
          <p:nvPr>
            <p:ph type="sldNum" sz="quarter" idx="10"/>
          </p:nvPr>
        </p:nvSpPr>
        <p:spPr/>
        <p:txBody>
          <a:bodyPr/>
          <a:lstStyle/>
          <a:p>
            <a:pPr>
              <a:defRPr/>
            </a:pPr>
            <a:fld id="{71D63358-7804-4207-B62E-C7496DAB4877}" type="slidenum">
              <a:rPr lang="en-US" altLang="zh-TW" smtClean="0"/>
              <a:pPr>
                <a:defRPr/>
              </a:pPr>
              <a:t>39</a:t>
            </a:fld>
            <a:endParaRPr lang="en-US" altLang="zh-TW"/>
          </a:p>
        </p:txBody>
      </p:sp>
      <p:sp>
        <p:nvSpPr>
          <p:cNvPr id="6" name="文字方塊 5"/>
          <p:cNvSpPr txBox="1"/>
          <p:nvPr/>
        </p:nvSpPr>
        <p:spPr>
          <a:xfrm>
            <a:off x="2133600" y="6382471"/>
            <a:ext cx="2160494" cy="261610"/>
          </a:xfrm>
          <a:prstGeom prst="rect">
            <a:avLst/>
          </a:prstGeom>
          <a:noFill/>
        </p:spPr>
        <p:txBody>
          <a:bodyPr wrap="square" rtlCol="0">
            <a:spAutoFit/>
          </a:bodyPr>
          <a:lstStyle/>
          <a:p>
            <a:pPr algn="l">
              <a:buNone/>
            </a:pPr>
            <a:r>
              <a:rPr lang="zh-TW" altLang="en-US" sz="1100" dirty="0">
                <a:latin typeface="微軟正黑體" panose="020B0604030504040204" pitchFamily="34" charset="-120"/>
                <a:ea typeface="微軟正黑體" panose="020B0604030504040204" pitchFamily="34" charset="-120"/>
              </a:rPr>
              <a:t>資料來源：財政部</a:t>
            </a:r>
          </a:p>
        </p:txBody>
      </p:sp>
    </p:spTree>
    <p:extLst>
      <p:ext uri="{BB962C8B-B14F-4D97-AF65-F5344CB8AC3E}">
        <p14:creationId xmlns:p14="http://schemas.microsoft.com/office/powerpoint/2010/main" val="69887924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wrap="square" anchor="ctr"/>
          <a:lstStyle/>
          <a:p>
            <a:r>
              <a:rPr lang="en-US" altLang="en-US" sz="4800" dirty="0"/>
              <a:t>Financial Markets</a:t>
            </a:r>
          </a:p>
        </p:txBody>
      </p:sp>
      <p:sp>
        <p:nvSpPr>
          <p:cNvPr id="11267" name="Content Placeholder 2"/>
          <p:cNvSpPr>
            <a:spLocks noGrp="1"/>
          </p:cNvSpPr>
          <p:nvPr>
            <p:ph idx="1"/>
          </p:nvPr>
        </p:nvSpPr>
        <p:spPr/>
        <p:txBody>
          <a:bodyPr/>
          <a:lstStyle/>
          <a:p>
            <a:pPr>
              <a:spcBef>
                <a:spcPts val="1200"/>
              </a:spcBef>
              <a:spcAft>
                <a:spcPts val="600"/>
              </a:spcAft>
            </a:pPr>
            <a:r>
              <a:rPr lang="en-US" altLang="en-US" dirty="0"/>
              <a:t>Financial markets</a:t>
            </a:r>
          </a:p>
          <a:p>
            <a:pPr lvl="1">
              <a:spcBef>
                <a:spcPts val="1200"/>
              </a:spcBef>
              <a:spcAft>
                <a:spcPts val="600"/>
              </a:spcAft>
            </a:pPr>
            <a:r>
              <a:rPr lang="en-US" altLang="en-US" dirty="0"/>
              <a:t>Financial institutions through which savers can </a:t>
            </a:r>
            <a:r>
              <a:rPr lang="en-US" altLang="en-US" dirty="0" smtClean="0"/>
              <a:t>directly provide </a:t>
            </a:r>
            <a:r>
              <a:rPr lang="en-US" altLang="en-US" dirty="0"/>
              <a:t>funds to borrowers</a:t>
            </a:r>
          </a:p>
          <a:p>
            <a:pPr>
              <a:spcBef>
                <a:spcPts val="1200"/>
              </a:spcBef>
              <a:spcAft>
                <a:spcPts val="600"/>
              </a:spcAft>
            </a:pPr>
            <a:r>
              <a:rPr lang="en-US" altLang="en-US" dirty="0"/>
              <a:t>The bond market: </a:t>
            </a:r>
          </a:p>
          <a:p>
            <a:pPr lvl="1">
              <a:spcBef>
                <a:spcPts val="1200"/>
              </a:spcBef>
              <a:spcAft>
                <a:spcPts val="600"/>
              </a:spcAft>
            </a:pPr>
            <a:r>
              <a:rPr lang="en-US" altLang="en-US" dirty="0"/>
              <a:t>A bond is a certificate of indebtedness</a:t>
            </a:r>
          </a:p>
          <a:p>
            <a:pPr>
              <a:spcBef>
                <a:spcPts val="1200"/>
              </a:spcBef>
              <a:spcAft>
                <a:spcPts val="600"/>
              </a:spcAft>
            </a:pPr>
            <a:r>
              <a:rPr lang="en-US" altLang="en-US" dirty="0"/>
              <a:t>The stock market: </a:t>
            </a:r>
          </a:p>
          <a:p>
            <a:pPr lvl="1">
              <a:spcBef>
                <a:spcPts val="1200"/>
              </a:spcBef>
              <a:spcAft>
                <a:spcPts val="600"/>
              </a:spcAft>
            </a:pPr>
            <a:r>
              <a:rPr lang="en-US" altLang="en-US" dirty="0"/>
              <a:t>A stock is a claim to partial ownership in a firm</a:t>
            </a:r>
          </a:p>
        </p:txBody>
      </p:sp>
      <p:sp>
        <p:nvSpPr>
          <p:cNvPr id="11269" name="Slide Number Placeholder 1"/>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Lst>
        </p:spPr>
        <p:txBody>
          <a:bodyPr/>
          <a:lstStyle>
            <a:lvl1pPr algn="l" eaLnBrk="0" hangingPunct="0">
              <a:defRPr sz="3400">
                <a:solidFill>
                  <a:srgbClr val="005EA4"/>
                </a:solidFill>
                <a:latin typeface="Arial" charset="0"/>
              </a:defRPr>
            </a:lvl1pPr>
            <a:lvl2pPr marL="742950" indent="-285750" algn="l" eaLnBrk="0" hangingPunct="0">
              <a:buFont typeface="Arial" charset="0"/>
              <a:buChar char="–"/>
              <a:defRPr sz="3200">
                <a:solidFill>
                  <a:schemeClr val="tx1"/>
                </a:solidFill>
                <a:latin typeface="Arial" charset="0"/>
              </a:defRPr>
            </a:lvl2pPr>
            <a:lvl3pPr marL="1143000" indent="-228600" algn="l" eaLnBrk="0" hangingPunct="0">
              <a:buSzPct val="90000"/>
              <a:defRPr sz="2800">
                <a:solidFill>
                  <a:schemeClr val="tx1"/>
                </a:solidFill>
                <a:latin typeface="Arial" charset="0"/>
              </a:defRPr>
            </a:lvl3pPr>
            <a:lvl4pPr marL="1600200" indent="-228600" algn="l" eaLnBrk="0" hangingPunct="0">
              <a:buChar char="–"/>
              <a:defRPr sz="2400">
                <a:solidFill>
                  <a:schemeClr val="tx1"/>
                </a:solidFill>
                <a:latin typeface="Arial" charset="0"/>
              </a:defRPr>
            </a:lvl4pPr>
            <a:lvl5pPr marL="2057400" indent="-228600" algn="l" eaLnBrk="0" hangingPunct="0">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fld id="{D3B7A55B-CBD5-4E31-9151-B4E1D65A63AB}" type="slidenum">
              <a:rPr lang="en-US" altLang="en-US" sz="1200">
                <a:solidFill>
                  <a:srgbClr val="002060"/>
                </a:solidFill>
              </a:rPr>
              <a:pPr algn="ctr" eaLnBrk="1" hangingPunct="1"/>
              <a:t>4</a:t>
            </a:fld>
            <a:endParaRPr lang="en-US" altLang="en-US" sz="1200">
              <a:solidFill>
                <a:srgbClr val="002060"/>
              </a:solidFill>
            </a:endParaRPr>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98776947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sz="3600" b="1" dirty="0" smtClean="0">
                <a:solidFill>
                  <a:srgbClr val="C00000"/>
                </a:solidFill>
                <a:latin typeface="微軟正黑體" panose="020B0604030504040204" pitchFamily="34" charset="-120"/>
                <a:ea typeface="微軟正黑體" panose="020B0604030504040204" pitchFamily="34" charset="-120"/>
              </a:rPr>
              <a:t>台灣的債務餘額占</a:t>
            </a:r>
            <a:r>
              <a:rPr lang="en-US" altLang="zh-TW" sz="3600" b="1" dirty="0" smtClean="0">
                <a:solidFill>
                  <a:srgbClr val="C00000"/>
                </a:solidFill>
                <a:latin typeface="微軟正黑體" panose="020B0604030504040204" pitchFamily="34" charset="-120"/>
                <a:ea typeface="微軟正黑體" panose="020B0604030504040204" pitchFamily="34" charset="-120"/>
              </a:rPr>
              <a:t>GDP</a:t>
            </a:r>
            <a:r>
              <a:rPr lang="zh-TW" altLang="en-US" sz="3600" b="1" dirty="0" smtClean="0">
                <a:solidFill>
                  <a:srgbClr val="C00000"/>
                </a:solidFill>
                <a:latin typeface="微軟正黑體" panose="020B0604030504040204" pitchFamily="34" charset="-120"/>
                <a:ea typeface="微軟正黑體" panose="020B0604030504040204" pitchFamily="34" charset="-120"/>
              </a:rPr>
              <a:t>比重</a:t>
            </a:r>
            <a:endParaRPr lang="zh-TW" altLang="en-US" sz="3600" b="1" dirty="0">
              <a:solidFill>
                <a:srgbClr val="C00000"/>
              </a:solidFill>
              <a:latin typeface="微軟正黑體" panose="020B0604030504040204" pitchFamily="34" charset="-120"/>
              <a:ea typeface="微軟正黑體" panose="020B0604030504040204" pitchFamily="34" charset="-120"/>
            </a:endParaRPr>
          </a:p>
        </p:txBody>
      </p:sp>
      <p:graphicFrame>
        <p:nvGraphicFramePr>
          <p:cNvPr id="7" name="內容版面配置區 6"/>
          <p:cNvGraphicFramePr>
            <a:graphicFrameLocks noGrp="1"/>
          </p:cNvGraphicFramePr>
          <p:nvPr>
            <p:ph idx="1"/>
            <p:extLst>
              <p:ext uri="{D42A27DB-BD31-4B8C-83A1-F6EECF244321}">
                <p14:modId xmlns:p14="http://schemas.microsoft.com/office/powerpoint/2010/main" val="3438673456"/>
              </p:ext>
            </p:extLst>
          </p:nvPr>
        </p:nvGraphicFramePr>
        <p:xfrm>
          <a:off x="1871664" y="914401"/>
          <a:ext cx="8518525" cy="5534025"/>
        </p:xfrm>
        <a:graphic>
          <a:graphicData uri="http://schemas.openxmlformats.org/drawingml/2006/chart">
            <c:chart xmlns:c="http://schemas.openxmlformats.org/drawingml/2006/chart" xmlns:r="http://schemas.openxmlformats.org/officeDocument/2006/relationships" r:id="rId3"/>
          </a:graphicData>
        </a:graphic>
      </p:graphicFrame>
      <p:sp>
        <p:nvSpPr>
          <p:cNvPr id="4" name="投影片編號版面配置區 3"/>
          <p:cNvSpPr>
            <a:spLocks noGrp="1"/>
          </p:cNvSpPr>
          <p:nvPr>
            <p:ph type="sldNum" sz="quarter" idx="10"/>
          </p:nvPr>
        </p:nvSpPr>
        <p:spPr/>
        <p:txBody>
          <a:bodyPr/>
          <a:lstStyle/>
          <a:p>
            <a:pPr>
              <a:defRPr/>
            </a:pPr>
            <a:fld id="{71D63358-7804-4207-B62E-C7496DAB4877}" type="slidenum">
              <a:rPr lang="en-US" altLang="zh-TW" smtClean="0"/>
              <a:pPr>
                <a:defRPr/>
              </a:pPr>
              <a:t>40</a:t>
            </a:fld>
            <a:endParaRPr lang="en-US" altLang="zh-TW"/>
          </a:p>
        </p:txBody>
      </p:sp>
      <p:sp>
        <p:nvSpPr>
          <p:cNvPr id="6" name="文字方塊 5"/>
          <p:cNvSpPr txBox="1"/>
          <p:nvPr/>
        </p:nvSpPr>
        <p:spPr>
          <a:xfrm>
            <a:off x="2057400" y="6443990"/>
            <a:ext cx="2160494" cy="261610"/>
          </a:xfrm>
          <a:prstGeom prst="rect">
            <a:avLst/>
          </a:prstGeom>
          <a:noFill/>
        </p:spPr>
        <p:txBody>
          <a:bodyPr wrap="square" rtlCol="0">
            <a:spAutoFit/>
          </a:bodyPr>
          <a:lstStyle/>
          <a:p>
            <a:pPr algn="l">
              <a:buNone/>
            </a:pPr>
            <a:r>
              <a:rPr lang="zh-TW" altLang="en-US" sz="1100" dirty="0">
                <a:latin typeface="微軟正黑體" panose="020B0604030504040204" pitchFamily="34" charset="-120"/>
                <a:ea typeface="微軟正黑體" panose="020B0604030504040204" pitchFamily="34" charset="-120"/>
              </a:rPr>
              <a:t>資料來源：財政部</a:t>
            </a:r>
          </a:p>
        </p:txBody>
      </p:sp>
    </p:spTree>
    <p:extLst>
      <p:ext uri="{BB962C8B-B14F-4D97-AF65-F5344CB8AC3E}">
        <p14:creationId xmlns:p14="http://schemas.microsoft.com/office/powerpoint/2010/main" val="4131412907"/>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a:graphicFrameLocks noGrp="1"/>
          </p:cNvGraphicFramePr>
          <p:nvPr>
            <p:extLst>
              <p:ext uri="{D42A27DB-BD31-4B8C-83A1-F6EECF244321}">
                <p14:modId xmlns:p14="http://schemas.microsoft.com/office/powerpoint/2010/main" val="562227287"/>
              </p:ext>
            </p:extLst>
          </p:nvPr>
        </p:nvGraphicFramePr>
        <p:xfrm>
          <a:off x="825500" y="1825752"/>
          <a:ext cx="10439400" cy="457504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p:txBody>
          <a:bodyPr>
            <a:noAutofit/>
          </a:bodyPr>
          <a:lstStyle/>
          <a:p>
            <a:pPr algn="ctr"/>
            <a:r>
              <a:rPr lang="en-US" sz="4000" dirty="0">
                <a:solidFill>
                  <a:srgbClr val="C00000"/>
                </a:solidFill>
              </a:rPr>
              <a:t>The financial crisis of 2008–2009</a:t>
            </a:r>
          </a:p>
        </p:txBody>
      </p:sp>
      <p:sp>
        <p:nvSpPr>
          <p:cNvPr id="6" name="Slide Number Placeholder 5"/>
          <p:cNvSpPr>
            <a:spLocks noGrp="1"/>
          </p:cNvSpPr>
          <p:nvPr>
            <p:ph type="sldNum" sz="quarter" idx="10"/>
          </p:nvPr>
        </p:nvSpPr>
        <p:spPr/>
        <p:txBody>
          <a:bodyPr/>
          <a:lstStyle/>
          <a:p>
            <a:pPr>
              <a:defRPr/>
            </a:pPr>
            <a:fld id="{2F37425F-5E17-4209-B948-B5CE2119E408}" type="slidenum">
              <a:rPr lang="en-US" smtClean="0"/>
              <a:pPr>
                <a:defRPr/>
              </a:pPr>
              <a:t>41</a:t>
            </a:fld>
            <a:endParaRPr lang="en-US" dirty="0"/>
          </a:p>
        </p:txBody>
      </p:sp>
      <p:sp>
        <p:nvSpPr>
          <p:cNvPr id="3" name="Content Placeholder 2"/>
          <p:cNvSpPr>
            <a:spLocks noGrp="1"/>
          </p:cNvSpPr>
          <p:nvPr>
            <p:ph idx="12"/>
          </p:nvPr>
        </p:nvSpPr>
        <p:spPr>
          <a:xfrm>
            <a:off x="76200" y="762000"/>
            <a:ext cx="11887199" cy="1143000"/>
          </a:xfrm>
        </p:spPr>
        <p:txBody>
          <a:bodyPr>
            <a:normAutofit/>
          </a:bodyPr>
          <a:lstStyle/>
          <a:p>
            <a:pPr marL="0" indent="0">
              <a:buNone/>
            </a:pPr>
            <a:r>
              <a:rPr lang="en-US" sz="2600" dirty="0"/>
              <a:t>A financial crisis led to a deep recession in the U.S. and around the world.  A few unemployment rates:</a:t>
            </a:r>
          </a:p>
        </p:txBody>
      </p:sp>
      <p:sp>
        <p:nvSpPr>
          <p:cNvPr id="7" name="Footer Placeholder 2"/>
          <p:cNvSpPr>
            <a:spLocks noGrp="1"/>
          </p:cNvSpPr>
          <p:nvPr>
            <p:ph type="ftr" sz="quarter" idx="4294967295"/>
          </p:nvPr>
        </p:nvSpPr>
        <p:spPr>
          <a:xfrm>
            <a:off x="0" y="6400800"/>
            <a:ext cx="118110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38481647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990600"/>
            <a:ext cx="11328399" cy="5486400"/>
          </a:xfrm>
          <a:prstGeom prst="rect">
            <a:avLst/>
          </a:prstGeom>
        </p:spPr>
        <p:txBody>
          <a:bodyPr/>
          <a:lstStyle/>
          <a:p>
            <a:pPr marL="514350" indent="-514350">
              <a:spcBef>
                <a:spcPts val="1200"/>
              </a:spcBef>
              <a:spcAft>
                <a:spcPts val="1200"/>
              </a:spcAft>
              <a:buClr>
                <a:srgbClr val="002060"/>
              </a:buClr>
              <a:buFont typeface="+mj-lt"/>
              <a:buAutoNum type="arabicPeriod"/>
            </a:pPr>
            <a:r>
              <a:rPr lang="en-US" sz="2800" dirty="0"/>
              <a:t>Large decline in some asset prices</a:t>
            </a:r>
          </a:p>
          <a:p>
            <a:pPr lvl="1">
              <a:spcBef>
                <a:spcPts val="1200"/>
              </a:spcBef>
              <a:spcAft>
                <a:spcPts val="1200"/>
              </a:spcAft>
            </a:pPr>
            <a:r>
              <a:rPr lang="en-US" sz="2800" dirty="0"/>
              <a:t>Housing prices fell 30% (2008-2009).</a:t>
            </a:r>
          </a:p>
          <a:p>
            <a:pPr marL="514350" indent="-514350">
              <a:spcBef>
                <a:spcPts val="1200"/>
              </a:spcBef>
              <a:spcAft>
                <a:spcPts val="1200"/>
              </a:spcAft>
              <a:buClr>
                <a:srgbClr val="002060"/>
              </a:buClr>
              <a:buFont typeface="+mj-lt"/>
              <a:buAutoNum type="arabicPeriod"/>
            </a:pPr>
            <a:r>
              <a:rPr lang="en-US" sz="2800" dirty="0"/>
              <a:t>Widespread insolvencies at financial institutions</a:t>
            </a:r>
          </a:p>
          <a:p>
            <a:pPr lvl="1">
              <a:spcBef>
                <a:spcPts val="1200"/>
              </a:spcBef>
              <a:spcAft>
                <a:spcPts val="1200"/>
              </a:spcAft>
            </a:pPr>
            <a:r>
              <a:rPr lang="en-US" sz="2800" dirty="0"/>
              <a:t>Banks and other institutions failed when many homeowners stopped paying their mortgages. </a:t>
            </a:r>
          </a:p>
          <a:p>
            <a:pPr marL="514350" indent="-514350">
              <a:spcBef>
                <a:spcPts val="1200"/>
              </a:spcBef>
              <a:spcAft>
                <a:spcPts val="1200"/>
              </a:spcAft>
              <a:buClr>
                <a:srgbClr val="002060"/>
              </a:buClr>
              <a:buFont typeface="+mj-lt"/>
              <a:buAutoNum type="arabicPeriod"/>
            </a:pPr>
            <a:r>
              <a:rPr lang="en-US" sz="2800" dirty="0"/>
              <a:t>Decline in confidence in financial institutions </a:t>
            </a:r>
          </a:p>
          <a:p>
            <a:pPr lvl="1">
              <a:spcBef>
                <a:spcPts val="1200"/>
              </a:spcBef>
              <a:spcAft>
                <a:spcPts val="1200"/>
              </a:spcAft>
            </a:pPr>
            <a:r>
              <a:rPr lang="en-US" sz="2800" dirty="0"/>
              <a:t>Customers with uninsured deposits began pulling their funds out of financial institutions</a:t>
            </a:r>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42</a:t>
            </a:fld>
            <a:endParaRPr lang="en-US"/>
          </a:p>
        </p:txBody>
      </p:sp>
      <p:sp>
        <p:nvSpPr>
          <p:cNvPr id="2" name="Title 1"/>
          <p:cNvSpPr>
            <a:spLocks noGrp="1"/>
          </p:cNvSpPr>
          <p:nvPr>
            <p:ph type="title"/>
          </p:nvPr>
        </p:nvSpPr>
        <p:spPr/>
        <p:txBody>
          <a:bodyPr/>
          <a:lstStyle/>
          <a:p>
            <a:r>
              <a:rPr lang="en-US" b="0" dirty="0">
                <a:solidFill>
                  <a:srgbClr val="002060"/>
                </a:solidFill>
              </a:rPr>
              <a:t>Elements of Financial Crises – 1 </a:t>
            </a:r>
          </a:p>
        </p:txBody>
      </p:sp>
      <p:sp>
        <p:nvSpPr>
          <p:cNvPr id="6"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903666628"/>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prstGeom prst="rect">
            <a:avLst/>
          </a:prstGeom>
        </p:spPr>
        <p:txBody>
          <a:bodyPr/>
          <a:lstStyle/>
          <a:p>
            <a:pPr marL="514350" indent="-514350">
              <a:spcBef>
                <a:spcPts val="1200"/>
              </a:spcBef>
              <a:spcAft>
                <a:spcPts val="600"/>
              </a:spcAft>
              <a:buClr>
                <a:srgbClr val="002060"/>
              </a:buClr>
              <a:buFont typeface="+mj-lt"/>
              <a:buAutoNum type="arabicPeriod" startAt="4"/>
            </a:pPr>
            <a:r>
              <a:rPr lang="en-US" sz="2800" dirty="0"/>
              <a:t>Credit crunch</a:t>
            </a:r>
          </a:p>
          <a:p>
            <a:pPr lvl="1">
              <a:spcBef>
                <a:spcPts val="1200"/>
              </a:spcBef>
              <a:spcAft>
                <a:spcPts val="600"/>
              </a:spcAft>
            </a:pPr>
            <a:r>
              <a:rPr lang="en-US" sz="2800" dirty="0"/>
              <a:t>Borrowers unable to get loans because troubled lenders not confident in borrowers’ credit-worthiness.</a:t>
            </a:r>
          </a:p>
          <a:p>
            <a:pPr marL="514350" indent="-514350">
              <a:spcBef>
                <a:spcPts val="1200"/>
              </a:spcBef>
              <a:spcAft>
                <a:spcPts val="600"/>
              </a:spcAft>
              <a:buClr>
                <a:srgbClr val="002060"/>
              </a:buClr>
              <a:buFont typeface="+mj-lt"/>
              <a:buAutoNum type="arabicPeriod" startAt="5"/>
            </a:pPr>
            <a:r>
              <a:rPr lang="en-US" sz="2800" dirty="0"/>
              <a:t>Economic downturn</a:t>
            </a:r>
          </a:p>
          <a:p>
            <a:pPr lvl="1">
              <a:spcBef>
                <a:spcPts val="1200"/>
              </a:spcBef>
              <a:spcAft>
                <a:spcPts val="600"/>
              </a:spcAft>
            </a:pPr>
            <a:r>
              <a:rPr lang="en-US" sz="2800" dirty="0"/>
              <a:t>Failing financial institutions and a fall in investment caused GDP to fall and unemployment to rise. </a:t>
            </a:r>
          </a:p>
          <a:p>
            <a:pPr marL="514350" indent="-514350">
              <a:spcBef>
                <a:spcPts val="1200"/>
              </a:spcBef>
              <a:spcAft>
                <a:spcPts val="600"/>
              </a:spcAft>
              <a:buClr>
                <a:srgbClr val="002060"/>
              </a:buClr>
              <a:buFont typeface="+mj-lt"/>
              <a:buAutoNum type="arabicPeriod" startAt="6"/>
            </a:pPr>
            <a:r>
              <a:rPr lang="en-US" sz="2800" dirty="0"/>
              <a:t>Vicious circle</a:t>
            </a:r>
          </a:p>
          <a:p>
            <a:pPr lvl="1">
              <a:spcBef>
                <a:spcPts val="1200"/>
              </a:spcBef>
              <a:spcAft>
                <a:spcPts val="600"/>
              </a:spcAft>
            </a:pPr>
            <a:r>
              <a:rPr lang="en-US" sz="2800" dirty="0"/>
              <a:t>The downturn reduced profits and asset values, which worsened the crisis. </a:t>
            </a:r>
          </a:p>
          <a:p>
            <a:pPr>
              <a:spcBef>
                <a:spcPts val="1200"/>
              </a:spcBef>
              <a:spcAft>
                <a:spcPts val="600"/>
              </a:spcAft>
            </a:pPr>
            <a:endParaRPr lang="en-US" sz="2800" dirty="0"/>
          </a:p>
        </p:txBody>
      </p:sp>
      <p:sp>
        <p:nvSpPr>
          <p:cNvPr id="4" name="Slide Number Placeholder 3"/>
          <p:cNvSpPr>
            <a:spLocks noGrp="1"/>
          </p:cNvSpPr>
          <p:nvPr>
            <p:ph type="sldNum" sz="quarter" idx="10"/>
          </p:nvPr>
        </p:nvSpPr>
        <p:spPr>
          <a:prstGeom prst="rect">
            <a:avLst/>
          </a:prstGeom>
        </p:spPr>
        <p:txBody>
          <a:bodyPr/>
          <a:lstStyle/>
          <a:p>
            <a:pPr>
              <a:defRPr/>
            </a:pPr>
            <a:fld id="{073C29DC-2178-4274-9150-45F8EBD31C2D}" type="slidenum">
              <a:rPr lang="en-US" smtClean="0"/>
              <a:pPr>
                <a:defRPr/>
              </a:pPr>
              <a:t>43</a:t>
            </a:fld>
            <a:endParaRPr lang="en-US"/>
          </a:p>
        </p:txBody>
      </p:sp>
      <p:sp>
        <p:nvSpPr>
          <p:cNvPr id="2" name="Title 1"/>
          <p:cNvSpPr>
            <a:spLocks noGrp="1"/>
          </p:cNvSpPr>
          <p:nvPr>
            <p:ph type="title"/>
          </p:nvPr>
        </p:nvSpPr>
        <p:spPr/>
        <p:txBody>
          <a:bodyPr/>
          <a:lstStyle/>
          <a:p>
            <a:r>
              <a:rPr lang="en-US" b="0" dirty="0">
                <a:solidFill>
                  <a:srgbClr val="002060"/>
                </a:solidFill>
              </a:rPr>
              <a:t>Elements of Financial Crises – 2 </a:t>
            </a:r>
          </a:p>
        </p:txBody>
      </p:sp>
      <p:sp>
        <p:nvSpPr>
          <p:cNvPr id="6" name="Footer Placeholder 2"/>
          <p:cNvSpPr>
            <a:spLocks noGrp="1"/>
          </p:cNvSpPr>
          <p:nvPr>
            <p:ph type="ftr" sz="quarter" idx="4294967295"/>
          </p:nvPr>
        </p:nvSpPr>
        <p:spPr>
          <a:xfrm>
            <a:off x="-15499" y="6400800"/>
            <a:ext cx="1185721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4142208956"/>
      </p:ext>
    </p:extLst>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4000" dirty="0"/>
              <a:t>THINK-PAIR-SHARE</a:t>
            </a:r>
            <a:endParaRPr lang="en-US" sz="4000" dirty="0"/>
          </a:p>
        </p:txBody>
      </p:sp>
      <p:sp>
        <p:nvSpPr>
          <p:cNvPr id="6" name="Content Placeholder 5"/>
          <p:cNvSpPr>
            <a:spLocks noGrp="1"/>
          </p:cNvSpPr>
          <p:nvPr>
            <p:ph idx="1"/>
          </p:nvPr>
        </p:nvSpPr>
        <p:spPr>
          <a:xfrm>
            <a:off x="304800" y="609600"/>
            <a:ext cx="11506200" cy="5867400"/>
          </a:xfrm>
        </p:spPr>
        <p:txBody>
          <a:bodyPr/>
          <a:lstStyle/>
          <a:p>
            <a:pPr marL="0" indent="0">
              <a:spcBef>
                <a:spcPts val="1200"/>
              </a:spcBef>
              <a:spcAft>
                <a:spcPts val="1200"/>
              </a:spcAft>
              <a:buNone/>
            </a:pPr>
            <a:r>
              <a:rPr lang="en-US" sz="2700" dirty="0"/>
              <a:t>	You are watching a presidential debate. When a candidate is questioned about his position on economic growth, the presidential candidate steps forward and says, “We need to get this country growing again. We need to use tax incentives to stimulate saving and investment, and we need to get that budget deficit down so that the government stops absorbing our nation’s saving.”</a:t>
            </a:r>
          </a:p>
          <a:p>
            <a:pPr marL="514350" indent="-514350">
              <a:spcBef>
                <a:spcPts val="1200"/>
              </a:spcBef>
              <a:spcAft>
                <a:spcPts val="1200"/>
              </a:spcAft>
              <a:buFont typeface="+mj-lt"/>
              <a:buAutoNum type="alphaUcPeriod"/>
            </a:pPr>
            <a:r>
              <a:rPr lang="en-US" sz="2700" dirty="0">
                <a:solidFill>
                  <a:srgbClr val="002060"/>
                </a:solidFill>
              </a:rPr>
              <a:t>If G remains unchanged, what inconsistency is implied by the presidential candidate’s statement?</a:t>
            </a:r>
          </a:p>
          <a:p>
            <a:pPr marL="514350" indent="-514350">
              <a:spcBef>
                <a:spcPts val="1200"/>
              </a:spcBef>
              <a:spcAft>
                <a:spcPts val="1200"/>
              </a:spcAft>
              <a:buFont typeface="+mj-lt"/>
              <a:buAutoNum type="alphaUcPeriod"/>
            </a:pPr>
            <a:r>
              <a:rPr lang="en-US" sz="2700" dirty="0">
                <a:solidFill>
                  <a:srgbClr val="002060"/>
                </a:solidFill>
              </a:rPr>
              <a:t>If the presidential candidate truly wishes to decrease taxes and decrease the budget deficit, what has the candidate implied about his plans for G?</a:t>
            </a:r>
          </a:p>
        </p:txBody>
      </p:sp>
      <p:sp>
        <p:nvSpPr>
          <p:cNvPr id="4" name="Slide Number Placeholder 3"/>
          <p:cNvSpPr>
            <a:spLocks noGrp="1"/>
          </p:cNvSpPr>
          <p:nvPr>
            <p:ph type="sldNum" sz="quarter" idx="10"/>
          </p:nvPr>
        </p:nvSpPr>
        <p:spPr/>
        <p:txBody>
          <a:bodyPr/>
          <a:lstStyle/>
          <a:p>
            <a:pPr>
              <a:defRPr/>
            </a:pPr>
            <a:fld id="{F9168CB8-64E8-4A17-9AA1-DC0C06686103}" type="slidenum">
              <a:rPr lang="en-US" smtClean="0"/>
              <a:pPr>
                <a:defRPr/>
              </a:pPr>
              <a:t>44</a:t>
            </a:fld>
            <a:endParaRPr lang="en-US" dirty="0"/>
          </a:p>
        </p:txBody>
      </p:sp>
      <p:sp>
        <p:nvSpPr>
          <p:cNvPr id="7" name="Footer Placeholder 2"/>
          <p:cNvSpPr>
            <a:spLocks noGrp="1"/>
          </p:cNvSpPr>
          <p:nvPr>
            <p:ph type="ftr" sz="quarter" idx="4294967295"/>
          </p:nvPr>
        </p:nvSpPr>
        <p:spPr>
          <a:xfrm>
            <a:off x="2" y="6400800"/>
            <a:ext cx="11810998"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37996781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54100"/>
            <a:ext cx="11658600" cy="5422900"/>
          </a:xfrm>
        </p:spPr>
        <p:txBody>
          <a:bodyPr/>
          <a:lstStyle/>
          <a:p>
            <a:pPr>
              <a:lnSpc>
                <a:spcPct val="150000"/>
              </a:lnSpc>
              <a:spcBef>
                <a:spcPts val="0"/>
              </a:spcBef>
              <a:spcAft>
                <a:spcPts val="0"/>
              </a:spcAft>
            </a:pPr>
            <a:r>
              <a:rPr lang="en-US" sz="2800" dirty="0"/>
              <a:t>The U.S. financial system - many types of financial institutions: the bond market, the stock market, banks, and mutual funds. They direct the resources of households that want to save into the hands of households and firms that want to borrow.</a:t>
            </a:r>
          </a:p>
          <a:p>
            <a:pPr>
              <a:lnSpc>
                <a:spcPct val="150000"/>
              </a:lnSpc>
              <a:spcBef>
                <a:spcPts val="0"/>
              </a:spcBef>
              <a:spcAft>
                <a:spcPts val="0"/>
              </a:spcAft>
            </a:pPr>
            <a:r>
              <a:rPr lang="en-US" sz="2800" dirty="0"/>
              <a:t>National income accounting identities reveal some important relationships among macroeconomic variables. For a closed economy, national saving must equal investment. Financial institutions: matching one person’s saving with another person’s investment.</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45</a:t>
            </a:fld>
            <a:endParaRPr lang="en-US"/>
          </a:p>
        </p:txBody>
      </p:sp>
      <p:sp>
        <p:nvSpPr>
          <p:cNvPr id="2" name="Title 1"/>
          <p:cNvSpPr>
            <a:spLocks noGrp="1"/>
          </p:cNvSpPr>
          <p:nvPr>
            <p:ph type="title"/>
          </p:nvPr>
        </p:nvSpPr>
        <p:spPr/>
        <p:txBody>
          <a:bodyPr/>
          <a:lstStyle/>
          <a:p>
            <a:r>
              <a:rPr lang="en-US" dirty="0"/>
              <a:t>CHAPTER IN A NUTSHELL</a:t>
            </a:r>
          </a:p>
        </p:txBody>
      </p:sp>
      <p:sp>
        <p:nvSpPr>
          <p:cNvPr id="6" name="Footer Placeholder 2"/>
          <p:cNvSpPr>
            <a:spLocks noGrp="1"/>
          </p:cNvSpPr>
          <p:nvPr>
            <p:ph type="ftr" sz="quarter" idx="4294967295"/>
          </p:nvPr>
        </p:nvSpPr>
        <p:spPr>
          <a:xfrm>
            <a:off x="0" y="6400800"/>
            <a:ext cx="11887200"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3703265945"/>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spcBef>
                <a:spcPts val="600"/>
              </a:spcBef>
              <a:spcAft>
                <a:spcPts val="600"/>
              </a:spcAft>
            </a:pPr>
            <a:r>
              <a:rPr lang="en-US" sz="2800" dirty="0"/>
              <a:t>The interest rate is determined by the supply and demand for loanable funds. The supply of loanable funds: from households that want to save. The demand for loanable funds: from households and firms that want to borrow for investment.</a:t>
            </a:r>
          </a:p>
          <a:p>
            <a:pPr>
              <a:spcBef>
                <a:spcPts val="600"/>
              </a:spcBef>
              <a:spcAft>
                <a:spcPts val="600"/>
              </a:spcAft>
            </a:pPr>
            <a:r>
              <a:rPr lang="en-US" sz="2800" dirty="0"/>
              <a:t>National saving = private saving + public saving. </a:t>
            </a:r>
          </a:p>
          <a:p>
            <a:pPr>
              <a:spcBef>
                <a:spcPts val="600"/>
              </a:spcBef>
              <a:spcAft>
                <a:spcPts val="600"/>
              </a:spcAft>
            </a:pPr>
            <a:r>
              <a:rPr lang="en-US" sz="2800" dirty="0"/>
              <a:t>A government budget deficit is negative public saving. Reduces national saving and the supply of loanable funds available to finance investment. </a:t>
            </a:r>
          </a:p>
          <a:p>
            <a:pPr>
              <a:spcBef>
                <a:spcPts val="600"/>
              </a:spcBef>
              <a:spcAft>
                <a:spcPts val="600"/>
              </a:spcAft>
            </a:pPr>
            <a:r>
              <a:rPr lang="en-US" sz="2800" dirty="0"/>
              <a:t>Government budget deficit crowds out investment: reduces the growth of productivity and GDP.</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46</a:t>
            </a:fld>
            <a:endParaRPr lang="en-US"/>
          </a:p>
        </p:txBody>
      </p:sp>
      <p:sp>
        <p:nvSpPr>
          <p:cNvPr id="2" name="Title 1"/>
          <p:cNvSpPr>
            <a:spLocks noGrp="1"/>
          </p:cNvSpPr>
          <p:nvPr>
            <p:ph type="title"/>
          </p:nvPr>
        </p:nvSpPr>
        <p:spPr/>
        <p:txBody>
          <a:bodyPr/>
          <a:lstStyle/>
          <a:p>
            <a:r>
              <a:rPr lang="en-US" dirty="0"/>
              <a:t>CHAPTER IN A NUTSHELL</a:t>
            </a:r>
          </a:p>
        </p:txBody>
      </p:sp>
      <p:sp>
        <p:nvSpPr>
          <p:cNvPr id="6" name="Footer Placeholder 2"/>
          <p:cNvSpPr>
            <a:spLocks noGrp="1"/>
          </p:cNvSpPr>
          <p:nvPr>
            <p:ph type="ftr" sz="quarter" idx="4294967295"/>
          </p:nvPr>
        </p:nvSpPr>
        <p:spPr>
          <a:xfrm>
            <a:off x="-1" y="6400800"/>
            <a:ext cx="11841717"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62682606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The Bond Market</a:t>
            </a:r>
          </a:p>
        </p:txBody>
      </p:sp>
      <p:sp>
        <p:nvSpPr>
          <p:cNvPr id="3" name="Content Placeholder 2"/>
          <p:cNvSpPr>
            <a:spLocks noGrp="1"/>
          </p:cNvSpPr>
          <p:nvPr>
            <p:ph idx="1"/>
          </p:nvPr>
        </p:nvSpPr>
        <p:spPr/>
        <p:txBody>
          <a:bodyPr/>
          <a:lstStyle/>
          <a:p>
            <a:pPr>
              <a:spcBef>
                <a:spcPts val="1200"/>
              </a:spcBef>
              <a:spcAft>
                <a:spcPts val="600"/>
              </a:spcAft>
            </a:pPr>
            <a:r>
              <a:rPr lang="en-US" sz="3200" dirty="0"/>
              <a:t>Bond is an IOU that specifies:</a:t>
            </a:r>
          </a:p>
          <a:p>
            <a:pPr lvl="1">
              <a:spcBef>
                <a:spcPts val="1200"/>
              </a:spcBef>
              <a:spcAft>
                <a:spcPts val="600"/>
              </a:spcAft>
            </a:pPr>
            <a:r>
              <a:rPr lang="en-US" sz="2800" u="sng" dirty="0"/>
              <a:t>Principal</a:t>
            </a:r>
            <a:r>
              <a:rPr lang="en-US" sz="2800" dirty="0"/>
              <a:t>: the amount borrowed</a:t>
            </a:r>
          </a:p>
          <a:p>
            <a:pPr lvl="1">
              <a:spcBef>
                <a:spcPts val="1200"/>
              </a:spcBef>
              <a:spcAft>
                <a:spcPts val="600"/>
              </a:spcAft>
            </a:pPr>
            <a:r>
              <a:rPr lang="en-US" sz="2800" u="sng" dirty="0"/>
              <a:t>Date of maturity</a:t>
            </a:r>
            <a:r>
              <a:rPr lang="en-US" sz="2800" dirty="0"/>
              <a:t>: the time at which the loan will be repaid</a:t>
            </a:r>
          </a:p>
          <a:p>
            <a:pPr lvl="1">
              <a:spcBef>
                <a:spcPts val="1200"/>
              </a:spcBef>
              <a:spcAft>
                <a:spcPts val="600"/>
              </a:spcAft>
            </a:pPr>
            <a:r>
              <a:rPr lang="en-US" sz="2800" u="sng" dirty="0"/>
              <a:t>Rate of interest </a:t>
            </a:r>
            <a:r>
              <a:rPr lang="en-US" sz="2800" dirty="0"/>
              <a:t>that the borrower will pay periodically until the loan matures.</a:t>
            </a:r>
          </a:p>
          <a:p>
            <a:pPr lvl="1">
              <a:spcBef>
                <a:spcPts val="1200"/>
              </a:spcBef>
              <a:spcAft>
                <a:spcPts val="600"/>
              </a:spcAft>
            </a:pPr>
            <a:r>
              <a:rPr lang="en-US" sz="2800" dirty="0"/>
              <a:t>Bond buyer is a lender: can hold the bond until maturity, or he can sell the bond at an earlier date to someone else</a:t>
            </a:r>
          </a:p>
          <a:p>
            <a:pPr>
              <a:spcBef>
                <a:spcPts val="1200"/>
              </a:spcBef>
              <a:spcAft>
                <a:spcPts val="600"/>
              </a:spcAft>
            </a:pPr>
            <a:r>
              <a:rPr lang="en-US" sz="3200" dirty="0"/>
              <a:t>Debt finance: sale of bonds to raise money</a:t>
            </a:r>
            <a:endParaRPr lang="en-US" sz="3000" dirty="0"/>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5</a:t>
            </a:fld>
            <a:endParaRPr lang="en-US"/>
          </a:p>
        </p:txBody>
      </p:sp>
      <p:sp>
        <p:nvSpPr>
          <p:cNvPr id="6" name="Footer Placeholder 2"/>
          <p:cNvSpPr>
            <a:spLocks noGrp="1"/>
          </p:cNvSpPr>
          <p:nvPr>
            <p:ph type="ftr" sz="quarter" idx="4294967295"/>
          </p:nvPr>
        </p:nvSpPr>
        <p:spPr>
          <a:xfrm>
            <a:off x="6351" y="6400800"/>
            <a:ext cx="11815233"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52391267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Four Characteristics of Bonds – 1 </a:t>
            </a:r>
          </a:p>
        </p:txBody>
      </p:sp>
      <p:sp>
        <p:nvSpPr>
          <p:cNvPr id="3" name="Content Placeholder 2"/>
          <p:cNvSpPr>
            <a:spLocks noGrp="1"/>
          </p:cNvSpPr>
          <p:nvPr>
            <p:ph idx="1"/>
          </p:nvPr>
        </p:nvSpPr>
        <p:spPr/>
        <p:txBody>
          <a:bodyPr/>
          <a:lstStyle/>
          <a:p>
            <a:pPr>
              <a:spcBef>
                <a:spcPts val="1200"/>
              </a:spcBef>
              <a:spcAft>
                <a:spcPts val="600"/>
              </a:spcAft>
            </a:pPr>
            <a:r>
              <a:rPr lang="en-US" sz="3200" i="1" u="sng" dirty="0"/>
              <a:t>Term</a:t>
            </a:r>
            <a:r>
              <a:rPr lang="en-US" sz="3200" dirty="0"/>
              <a:t>: length of time until the bond matures</a:t>
            </a:r>
          </a:p>
          <a:p>
            <a:pPr lvl="1">
              <a:spcBef>
                <a:spcPts val="1200"/>
              </a:spcBef>
              <a:spcAft>
                <a:spcPts val="600"/>
              </a:spcAft>
            </a:pPr>
            <a:r>
              <a:rPr lang="en-US" sz="2800" dirty="0"/>
              <a:t>Short terms or long terms</a:t>
            </a:r>
          </a:p>
          <a:p>
            <a:pPr lvl="2">
              <a:spcBef>
                <a:spcPts val="1200"/>
              </a:spcBef>
              <a:spcAft>
                <a:spcPts val="600"/>
              </a:spcAft>
            </a:pPr>
            <a:r>
              <a:rPr lang="en-US" dirty="0"/>
              <a:t>Long term bonds: riskier, higher interest</a:t>
            </a:r>
          </a:p>
          <a:p>
            <a:pPr lvl="1">
              <a:spcBef>
                <a:spcPts val="1200"/>
              </a:spcBef>
              <a:spcAft>
                <a:spcPts val="600"/>
              </a:spcAft>
            </a:pPr>
            <a:r>
              <a:rPr lang="en-US" sz="2800" dirty="0"/>
              <a:t>Never matures: perpetuity</a:t>
            </a:r>
          </a:p>
          <a:p>
            <a:pPr>
              <a:spcBef>
                <a:spcPts val="1200"/>
              </a:spcBef>
              <a:spcAft>
                <a:spcPts val="600"/>
              </a:spcAft>
            </a:pPr>
            <a:r>
              <a:rPr lang="en-US" sz="3200" i="1" u="sng" dirty="0"/>
              <a:t>Credit risk</a:t>
            </a:r>
            <a:r>
              <a:rPr lang="en-US" sz="3200" dirty="0"/>
              <a:t>: probability of borrower default</a:t>
            </a:r>
          </a:p>
          <a:p>
            <a:pPr lvl="1">
              <a:spcBef>
                <a:spcPts val="1200"/>
              </a:spcBef>
              <a:spcAft>
                <a:spcPts val="600"/>
              </a:spcAft>
            </a:pPr>
            <a:r>
              <a:rPr lang="en-US" sz="3000" dirty="0"/>
              <a:t>High probability of default: higher interest </a:t>
            </a:r>
          </a:p>
          <a:p>
            <a:pPr lvl="1">
              <a:spcBef>
                <a:spcPts val="1200"/>
              </a:spcBef>
              <a:spcAft>
                <a:spcPts val="600"/>
              </a:spcAft>
            </a:pPr>
            <a:r>
              <a:rPr lang="en-US" sz="3000" u="sng" dirty="0"/>
              <a:t>Junk bonds </a:t>
            </a:r>
            <a:r>
              <a:rPr lang="en-US" sz="3000" dirty="0"/>
              <a:t>(issued by financially shaky corporations) pay very high interest rates</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6</a:t>
            </a:fld>
            <a:endParaRPr lang="en-US"/>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54238082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Four Characteristics of Bonds – 2 </a:t>
            </a:r>
          </a:p>
        </p:txBody>
      </p:sp>
      <p:sp>
        <p:nvSpPr>
          <p:cNvPr id="3" name="Content Placeholder 2"/>
          <p:cNvSpPr>
            <a:spLocks noGrp="1"/>
          </p:cNvSpPr>
          <p:nvPr>
            <p:ph idx="1"/>
          </p:nvPr>
        </p:nvSpPr>
        <p:spPr/>
        <p:txBody>
          <a:bodyPr/>
          <a:lstStyle/>
          <a:p>
            <a:pPr>
              <a:spcBef>
                <a:spcPts val="1200"/>
              </a:spcBef>
            </a:pPr>
            <a:r>
              <a:rPr lang="en-US" sz="3200" i="1" u="sng" dirty="0"/>
              <a:t>Tax treatment</a:t>
            </a:r>
            <a:r>
              <a:rPr lang="en-US" sz="3200" dirty="0"/>
              <a:t>: way the tax laws treat the interest earned on the bond</a:t>
            </a:r>
          </a:p>
          <a:p>
            <a:pPr lvl="1">
              <a:spcBef>
                <a:spcPts val="1200"/>
              </a:spcBef>
            </a:pPr>
            <a:r>
              <a:rPr lang="en-US" sz="2800" dirty="0"/>
              <a:t>Interest on most bonds is taxable income</a:t>
            </a:r>
          </a:p>
          <a:p>
            <a:pPr lvl="1">
              <a:spcBef>
                <a:spcPts val="1200"/>
              </a:spcBef>
            </a:pPr>
            <a:r>
              <a:rPr lang="en-US" sz="2800" dirty="0"/>
              <a:t>Municipal bonds (issued by state and local governments): no tax, lower interest rates</a:t>
            </a:r>
          </a:p>
          <a:p>
            <a:pPr>
              <a:spcBef>
                <a:spcPts val="1200"/>
              </a:spcBef>
            </a:pPr>
            <a:r>
              <a:rPr lang="en-US" sz="3200" dirty="0"/>
              <a:t>Does it offer </a:t>
            </a:r>
            <a:r>
              <a:rPr lang="en-US" sz="3200" i="1" u="sng" dirty="0"/>
              <a:t>inflation protection</a:t>
            </a:r>
            <a:r>
              <a:rPr lang="en-US" sz="3200" dirty="0"/>
              <a:t>?</a:t>
            </a:r>
          </a:p>
          <a:p>
            <a:pPr lvl="1">
              <a:spcBef>
                <a:spcPts val="1200"/>
              </a:spcBef>
            </a:pPr>
            <a:r>
              <a:rPr lang="en-US" sz="2800" dirty="0"/>
              <a:t>Nominal terms: specific number of dollars</a:t>
            </a:r>
          </a:p>
          <a:p>
            <a:pPr lvl="1">
              <a:spcBef>
                <a:spcPts val="1200"/>
              </a:spcBef>
            </a:pPr>
            <a:r>
              <a:rPr lang="en-US" sz="2800" dirty="0"/>
              <a:t>Indexed to a measure of inflation: when prices rise, the payments rise proportionately (lower interest rates) </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7</a:t>
            </a:fld>
            <a:endParaRPr lang="en-US"/>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4044696307"/>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800" dirty="0"/>
              <a:t>The Stock Market – 1 </a:t>
            </a:r>
          </a:p>
        </p:txBody>
      </p:sp>
      <p:sp>
        <p:nvSpPr>
          <p:cNvPr id="3" name="Content Placeholder 2"/>
          <p:cNvSpPr>
            <a:spLocks noGrp="1"/>
          </p:cNvSpPr>
          <p:nvPr>
            <p:ph idx="1"/>
          </p:nvPr>
        </p:nvSpPr>
        <p:spPr/>
        <p:txBody>
          <a:bodyPr/>
          <a:lstStyle/>
          <a:p>
            <a:pPr>
              <a:spcBef>
                <a:spcPts val="1200"/>
              </a:spcBef>
              <a:spcAft>
                <a:spcPts val="600"/>
              </a:spcAft>
            </a:pPr>
            <a:r>
              <a:rPr lang="en-US" sz="3200" dirty="0"/>
              <a:t>A share of stock: ownership in a firm</a:t>
            </a:r>
          </a:p>
          <a:p>
            <a:pPr lvl="1">
              <a:spcBef>
                <a:spcPts val="1200"/>
              </a:spcBef>
              <a:spcAft>
                <a:spcPts val="600"/>
              </a:spcAft>
            </a:pPr>
            <a:r>
              <a:rPr lang="en-US" sz="2800" dirty="0"/>
              <a:t>Therefore is a claim to some of the profits that the firm makes</a:t>
            </a:r>
          </a:p>
          <a:p>
            <a:pPr lvl="1">
              <a:spcBef>
                <a:spcPts val="1200"/>
              </a:spcBef>
              <a:spcAft>
                <a:spcPts val="600"/>
              </a:spcAft>
            </a:pPr>
            <a:r>
              <a:rPr lang="en-US" sz="2800" dirty="0"/>
              <a:t>Carry greater risk but offer potentially higher returns</a:t>
            </a:r>
          </a:p>
          <a:p>
            <a:pPr>
              <a:spcBef>
                <a:spcPts val="1200"/>
              </a:spcBef>
              <a:spcAft>
                <a:spcPts val="600"/>
              </a:spcAft>
            </a:pPr>
            <a:r>
              <a:rPr lang="en-US" sz="3200" dirty="0"/>
              <a:t>Equity finance: sale of stock to raise money</a:t>
            </a:r>
          </a:p>
          <a:p>
            <a:pPr>
              <a:spcBef>
                <a:spcPts val="1200"/>
              </a:spcBef>
              <a:spcAft>
                <a:spcPts val="600"/>
              </a:spcAft>
            </a:pPr>
            <a:r>
              <a:rPr lang="en-US" sz="3200" dirty="0"/>
              <a:t>Stock exchange</a:t>
            </a:r>
          </a:p>
          <a:p>
            <a:pPr lvl="1">
              <a:spcBef>
                <a:spcPts val="1200"/>
              </a:spcBef>
              <a:spcAft>
                <a:spcPts val="600"/>
              </a:spcAft>
            </a:pPr>
            <a:r>
              <a:rPr lang="en-US" sz="3000" dirty="0"/>
              <a:t>Trading stock shares stockholders</a:t>
            </a:r>
          </a:p>
          <a:p>
            <a:pPr lvl="1">
              <a:spcBef>
                <a:spcPts val="1200"/>
              </a:spcBef>
              <a:spcAft>
                <a:spcPts val="600"/>
              </a:spcAft>
            </a:pPr>
            <a:r>
              <a:rPr lang="en-US" sz="3000" dirty="0"/>
              <a:t>The business (that issued the stock) receives no money</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8</a:t>
            </a:fld>
            <a:endParaRPr lang="en-US"/>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97363723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a:t>
            </a:r>
            <a:r>
              <a:rPr lang="en-US" sz="4800" dirty="0"/>
              <a:t>Stock</a:t>
            </a:r>
            <a:r>
              <a:rPr lang="en-US" dirty="0"/>
              <a:t> Market – 2 </a:t>
            </a:r>
          </a:p>
        </p:txBody>
      </p:sp>
      <p:sp>
        <p:nvSpPr>
          <p:cNvPr id="3" name="Content Placeholder 2"/>
          <p:cNvSpPr>
            <a:spLocks noGrp="1"/>
          </p:cNvSpPr>
          <p:nvPr>
            <p:ph idx="1"/>
          </p:nvPr>
        </p:nvSpPr>
        <p:spPr/>
        <p:txBody>
          <a:bodyPr/>
          <a:lstStyle/>
          <a:p>
            <a:pPr>
              <a:spcBef>
                <a:spcPts val="1200"/>
              </a:spcBef>
            </a:pPr>
            <a:r>
              <a:rPr lang="en-US" sz="3200" dirty="0"/>
              <a:t>Prices of shares on stock exchanges</a:t>
            </a:r>
          </a:p>
          <a:p>
            <a:pPr lvl="1">
              <a:spcBef>
                <a:spcPts val="1200"/>
              </a:spcBef>
            </a:pPr>
            <a:r>
              <a:rPr lang="en-US" sz="2800" dirty="0"/>
              <a:t>Determined by the supply of and demand for the stock in these companies.</a:t>
            </a:r>
          </a:p>
          <a:p>
            <a:pPr>
              <a:spcBef>
                <a:spcPts val="1200"/>
              </a:spcBef>
            </a:pPr>
            <a:r>
              <a:rPr lang="en-US" sz="3200" dirty="0"/>
              <a:t>The demand for a stock </a:t>
            </a:r>
          </a:p>
          <a:p>
            <a:pPr lvl="1">
              <a:spcBef>
                <a:spcPts val="1200"/>
              </a:spcBef>
            </a:pPr>
            <a:r>
              <a:rPr lang="en-US" sz="2800" dirty="0"/>
              <a:t>Reflects people’s perception of the corporation’s future profitability</a:t>
            </a:r>
          </a:p>
          <a:p>
            <a:pPr>
              <a:spcBef>
                <a:spcPts val="1200"/>
              </a:spcBef>
            </a:pPr>
            <a:r>
              <a:rPr lang="en-US" sz="3200" dirty="0"/>
              <a:t>A stock index: an average of a group of stock prices</a:t>
            </a:r>
          </a:p>
          <a:p>
            <a:pPr lvl="1">
              <a:spcBef>
                <a:spcPts val="1200"/>
              </a:spcBef>
            </a:pPr>
            <a:r>
              <a:rPr lang="en-US" sz="3000" dirty="0"/>
              <a:t>Dow Jones Industrial Average</a:t>
            </a:r>
          </a:p>
          <a:p>
            <a:pPr lvl="1">
              <a:spcBef>
                <a:spcPts val="1200"/>
              </a:spcBef>
            </a:pPr>
            <a:r>
              <a:rPr lang="en-US" sz="3000" dirty="0"/>
              <a:t>Standard &amp; Poor’s 500 Index</a:t>
            </a:r>
          </a:p>
        </p:txBody>
      </p:sp>
      <p:sp>
        <p:nvSpPr>
          <p:cNvPr id="4" name="Slide Number Placeholder 3"/>
          <p:cNvSpPr>
            <a:spLocks noGrp="1"/>
          </p:cNvSpPr>
          <p:nvPr>
            <p:ph type="sldNum" sz="quarter" idx="10"/>
          </p:nvPr>
        </p:nvSpPr>
        <p:spPr/>
        <p:txBody>
          <a:bodyPr/>
          <a:lstStyle/>
          <a:p>
            <a:pPr>
              <a:defRPr/>
            </a:pPr>
            <a:fld id="{073C29DC-2178-4274-9150-45F8EBD31C2D}" type="slidenum">
              <a:rPr lang="en-US" smtClean="0"/>
              <a:pPr>
                <a:defRPr/>
              </a:pPr>
              <a:t>9</a:t>
            </a:fld>
            <a:endParaRPr lang="en-US"/>
          </a:p>
        </p:txBody>
      </p:sp>
      <p:sp>
        <p:nvSpPr>
          <p:cNvPr id="6" name="Footer Placeholder 2"/>
          <p:cNvSpPr>
            <a:spLocks noGrp="1"/>
          </p:cNvSpPr>
          <p:nvPr>
            <p:ph type="ftr" sz="quarter" idx="4294967295"/>
          </p:nvPr>
        </p:nvSpPr>
        <p:spPr>
          <a:xfrm>
            <a:off x="-1" y="6400800"/>
            <a:ext cx="11821585" cy="457200"/>
          </a:xfrm>
          <a:prstGeom prst="rect">
            <a:avLst/>
          </a:prstGeom>
          <a:noFill/>
        </p:spPr>
        <p:txBody>
          <a:bodyPr vert="horz" lIns="91440" tIns="45720" rIns="91440" bIns="45720" rtlCol="0" anchor="ctr"/>
          <a:lstStyle>
            <a:lvl1pPr algn="l">
              <a:buNone/>
              <a:defRPr sz="900">
                <a:solidFill>
                  <a:schemeClr val="tx1"/>
                </a:solidFill>
                <a:cs typeface="Arial" pitchFamily="34" charset="0"/>
              </a:defRPr>
            </a:lvl1pPr>
          </a:lstStyle>
          <a:p>
            <a:pPr fontAlgn="base">
              <a:spcAft>
                <a:spcPct val="0"/>
              </a:spcAft>
              <a:defRPr/>
            </a:pPr>
            <a:r>
              <a:rPr lang="en-US" dirty="0"/>
              <a:t>© 2021 Cengage Learning</a:t>
            </a:r>
            <a:r>
              <a:rPr lang="en-US" sz="800" baseline="30000" dirty="0"/>
              <a:t>®</a:t>
            </a:r>
            <a:r>
              <a:rPr lang="en-US" dirty="0"/>
              <a:t>. May not be scanned, copied or duplicated, or posted to a publicly accessible website, in whole or in part, except for use as permitted in a license distributed with a certain product or service or otherwise on a password-protected website or school-approved learning management system for classroom use.</a:t>
            </a:r>
          </a:p>
        </p:txBody>
      </p:sp>
    </p:spTree>
    <p:extLst>
      <p:ext uri="{BB962C8B-B14F-4D97-AF65-F5344CB8AC3E}">
        <p14:creationId xmlns:p14="http://schemas.microsoft.com/office/powerpoint/2010/main" val="161492737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Chapter title">
  <a:themeElements>
    <a:clrScheme name="Open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penSlide">
      <a:majorFont>
        <a:latin typeface="Sabon-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Open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pen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pen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pen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pen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pen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pen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pen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pen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pen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pen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pen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Appendix">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ntro / Summary">
  <a:themeElements>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hapter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hapter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hapter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hapter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hapter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hapter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hapter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hapter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hapter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hapter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hapter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hapter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Main content">
  <a:themeElements>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hapter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hapter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hapter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hapter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hapter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hapter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hapter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hapter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hapter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hapter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hapter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hapter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Figur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able">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AL or Ex">
  <a:themeElements>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hapter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Chapter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hapter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hapter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hapter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hapter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hapter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hapter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hapter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hapter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hapter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hapter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hapter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Case study">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hink-Pair-Share">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Ask Experts">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342900" marR="0" indent="-342900" algn="ctr" defTabSz="914400" rtl="0" eaLnBrk="1" fontAlgn="base" latinLnBrk="0" hangingPunct="1">
          <a:lnSpc>
            <a:spcPct val="100000"/>
          </a:lnSpc>
          <a:spcBef>
            <a:spcPct val="20000"/>
          </a:spcBef>
          <a:spcAft>
            <a:spcPct val="0"/>
          </a:spcAft>
          <a:buClrTx/>
          <a:buSzTx/>
          <a:buFontTx/>
          <a:buChar char="•"/>
          <a:tabLst/>
          <a:defRPr kumimoji="0" lang="en-US" sz="3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31958</TotalTime>
  <Words>8422</Words>
  <Application>Microsoft Office PowerPoint</Application>
  <PresentationFormat>寬螢幕</PresentationFormat>
  <Paragraphs>622</Paragraphs>
  <Slides>46</Slides>
  <Notes>43</Notes>
  <HiddenSlides>0</HiddenSlides>
  <MMClips>0</MMClips>
  <ScaleCrop>false</ScaleCrop>
  <HeadingPairs>
    <vt:vector size="6" baseType="variant">
      <vt:variant>
        <vt:lpstr>使用字型</vt:lpstr>
      </vt:variant>
      <vt:variant>
        <vt:i4>7</vt:i4>
      </vt:variant>
      <vt:variant>
        <vt:lpstr>佈景主題</vt:lpstr>
      </vt:variant>
      <vt:variant>
        <vt:i4>10</vt:i4>
      </vt:variant>
      <vt:variant>
        <vt:lpstr>投影片標題</vt:lpstr>
      </vt:variant>
      <vt:variant>
        <vt:i4>46</vt:i4>
      </vt:variant>
    </vt:vector>
  </HeadingPairs>
  <TitlesOfParts>
    <vt:vector size="63" baseType="lpstr">
      <vt:lpstr>Sabon-Bold</vt:lpstr>
      <vt:lpstr>微軟正黑體</vt:lpstr>
      <vt:lpstr>新細明體</vt:lpstr>
      <vt:lpstr>Arial</vt:lpstr>
      <vt:lpstr>Calibri</vt:lpstr>
      <vt:lpstr>Cambria</vt:lpstr>
      <vt:lpstr>Wingdings</vt:lpstr>
      <vt:lpstr>Chapter title</vt:lpstr>
      <vt:lpstr>Intro / Summary</vt:lpstr>
      <vt:lpstr>Main content</vt:lpstr>
      <vt:lpstr>Figure</vt:lpstr>
      <vt:lpstr>Table</vt:lpstr>
      <vt:lpstr>AL or Ex</vt:lpstr>
      <vt:lpstr>Case study</vt:lpstr>
      <vt:lpstr>Think-Pair-Share</vt:lpstr>
      <vt:lpstr>Ask Experts</vt:lpstr>
      <vt:lpstr>Appendix</vt:lpstr>
      <vt:lpstr>PowerPoint 簡報</vt:lpstr>
      <vt:lpstr>IN THIS CHAPTER</vt:lpstr>
      <vt:lpstr>Financial Institutions</vt:lpstr>
      <vt:lpstr>Financial Markets</vt:lpstr>
      <vt:lpstr>The Bond Market</vt:lpstr>
      <vt:lpstr>Four Characteristics of Bonds – 1 </vt:lpstr>
      <vt:lpstr>Four Characteristics of Bonds – 2 </vt:lpstr>
      <vt:lpstr>The Stock Market – 1 </vt:lpstr>
      <vt:lpstr>The Stock Market – 2 </vt:lpstr>
      <vt:lpstr>Financial Intermediaries – 1 </vt:lpstr>
      <vt:lpstr>Banks</vt:lpstr>
      <vt:lpstr>Mutual Funds</vt:lpstr>
      <vt:lpstr>Some Important Identities – 1  </vt:lpstr>
      <vt:lpstr>Some Important Identities – 2 </vt:lpstr>
      <vt:lpstr>Some Important Identities – 3 </vt:lpstr>
      <vt:lpstr>Budget Surplus or Deficit</vt:lpstr>
      <vt:lpstr>Active Learning 1: Applying the concepts</vt:lpstr>
      <vt:lpstr>Active Learning 1: Answers, A</vt:lpstr>
      <vt:lpstr>Active Learning 1: Answers, B: Tax cut = $0.3 tn.</vt:lpstr>
      <vt:lpstr>The Meaning of Saving and Investment – 1 </vt:lpstr>
      <vt:lpstr>The Meaning of Saving and Investment – 2 </vt:lpstr>
      <vt:lpstr>The Market for Loanable Funds – 1 </vt:lpstr>
      <vt:lpstr>The Market for Loanable Funds – 2 </vt:lpstr>
      <vt:lpstr>The Supply of Loanable Funds</vt:lpstr>
      <vt:lpstr>The slope of the supply curve</vt:lpstr>
      <vt:lpstr>The Demand for Loanable Funds</vt:lpstr>
      <vt:lpstr>The slope of the demand curve</vt:lpstr>
      <vt:lpstr>Equilibrium on the market for loanable funds</vt:lpstr>
      <vt:lpstr>Reaching Equilibrium </vt:lpstr>
      <vt:lpstr>ASK THE EXPERTS</vt:lpstr>
      <vt:lpstr>Policy 1:  Saving incentives</vt:lpstr>
      <vt:lpstr>Policy 2:  Investment incentives</vt:lpstr>
      <vt:lpstr>Policy 3: Government Budget Deficits and Surpluses</vt:lpstr>
      <vt:lpstr>Active Learning 2: Budget deficits and surpluses</vt:lpstr>
      <vt:lpstr>Active Learning 2: Answers</vt:lpstr>
      <vt:lpstr>Policy 3: Lessons</vt:lpstr>
      <vt:lpstr>The History of U.S. Government Debt</vt:lpstr>
      <vt:lpstr>U.S. Government debt as a percentage of GDP, 1790–2012</vt:lpstr>
      <vt:lpstr>台灣的財政赤字占GDP比重</vt:lpstr>
      <vt:lpstr>台灣的債務餘額占GDP比重</vt:lpstr>
      <vt:lpstr>The financial crisis of 2008–2009</vt:lpstr>
      <vt:lpstr>Elements of Financial Crises – 1 </vt:lpstr>
      <vt:lpstr>Elements of Financial Crises – 2 </vt:lpstr>
      <vt:lpstr>THINK-PAIR-SHARE</vt:lpstr>
      <vt:lpstr>CHAPTER IN A NUTSHELL</vt:lpstr>
      <vt:lpstr>CHAPTER IN A NUTSHELL</vt:lpstr>
    </vt:vector>
  </TitlesOfParts>
  <Company>Eastern Illinois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Andreea Chiritescu</dc:creator>
  <cp:lastModifiedBy>李育儒</cp:lastModifiedBy>
  <cp:revision>1384</cp:revision>
  <cp:lastPrinted>2022-03-14T00:53:53Z</cp:lastPrinted>
  <dcterms:created xsi:type="dcterms:W3CDTF">2016-03-16T19:41:09Z</dcterms:created>
  <dcterms:modified xsi:type="dcterms:W3CDTF">2022-03-14T00:53:53Z</dcterms:modified>
</cp:coreProperties>
</file>