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9.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theme/theme11.xml" ContentType="application/vnd.openxmlformats-officedocument.theme+xml"/>
  <Override PartName="/ppt/slideLayouts/slideLayout32.xml" ContentType="application/vnd.openxmlformats-officedocument.presentationml.slideLayout+xml"/>
  <Override PartName="/ppt/theme/theme12.xml" ContentType="application/vnd.openxmlformats-officedocument.theme+xml"/>
  <Override PartName="/ppt/slideLayouts/slideLayout3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9.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50.xml" ContentType="application/vnd.openxmlformats-officedocument.presentationml.notesSlide+xml"/>
  <Override PartName="/ppt/charts/chart3.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88" r:id="rId3"/>
    <p:sldMasterId id="2147483680" r:id="rId4"/>
    <p:sldMasterId id="2147483692" r:id="rId5"/>
    <p:sldMasterId id="2147483663" r:id="rId6"/>
    <p:sldMasterId id="2147483665" r:id="rId7"/>
    <p:sldMasterId id="2147483668" r:id="rId8"/>
    <p:sldMasterId id="2147483700" r:id="rId9"/>
    <p:sldMasterId id="2147483678" r:id="rId10"/>
    <p:sldMasterId id="2147483670" r:id="rId11"/>
    <p:sldMasterId id="2147483675" r:id="rId12"/>
    <p:sldMasterId id="2147483672" r:id="rId13"/>
  </p:sldMasterIdLst>
  <p:notesMasterIdLst>
    <p:notesMasterId r:id="rId70"/>
  </p:notesMasterIdLst>
  <p:handoutMasterIdLst>
    <p:handoutMasterId r:id="rId71"/>
  </p:handoutMasterIdLst>
  <p:sldIdLst>
    <p:sldId id="1450" r:id="rId14"/>
    <p:sldId id="374" r:id="rId15"/>
    <p:sldId id="1115" r:id="rId16"/>
    <p:sldId id="1451" r:id="rId17"/>
    <p:sldId id="1403" r:id="rId18"/>
    <p:sldId id="1452" r:id="rId19"/>
    <p:sldId id="1453" r:id="rId20"/>
    <p:sldId id="1404" r:id="rId21"/>
    <p:sldId id="1454" r:id="rId22"/>
    <p:sldId id="1455" r:id="rId23"/>
    <p:sldId id="1456" r:id="rId24"/>
    <p:sldId id="1457" r:id="rId25"/>
    <p:sldId id="1458" r:id="rId26"/>
    <p:sldId id="1459" r:id="rId27"/>
    <p:sldId id="1460" r:id="rId28"/>
    <p:sldId id="1436" r:id="rId29"/>
    <p:sldId id="1437" r:id="rId30"/>
    <p:sldId id="1439" r:id="rId31"/>
    <p:sldId id="1440" r:id="rId32"/>
    <p:sldId id="1486" r:id="rId33"/>
    <p:sldId id="1442" r:id="rId34"/>
    <p:sldId id="1461" r:id="rId35"/>
    <p:sldId id="1412" r:id="rId36"/>
    <p:sldId id="1462" r:id="rId37"/>
    <p:sldId id="1415" r:id="rId38"/>
    <p:sldId id="1417" r:id="rId39"/>
    <p:sldId id="1418" r:id="rId40"/>
    <p:sldId id="1463" r:id="rId41"/>
    <p:sldId id="1485" r:id="rId42"/>
    <p:sldId id="1464" r:id="rId43"/>
    <p:sldId id="1465" r:id="rId44"/>
    <p:sldId id="1466" r:id="rId45"/>
    <p:sldId id="1423" r:id="rId46"/>
    <p:sldId id="1467" r:id="rId47"/>
    <p:sldId id="1468" r:id="rId48"/>
    <p:sldId id="1469" r:id="rId49"/>
    <p:sldId id="1470" r:id="rId50"/>
    <p:sldId id="1471" r:id="rId51"/>
    <p:sldId id="1472" r:id="rId52"/>
    <p:sldId id="1473" r:id="rId53"/>
    <p:sldId id="1474" r:id="rId54"/>
    <p:sldId id="1475" r:id="rId55"/>
    <p:sldId id="1445" r:id="rId56"/>
    <p:sldId id="1446" r:id="rId57"/>
    <p:sldId id="1447" r:id="rId58"/>
    <p:sldId id="1476" r:id="rId59"/>
    <p:sldId id="1477" r:id="rId60"/>
    <p:sldId id="1478" r:id="rId61"/>
    <p:sldId id="1479" r:id="rId62"/>
    <p:sldId id="1480" r:id="rId63"/>
    <p:sldId id="1481" r:id="rId64"/>
    <p:sldId id="1482" r:id="rId65"/>
    <p:sldId id="1483" r:id="rId66"/>
    <p:sldId id="1487" r:id="rId67"/>
    <p:sldId id="1484" r:id="rId68"/>
    <p:sldId id="1400" r:id="rId6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5EA4"/>
    <a:srgbClr val="FFCCFF"/>
    <a:srgbClr val="66FF99"/>
    <a:srgbClr val="B8E08C"/>
    <a:srgbClr val="AE1221"/>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85" autoAdjust="0"/>
    <p:restoredTop sz="91620" autoAdjust="0"/>
  </p:normalViewPr>
  <p:slideViewPr>
    <p:cSldViewPr>
      <p:cViewPr varScale="1">
        <p:scale>
          <a:sx n="105" d="100"/>
          <a:sy n="105" d="100"/>
        </p:scale>
        <p:origin x="1248" y="132"/>
      </p:cViewPr>
      <p:guideLst>
        <p:guide orient="horz" pos="2160"/>
        <p:guide pos="3840"/>
      </p:guideLst>
    </p:cSldViewPr>
  </p:slideViewPr>
  <p:outlineViewPr>
    <p:cViewPr>
      <p:scale>
        <a:sx n="33" d="100"/>
        <a:sy n="33" d="100"/>
      </p:scale>
      <p:origin x="0" y="25542"/>
    </p:cViewPr>
  </p:outlineViewPr>
  <p:notesTextViewPr>
    <p:cViewPr>
      <p:scale>
        <a:sx n="1" d="1"/>
        <a:sy n="1" d="1"/>
      </p:scale>
      <p:origin x="0" y="0"/>
    </p:cViewPr>
  </p:notesTextViewPr>
  <p:sorterViewPr>
    <p:cViewPr>
      <p:scale>
        <a:sx n="80" d="100"/>
        <a:sy n="80" d="100"/>
      </p:scale>
      <p:origin x="0" y="0"/>
    </p:cViewPr>
  </p:sorterViewPr>
  <p:notesViewPr>
    <p:cSldViewPr>
      <p:cViewPr>
        <p:scale>
          <a:sx n="60" d="100"/>
          <a:sy n="60" d="100"/>
        </p:scale>
        <p:origin x="-2748" y="258"/>
      </p:cViewPr>
      <p:guideLst>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8.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 Type="http://schemas.openxmlformats.org/officeDocument/2006/relationships/slideMaster" Target="slideMasters/slideMaster7.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ndreea\Desktop\Mankiw%209e%20Cengage%202019\Data%20and%20calc%20Fred%20et%20all\Ch%2023%20GDP%20component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Andreea\Desktop\Mankiw%209e%20Cengage%202019\Data%20and%20calc%20Fred%20et%20all\Ch%2023%20GDP%20componen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ndreea\Desktop\Mankiw%209e%20Cengage%202019\Data%20and%20calc%20Fred%20et%20all\Ch%2023%20GDP%20componen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scatterChart>
        <c:scatterStyle val="lineMarker"/>
        <c:varyColors val="0"/>
        <c:ser>
          <c:idx val="0"/>
          <c:order val="0"/>
          <c:tx>
            <c:strRef>
              <c:f>'Table 3 graphs'!$C$20</c:f>
              <c:strCache>
                <c:ptCount val="1"/>
                <c:pt idx="0">
                  <c:v>Life Expectancy (years)</c:v>
                </c:pt>
              </c:strCache>
            </c:strRef>
          </c:tx>
          <c:spPr>
            <a:ln w="66675">
              <a:noFill/>
            </a:ln>
          </c:spPr>
          <c:marker>
            <c:spPr>
              <a:solidFill>
                <a:srgbClr val="006600"/>
              </a:solidFill>
            </c:spPr>
          </c:marker>
          <c:dPt>
            <c:idx val="1"/>
            <c:bubble3D val="0"/>
            <c:extLst>
              <c:ext xmlns:c16="http://schemas.microsoft.com/office/drawing/2014/chart" uri="{C3380CC4-5D6E-409C-BE32-E72D297353CC}">
                <c16:uniqueId val="{00000000-28E2-4255-B2A7-A47903006FC1}"/>
              </c:ext>
            </c:extLst>
          </c:dPt>
          <c:dLbls>
            <c:dLbl>
              <c:idx val="0"/>
              <c:layout>
                <c:manualLayout>
                  <c:x val="-1.9292604501607719E-2"/>
                  <c:y val="4.5519196616047967E-2"/>
                </c:manualLayout>
              </c:layout>
              <c:tx>
                <c:rich>
                  <a:bodyPr/>
                  <a:lstStyle/>
                  <a:p>
                    <a:r>
                      <a:rPr lang="en-US" sz="2000"/>
                      <a:t>United</a:t>
                    </a:r>
                    <a:r>
                      <a:rPr lang="en-US" sz="2000" baseline="0"/>
                      <a:t> States</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8E2-4255-B2A7-A47903006FC1}"/>
                </c:ext>
              </c:extLst>
            </c:dLbl>
            <c:dLbl>
              <c:idx val="1"/>
              <c:layout>
                <c:manualLayout>
                  <c:x val="-1.2861736334405145E-2"/>
                  <c:y val="-4.1725930231377301E-2"/>
                </c:manualLayout>
              </c:layout>
              <c:tx>
                <c:rich>
                  <a:bodyPr/>
                  <a:lstStyle/>
                  <a:p>
                    <a:r>
                      <a:rPr lang="en-US" sz="2000"/>
                      <a:t>Germany</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8E2-4255-B2A7-A47903006FC1}"/>
                </c:ext>
              </c:extLst>
            </c:dLbl>
            <c:dLbl>
              <c:idx val="2"/>
              <c:layout>
                <c:manualLayout>
                  <c:x val="-4.6628574083106868E-2"/>
                  <c:y val="4.1729215737694732E-2"/>
                </c:manualLayout>
              </c:layout>
              <c:tx>
                <c:rich>
                  <a:bodyPr/>
                  <a:lstStyle/>
                  <a:p>
                    <a:r>
                      <a:rPr lang="en-US" sz="2000"/>
                      <a:t>Japan</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8E2-4255-B2A7-A47903006FC1}"/>
                </c:ext>
              </c:extLst>
            </c:dLbl>
            <c:dLbl>
              <c:idx val="3"/>
              <c:layout>
                <c:manualLayout>
                  <c:x val="-6.4308681672025332E-3"/>
                  <c:y val="-7.5865327693413276E-3"/>
                </c:manualLayout>
              </c:layout>
              <c:tx>
                <c:rich>
                  <a:bodyPr/>
                  <a:lstStyle/>
                  <a:p>
                    <a:r>
                      <a:rPr lang="en-US" sz="2000"/>
                      <a:t>Russia</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8E2-4255-B2A7-A47903006FC1}"/>
                </c:ext>
              </c:extLst>
            </c:dLbl>
            <c:dLbl>
              <c:idx val="4"/>
              <c:layout>
                <c:manualLayout>
                  <c:x val="-6.4308681672025723E-3"/>
                  <c:y val="-3.4139397462035974E-2"/>
                </c:manualLayout>
              </c:layout>
              <c:tx>
                <c:rich>
                  <a:bodyPr/>
                  <a:lstStyle/>
                  <a:p>
                    <a:r>
                      <a:rPr lang="en-US" sz="2000"/>
                      <a:t>Mexico</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8E2-4255-B2A7-A47903006FC1}"/>
                </c:ext>
              </c:extLst>
            </c:dLbl>
            <c:dLbl>
              <c:idx val="5"/>
              <c:layout>
                <c:manualLayout>
                  <c:x val="-1.2861736334405145E-2"/>
                  <c:y val="3.7932663846706641E-2"/>
                </c:manualLayout>
              </c:layout>
              <c:tx>
                <c:rich>
                  <a:bodyPr/>
                  <a:lstStyle/>
                  <a:p>
                    <a:r>
                      <a:rPr lang="en-US" sz="2000"/>
                      <a:t>China</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8E2-4255-B2A7-A47903006FC1}"/>
                </c:ext>
              </c:extLst>
            </c:dLbl>
            <c:dLbl>
              <c:idx val="6"/>
              <c:layout>
                <c:manualLayout>
                  <c:x val="-9.9333844331405477E-2"/>
                  <c:y val="-3.7932663846706641E-2"/>
                </c:manualLayout>
              </c:layout>
              <c:tx>
                <c:rich>
                  <a:bodyPr/>
                  <a:lstStyle/>
                  <a:p>
                    <a:r>
                      <a:rPr lang="en-US" sz="2000"/>
                      <a:t>Brazil</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8E2-4255-B2A7-A47903006FC1}"/>
                </c:ext>
              </c:extLst>
            </c:dLbl>
            <c:dLbl>
              <c:idx val="7"/>
              <c:layout/>
              <c:tx>
                <c:rich>
                  <a:bodyPr/>
                  <a:lstStyle/>
                  <a:p>
                    <a:r>
                      <a:rPr lang="en-US" sz="2000"/>
                      <a:t>Indonesia</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8E2-4255-B2A7-A47903006FC1}"/>
                </c:ext>
              </c:extLst>
            </c:dLbl>
            <c:dLbl>
              <c:idx val="8"/>
              <c:layout>
                <c:manualLayout>
                  <c:x val="-0.10351370610055789"/>
                  <c:y val="-2.378403871391124E-3"/>
                </c:manualLayout>
              </c:layout>
              <c:tx>
                <c:rich>
                  <a:bodyPr/>
                  <a:lstStyle/>
                  <a:p>
                    <a:r>
                      <a:rPr lang="en-US" sz="2000"/>
                      <a:t>India</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8E2-4255-B2A7-A47903006FC1}"/>
                </c:ext>
              </c:extLst>
            </c:dLbl>
            <c:dLbl>
              <c:idx val="9"/>
              <c:layout>
                <c:manualLayout>
                  <c:x val="-3.9331366764995086E-3"/>
                  <c:y val="2.2759598308023984E-2"/>
                </c:manualLayout>
              </c:layout>
              <c:tx>
                <c:rich>
                  <a:bodyPr/>
                  <a:lstStyle/>
                  <a:p>
                    <a:r>
                      <a:rPr lang="en-US" sz="2000"/>
                      <a:t>Pakistan</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28E2-4255-B2A7-A47903006FC1}"/>
                </c:ext>
              </c:extLst>
            </c:dLbl>
            <c:dLbl>
              <c:idx val="10"/>
              <c:layout>
                <c:manualLayout>
                  <c:x val="7.8662733529990172E-3"/>
                  <c:y val="0"/>
                </c:manualLayout>
              </c:layout>
              <c:tx>
                <c:rich>
                  <a:bodyPr/>
                  <a:lstStyle/>
                  <a:p>
                    <a:r>
                      <a:rPr lang="en-US" sz="2000"/>
                      <a:t>Nigeria</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28E2-4255-B2A7-A47903006FC1}"/>
                </c:ext>
              </c:extLst>
            </c:dLbl>
            <c:dLbl>
              <c:idx val="11"/>
              <c:layout>
                <c:manualLayout>
                  <c:x val="-3.5789995277139032E-3"/>
                  <c:y val="-2.9868239249375305E-7"/>
                </c:manualLayout>
              </c:layout>
              <c:tx>
                <c:rich>
                  <a:bodyPr/>
                  <a:lstStyle/>
                  <a:p>
                    <a:r>
                      <a:rPr lang="en-US" sz="2000"/>
                      <a:t>Bangladesh</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28E2-4255-B2A7-A47903006FC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'Table 3 graphs'!$B$21:$B$32</c:f>
              <c:numCache>
                <c:formatCode>#,##0;#,##0</c:formatCode>
                <c:ptCount val="12"/>
                <c:pt idx="0" formatCode="\$#,##0;\$#,##0">
                  <c:v>54941</c:v>
                </c:pt>
                <c:pt idx="1">
                  <c:v>46136</c:v>
                </c:pt>
                <c:pt idx="2">
                  <c:v>38986</c:v>
                </c:pt>
                <c:pt idx="3">
                  <c:v>24233</c:v>
                </c:pt>
                <c:pt idx="4">
                  <c:v>16944</c:v>
                </c:pt>
                <c:pt idx="5">
                  <c:v>15270</c:v>
                </c:pt>
                <c:pt idx="6">
                  <c:v>13755</c:v>
                </c:pt>
                <c:pt idx="7">
                  <c:v>10846</c:v>
                </c:pt>
                <c:pt idx="8">
                  <c:v>6353</c:v>
                </c:pt>
                <c:pt idx="9">
                  <c:v>5311</c:v>
                </c:pt>
                <c:pt idx="10">
                  <c:v>5231</c:v>
                </c:pt>
                <c:pt idx="11">
                  <c:v>3677</c:v>
                </c:pt>
              </c:numCache>
            </c:numRef>
          </c:xVal>
          <c:yVal>
            <c:numRef>
              <c:f>'Table 3 graphs'!$C$21:$C$32</c:f>
              <c:numCache>
                <c:formatCode>###0;###0</c:formatCode>
                <c:ptCount val="12"/>
                <c:pt idx="0" formatCode="General">
                  <c:v>80</c:v>
                </c:pt>
                <c:pt idx="1">
                  <c:v>81</c:v>
                </c:pt>
                <c:pt idx="2">
                  <c:v>84</c:v>
                </c:pt>
                <c:pt idx="3">
                  <c:v>71</c:v>
                </c:pt>
                <c:pt idx="4">
                  <c:v>77</c:v>
                </c:pt>
                <c:pt idx="5">
                  <c:v>76</c:v>
                </c:pt>
                <c:pt idx="6">
                  <c:v>76</c:v>
                </c:pt>
                <c:pt idx="7">
                  <c:v>69</c:v>
                </c:pt>
                <c:pt idx="8">
                  <c:v>69</c:v>
                </c:pt>
                <c:pt idx="9">
                  <c:v>67</c:v>
                </c:pt>
                <c:pt idx="10">
                  <c:v>54</c:v>
                </c:pt>
                <c:pt idx="11">
                  <c:v>73</c:v>
                </c:pt>
              </c:numCache>
            </c:numRef>
          </c:yVal>
          <c:smooth val="0"/>
          <c:extLst>
            <c:ext xmlns:c16="http://schemas.microsoft.com/office/drawing/2014/chart" uri="{C3380CC4-5D6E-409C-BE32-E72D297353CC}">
              <c16:uniqueId val="{0000000C-28E2-4255-B2A7-A47903006FC1}"/>
            </c:ext>
          </c:extLst>
        </c:ser>
        <c:dLbls>
          <c:showLegendKey val="0"/>
          <c:showVal val="0"/>
          <c:showCatName val="0"/>
          <c:showSerName val="0"/>
          <c:showPercent val="0"/>
          <c:showBubbleSize val="0"/>
        </c:dLbls>
        <c:axId val="90485504"/>
        <c:axId val="90487040"/>
      </c:scatterChart>
      <c:valAx>
        <c:axId val="90485504"/>
        <c:scaling>
          <c:orientation val="minMax"/>
        </c:scaling>
        <c:delete val="0"/>
        <c:axPos val="b"/>
        <c:numFmt formatCode="\$#,##0;\$#,##0" sourceLinked="1"/>
        <c:majorTickMark val="out"/>
        <c:minorTickMark val="none"/>
        <c:tickLblPos val="nextTo"/>
        <c:crossAx val="90487040"/>
        <c:crosses val="autoZero"/>
        <c:crossBetween val="midCat"/>
        <c:majorUnit val="20000"/>
      </c:valAx>
      <c:valAx>
        <c:axId val="90487040"/>
        <c:scaling>
          <c:orientation val="minMax"/>
          <c:max val="85"/>
          <c:min val="50"/>
        </c:scaling>
        <c:delete val="0"/>
        <c:axPos val="l"/>
        <c:majorGridlines/>
        <c:numFmt formatCode="General" sourceLinked="1"/>
        <c:majorTickMark val="out"/>
        <c:minorTickMark val="none"/>
        <c:tickLblPos val="nextTo"/>
        <c:crossAx val="90485504"/>
        <c:crosses val="autoZero"/>
        <c:crossBetween val="midCat"/>
        <c:minorUnit val="5"/>
      </c:valAx>
    </c:plotArea>
    <c:plotVisOnly val="1"/>
    <c:dispBlanksAs val="gap"/>
    <c:showDLblsOverMax val="0"/>
  </c:chart>
  <c:spPr>
    <a:solidFill>
      <a:schemeClr val="bg1"/>
    </a:solidFill>
  </c:spPr>
  <c:txPr>
    <a:bodyPr/>
    <a:lstStyle/>
    <a:p>
      <a:pPr>
        <a:defRPr sz="2400"/>
      </a:pPr>
      <a:endParaRPr lang="zh-TW"/>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scatterChart>
        <c:scatterStyle val="lineMarker"/>
        <c:varyColors val="0"/>
        <c:ser>
          <c:idx val="0"/>
          <c:order val="0"/>
          <c:tx>
            <c:strRef>
              <c:f>'Table 3 graphs'!$C$40</c:f>
              <c:strCache>
                <c:ptCount val="1"/>
                <c:pt idx="0">
                  <c:v>Average Years of Schooling</c:v>
                </c:pt>
              </c:strCache>
            </c:strRef>
          </c:tx>
          <c:spPr>
            <a:ln w="66675">
              <a:noFill/>
            </a:ln>
          </c:spPr>
          <c:dLbls>
            <c:dLbl>
              <c:idx val="0"/>
              <c:layout>
                <c:manualLayout>
                  <c:x val="-6.5982656038494056E-2"/>
                  <c:y val="0.13468006840054084"/>
                </c:manualLayout>
              </c:layout>
              <c:tx>
                <c:rich>
                  <a:bodyPr/>
                  <a:lstStyle/>
                  <a:p>
                    <a:r>
                      <a:rPr lang="en-US"/>
                      <a:t>United States</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A72-4620-9F99-F7E9953293CB}"/>
                </c:ext>
              </c:extLst>
            </c:dLbl>
            <c:dLbl>
              <c:idx val="1"/>
              <c:layout>
                <c:manualLayout>
                  <c:x val="-4.2836493849843151E-2"/>
                  <c:y val="-5.5555555555555552E-2"/>
                </c:manualLayout>
              </c:layout>
              <c:tx>
                <c:rich>
                  <a:bodyPr/>
                  <a:lstStyle/>
                  <a:p>
                    <a:r>
                      <a:rPr lang="en-US"/>
                      <a:t>Germany</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A72-4620-9F99-F7E9953293CB}"/>
                </c:ext>
              </c:extLst>
            </c:dLbl>
            <c:dLbl>
              <c:idx val="2"/>
              <c:layout>
                <c:manualLayout>
                  <c:x val="-5.2777777777777778E-2"/>
                  <c:y val="4.6296296296296294E-2"/>
                </c:manualLayout>
              </c:layout>
              <c:tx>
                <c:rich>
                  <a:bodyPr/>
                  <a:lstStyle/>
                  <a:p>
                    <a:r>
                      <a:rPr lang="en-US"/>
                      <a:t>Japan</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A72-4620-9F99-F7E9953293CB}"/>
                </c:ext>
              </c:extLst>
            </c:dLbl>
            <c:dLbl>
              <c:idx val="3"/>
              <c:layout/>
              <c:tx>
                <c:rich>
                  <a:bodyPr/>
                  <a:lstStyle/>
                  <a:p>
                    <a:r>
                      <a:rPr lang="en-US"/>
                      <a:t>Russia</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A72-4620-9F99-F7E9953293CB}"/>
                </c:ext>
              </c:extLst>
            </c:dLbl>
            <c:dLbl>
              <c:idx val="4"/>
              <c:layout/>
              <c:tx>
                <c:rich>
                  <a:bodyPr/>
                  <a:lstStyle/>
                  <a:p>
                    <a:r>
                      <a:rPr lang="en-US"/>
                      <a:t>Mexico</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A72-4620-9F99-F7E9953293CB}"/>
                </c:ext>
              </c:extLst>
            </c:dLbl>
            <c:dLbl>
              <c:idx val="5"/>
              <c:layout/>
              <c:tx>
                <c:rich>
                  <a:bodyPr/>
                  <a:lstStyle/>
                  <a:p>
                    <a:r>
                      <a:rPr lang="en-US"/>
                      <a:t>China</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A72-4620-9F99-F7E9953293CB}"/>
                </c:ext>
              </c:extLst>
            </c:dLbl>
            <c:dLbl>
              <c:idx val="6"/>
              <c:layout>
                <c:manualLayout>
                  <c:x val="-3.3333333333333333E-2"/>
                  <c:y val="5.5555555555555643E-2"/>
                </c:manualLayout>
              </c:layout>
              <c:tx>
                <c:rich>
                  <a:bodyPr/>
                  <a:lstStyle/>
                  <a:p>
                    <a:r>
                      <a:rPr lang="en-US"/>
                      <a:t>Brazil</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A72-4620-9F99-F7E9953293CB}"/>
                </c:ext>
              </c:extLst>
            </c:dLbl>
            <c:dLbl>
              <c:idx val="7"/>
              <c:layout>
                <c:manualLayout>
                  <c:x val="-8.3333333333333329E-2"/>
                  <c:y val="-4.1666666666666664E-2"/>
                </c:manualLayout>
              </c:layout>
              <c:tx>
                <c:rich>
                  <a:bodyPr/>
                  <a:lstStyle/>
                  <a:p>
                    <a:r>
                      <a:rPr lang="en-US"/>
                      <a:t>Indonesia</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A72-4620-9F99-F7E9953293CB}"/>
                </c:ext>
              </c:extLst>
            </c:dLbl>
            <c:dLbl>
              <c:idx val="8"/>
              <c:layout/>
              <c:tx>
                <c:rich>
                  <a:bodyPr/>
                  <a:lstStyle/>
                  <a:p>
                    <a:r>
                      <a:rPr lang="en-US"/>
                      <a:t>India</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CA72-4620-9F99-F7E9953293CB}"/>
                </c:ext>
              </c:extLst>
            </c:dLbl>
            <c:dLbl>
              <c:idx val="9"/>
              <c:layout/>
              <c:tx>
                <c:rich>
                  <a:bodyPr/>
                  <a:lstStyle/>
                  <a:p>
                    <a:r>
                      <a:rPr lang="en-US"/>
                      <a:t>Pakistan</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A72-4620-9F99-F7E9953293CB}"/>
                </c:ext>
              </c:extLst>
            </c:dLbl>
            <c:dLbl>
              <c:idx val="10"/>
              <c:layout>
                <c:manualLayout>
                  <c:x val="-2.7777777777777776E-2"/>
                  <c:y val="-5.5555555555555552E-2"/>
                </c:manualLayout>
              </c:layout>
              <c:tx>
                <c:rich>
                  <a:bodyPr/>
                  <a:lstStyle/>
                  <a:p>
                    <a:r>
                      <a:rPr lang="en-US"/>
                      <a:t>Nigeria</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CA72-4620-9F99-F7E9953293CB}"/>
                </c:ext>
              </c:extLst>
            </c:dLbl>
            <c:dLbl>
              <c:idx val="11"/>
              <c:layout>
                <c:manualLayout>
                  <c:x val="-5.8333333333333334E-2"/>
                  <c:y val="-0.33796296296296297"/>
                </c:manualLayout>
              </c:layout>
              <c:tx>
                <c:rich>
                  <a:bodyPr/>
                  <a:lstStyle/>
                  <a:p>
                    <a:r>
                      <a:rPr lang="en-US"/>
                      <a:t>Bangladesh</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CA72-4620-9F99-F7E9953293C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'Table 3 graphs'!$B$41:$B$52</c:f>
              <c:numCache>
                <c:formatCode>#,##0;#,##0</c:formatCode>
                <c:ptCount val="12"/>
                <c:pt idx="0" formatCode="\$#,##0;\$#,##0">
                  <c:v>54941</c:v>
                </c:pt>
                <c:pt idx="1">
                  <c:v>46136</c:v>
                </c:pt>
                <c:pt idx="2">
                  <c:v>38986</c:v>
                </c:pt>
                <c:pt idx="3">
                  <c:v>24233</c:v>
                </c:pt>
                <c:pt idx="4">
                  <c:v>16944</c:v>
                </c:pt>
                <c:pt idx="5">
                  <c:v>15270</c:v>
                </c:pt>
                <c:pt idx="6">
                  <c:v>13755</c:v>
                </c:pt>
                <c:pt idx="7">
                  <c:v>10846</c:v>
                </c:pt>
                <c:pt idx="8">
                  <c:v>6353</c:v>
                </c:pt>
                <c:pt idx="9">
                  <c:v>5311</c:v>
                </c:pt>
                <c:pt idx="10">
                  <c:v>5231</c:v>
                </c:pt>
                <c:pt idx="11">
                  <c:v>3677</c:v>
                </c:pt>
              </c:numCache>
            </c:numRef>
          </c:xVal>
          <c:yVal>
            <c:numRef>
              <c:f>'Table 3 graphs'!$C$41:$C$52</c:f>
              <c:numCache>
                <c:formatCode>###0;###0</c:formatCode>
                <c:ptCount val="12"/>
                <c:pt idx="0" formatCode="General">
                  <c:v>13</c:v>
                </c:pt>
                <c:pt idx="1">
                  <c:v>14</c:v>
                </c:pt>
                <c:pt idx="2">
                  <c:v>13</c:v>
                </c:pt>
                <c:pt idx="3">
                  <c:v>12</c:v>
                </c:pt>
                <c:pt idx="4">
                  <c:v>9</c:v>
                </c:pt>
                <c:pt idx="5">
                  <c:v>8</c:v>
                </c:pt>
                <c:pt idx="6">
                  <c:v>8</c:v>
                </c:pt>
                <c:pt idx="7">
                  <c:v>8</c:v>
                </c:pt>
                <c:pt idx="8">
                  <c:v>6</c:v>
                </c:pt>
                <c:pt idx="9">
                  <c:v>5</c:v>
                </c:pt>
                <c:pt idx="10">
                  <c:v>6</c:v>
                </c:pt>
                <c:pt idx="11">
                  <c:v>6</c:v>
                </c:pt>
              </c:numCache>
            </c:numRef>
          </c:yVal>
          <c:smooth val="0"/>
          <c:extLst>
            <c:ext xmlns:c16="http://schemas.microsoft.com/office/drawing/2014/chart" uri="{C3380CC4-5D6E-409C-BE32-E72D297353CC}">
              <c16:uniqueId val="{0000000C-CA72-4620-9F99-F7E9953293CB}"/>
            </c:ext>
          </c:extLst>
        </c:ser>
        <c:dLbls>
          <c:showLegendKey val="0"/>
          <c:showVal val="0"/>
          <c:showCatName val="0"/>
          <c:showSerName val="0"/>
          <c:showPercent val="0"/>
          <c:showBubbleSize val="0"/>
        </c:dLbls>
        <c:axId val="90142976"/>
        <c:axId val="90451968"/>
      </c:scatterChart>
      <c:valAx>
        <c:axId val="90142976"/>
        <c:scaling>
          <c:orientation val="minMax"/>
        </c:scaling>
        <c:delete val="0"/>
        <c:axPos val="b"/>
        <c:numFmt formatCode="\$#,##0;\$#,##0" sourceLinked="1"/>
        <c:majorTickMark val="out"/>
        <c:minorTickMark val="none"/>
        <c:tickLblPos val="nextTo"/>
        <c:crossAx val="90451968"/>
        <c:crosses val="autoZero"/>
        <c:crossBetween val="midCat"/>
        <c:majorUnit val="20000"/>
      </c:valAx>
      <c:valAx>
        <c:axId val="90451968"/>
        <c:scaling>
          <c:orientation val="minMax"/>
          <c:max val="16"/>
          <c:min val="4"/>
        </c:scaling>
        <c:delete val="0"/>
        <c:axPos val="l"/>
        <c:majorGridlines/>
        <c:numFmt formatCode="General" sourceLinked="1"/>
        <c:majorTickMark val="out"/>
        <c:minorTickMark val="none"/>
        <c:tickLblPos val="nextTo"/>
        <c:crossAx val="90142976"/>
        <c:crosses val="autoZero"/>
        <c:crossBetween val="midCat"/>
        <c:minorUnit val="2"/>
      </c:valAx>
    </c:plotArea>
    <c:plotVisOnly val="1"/>
    <c:dispBlanksAs val="gap"/>
    <c:showDLblsOverMax val="0"/>
  </c:chart>
  <c:spPr>
    <a:solidFill>
      <a:schemeClr val="bg1"/>
    </a:solidFill>
  </c:spPr>
  <c:txPr>
    <a:bodyPr/>
    <a:lstStyle/>
    <a:p>
      <a:pPr>
        <a:defRPr sz="2200"/>
      </a:pPr>
      <a:endParaRPr lang="zh-TW"/>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scatterChart>
        <c:scatterStyle val="lineMarker"/>
        <c:varyColors val="0"/>
        <c:ser>
          <c:idx val="0"/>
          <c:order val="0"/>
          <c:tx>
            <c:strRef>
              <c:f>'Table 3 graphs'!$C$57</c:f>
              <c:strCache>
                <c:ptCount val="1"/>
                <c:pt idx="0">
                  <c:v>Overall Life Satisfaction (0 to 10 scale)</c:v>
                </c:pt>
              </c:strCache>
            </c:strRef>
          </c:tx>
          <c:spPr>
            <a:ln w="66675">
              <a:noFill/>
            </a:ln>
          </c:spPr>
          <c:marker>
            <c:spPr>
              <a:solidFill>
                <a:srgbClr val="C00000"/>
              </a:solidFill>
            </c:spPr>
          </c:marker>
          <c:dLbls>
            <c:dLbl>
              <c:idx val="0"/>
              <c:layout>
                <c:manualLayout>
                  <c:x val="-5.2096976558704509E-2"/>
                  <c:y val="9.068629201140424E-2"/>
                </c:manualLayout>
              </c:layout>
              <c:tx>
                <c:rich>
                  <a:bodyPr/>
                  <a:lstStyle/>
                  <a:p>
                    <a:r>
                      <a:rPr lang="en-US" dirty="0"/>
                      <a:t>United</a:t>
                    </a:r>
                    <a:r>
                      <a:rPr lang="en-US" baseline="0" dirty="0"/>
                      <a:t> </a:t>
                    </a:r>
                    <a:r>
                      <a:rPr lang="en-US" dirty="0"/>
                      <a:t>States</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73A-440B-8C4B-9D4399AC1503}"/>
                </c:ext>
              </c:extLst>
            </c:dLbl>
            <c:dLbl>
              <c:idx val="1"/>
              <c:layout>
                <c:manualLayout>
                  <c:x val="-7.1447282137652043E-2"/>
                  <c:y val="-7.3529425955192587E-2"/>
                </c:manualLayout>
              </c:layout>
              <c:tx>
                <c:rich>
                  <a:bodyPr/>
                  <a:lstStyle/>
                  <a:p>
                    <a:r>
                      <a:rPr lang="en-US"/>
                      <a:t>Germany</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73A-440B-8C4B-9D4399AC1503}"/>
                </c:ext>
              </c:extLst>
            </c:dLbl>
            <c:dLbl>
              <c:idx val="2"/>
              <c:layout/>
              <c:tx>
                <c:rich>
                  <a:bodyPr/>
                  <a:lstStyle/>
                  <a:p>
                    <a:r>
                      <a:rPr lang="en-US"/>
                      <a:t>Japan</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73A-440B-8C4B-9D4399AC1503}"/>
                </c:ext>
              </c:extLst>
            </c:dLbl>
            <c:dLbl>
              <c:idx val="3"/>
              <c:layout/>
              <c:tx>
                <c:rich>
                  <a:bodyPr/>
                  <a:lstStyle/>
                  <a:p>
                    <a:r>
                      <a:rPr lang="en-US"/>
                      <a:t>Russia</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73A-440B-8C4B-9D4399AC1503}"/>
                </c:ext>
              </c:extLst>
            </c:dLbl>
            <c:dLbl>
              <c:idx val="4"/>
              <c:layout>
                <c:manualLayout>
                  <c:x val="-6.1728402562506385E-3"/>
                  <c:y val="-5.0505040462689797E-2"/>
                </c:manualLayout>
              </c:layout>
              <c:tx>
                <c:rich>
                  <a:bodyPr/>
                  <a:lstStyle/>
                  <a:p>
                    <a:r>
                      <a:rPr lang="en-US"/>
                      <a:t>Mexico</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73A-440B-8C4B-9D4399AC1503}"/>
                </c:ext>
              </c:extLst>
            </c:dLbl>
            <c:dLbl>
              <c:idx val="5"/>
              <c:layout>
                <c:manualLayout>
                  <c:x val="-2.8281215846153937E-2"/>
                  <c:y val="4.9019617303461729E-2"/>
                </c:manualLayout>
              </c:layout>
              <c:tx>
                <c:rich>
                  <a:bodyPr/>
                  <a:lstStyle/>
                  <a:p>
                    <a:r>
                      <a:rPr lang="en-US"/>
                      <a:t>China</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73A-440B-8C4B-9D4399AC1503}"/>
                </c:ext>
              </c:extLst>
            </c:dLbl>
            <c:dLbl>
              <c:idx val="6"/>
              <c:layout>
                <c:manualLayout>
                  <c:x val="-0.10223936792059977"/>
                  <c:y val="-7.7086598845422918E-2"/>
                </c:manualLayout>
              </c:layout>
              <c:tx>
                <c:rich>
                  <a:bodyPr/>
                  <a:lstStyle/>
                  <a:p>
                    <a:r>
                      <a:rPr lang="en-US"/>
                      <a:t>Brazil</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F73A-440B-8C4B-9D4399AC1503}"/>
                </c:ext>
              </c:extLst>
            </c:dLbl>
            <c:dLbl>
              <c:idx val="7"/>
              <c:layout>
                <c:manualLayout>
                  <c:x val="-5.281399494677684E-2"/>
                  <c:y val="-5.8129313185136165E-2"/>
                </c:manualLayout>
              </c:layout>
              <c:tx>
                <c:rich>
                  <a:bodyPr/>
                  <a:lstStyle/>
                  <a:p>
                    <a:r>
                      <a:rPr lang="en-US"/>
                      <a:t>Indonesia</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73A-440B-8C4B-9D4399AC1503}"/>
                </c:ext>
              </c:extLst>
            </c:dLbl>
            <c:dLbl>
              <c:idx val="8"/>
              <c:layout>
                <c:manualLayout>
                  <c:x val="-3.1258185935222775E-2"/>
                  <c:y val="6.6176483359673341E-2"/>
                </c:manualLayout>
              </c:layout>
              <c:tx>
                <c:rich>
                  <a:bodyPr/>
                  <a:lstStyle/>
                  <a:p>
                    <a:r>
                      <a:rPr lang="en-US"/>
                      <a:t>India</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F73A-440B-8C4B-9D4399AC1503}"/>
                </c:ext>
              </c:extLst>
            </c:dLbl>
            <c:dLbl>
              <c:idx val="9"/>
              <c:layout>
                <c:manualLayout>
                  <c:x val="-9.7222234035947541E-2"/>
                  <c:y val="-7.3232308670900165E-2"/>
                </c:manualLayout>
              </c:layout>
              <c:tx>
                <c:rich>
                  <a:bodyPr/>
                  <a:lstStyle/>
                  <a:p>
                    <a:r>
                      <a:rPr lang="en-US"/>
                      <a:t>Pakistan</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F73A-440B-8C4B-9D4399AC1503}"/>
                </c:ext>
              </c:extLst>
            </c:dLbl>
            <c:dLbl>
              <c:idx val="10"/>
              <c:layout>
                <c:manualLayout>
                  <c:x val="-8.6332132582996213E-2"/>
                  <c:y val="6.372550249450025E-2"/>
                </c:manualLayout>
              </c:layout>
              <c:tx>
                <c:rich>
                  <a:bodyPr/>
                  <a:lstStyle/>
                  <a:p>
                    <a:r>
                      <a:rPr lang="en-US"/>
                      <a:t>Nigeria</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F73A-440B-8C4B-9D4399AC1503}"/>
                </c:ext>
              </c:extLst>
            </c:dLbl>
            <c:dLbl>
              <c:idx val="11"/>
              <c:layout>
                <c:manualLayout>
                  <c:x val="2.7777781153127873E-2"/>
                  <c:y val="3.2828276300748367E-2"/>
                </c:manualLayout>
              </c:layout>
              <c:tx>
                <c:rich>
                  <a:bodyPr/>
                  <a:lstStyle/>
                  <a:p>
                    <a:pPr>
                      <a:defRPr sz="2300"/>
                    </a:pPr>
                    <a:r>
                      <a:rPr lang="en-US" sz="2300" dirty="0"/>
                      <a:t>Bangladesh</a:t>
                    </a:r>
                  </a:p>
                </c:rich>
              </c:tx>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F73A-440B-8C4B-9D4399AC150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'Table 3 graphs'!$B$58:$B$69</c:f>
              <c:numCache>
                <c:formatCode>#,##0;#,##0</c:formatCode>
                <c:ptCount val="12"/>
                <c:pt idx="0" formatCode="\$#,##0;\$#,##0">
                  <c:v>54941</c:v>
                </c:pt>
                <c:pt idx="1">
                  <c:v>46136</c:v>
                </c:pt>
                <c:pt idx="2">
                  <c:v>38986</c:v>
                </c:pt>
                <c:pt idx="3">
                  <c:v>24233</c:v>
                </c:pt>
                <c:pt idx="4">
                  <c:v>16944</c:v>
                </c:pt>
                <c:pt idx="5">
                  <c:v>15270</c:v>
                </c:pt>
                <c:pt idx="6">
                  <c:v>13755</c:v>
                </c:pt>
                <c:pt idx="7">
                  <c:v>10846</c:v>
                </c:pt>
                <c:pt idx="8">
                  <c:v>6353</c:v>
                </c:pt>
                <c:pt idx="9">
                  <c:v>5311</c:v>
                </c:pt>
                <c:pt idx="10">
                  <c:v>5231</c:v>
                </c:pt>
                <c:pt idx="11">
                  <c:v>3677</c:v>
                </c:pt>
              </c:numCache>
            </c:numRef>
          </c:xVal>
          <c:yVal>
            <c:numRef>
              <c:f>'Table 3 graphs'!$C$58:$C$69</c:f>
              <c:numCache>
                <c:formatCode>###0.0;###0.0</c:formatCode>
                <c:ptCount val="12"/>
                <c:pt idx="0">
                  <c:v>7</c:v>
                </c:pt>
                <c:pt idx="1">
                  <c:v>7.1</c:v>
                </c:pt>
                <c:pt idx="2">
                  <c:v>5.9</c:v>
                </c:pt>
                <c:pt idx="3">
                  <c:v>5.6</c:v>
                </c:pt>
                <c:pt idx="4">
                  <c:v>6.4</c:v>
                </c:pt>
                <c:pt idx="5">
                  <c:v>5.0999999999999996</c:v>
                </c:pt>
                <c:pt idx="6">
                  <c:v>6.3</c:v>
                </c:pt>
                <c:pt idx="7">
                  <c:v>5.0999999999999996</c:v>
                </c:pt>
                <c:pt idx="8">
                  <c:v>4</c:v>
                </c:pt>
                <c:pt idx="9">
                  <c:v>5.8</c:v>
                </c:pt>
                <c:pt idx="10">
                  <c:v>5.3</c:v>
                </c:pt>
                <c:pt idx="11">
                  <c:v>4.3</c:v>
                </c:pt>
              </c:numCache>
            </c:numRef>
          </c:yVal>
          <c:smooth val="0"/>
          <c:extLst>
            <c:ext xmlns:c16="http://schemas.microsoft.com/office/drawing/2014/chart" uri="{C3380CC4-5D6E-409C-BE32-E72D297353CC}">
              <c16:uniqueId val="{0000000C-F73A-440B-8C4B-9D4399AC1503}"/>
            </c:ext>
          </c:extLst>
        </c:ser>
        <c:dLbls>
          <c:showLegendKey val="0"/>
          <c:showVal val="0"/>
          <c:showCatName val="0"/>
          <c:showSerName val="0"/>
          <c:showPercent val="0"/>
          <c:showBubbleSize val="0"/>
        </c:dLbls>
        <c:axId val="116412800"/>
        <c:axId val="116414336"/>
      </c:scatterChart>
      <c:valAx>
        <c:axId val="116412800"/>
        <c:scaling>
          <c:orientation val="minMax"/>
        </c:scaling>
        <c:delete val="0"/>
        <c:axPos val="b"/>
        <c:numFmt formatCode="\$#,##0;\$#,##0" sourceLinked="1"/>
        <c:majorTickMark val="out"/>
        <c:minorTickMark val="none"/>
        <c:tickLblPos val="nextTo"/>
        <c:crossAx val="116414336"/>
        <c:crosses val="autoZero"/>
        <c:crossBetween val="midCat"/>
        <c:majorUnit val="20000"/>
      </c:valAx>
      <c:valAx>
        <c:axId val="116414336"/>
        <c:scaling>
          <c:orientation val="minMax"/>
          <c:max val="9"/>
          <c:min val="3"/>
        </c:scaling>
        <c:delete val="0"/>
        <c:axPos val="l"/>
        <c:majorGridlines/>
        <c:numFmt formatCode="###0.0;###0.0" sourceLinked="1"/>
        <c:majorTickMark val="out"/>
        <c:minorTickMark val="none"/>
        <c:tickLblPos val="nextTo"/>
        <c:crossAx val="116412800"/>
        <c:crosses val="autoZero"/>
        <c:crossBetween val="midCat"/>
        <c:majorUnit val="1"/>
        <c:minorUnit val="1"/>
      </c:valAx>
    </c:plotArea>
    <c:plotVisOnly val="1"/>
    <c:dispBlanksAs val="gap"/>
    <c:showDLblsOverMax val="0"/>
  </c:chart>
  <c:spPr>
    <a:solidFill>
      <a:schemeClr val="bg1"/>
    </a:solidFill>
  </c:spPr>
  <c:txPr>
    <a:bodyPr/>
    <a:lstStyle/>
    <a:p>
      <a:pPr>
        <a:defRPr sz="2400"/>
      </a:pPr>
      <a:endParaRPr lang="zh-TW"/>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0.31193</cdr:x>
      <cdr:y>0.625</cdr:y>
    </cdr:from>
    <cdr:to>
      <cdr:x>0.42202</cdr:x>
      <cdr:y>0.8125</cdr:y>
    </cdr:to>
    <cdr:sp macro="" textlink="">
      <cdr:nvSpPr>
        <cdr:cNvPr id="2" name="TextBox 1"/>
        <cdr:cNvSpPr txBox="1"/>
      </cdr:nvSpPr>
      <cdr:spPr>
        <a:xfrm xmlns:a="http://schemas.openxmlformats.org/drawingml/2006/main">
          <a:off x="2590800" y="3048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0.10961</cdr:x>
      <cdr:y>0.43939</cdr:y>
    </cdr:from>
    <cdr:to>
      <cdr:x>0.12797</cdr:x>
      <cdr:y>0.74242</cdr:y>
    </cdr:to>
    <cdr:cxnSp macro="">
      <cdr:nvCxnSpPr>
        <cdr:cNvPr id="3" name="Straight Connector 2">
          <a:extLst xmlns:a="http://schemas.openxmlformats.org/drawingml/2006/main">
            <a:ext uri="{FF2B5EF4-FFF2-40B4-BE49-F238E27FC236}">
              <a16:creationId xmlns:a16="http://schemas.microsoft.com/office/drawing/2014/main" id="{9CA80B30-7658-1F4E-AC2E-15B7CBD8A45A}"/>
            </a:ext>
          </a:extLst>
        </cdr:cNvPr>
        <cdr:cNvCxnSpPr/>
      </cdr:nvCxnSpPr>
      <cdr:spPr bwMode="auto">
        <a:xfrm xmlns:a="http://schemas.openxmlformats.org/drawingml/2006/main">
          <a:off x="909933" y="2209800"/>
          <a:ext cx="152400" cy="1524000"/>
        </a:xfrm>
        <a:prstGeom xmlns:a="http://schemas.openxmlformats.org/drawingml/2006/main" prst="line">
          <a:avLst/>
        </a:prstGeom>
        <a:noFill xmlns:a="http://schemas.openxmlformats.org/drawingml/2006/main"/>
        <a:ln xmlns:a="http://schemas.openxmlformats.org/drawingml/2006/main" w="9525" cap="flat" cmpd="sng" algn="ctr">
          <a:solidFill>
            <a:srgbClr val="002060"/>
          </a:solidFill>
          <a:prstDash val="solid"/>
          <a:round/>
          <a:headEnd type="none" w="med" len="med"/>
          <a:tailEnd type="none" w="med" len="med"/>
        </a:ln>
        <a:effectLst xmlns:a="http://schemas.openxmlformats.org/drawingml/2006/main"/>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60" cy="496332"/>
          </a:xfrm>
          <a:prstGeom prst="rect">
            <a:avLst/>
          </a:prstGeom>
        </p:spPr>
        <p:txBody>
          <a:bodyPr vert="horz" lIns="92105" tIns="46053" rIns="92105" bIns="46053" rtlCol="0"/>
          <a:lstStyle>
            <a:lvl1pPr algn="l">
              <a:defRPr sz="1200"/>
            </a:lvl1pPr>
          </a:lstStyle>
          <a:p>
            <a:endParaRPr lang="en-US"/>
          </a:p>
        </p:txBody>
      </p:sp>
      <p:sp>
        <p:nvSpPr>
          <p:cNvPr id="3" name="Date Placeholder 2"/>
          <p:cNvSpPr>
            <a:spLocks noGrp="1"/>
          </p:cNvSpPr>
          <p:nvPr>
            <p:ph type="dt" sz="quarter" idx="1"/>
          </p:nvPr>
        </p:nvSpPr>
        <p:spPr>
          <a:xfrm>
            <a:off x="3850442" y="1"/>
            <a:ext cx="2945660" cy="496332"/>
          </a:xfrm>
          <a:prstGeom prst="rect">
            <a:avLst/>
          </a:prstGeom>
        </p:spPr>
        <p:txBody>
          <a:bodyPr vert="horz" lIns="92105" tIns="46053" rIns="92105" bIns="46053" rtlCol="0"/>
          <a:lstStyle>
            <a:lvl1pPr algn="r">
              <a:defRPr sz="1200"/>
            </a:lvl1pPr>
          </a:lstStyle>
          <a:p>
            <a:fld id="{9CBA0846-EC1A-40DB-8F81-96AE9A64BBB3}" type="datetimeFigureOut">
              <a:rPr lang="en-US" smtClean="0"/>
              <a:t>2/17/2022</a:t>
            </a:fld>
            <a:endParaRPr lang="en-US"/>
          </a:p>
        </p:txBody>
      </p:sp>
      <p:sp>
        <p:nvSpPr>
          <p:cNvPr id="4" name="Footer Placeholder 3"/>
          <p:cNvSpPr>
            <a:spLocks noGrp="1"/>
          </p:cNvSpPr>
          <p:nvPr>
            <p:ph type="ftr" sz="quarter" idx="2"/>
          </p:nvPr>
        </p:nvSpPr>
        <p:spPr>
          <a:xfrm>
            <a:off x="0" y="9428584"/>
            <a:ext cx="2945660" cy="496332"/>
          </a:xfrm>
          <a:prstGeom prst="rect">
            <a:avLst/>
          </a:prstGeom>
        </p:spPr>
        <p:txBody>
          <a:bodyPr vert="horz" lIns="92105" tIns="46053" rIns="92105" bIns="46053" rtlCol="0" anchor="b"/>
          <a:lstStyle>
            <a:lvl1pPr algn="l">
              <a:defRPr sz="1200"/>
            </a:lvl1pPr>
          </a:lstStyle>
          <a:p>
            <a:endParaRPr lang="en-US"/>
          </a:p>
        </p:txBody>
      </p:sp>
      <p:sp>
        <p:nvSpPr>
          <p:cNvPr id="5" name="Slide Number Placeholder 4"/>
          <p:cNvSpPr>
            <a:spLocks noGrp="1"/>
          </p:cNvSpPr>
          <p:nvPr>
            <p:ph type="sldNum" sz="quarter" idx="3"/>
          </p:nvPr>
        </p:nvSpPr>
        <p:spPr>
          <a:xfrm>
            <a:off x="3850442" y="9428584"/>
            <a:ext cx="2945660" cy="496332"/>
          </a:xfrm>
          <a:prstGeom prst="rect">
            <a:avLst/>
          </a:prstGeom>
        </p:spPr>
        <p:txBody>
          <a:bodyPr vert="horz" lIns="92105" tIns="46053" rIns="92105" bIns="46053" rtlCol="0" anchor="b"/>
          <a:lstStyle>
            <a:lvl1pPr algn="r">
              <a:defRPr sz="1200"/>
            </a:lvl1pPr>
          </a:lstStyle>
          <a:p>
            <a:fld id="{C3CE0DA8-8A21-4DAB-8D09-F8325147C991}" type="slidenum">
              <a:rPr lang="en-US" smtClean="0"/>
              <a:t>‹#›</a:t>
            </a:fld>
            <a:endParaRPr lang="en-US"/>
          </a:p>
        </p:txBody>
      </p:sp>
    </p:spTree>
    <p:extLst>
      <p:ext uri="{BB962C8B-B14F-4D97-AF65-F5344CB8AC3E}">
        <p14:creationId xmlns:p14="http://schemas.microsoft.com/office/powerpoint/2010/main" val="402668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60" cy="496332"/>
          </a:xfrm>
          <a:prstGeom prst="rect">
            <a:avLst/>
          </a:prstGeom>
        </p:spPr>
        <p:txBody>
          <a:bodyPr vert="horz" lIns="92105" tIns="46053" rIns="92105" bIns="46053" rtlCol="0"/>
          <a:lstStyle>
            <a:lvl1pPr algn="l">
              <a:defRPr sz="1200"/>
            </a:lvl1pPr>
          </a:lstStyle>
          <a:p>
            <a:endParaRPr lang="en-US"/>
          </a:p>
        </p:txBody>
      </p:sp>
      <p:sp>
        <p:nvSpPr>
          <p:cNvPr id="3" name="Date Placeholder 2"/>
          <p:cNvSpPr>
            <a:spLocks noGrp="1"/>
          </p:cNvSpPr>
          <p:nvPr>
            <p:ph type="dt" idx="1"/>
          </p:nvPr>
        </p:nvSpPr>
        <p:spPr>
          <a:xfrm>
            <a:off x="3850442" y="1"/>
            <a:ext cx="2945660" cy="496332"/>
          </a:xfrm>
          <a:prstGeom prst="rect">
            <a:avLst/>
          </a:prstGeom>
        </p:spPr>
        <p:txBody>
          <a:bodyPr vert="horz" lIns="92105" tIns="46053" rIns="92105" bIns="46053" rtlCol="0"/>
          <a:lstStyle>
            <a:lvl1pPr algn="r">
              <a:defRPr sz="1200"/>
            </a:lvl1pPr>
          </a:lstStyle>
          <a:p>
            <a:fld id="{EF5DD168-A957-4784-9C8A-5438585B9AF9}" type="datetimeFigureOut">
              <a:rPr lang="en-US" smtClean="0"/>
              <a:t>2/17/2022</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2105" tIns="46053" rIns="92105" bIns="46053" rtlCol="0" anchor="ctr"/>
          <a:lstStyle/>
          <a:p>
            <a:endParaRPr lang="en-US"/>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2105" tIns="46053" rIns="92105" bIns="4605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60" cy="496332"/>
          </a:xfrm>
          <a:prstGeom prst="rect">
            <a:avLst/>
          </a:prstGeom>
        </p:spPr>
        <p:txBody>
          <a:bodyPr vert="horz" lIns="92105" tIns="46053" rIns="92105" bIns="46053" rtlCol="0" anchor="b"/>
          <a:lstStyle>
            <a:lvl1pPr algn="l">
              <a:defRPr sz="1200"/>
            </a:lvl1pPr>
          </a:lstStyle>
          <a:p>
            <a:endParaRPr lang="en-US"/>
          </a:p>
        </p:txBody>
      </p:sp>
      <p:sp>
        <p:nvSpPr>
          <p:cNvPr id="7" name="Slide Number Placeholder 6"/>
          <p:cNvSpPr>
            <a:spLocks noGrp="1"/>
          </p:cNvSpPr>
          <p:nvPr>
            <p:ph type="sldNum" sz="quarter" idx="5"/>
          </p:nvPr>
        </p:nvSpPr>
        <p:spPr>
          <a:xfrm>
            <a:off x="3850442" y="9428584"/>
            <a:ext cx="2945660" cy="496332"/>
          </a:xfrm>
          <a:prstGeom prst="rect">
            <a:avLst/>
          </a:prstGeom>
        </p:spPr>
        <p:txBody>
          <a:bodyPr vert="horz" lIns="92105" tIns="46053" rIns="92105" bIns="46053"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fred.stlouisfed.org/release/tables?rid=53&amp;eid=41047&amp;snid=41049"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fred.stlouisfed.org/series/POPTHM"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a:xfrm>
            <a:off x="731520" y="4560570"/>
            <a:ext cx="6177280" cy="4320540"/>
          </a:xfrm>
        </p:spPr>
        <p:txBody>
          <a:bodyPr/>
          <a:lstStyle/>
          <a:p>
            <a:pPr eaLnBrk="1" hangingPunct="1"/>
            <a:r>
              <a:rPr lang="en-US" dirty="0"/>
              <a:t>It would be helpful to have your students bring their calculators to class for this chapter so they can practice calculating real and nominal </a:t>
            </a:r>
            <a:r>
              <a:rPr lang="en-US" b="1" i="1" dirty="0"/>
              <a:t>GDP</a:t>
            </a:r>
            <a:r>
              <a:rPr lang="en-US" dirty="0"/>
              <a:t>, </a:t>
            </a:r>
            <a:r>
              <a:rPr lang="en-US" b="1" i="1" dirty="0"/>
              <a:t>GDP</a:t>
            </a:r>
            <a:r>
              <a:rPr lang="en-US" dirty="0"/>
              <a:t> deflator, and inflation rate.  </a:t>
            </a:r>
          </a:p>
          <a:p>
            <a:pPr eaLnBrk="1" hangingPunct="1"/>
            <a:endParaRPr lang="en-US" dirty="0"/>
          </a:p>
          <a:p>
            <a:pPr eaLnBrk="1" hangingPunct="1"/>
            <a:r>
              <a:rPr lang="en-US" dirty="0"/>
              <a:t>This is the first purely macro chapter in the textbook.  It covers the definition of </a:t>
            </a:r>
            <a:r>
              <a:rPr lang="en-US" b="1" i="1" dirty="0"/>
              <a:t>GDP</a:t>
            </a:r>
            <a:r>
              <a:rPr lang="en-US" dirty="0"/>
              <a:t>, the spending components of </a:t>
            </a:r>
            <a:r>
              <a:rPr lang="en-US" b="1" i="1" dirty="0"/>
              <a:t>GDP</a:t>
            </a:r>
            <a:r>
              <a:rPr lang="en-US" dirty="0"/>
              <a:t>, real vs. nominal </a:t>
            </a:r>
            <a:r>
              <a:rPr lang="en-US" b="1" i="1" dirty="0"/>
              <a:t>GDP</a:t>
            </a:r>
            <a:r>
              <a:rPr lang="en-US" dirty="0"/>
              <a:t>, the </a:t>
            </a:r>
            <a:r>
              <a:rPr lang="en-US" b="1" i="1" dirty="0"/>
              <a:t>GDP</a:t>
            </a:r>
            <a:r>
              <a:rPr lang="en-US" dirty="0"/>
              <a:t> deflator, and why </a:t>
            </a:r>
            <a:r>
              <a:rPr lang="en-US" b="1" i="1" dirty="0"/>
              <a:t>GDP</a:t>
            </a:r>
            <a:r>
              <a:rPr lang="en-US" dirty="0"/>
              <a:t> is a useful but not perfect measure of a nation’s well-being.</a:t>
            </a:r>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dirty="0"/>
          </a:p>
        </p:txBody>
      </p:sp>
    </p:spTree>
    <p:extLst>
      <p:ext uri="{BB962C8B-B14F-4D97-AF65-F5344CB8AC3E}">
        <p14:creationId xmlns:p14="http://schemas.microsoft.com/office/powerpoint/2010/main" val="4223466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b="1" i="1" dirty="0"/>
              <a:t>GDP</a:t>
            </a:r>
            <a:r>
              <a:rPr lang="en-US" dirty="0"/>
              <a:t> tries to be comprehensive. It includes:</a:t>
            </a:r>
          </a:p>
          <a:p>
            <a:pPr marL="177845" indent="-177845">
              <a:buFont typeface="Arial" panose="020B0604020202020204" pitchFamily="34" charset="0"/>
              <a:buChar char="•"/>
            </a:pPr>
            <a:r>
              <a:rPr lang="en-US" dirty="0"/>
              <a:t>all items produced in the economy and sold legally in markets (apples, oranges, and grapefruit, books and movies, haircuts and healthcare, etc.)</a:t>
            </a:r>
          </a:p>
          <a:p>
            <a:pPr marL="177845" indent="-177845">
              <a:buFont typeface="Arial" panose="020B0604020202020204" pitchFamily="34" charset="0"/>
              <a:buChar char="•"/>
            </a:pPr>
            <a:r>
              <a:rPr lang="en-US" dirty="0"/>
              <a:t>the market value of the housing services provided by the economy’s stock of housing (rent for rental housing, estimated rental value for owner-occupied housing) </a:t>
            </a:r>
          </a:p>
          <a:p>
            <a:endParaRPr lang="en-US" dirty="0"/>
          </a:p>
          <a:p>
            <a:r>
              <a:rPr lang="en-US" dirty="0"/>
              <a:t>Some products are excluded from </a:t>
            </a:r>
            <a:r>
              <a:rPr lang="en-US" b="1" i="1" dirty="0"/>
              <a:t>GDP</a:t>
            </a:r>
            <a:r>
              <a:rPr lang="en-US" dirty="0"/>
              <a:t> because they are hard to measure:</a:t>
            </a:r>
          </a:p>
          <a:p>
            <a:pPr marL="177845" indent="-177845">
              <a:buFont typeface="Arial" panose="020B0604020202020204" pitchFamily="34" charset="0"/>
              <a:buChar char="•"/>
            </a:pPr>
            <a:r>
              <a:rPr lang="en-US" dirty="0"/>
              <a:t>Most items produced and sold illicitly, such as illegal drugs</a:t>
            </a:r>
          </a:p>
          <a:p>
            <a:pPr marL="177845" indent="-177845">
              <a:buFont typeface="Arial" panose="020B0604020202020204" pitchFamily="34" charset="0"/>
              <a:buChar char="•"/>
            </a:pPr>
            <a:r>
              <a:rPr lang="en-US" dirty="0"/>
              <a:t>Most items that are produced and consumed at home (never enter the marketplace). </a:t>
            </a:r>
            <a:r>
              <a:rPr lang="en-US" b="1" i="1" dirty="0"/>
              <a:t>GDP</a:t>
            </a:r>
            <a:r>
              <a:rPr lang="en-US" dirty="0"/>
              <a:t> includes vegetables you buy at the grocery store but not vegetables you grow in your garden.</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10</a:t>
            </a:fld>
            <a:endParaRPr lang="en-US"/>
          </a:p>
        </p:txBody>
      </p:sp>
    </p:spTree>
    <p:extLst>
      <p:ext uri="{BB962C8B-B14F-4D97-AF65-F5344CB8AC3E}">
        <p14:creationId xmlns:p14="http://schemas.microsoft.com/office/powerpoint/2010/main" val="77749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eaLnBrk="1" hangingPunct="1"/>
            <a:r>
              <a:rPr lang="en-US" b="1" i="1" dirty="0"/>
              <a:t>GDP</a:t>
            </a:r>
            <a:r>
              <a:rPr lang="en-US" baseline="0" dirty="0"/>
              <a:t> accounts for only the final goods and services to avoid double counting. </a:t>
            </a:r>
          </a:p>
          <a:p>
            <a:pPr eaLnBrk="1" hangingPunct="1"/>
            <a:endParaRPr lang="en-US" baseline="0" dirty="0"/>
          </a:p>
          <a:p>
            <a:r>
              <a:rPr lang="en-US" dirty="0"/>
              <a:t>Exception: when an intermediate good is produced and, rather than being used, is added to a firm’s inventory of goods for use or sale at a later date (its value as inventory investment is included as part of </a:t>
            </a:r>
            <a:r>
              <a:rPr lang="en-US" b="1" i="1" dirty="0"/>
              <a:t>GDP</a:t>
            </a:r>
            <a:r>
              <a:rPr lang="en-US" dirty="0"/>
              <a:t>).</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11</a:t>
            </a:fld>
            <a:endParaRPr lang="en-US"/>
          </a:p>
        </p:txBody>
      </p:sp>
    </p:spTree>
    <p:extLst>
      <p:ext uri="{BB962C8B-B14F-4D97-AF65-F5344CB8AC3E}">
        <p14:creationId xmlns:p14="http://schemas.microsoft.com/office/powerpoint/2010/main" val="2927154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12</a:t>
            </a:fld>
            <a:endParaRPr lang="en-US"/>
          </a:p>
        </p:txBody>
      </p:sp>
    </p:spTree>
    <p:extLst>
      <p:ext uri="{BB962C8B-B14F-4D97-AF65-F5344CB8AC3E}">
        <p14:creationId xmlns:p14="http://schemas.microsoft.com/office/powerpoint/2010/main" val="770682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dirty="0"/>
              <a:t>When Ford produces and sells a new car, the value of the car is included in </a:t>
            </a:r>
            <a:r>
              <a:rPr lang="en-US" b="1" i="1" dirty="0"/>
              <a:t>GDP</a:t>
            </a:r>
            <a:r>
              <a:rPr lang="en-US" dirty="0"/>
              <a:t>. But when I sell my 2014 Ford Focus to my cousin </a:t>
            </a:r>
            <a:r>
              <a:rPr lang="en-US" dirty="0" err="1"/>
              <a:t>Chey</a:t>
            </a:r>
            <a:r>
              <a:rPr lang="en-US" dirty="0"/>
              <a:t> for $4,000, the value of the used car is not included in </a:t>
            </a:r>
            <a:r>
              <a:rPr lang="en-US" b="1" i="1" dirty="0"/>
              <a:t>GDP</a:t>
            </a:r>
            <a:r>
              <a:rPr lang="en-US" dirty="0"/>
              <a:t>.</a:t>
            </a:r>
          </a:p>
        </p:txBody>
      </p:sp>
      <p:sp>
        <p:nvSpPr>
          <p:cNvPr id="4" name="Slide Number Placeholder 3"/>
          <p:cNvSpPr>
            <a:spLocks noGrp="1"/>
          </p:cNvSpPr>
          <p:nvPr>
            <p:ph type="sldNum" sz="quarter" idx="10"/>
          </p:nvPr>
        </p:nvSpPr>
        <p:spPr/>
        <p:txBody>
          <a:bodyPr/>
          <a:lstStyle/>
          <a:p>
            <a:fld id="{2CAF6792-DBE1-4461-97FA-F85A7B48814E}" type="slidenum">
              <a:rPr lang="en-US" smtClean="0"/>
              <a:t>13</a:t>
            </a:fld>
            <a:endParaRPr lang="en-US"/>
          </a:p>
        </p:txBody>
      </p:sp>
    </p:spTree>
    <p:extLst>
      <p:ext uri="{BB962C8B-B14F-4D97-AF65-F5344CB8AC3E}">
        <p14:creationId xmlns:p14="http://schemas.microsoft.com/office/powerpoint/2010/main" val="4256918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dirty="0"/>
              <a:t>When Ford Motor Company</a:t>
            </a:r>
            <a:r>
              <a:rPr lang="en-US" baseline="0" dirty="0"/>
              <a:t> produces cars in the Chicago, Illinois factory, the production is counted as part of </a:t>
            </a:r>
            <a:r>
              <a:rPr lang="en-US" b="1" i="1" baseline="0" dirty="0"/>
              <a:t>GDP</a:t>
            </a:r>
            <a:r>
              <a:rPr lang="en-US" baseline="0" dirty="0"/>
              <a:t>.</a:t>
            </a:r>
          </a:p>
          <a:p>
            <a:r>
              <a:rPr lang="en-US" baseline="0" dirty="0"/>
              <a:t>But when the same Ford Motor Company produces cars in one of the 3 factories in Turkey, the production is not counted as part of the U.S. </a:t>
            </a:r>
            <a:r>
              <a:rPr lang="en-US" b="1" i="1" baseline="0" dirty="0"/>
              <a:t>GDP</a:t>
            </a:r>
            <a:r>
              <a:rPr lang="en-US" b="0" i="0" baseline="0" dirty="0"/>
              <a:t>.</a:t>
            </a:r>
            <a:r>
              <a:rPr lang="en-US" baseline="0" dirty="0"/>
              <a:t>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14</a:t>
            </a:fld>
            <a:endParaRPr lang="en-US"/>
          </a:p>
        </p:txBody>
      </p:sp>
    </p:spTree>
    <p:extLst>
      <p:ext uri="{BB962C8B-B14F-4D97-AF65-F5344CB8AC3E}">
        <p14:creationId xmlns:p14="http://schemas.microsoft.com/office/powerpoint/2010/main" val="3539394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dirty="0"/>
              <a:t>The figure reported for quarterly </a:t>
            </a:r>
            <a:r>
              <a:rPr lang="en-US" b="1" i="1" dirty="0"/>
              <a:t>GDP</a:t>
            </a:r>
            <a:r>
              <a:rPr lang="en-US" dirty="0"/>
              <a:t> “at an annual rate” is the amount of income and expenditure during the quarter multiplied by 4. </a:t>
            </a:r>
          </a:p>
          <a:p>
            <a:endParaRPr lang="en-US" dirty="0"/>
          </a:p>
          <a:p>
            <a:r>
              <a:rPr lang="en-US" dirty="0"/>
              <a:t>This definition focuses on </a:t>
            </a:r>
            <a:r>
              <a:rPr lang="en-US" b="1" i="1" dirty="0"/>
              <a:t>GDP</a:t>
            </a:r>
            <a:r>
              <a:rPr lang="en-US" dirty="0"/>
              <a:t> as total expenditure in the economy. </a:t>
            </a:r>
          </a:p>
          <a:p>
            <a:endParaRPr lang="en-US" dirty="0"/>
          </a:p>
          <a:p>
            <a:r>
              <a:rPr lang="en-US" dirty="0"/>
              <a:t>The government also adds up total income in the economy to arrive at </a:t>
            </a:r>
            <a:r>
              <a:rPr lang="en-US" i="1" dirty="0"/>
              <a:t>gross domestic income </a:t>
            </a:r>
            <a:r>
              <a:rPr lang="en-US" dirty="0"/>
              <a:t>(</a:t>
            </a:r>
            <a:r>
              <a:rPr lang="en-US" b="1" i="1" dirty="0"/>
              <a:t>GDI</a:t>
            </a:r>
            <a:r>
              <a:rPr lang="en-US" dirty="0"/>
              <a:t>). </a:t>
            </a:r>
            <a:r>
              <a:rPr lang="en-US" b="1" i="1" dirty="0"/>
              <a:t>GDP</a:t>
            </a:r>
            <a:r>
              <a:rPr lang="en-US" dirty="0"/>
              <a:t> and </a:t>
            </a:r>
            <a:r>
              <a:rPr lang="en-US" b="1" i="1" dirty="0"/>
              <a:t>GDI</a:t>
            </a:r>
            <a:r>
              <a:rPr lang="en-US" dirty="0"/>
              <a:t> give </a:t>
            </a:r>
            <a:r>
              <a:rPr lang="en-US" u="sng" dirty="0"/>
              <a:t>almost</a:t>
            </a:r>
            <a:r>
              <a:rPr lang="en-US" dirty="0"/>
              <a:t> exactly the same number. (Data sources are not perfect; the difference between </a:t>
            </a:r>
            <a:r>
              <a:rPr lang="en-US" b="1" i="1" dirty="0"/>
              <a:t>GDP</a:t>
            </a:r>
            <a:r>
              <a:rPr lang="en-US" dirty="0"/>
              <a:t> and </a:t>
            </a:r>
            <a:r>
              <a:rPr lang="en-US" b="1" i="1" dirty="0"/>
              <a:t>GDI</a:t>
            </a:r>
            <a:r>
              <a:rPr lang="en-US" dirty="0"/>
              <a:t> is called the </a:t>
            </a:r>
            <a:r>
              <a:rPr lang="en-US" i="1" dirty="0"/>
              <a:t>statistical discrepancy</a:t>
            </a:r>
            <a:r>
              <a:rPr lang="en-US" dirty="0"/>
              <a:t>.)</a:t>
            </a:r>
          </a:p>
        </p:txBody>
      </p:sp>
      <p:sp>
        <p:nvSpPr>
          <p:cNvPr id="4" name="Slide Number Placeholder 3"/>
          <p:cNvSpPr>
            <a:spLocks noGrp="1"/>
          </p:cNvSpPr>
          <p:nvPr>
            <p:ph type="sldNum" sz="quarter" idx="10"/>
          </p:nvPr>
        </p:nvSpPr>
        <p:spPr/>
        <p:txBody>
          <a:bodyPr/>
          <a:lstStyle/>
          <a:p>
            <a:fld id="{2CAF6792-DBE1-4461-97FA-F85A7B48814E}" type="slidenum">
              <a:rPr lang="en-US" smtClean="0"/>
              <a:t>15</a:t>
            </a:fld>
            <a:endParaRPr lang="en-US"/>
          </a:p>
        </p:txBody>
      </p:sp>
    </p:spTree>
    <p:extLst>
      <p:ext uri="{BB962C8B-B14F-4D97-AF65-F5344CB8AC3E}">
        <p14:creationId xmlns:p14="http://schemas.microsoft.com/office/powerpoint/2010/main" val="902273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CAF6792-DBE1-4461-97FA-F85A7B48814E}" type="slidenum">
              <a:rPr lang="en-US" smtClean="0"/>
              <a:t>16</a:t>
            </a:fld>
            <a:endParaRPr lang="en-US"/>
          </a:p>
        </p:txBody>
      </p:sp>
    </p:spTree>
    <p:extLst>
      <p:ext uri="{BB962C8B-B14F-4D97-AF65-F5344CB8AC3E}">
        <p14:creationId xmlns:p14="http://schemas.microsoft.com/office/powerpoint/2010/main" val="384492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CAF6792-DBE1-4461-97FA-F85A7B48814E}" type="slidenum">
              <a:rPr lang="en-US" smtClean="0"/>
              <a:t>17</a:t>
            </a:fld>
            <a:endParaRPr lang="en-US"/>
          </a:p>
        </p:txBody>
      </p:sp>
    </p:spTree>
    <p:extLst>
      <p:ext uri="{BB962C8B-B14F-4D97-AF65-F5344CB8AC3E}">
        <p14:creationId xmlns:p14="http://schemas.microsoft.com/office/powerpoint/2010/main" val="3165371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CAF6792-DBE1-4461-97FA-F85A7B48814E}" type="slidenum">
              <a:rPr lang="en-US" smtClean="0"/>
              <a:t>18</a:t>
            </a:fld>
            <a:endParaRPr lang="en-US"/>
          </a:p>
        </p:txBody>
      </p:sp>
    </p:spTree>
    <p:extLst>
      <p:ext uri="{BB962C8B-B14F-4D97-AF65-F5344CB8AC3E}">
        <p14:creationId xmlns:p14="http://schemas.microsoft.com/office/powerpoint/2010/main" val="668709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CAF6792-DBE1-4461-97FA-F85A7B48814E}" type="slidenum">
              <a:rPr lang="en-US" smtClean="0"/>
              <a:t>19</a:t>
            </a:fld>
            <a:endParaRPr lang="en-US"/>
          </a:p>
        </p:txBody>
      </p:sp>
    </p:spTree>
    <p:extLst>
      <p:ext uri="{BB962C8B-B14F-4D97-AF65-F5344CB8AC3E}">
        <p14:creationId xmlns:p14="http://schemas.microsoft.com/office/powerpoint/2010/main" val="153029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dirty="0"/>
          </a:p>
        </p:txBody>
      </p:sp>
    </p:spTree>
    <p:extLst>
      <p:ext uri="{BB962C8B-B14F-4D97-AF65-F5344CB8AC3E}">
        <p14:creationId xmlns:p14="http://schemas.microsoft.com/office/powerpoint/2010/main" val="136236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CAF6792-DBE1-4461-97FA-F85A7B48814E}" type="slidenum">
              <a:rPr lang="en-US" smtClean="0"/>
              <a:t>21</a:t>
            </a:fld>
            <a:endParaRPr lang="en-US"/>
          </a:p>
        </p:txBody>
      </p:sp>
    </p:spTree>
    <p:extLst>
      <p:ext uri="{BB962C8B-B14F-4D97-AF65-F5344CB8AC3E}">
        <p14:creationId xmlns:p14="http://schemas.microsoft.com/office/powerpoint/2010/main" val="3106867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defTabSz="966529">
              <a:defRPr/>
            </a:pPr>
            <a:r>
              <a:rPr lang="en-US" dirty="0"/>
              <a:t>Suggestion:  This question works well for individual work. Show the question, and give your students 1–2 minutes to formulate their answers.  Ask for someone to volunteer his or her response.  Then show the answer on the same slide.</a:t>
            </a:r>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3599936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defTabSz="921058">
              <a:defRPr/>
            </a:pPr>
            <a:r>
              <a:rPr lang="en-US" dirty="0" smtClean="0"/>
              <a:t>Each of the four components is defined and discussed in detail on the following slides.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23</a:t>
            </a:fld>
            <a:endParaRPr lang="en-US"/>
          </a:p>
        </p:txBody>
      </p:sp>
    </p:spTree>
    <p:extLst>
      <p:ext uri="{BB962C8B-B14F-4D97-AF65-F5344CB8AC3E}">
        <p14:creationId xmlns:p14="http://schemas.microsoft.com/office/powerpoint/2010/main" val="900316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eaLnBrk="1" hangingPunct="1"/>
            <a:r>
              <a:rPr lang="en-US" dirty="0"/>
              <a:t>Mostly, the term “consumption” refers to what students probably already think of as total consumer spending.  The note about the treatment of owner-occupied housing is an exception, and some of the test bank questions are designed to see if students remember this exception.  </a:t>
            </a:r>
          </a:p>
          <a:p>
            <a:pPr eaLnBrk="1" hangingPunct="1"/>
            <a:endParaRPr lang="en-US" dirty="0"/>
          </a:p>
          <a:p>
            <a:pPr eaLnBrk="1" hangingPunct="1"/>
            <a:r>
              <a:rPr lang="en-US" dirty="0"/>
              <a:t>(For more on this issue, see the notes accompanying the following slide.) </a:t>
            </a:r>
          </a:p>
          <a:p>
            <a:pPr eaLnBrk="1" hangingPunct="1"/>
            <a:endParaRPr lang="en-US" dirty="0"/>
          </a:p>
          <a:p>
            <a:r>
              <a:rPr lang="en-US" dirty="0"/>
              <a:t>C is spending by households on durable goods, nondurable goods, and services. So household spending on education is also included in consumption of services. </a:t>
            </a:r>
          </a:p>
        </p:txBody>
      </p:sp>
      <p:sp>
        <p:nvSpPr>
          <p:cNvPr id="4" name="Slide Number Placeholder 3"/>
          <p:cNvSpPr>
            <a:spLocks noGrp="1"/>
          </p:cNvSpPr>
          <p:nvPr>
            <p:ph type="sldNum" sz="quarter" idx="10"/>
          </p:nvPr>
        </p:nvSpPr>
        <p:spPr/>
        <p:txBody>
          <a:bodyPr/>
          <a:lstStyle/>
          <a:p>
            <a:fld id="{2CAF6792-DBE1-4461-97FA-F85A7B48814E}" type="slidenum">
              <a:rPr lang="en-US" smtClean="0"/>
              <a:t>24</a:t>
            </a:fld>
            <a:endParaRPr lang="en-US"/>
          </a:p>
        </p:txBody>
      </p:sp>
    </p:spTree>
    <p:extLst>
      <p:ext uri="{BB962C8B-B14F-4D97-AF65-F5344CB8AC3E}">
        <p14:creationId xmlns:p14="http://schemas.microsoft.com/office/powerpoint/2010/main" val="719855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dirty="0" smtClean="0"/>
              <a:t>More on the treatment of owner-occupied housing:</a:t>
            </a:r>
          </a:p>
          <a:p>
            <a:endParaRPr lang="en-US" dirty="0" smtClean="0"/>
          </a:p>
          <a:p>
            <a:r>
              <a:rPr lang="en-US" dirty="0" smtClean="0"/>
              <a:t>In the national income and product accounts, a house is considered a piece of capital that is used to produce a flow of services—housing services.  </a:t>
            </a:r>
          </a:p>
          <a:p>
            <a:endParaRPr lang="en-US" dirty="0" smtClean="0"/>
          </a:p>
          <a:p>
            <a:r>
              <a:rPr lang="en-US" dirty="0" smtClean="0"/>
              <a:t>When a consumer (as a tenant) rents a house or apartment, the consumer is buying housing services.  These services are considered consumption, so the price paid for these services – rent – is counted in the “consumption” component of GDP .  </a:t>
            </a:r>
          </a:p>
          <a:p>
            <a:endParaRPr lang="en-US" dirty="0" smtClean="0"/>
          </a:p>
          <a:p>
            <a:r>
              <a:rPr lang="en-US" dirty="0" smtClean="0"/>
              <a:t>When someone buys a new house to live in, she is both a producer and a consumer.  As a producer, she has made an investment (the purchase of the house) that will produce a service.  She is also the consumer of this service, which is valued at the market rental rate for that type of house.  So, the accounting conventions treat this situation as if the person is her own landlord and rents the house to/from herself.  </a:t>
            </a:r>
          </a:p>
          <a:p>
            <a:endParaRPr lang="en-US" dirty="0" smtClean="0"/>
          </a:p>
          <a:p>
            <a:r>
              <a:rPr lang="en-US" dirty="0" smtClean="0"/>
              <a:t>When students begin to understand this, they may wonder why certain other goods (like cars) that produce a flow of consumer services are not also treated this way.  There really is no good answer.  It’s just a convention of the national income and product accounts.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25</a:t>
            </a:fld>
            <a:endParaRPr lang="en-US"/>
          </a:p>
        </p:txBody>
      </p:sp>
    </p:spTree>
    <p:extLst>
      <p:ext uri="{BB962C8B-B14F-4D97-AF65-F5344CB8AC3E}">
        <p14:creationId xmlns:p14="http://schemas.microsoft.com/office/powerpoint/2010/main" val="1224209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defTabSz="921058">
              <a:defRPr/>
            </a:pPr>
            <a:r>
              <a:rPr lang="en-US" dirty="0" smtClean="0"/>
              <a:t>You might tell your students that transfer payments, like Social Security checks, are excluded from G to avoid double-counting:  retired persons spend part or all of their Social Security benefits on food, rent, prescriptions, and so forth, all of which count in consumption.  If we also counted the Social Security check as part of G, then the same money would be counted twice, which would make GDP look bigger than it really is.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26</a:t>
            </a:fld>
            <a:endParaRPr lang="en-US"/>
          </a:p>
        </p:txBody>
      </p:sp>
    </p:spTree>
    <p:extLst>
      <p:ext uri="{BB962C8B-B14F-4D97-AF65-F5344CB8AC3E}">
        <p14:creationId xmlns:p14="http://schemas.microsoft.com/office/powerpoint/2010/main" val="3891660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eaLnBrk="1" hangingPunct="1"/>
            <a:r>
              <a:rPr lang="en-US" dirty="0" smtClean="0"/>
              <a:t>The “net” in “net exports” refers to the fact that we are subtracting imports from exports.  This subtraction is important, because imports are also counted in the other components of GDP; failing to subtract them would cause GDP to measure not just the value of goods produced domestically, but also goods produced abroad and imported.  </a:t>
            </a:r>
          </a:p>
          <a:p>
            <a:pPr eaLnBrk="1" hangingPunct="1"/>
            <a:endParaRPr lang="en-US" dirty="0" smtClean="0"/>
          </a:p>
          <a:p>
            <a:pPr eaLnBrk="1" hangingPunct="1"/>
            <a:r>
              <a:rPr lang="en-US" dirty="0" smtClean="0"/>
              <a:t>For example, if a consumer spends $100 on a DVD player imported from Japan, that $100 counts in “consumption,” even though the player was not produced domestically.  We subtract off that $100 import so that GDP ends up including the value of only domestically-produced goods and services.  </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27</a:t>
            </a:fld>
            <a:endParaRPr lang="en-US"/>
          </a:p>
        </p:txBody>
      </p:sp>
    </p:spTree>
    <p:extLst>
      <p:ext uri="{BB962C8B-B14F-4D97-AF65-F5344CB8AC3E}">
        <p14:creationId xmlns:p14="http://schemas.microsoft.com/office/powerpoint/2010/main" val="2406005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eaLnBrk="1" hangingPunct="1"/>
            <a:r>
              <a:rPr lang="en-US" dirty="0"/>
              <a:t>This is an updated version of Table 1 in this chapter of the textbook.  </a:t>
            </a:r>
          </a:p>
          <a:p>
            <a:pPr eaLnBrk="1" hangingPunct="1"/>
            <a:endParaRPr lang="en-US" dirty="0"/>
          </a:p>
          <a:p>
            <a:pPr eaLnBrk="1" hangingPunct="1"/>
            <a:r>
              <a:rPr lang="en-US" dirty="0"/>
              <a:t>I</a:t>
            </a:r>
            <a:r>
              <a:rPr lang="en-US" baseline="0" dirty="0"/>
              <a:t> find it helpful to remind students that one billion is 1 followed by 9 zeroes and writing it on the board, so U.S. </a:t>
            </a:r>
            <a:r>
              <a:rPr lang="en-US" b="1" i="1" dirty="0"/>
              <a:t>GDP</a:t>
            </a:r>
            <a:r>
              <a:rPr lang="en-US" baseline="0" dirty="0"/>
              <a:t> in  2018 was $20,494,000,000,000; or as $20.5 trillion (and remind students that one trillion is 1 followed by 12 zeroes).</a:t>
            </a:r>
          </a:p>
          <a:p>
            <a:pPr eaLnBrk="1" hangingPunct="1"/>
            <a:endParaRPr lang="en-US" baseline="0" dirty="0"/>
          </a:p>
          <a:p>
            <a:r>
              <a:rPr lang="en-US" dirty="0"/>
              <a:t>Net exports is negative because Americans spent more on foreign goods than foreigners spent on American goods (so Imports exceed Exports).</a:t>
            </a:r>
          </a:p>
          <a:p>
            <a:pPr eaLnBrk="1" hangingPunct="1"/>
            <a:endParaRPr lang="en-US" dirty="0"/>
          </a:p>
          <a:p>
            <a:pPr eaLnBrk="1" hangingPunct="1"/>
            <a:r>
              <a:rPr lang="en-US" dirty="0"/>
              <a:t>Source for data on </a:t>
            </a:r>
            <a:r>
              <a:rPr lang="en-US" b="1" i="1" dirty="0"/>
              <a:t>GDP</a:t>
            </a:r>
            <a:r>
              <a:rPr lang="en-US" dirty="0"/>
              <a:t> &amp; components: U.S. Bureau of Economic Analysis, Personal Consumption Expenditures [PCECA] (Table 1.1.5), retrieved from FRED, Federal Reserve Bank of St. Louis; https://fred.stlouisfed.org/series/PCECA, May 15, 2019. </a:t>
            </a:r>
            <a:r>
              <a:rPr lang="en-US" dirty="0">
                <a:hlinkClick r:id="rId3"/>
              </a:rPr>
              <a:t>https://fred.stlouisfed.org/release/tables?rid=53&amp;eid=41047&amp;snid=41049</a:t>
            </a:r>
            <a:r>
              <a:rPr lang="en-US" dirty="0"/>
              <a:t>  </a:t>
            </a:r>
          </a:p>
          <a:p>
            <a:pPr eaLnBrk="1" hangingPunct="1"/>
            <a:endParaRPr lang="en-US" dirty="0"/>
          </a:p>
          <a:p>
            <a:pPr eaLnBrk="1" hangingPunct="1"/>
            <a:r>
              <a:rPr lang="en-US" dirty="0"/>
              <a:t>Source for population data (used to calculate the per capita figures): </a:t>
            </a:r>
            <a:r>
              <a:rPr lang="en-US" dirty="0">
                <a:hlinkClick r:id="rId4"/>
              </a:rPr>
              <a:t>https://fred.stlouisfed.org/series/POPTHM</a:t>
            </a:r>
            <a:endParaRPr lang="en-US" dirty="0"/>
          </a:p>
          <a:p>
            <a:pPr eaLnBrk="1" hangingPunct="1"/>
            <a:r>
              <a:rPr lang="en-US" dirty="0"/>
              <a:t>Original source: U.S. Department of Commerce: Census Bureau, www.census.gov</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28</a:t>
            </a:fld>
            <a:endParaRPr lang="en-US"/>
          </a:p>
        </p:txBody>
      </p:sp>
    </p:spTree>
    <p:extLst>
      <p:ext uri="{BB962C8B-B14F-4D97-AF65-F5344CB8AC3E}">
        <p14:creationId xmlns:p14="http://schemas.microsoft.com/office/powerpoint/2010/main" val="1057697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defTabSz="966529">
              <a:defRPr/>
            </a:pPr>
            <a:r>
              <a:rPr lang="en-US" dirty="0"/>
              <a:t>Suggestion:  Show these questions, and give your students 1–3 minutes to formulate their answers.  </a:t>
            </a:r>
          </a:p>
          <a:p>
            <a:pPr defTabSz="966529">
              <a:defRPr/>
            </a:pPr>
            <a:r>
              <a:rPr lang="en-US" dirty="0"/>
              <a:t>Ask for someone to volunteer his or her response.  Then show the answers on the next two slides.</a:t>
            </a:r>
          </a:p>
        </p:txBody>
      </p:sp>
      <p:sp>
        <p:nvSpPr>
          <p:cNvPr id="4" name="Slide Number Placeholder 3"/>
          <p:cNvSpPr>
            <a:spLocks noGrp="1"/>
          </p:cNvSpPr>
          <p:nvPr>
            <p:ph type="sldNum" sz="quarter" idx="10"/>
          </p:nvPr>
        </p:nvSpPr>
        <p:spPr/>
        <p:txBody>
          <a:bodyPr/>
          <a:lstStyle/>
          <a:p>
            <a:fld id="{2CAF6792-DBE1-4461-97FA-F85A7B48814E}" type="slidenum">
              <a:rPr lang="en-US" smtClean="0"/>
              <a:t>30</a:t>
            </a:fld>
            <a:endParaRPr lang="en-US"/>
          </a:p>
        </p:txBody>
      </p:sp>
    </p:spTree>
    <p:extLst>
      <p:ext uri="{BB962C8B-B14F-4D97-AF65-F5344CB8AC3E}">
        <p14:creationId xmlns:p14="http://schemas.microsoft.com/office/powerpoint/2010/main" val="4128960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eaLnBrk="1" hangingPunct="1"/>
            <a:r>
              <a:rPr lang="en-US" dirty="0"/>
              <a:t>For A, ask your students whether the answer would be different if </a:t>
            </a:r>
            <a:r>
              <a:rPr lang="en-US" dirty="0" err="1"/>
              <a:t>Jahzara</a:t>
            </a:r>
            <a:r>
              <a:rPr lang="en-US" dirty="0"/>
              <a:t> were a government employee.  The correct answer is NO.  Government employees engage in consumption, just like everyone else. </a:t>
            </a:r>
          </a:p>
        </p:txBody>
      </p:sp>
      <p:sp>
        <p:nvSpPr>
          <p:cNvPr id="4" name="Slide Number Placeholder 3"/>
          <p:cNvSpPr>
            <a:spLocks noGrp="1"/>
          </p:cNvSpPr>
          <p:nvPr>
            <p:ph type="sldNum" sz="quarter" idx="10"/>
          </p:nvPr>
        </p:nvSpPr>
        <p:spPr/>
        <p:txBody>
          <a:bodyPr/>
          <a:lstStyle/>
          <a:p>
            <a:fld id="{2CAF6792-DBE1-4461-97FA-F85A7B48814E}" type="slidenum">
              <a:rPr lang="en-US" smtClean="0"/>
              <a:t>31</a:t>
            </a:fld>
            <a:endParaRPr lang="en-US"/>
          </a:p>
        </p:txBody>
      </p:sp>
    </p:spTree>
    <p:extLst>
      <p:ext uri="{BB962C8B-B14F-4D97-AF65-F5344CB8AC3E}">
        <p14:creationId xmlns:p14="http://schemas.microsoft.com/office/powerpoint/2010/main" val="867998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eaLnBrk="1" hangingPunct="1"/>
            <a:r>
              <a:rPr lang="en-US" dirty="0" smtClean="0"/>
              <a:t>The text in the first bullet point is NOT the formal textbook definition of GDP.  The formal definition is given and discussed in detail immediately after the Circular-Flow Diagram.  </a:t>
            </a:r>
          </a:p>
          <a:p>
            <a:pPr eaLnBrk="1" hangingPunct="1"/>
            <a:endParaRPr lang="en-US" dirty="0" smtClean="0"/>
          </a:p>
          <a:p>
            <a:pPr eaLnBrk="1" hangingPunct="1"/>
            <a:r>
              <a:rPr lang="en-US" dirty="0" smtClean="0"/>
              <a:t>A good way to judge how well someone is doing economically is to look at his or her income.  We can judge how well a country is doing economically by looking at the total income that everyone in the economy is earning.  GDP is our measure of the economy’s total income, often called “national income.”</a:t>
            </a:r>
          </a:p>
          <a:p>
            <a:pPr eaLnBrk="1" hangingPunct="1"/>
            <a:endParaRPr lang="en-US" dirty="0" smtClean="0"/>
          </a:p>
          <a:p>
            <a:pPr eaLnBrk="1" hangingPunct="1"/>
            <a:r>
              <a:rPr lang="en-US" dirty="0" smtClean="0"/>
              <a:t>GDP also measures total expenditure on the goods and services produced in the economy, and the value of the economy’s output (production) of goods and services.  Thus, GDP is also referred to as “output.” </a:t>
            </a:r>
          </a:p>
          <a:p>
            <a:pPr eaLnBrk="1" hangingPunct="1"/>
            <a:endParaRPr lang="en-US" dirty="0" smtClean="0"/>
          </a:p>
          <a:p>
            <a:pPr eaLnBrk="1" hangingPunct="1"/>
            <a:r>
              <a:rPr lang="en-US" dirty="0" smtClean="0"/>
              <a:t>The equality of income and expenditure is an accounting identity (not, for example, an equilibrium condition):  it </a:t>
            </a:r>
            <a:r>
              <a:rPr lang="en-US" u="sng" dirty="0" smtClean="0"/>
              <a:t>must</a:t>
            </a:r>
            <a:r>
              <a:rPr lang="en-US" dirty="0" smtClean="0"/>
              <a:t> be true that income equals expenditure.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3911369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eaLnBrk="1" hangingPunct="1"/>
            <a:r>
              <a:rPr lang="en-US" dirty="0"/>
              <a:t>Regarding part C:  </a:t>
            </a:r>
          </a:p>
          <a:p>
            <a:pPr eaLnBrk="1" hangingPunct="1"/>
            <a:r>
              <a:rPr lang="en-US" dirty="0"/>
              <a:t>Joseph’s purchase causes investment (for his own business) to increase by $800.  However, the computer is sold out of inventory, so inventory investment falls by $800.  The two transactions cancel each other, leaving aggregate investment and </a:t>
            </a:r>
            <a:r>
              <a:rPr lang="en-US" b="1" i="1" dirty="0"/>
              <a:t>GDP </a:t>
            </a:r>
            <a:r>
              <a:rPr lang="en-US" dirty="0"/>
              <a:t>unchanged. </a:t>
            </a:r>
          </a:p>
          <a:p>
            <a:pPr eaLnBrk="1" hangingPunct="1"/>
            <a:endParaRPr lang="en-US" dirty="0"/>
          </a:p>
          <a:p>
            <a:pPr eaLnBrk="1" hangingPunct="1"/>
            <a:r>
              <a:rPr lang="en-US" dirty="0"/>
              <a:t>Regarding part D:</a:t>
            </a:r>
          </a:p>
          <a:p>
            <a:pPr eaLnBrk="1" hangingPunct="1"/>
            <a:r>
              <a:rPr lang="en-US" dirty="0"/>
              <a:t>This problem illustrates why expenditure always equals output, even when firms don’t sell everything they produce due to lackluster demand.  The point here is that unsold output is counted in inventory investment, even when that “investment” was unintentional.</a:t>
            </a:r>
          </a:p>
          <a:p>
            <a:endParaRPr lang="en-US" dirty="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32</a:t>
            </a:fld>
            <a:endParaRPr lang="en-US"/>
          </a:p>
        </p:txBody>
      </p:sp>
    </p:spTree>
    <p:extLst>
      <p:ext uri="{BB962C8B-B14F-4D97-AF65-F5344CB8AC3E}">
        <p14:creationId xmlns:p14="http://schemas.microsoft.com/office/powerpoint/2010/main" val="18631508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dirty="0" smtClean="0"/>
              <a:t>Because inflation can distort economic variables like GDP, we have two versions of GDP.</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33</a:t>
            </a:fld>
            <a:endParaRPr lang="en-US"/>
          </a:p>
        </p:txBody>
      </p:sp>
    </p:spTree>
    <p:extLst>
      <p:ext uri="{BB962C8B-B14F-4D97-AF65-F5344CB8AC3E}">
        <p14:creationId xmlns:p14="http://schemas.microsoft.com/office/powerpoint/2010/main" val="269266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7FEAE00-0275-420D-86AA-627A26C47865}" type="slidenum">
              <a:rPr lang="en-US" smtClean="0"/>
              <a:pPr/>
              <a:t>34</a:t>
            </a:fld>
            <a:endParaRPr lang="en-US"/>
          </a:p>
        </p:txBody>
      </p:sp>
      <p:sp>
        <p:nvSpPr>
          <p:cNvPr id="77827" name="Rectangle 7"/>
          <p:cNvSpPr txBox="1">
            <a:spLocks noGrp="1" noChangeArrowheads="1"/>
          </p:cNvSpPr>
          <p:nvPr/>
        </p:nvSpPr>
        <p:spPr bwMode="auto">
          <a:xfrm>
            <a:off x="3850443" y="9428584"/>
            <a:ext cx="2945659" cy="496332"/>
          </a:xfrm>
          <a:prstGeom prst="rect">
            <a:avLst/>
          </a:prstGeom>
          <a:noFill/>
          <a:ln w="9525">
            <a:noFill/>
            <a:miter lim="800000"/>
            <a:headEnd/>
            <a:tailEnd/>
          </a:ln>
        </p:spPr>
        <p:txBody>
          <a:bodyPr lIns="96653" tIns="48327" rIns="96653" bIns="48327" anchor="b"/>
          <a:lstStyle/>
          <a:p>
            <a:pPr algn="r"/>
            <a:fld id="{A84E68EA-73B5-44B9-B045-6F716BE75D5D}" type="slidenum">
              <a:rPr lang="en-US" sz="1200">
                <a:cs typeface="Arial" charset="0"/>
              </a:rPr>
              <a:pPr algn="r"/>
              <a:t>34</a:t>
            </a:fld>
            <a:endParaRPr lang="en-US" sz="1200">
              <a:cs typeface="Arial" charset="0"/>
            </a:endParaRPr>
          </a:p>
        </p:txBody>
      </p:sp>
      <p:sp>
        <p:nvSpPr>
          <p:cNvPr id="77828" name="Rectangle 2"/>
          <p:cNvSpPr>
            <a:spLocks noGrp="1" noRot="1" noChangeAspect="1" noChangeArrowheads="1" noTextEdit="1"/>
          </p:cNvSpPr>
          <p:nvPr>
            <p:ph type="sldImg"/>
          </p:nvPr>
        </p:nvSpPr>
        <p:spPr>
          <a:xfrm>
            <a:off x="90488" y="744538"/>
            <a:ext cx="6616700" cy="3722687"/>
          </a:xfrm>
          <a:ln/>
        </p:spPr>
      </p:sp>
      <p:sp>
        <p:nvSpPr>
          <p:cNvPr id="77829" name="Rectangle 3"/>
          <p:cNvSpPr>
            <a:spLocks noGrp="1" noChangeArrowheads="1"/>
          </p:cNvSpPr>
          <p:nvPr>
            <p:ph type="body" idx="1"/>
          </p:nvPr>
        </p:nvSpPr>
        <p:spPr>
          <a:noFill/>
          <a:ln/>
        </p:spPr>
        <p:txBody>
          <a:bodyPr/>
          <a:lstStyle/>
          <a:p>
            <a:pPr eaLnBrk="1" hangingPunct="1"/>
            <a:r>
              <a:rPr lang="en-US" dirty="0"/>
              <a:t>This example is similar to that in the text (Table 2), but using different goods and different numerical values. We assume an economy where</a:t>
            </a:r>
            <a:r>
              <a:rPr lang="en-US" baseline="0" dirty="0"/>
              <a:t> only 2 goods are produced: pizza and chocolate.</a:t>
            </a:r>
            <a:endParaRPr lang="en-US" dirty="0"/>
          </a:p>
          <a:p>
            <a:pPr eaLnBrk="1" hangingPunct="1"/>
            <a:endParaRPr lang="en-US" dirty="0"/>
          </a:p>
          <a:p>
            <a:pPr eaLnBrk="1" hangingPunct="1"/>
            <a:r>
              <a:rPr lang="en-US" dirty="0"/>
              <a:t>Suggestion:  You can work the calculations on the board or you can ask your students to compute nominal </a:t>
            </a:r>
            <a:r>
              <a:rPr lang="en-US" b="1" i="1" dirty="0"/>
              <a:t>GDP</a:t>
            </a:r>
            <a:r>
              <a:rPr lang="en-US" dirty="0"/>
              <a:t> in each year before revealing the answers.  Ask them to compute the rate of increase before revealing the answers.  </a:t>
            </a:r>
          </a:p>
          <a:p>
            <a:pPr eaLnBrk="1" hangingPunct="1"/>
            <a:endParaRPr lang="en-US" dirty="0"/>
          </a:p>
          <a:p>
            <a:pPr eaLnBrk="1" hangingPunct="1"/>
            <a:r>
              <a:rPr lang="en-US" dirty="0"/>
              <a:t>In this example, nominal </a:t>
            </a:r>
            <a:r>
              <a:rPr lang="en-US" b="1" i="1" dirty="0"/>
              <a:t>GDP</a:t>
            </a:r>
            <a:r>
              <a:rPr lang="en-US" dirty="0"/>
              <a:t> grows for two reasons:  prices are rising, and the economy is producing a larger quantity of goods.  </a:t>
            </a:r>
          </a:p>
          <a:p>
            <a:pPr eaLnBrk="1" hangingPunct="1"/>
            <a:endParaRPr lang="en-US" dirty="0"/>
          </a:p>
          <a:p>
            <a:pPr eaLnBrk="1" hangingPunct="1"/>
            <a:r>
              <a:rPr lang="en-US" dirty="0"/>
              <a:t>Thinking of nominal </a:t>
            </a:r>
            <a:r>
              <a:rPr lang="en-US" b="1" i="1" dirty="0"/>
              <a:t>GDP</a:t>
            </a:r>
            <a:r>
              <a:rPr lang="en-US" dirty="0"/>
              <a:t> as total income, the increases in income will overstate the increases in society’s well-being because part of these increases are due to inflation.  </a:t>
            </a:r>
          </a:p>
          <a:p>
            <a:pPr eaLnBrk="1" hangingPunct="1"/>
            <a:endParaRPr lang="en-US" dirty="0"/>
          </a:p>
          <a:p>
            <a:pPr eaLnBrk="1" hangingPunct="1"/>
            <a:r>
              <a:rPr lang="en-US" dirty="0"/>
              <a:t>We need a way to take out the effects of inflation, to see how much people’s incomes are growing in purchasing power terms.  That is the job of real </a:t>
            </a:r>
            <a:r>
              <a:rPr lang="en-US" b="1" i="1" dirty="0"/>
              <a:t>GDP</a:t>
            </a:r>
            <a:r>
              <a:rPr lang="en-US" dirty="0"/>
              <a:t>.  </a:t>
            </a:r>
          </a:p>
        </p:txBody>
      </p:sp>
    </p:spTree>
    <p:extLst>
      <p:ext uri="{BB962C8B-B14F-4D97-AF65-F5344CB8AC3E}">
        <p14:creationId xmlns:p14="http://schemas.microsoft.com/office/powerpoint/2010/main" val="24226796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7FEAE00-0275-420D-86AA-627A26C47865}" type="slidenum">
              <a:rPr lang="en-US" smtClean="0"/>
              <a:pPr/>
              <a:t>35</a:t>
            </a:fld>
            <a:endParaRPr lang="en-US"/>
          </a:p>
        </p:txBody>
      </p:sp>
      <p:sp>
        <p:nvSpPr>
          <p:cNvPr id="77827" name="Rectangle 7"/>
          <p:cNvSpPr txBox="1">
            <a:spLocks noGrp="1" noChangeArrowheads="1"/>
          </p:cNvSpPr>
          <p:nvPr/>
        </p:nvSpPr>
        <p:spPr bwMode="auto">
          <a:xfrm>
            <a:off x="3850443" y="9428584"/>
            <a:ext cx="2945659" cy="496332"/>
          </a:xfrm>
          <a:prstGeom prst="rect">
            <a:avLst/>
          </a:prstGeom>
          <a:noFill/>
          <a:ln w="9525">
            <a:noFill/>
            <a:miter lim="800000"/>
            <a:headEnd/>
            <a:tailEnd/>
          </a:ln>
        </p:spPr>
        <p:txBody>
          <a:bodyPr lIns="96653" tIns="48327" rIns="96653" bIns="48327" anchor="b"/>
          <a:lstStyle/>
          <a:p>
            <a:pPr algn="r"/>
            <a:fld id="{A84E68EA-73B5-44B9-B045-6F716BE75D5D}" type="slidenum">
              <a:rPr lang="en-US" sz="1200">
                <a:cs typeface="Arial" charset="0"/>
              </a:rPr>
              <a:pPr algn="r"/>
              <a:t>35</a:t>
            </a:fld>
            <a:endParaRPr lang="en-US" sz="1200">
              <a:cs typeface="Arial" charset="0"/>
            </a:endParaRPr>
          </a:p>
        </p:txBody>
      </p:sp>
      <p:sp>
        <p:nvSpPr>
          <p:cNvPr id="77828" name="Rectangle 2"/>
          <p:cNvSpPr>
            <a:spLocks noGrp="1" noRot="1" noChangeAspect="1" noChangeArrowheads="1" noTextEdit="1"/>
          </p:cNvSpPr>
          <p:nvPr>
            <p:ph type="sldImg"/>
          </p:nvPr>
        </p:nvSpPr>
        <p:spPr>
          <a:xfrm>
            <a:off x="90488" y="744538"/>
            <a:ext cx="6616700" cy="3722687"/>
          </a:xfrm>
          <a:ln/>
        </p:spPr>
      </p:sp>
      <p:sp>
        <p:nvSpPr>
          <p:cNvPr id="77829" name="Rectangle 3"/>
          <p:cNvSpPr>
            <a:spLocks noGrp="1" noChangeArrowheads="1"/>
          </p:cNvSpPr>
          <p:nvPr>
            <p:ph type="body" idx="1"/>
          </p:nvPr>
        </p:nvSpPr>
        <p:spPr>
          <a:noFill/>
          <a:ln/>
        </p:spPr>
        <p:txBody>
          <a:bodyPr/>
          <a:lstStyle/>
          <a:p>
            <a:pPr eaLnBrk="1" hangingPunct="1"/>
            <a:r>
              <a:rPr lang="en-US" dirty="0"/>
              <a:t>This example shows that real </a:t>
            </a:r>
            <a:r>
              <a:rPr lang="en-US" b="1" i="1" dirty="0"/>
              <a:t>GDP</a:t>
            </a:r>
            <a:r>
              <a:rPr lang="en-US" dirty="0"/>
              <a:t> in every year is constructed using the prices of the base year and that the base year doesn’t change.   </a:t>
            </a:r>
          </a:p>
          <a:p>
            <a:pPr eaLnBrk="1" hangingPunct="1"/>
            <a:endParaRPr lang="en-US" dirty="0"/>
          </a:p>
          <a:p>
            <a:pPr eaLnBrk="1" hangingPunct="1"/>
            <a:r>
              <a:rPr lang="en-US" dirty="0"/>
              <a:t>The growth rate of real </a:t>
            </a:r>
            <a:r>
              <a:rPr lang="en-US" b="1" i="1" dirty="0"/>
              <a:t>GDP</a:t>
            </a:r>
            <a:r>
              <a:rPr lang="en-US" dirty="0"/>
              <a:t> from one year to the next is the answer to this question:</a:t>
            </a:r>
          </a:p>
          <a:p>
            <a:pPr eaLnBrk="1" hangingPunct="1"/>
            <a:endParaRPr lang="en-US" dirty="0"/>
          </a:p>
          <a:p>
            <a:pPr eaLnBrk="1" hangingPunct="1"/>
            <a:r>
              <a:rPr lang="en-US" dirty="0"/>
              <a:t>“How much would </a:t>
            </a:r>
            <a:r>
              <a:rPr lang="en-US" b="1" i="1" dirty="0"/>
              <a:t>GDP</a:t>
            </a:r>
            <a:r>
              <a:rPr lang="en-US" dirty="0"/>
              <a:t> (and hence everyone’s income) have grown if there had been zero inflation?”</a:t>
            </a:r>
          </a:p>
          <a:p>
            <a:pPr eaLnBrk="1" hangingPunct="1"/>
            <a:endParaRPr lang="en-US" dirty="0"/>
          </a:p>
          <a:p>
            <a:pPr eaLnBrk="1" hangingPunct="1"/>
            <a:r>
              <a:rPr lang="en-US" dirty="0"/>
              <a:t>Thus, real </a:t>
            </a:r>
            <a:r>
              <a:rPr lang="en-US" b="1" i="1" dirty="0"/>
              <a:t>GDP</a:t>
            </a:r>
            <a:r>
              <a:rPr lang="en-US" dirty="0"/>
              <a:t> is corrected for inflation.  </a:t>
            </a:r>
          </a:p>
        </p:txBody>
      </p:sp>
    </p:spTree>
    <p:extLst>
      <p:ext uri="{BB962C8B-B14F-4D97-AF65-F5344CB8AC3E}">
        <p14:creationId xmlns:p14="http://schemas.microsoft.com/office/powerpoint/2010/main" val="1903825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2B34B249-C959-4F98-B3F8-D212301DFE87}" type="slidenum">
              <a:rPr lang="en-US" smtClean="0"/>
              <a:pPr/>
              <a:t>36</a:t>
            </a:fld>
            <a:endParaRPr lang="en-US"/>
          </a:p>
        </p:txBody>
      </p:sp>
      <p:sp>
        <p:nvSpPr>
          <p:cNvPr id="79875" name="Rectangle 7"/>
          <p:cNvSpPr txBox="1">
            <a:spLocks noGrp="1" noChangeArrowheads="1"/>
          </p:cNvSpPr>
          <p:nvPr/>
        </p:nvSpPr>
        <p:spPr bwMode="auto">
          <a:xfrm>
            <a:off x="3850443" y="9428584"/>
            <a:ext cx="2945659" cy="496332"/>
          </a:xfrm>
          <a:prstGeom prst="rect">
            <a:avLst/>
          </a:prstGeom>
          <a:noFill/>
          <a:ln w="9525">
            <a:noFill/>
            <a:miter lim="800000"/>
            <a:headEnd/>
            <a:tailEnd/>
          </a:ln>
        </p:spPr>
        <p:txBody>
          <a:bodyPr lIns="96653" tIns="48327" rIns="96653" bIns="48327" anchor="b"/>
          <a:lstStyle/>
          <a:p>
            <a:pPr algn="r"/>
            <a:fld id="{EA8B718D-EDD5-4F35-8177-CA25E7014CB8}" type="slidenum">
              <a:rPr lang="en-US" sz="1200">
                <a:cs typeface="Arial" charset="0"/>
              </a:rPr>
              <a:pPr algn="r"/>
              <a:t>36</a:t>
            </a:fld>
            <a:endParaRPr lang="en-US" sz="1200">
              <a:cs typeface="Arial" charset="0"/>
            </a:endParaRPr>
          </a:p>
        </p:txBody>
      </p:sp>
      <p:sp>
        <p:nvSpPr>
          <p:cNvPr id="79876" name="Rectangle 2"/>
          <p:cNvSpPr>
            <a:spLocks noGrp="1" noRot="1" noChangeAspect="1" noChangeArrowheads="1" noTextEdit="1"/>
          </p:cNvSpPr>
          <p:nvPr>
            <p:ph type="sldImg"/>
          </p:nvPr>
        </p:nvSpPr>
        <p:spPr>
          <a:xfrm>
            <a:off x="90488" y="744538"/>
            <a:ext cx="6616700" cy="3722687"/>
          </a:xfrm>
          <a:ln/>
        </p:spPr>
      </p:sp>
      <p:sp>
        <p:nvSpPr>
          <p:cNvPr id="79877" name="Rectangle 3"/>
          <p:cNvSpPr>
            <a:spLocks noGrp="1" noChangeArrowheads="1"/>
          </p:cNvSpPr>
          <p:nvPr>
            <p:ph type="body" idx="1"/>
          </p:nvPr>
        </p:nvSpPr>
        <p:spPr>
          <a:noFill/>
          <a:ln/>
        </p:spPr>
        <p:txBody>
          <a:bodyPr/>
          <a:lstStyle/>
          <a:p>
            <a:pPr eaLnBrk="1" hangingPunct="1"/>
            <a:r>
              <a:rPr lang="en-US" dirty="0"/>
              <a:t>The table in the top half of this slide merely summarizes the answers from the previous two slides.  This table will be used shortly to compute the growth rates in nominal and real </a:t>
            </a:r>
            <a:r>
              <a:rPr lang="en-US" b="1" i="1" dirty="0"/>
              <a:t>GDP</a:t>
            </a:r>
            <a:r>
              <a:rPr lang="en-US" dirty="0"/>
              <a:t> and to compute the </a:t>
            </a:r>
            <a:r>
              <a:rPr lang="en-US" b="1" i="1" dirty="0"/>
              <a:t>GDP</a:t>
            </a:r>
            <a:r>
              <a:rPr lang="en-US" dirty="0"/>
              <a:t> deflator and inflation rates.   </a:t>
            </a:r>
          </a:p>
          <a:p>
            <a:pPr eaLnBrk="1" hangingPunct="1"/>
            <a:endParaRPr lang="en-US" dirty="0"/>
          </a:p>
          <a:p>
            <a:pPr eaLnBrk="1" hangingPunct="1"/>
            <a:r>
              <a:rPr lang="en-US" dirty="0"/>
              <a:t>Again, the growth rate of real </a:t>
            </a:r>
            <a:r>
              <a:rPr lang="en-US" b="1" i="1" dirty="0"/>
              <a:t>GDP</a:t>
            </a:r>
            <a:r>
              <a:rPr lang="en-US" dirty="0"/>
              <a:t> from one year to the next is the answer to this question:</a:t>
            </a:r>
          </a:p>
          <a:p>
            <a:pPr eaLnBrk="1" hangingPunct="1"/>
            <a:endParaRPr lang="en-US" dirty="0"/>
          </a:p>
          <a:p>
            <a:pPr eaLnBrk="1" hangingPunct="1"/>
            <a:r>
              <a:rPr lang="en-US" dirty="0"/>
              <a:t>“How much would </a:t>
            </a:r>
            <a:r>
              <a:rPr lang="en-US" b="1" i="1" dirty="0"/>
              <a:t>GDP</a:t>
            </a:r>
            <a:r>
              <a:rPr lang="en-US" dirty="0"/>
              <a:t> (and hence everyone’s income) have grown if there had been zero inflation?”</a:t>
            </a:r>
          </a:p>
          <a:p>
            <a:pPr eaLnBrk="1" hangingPunct="1"/>
            <a:endParaRPr lang="en-US" dirty="0"/>
          </a:p>
          <a:p>
            <a:pPr eaLnBrk="1" hangingPunct="1"/>
            <a:r>
              <a:rPr lang="en-US" dirty="0"/>
              <a:t>This is why real </a:t>
            </a:r>
            <a:r>
              <a:rPr lang="en-US" b="1" i="1" dirty="0"/>
              <a:t>GDP</a:t>
            </a:r>
            <a:r>
              <a:rPr lang="en-US" dirty="0"/>
              <a:t> is corrected for inflation.</a:t>
            </a:r>
          </a:p>
        </p:txBody>
      </p:sp>
    </p:spTree>
    <p:extLst>
      <p:ext uri="{BB962C8B-B14F-4D97-AF65-F5344CB8AC3E}">
        <p14:creationId xmlns:p14="http://schemas.microsoft.com/office/powerpoint/2010/main" val="1704905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a:xfrm>
            <a:off x="226589" y="4549709"/>
            <a:ext cx="6344497" cy="5046041"/>
          </a:xfrm>
        </p:spPr>
        <p:txBody>
          <a:bodyPr/>
          <a:lstStyle/>
          <a:p>
            <a:pPr eaLnBrk="1" hangingPunct="1">
              <a:lnSpc>
                <a:spcPct val="105000"/>
              </a:lnSpc>
            </a:pPr>
            <a:r>
              <a:rPr lang="en-US" sz="1100" dirty="0"/>
              <a:t>This is an updated version of Figure 2, and includes both Real and Nominal </a:t>
            </a:r>
            <a:r>
              <a:rPr lang="en-US" sz="1100" b="1" i="1" dirty="0"/>
              <a:t>GDP</a:t>
            </a:r>
            <a:r>
              <a:rPr lang="en-US" sz="1100" dirty="0"/>
              <a:t> from 1965 to 2019. The shaded areas are periods of recession.</a:t>
            </a:r>
          </a:p>
          <a:p>
            <a:pPr eaLnBrk="1" hangingPunct="1">
              <a:lnSpc>
                <a:spcPct val="105000"/>
              </a:lnSpc>
            </a:pPr>
            <a:endParaRPr lang="en-US" sz="1100" dirty="0"/>
          </a:p>
          <a:p>
            <a:pPr eaLnBrk="1" hangingPunct="1">
              <a:lnSpc>
                <a:spcPct val="105000"/>
              </a:lnSpc>
            </a:pPr>
            <a:r>
              <a:rPr lang="en-US" sz="1100" dirty="0"/>
              <a:t>If you hover with the mouse above the graph, a window will pop up: </a:t>
            </a:r>
            <a:r>
              <a:rPr lang="en-US" sz="1100" i="1" u="sng" dirty="0"/>
              <a:t>‘View this chart in your browser.’ </a:t>
            </a:r>
            <a:r>
              <a:rPr lang="en-US" sz="1100" dirty="0"/>
              <a:t>If you click it, it will take you to the St. Louis Fed website, the FRED graph above, and you can expand the time period to include more years.</a:t>
            </a:r>
          </a:p>
          <a:p>
            <a:pPr eaLnBrk="1" hangingPunct="1">
              <a:lnSpc>
                <a:spcPct val="105000"/>
              </a:lnSpc>
            </a:pPr>
            <a:endParaRPr lang="en-US" sz="1100" dirty="0"/>
          </a:p>
          <a:p>
            <a:pPr eaLnBrk="1" hangingPunct="1">
              <a:lnSpc>
                <a:spcPct val="105000"/>
              </a:lnSpc>
            </a:pPr>
            <a:r>
              <a:rPr lang="en-US" sz="1100" dirty="0"/>
              <a:t>Since you have just finished covering real vs. nominal </a:t>
            </a:r>
            <a:r>
              <a:rPr lang="en-US" sz="1100" b="1" i="1" dirty="0"/>
              <a:t>GDP</a:t>
            </a:r>
            <a:r>
              <a:rPr lang="en-US" sz="1100" dirty="0"/>
              <a:t>, it might be worthwhile pointing out the following to your students:</a:t>
            </a:r>
          </a:p>
          <a:p>
            <a:pPr eaLnBrk="1" hangingPunct="1">
              <a:lnSpc>
                <a:spcPct val="105000"/>
              </a:lnSpc>
            </a:pPr>
            <a:endParaRPr lang="en-US" sz="1100" dirty="0"/>
          </a:p>
          <a:p>
            <a:pPr eaLnBrk="1" hangingPunct="1">
              <a:lnSpc>
                <a:spcPct val="105000"/>
              </a:lnSpc>
            </a:pPr>
            <a:r>
              <a:rPr lang="en-US" sz="1100" dirty="0"/>
              <a:t>The graph shows that nominal </a:t>
            </a:r>
            <a:r>
              <a:rPr lang="en-US" sz="1100" b="1" i="1" dirty="0"/>
              <a:t>GDP</a:t>
            </a:r>
            <a:r>
              <a:rPr lang="en-US" sz="1100" dirty="0"/>
              <a:t> rises faster than real </a:t>
            </a:r>
            <a:r>
              <a:rPr lang="en-US" sz="1100" b="1" i="1" dirty="0"/>
              <a:t>GDP</a:t>
            </a:r>
            <a:r>
              <a:rPr lang="en-US" sz="1100" dirty="0"/>
              <a:t>.  This should make sense, because growth in nominal </a:t>
            </a:r>
            <a:r>
              <a:rPr lang="en-US" sz="1100" b="1" i="1" dirty="0"/>
              <a:t>GDP</a:t>
            </a:r>
            <a:r>
              <a:rPr lang="en-US" sz="1100" dirty="0"/>
              <a:t> is driven by growth in output AND by inflation.  Growth in real </a:t>
            </a:r>
            <a:r>
              <a:rPr lang="en-US" sz="1100" b="1" i="1" dirty="0"/>
              <a:t>GDP</a:t>
            </a:r>
            <a:r>
              <a:rPr lang="en-US" sz="1100" dirty="0"/>
              <a:t> is driven only by growth in output.  </a:t>
            </a:r>
          </a:p>
          <a:p>
            <a:pPr eaLnBrk="1" hangingPunct="1">
              <a:lnSpc>
                <a:spcPct val="105000"/>
              </a:lnSpc>
            </a:pPr>
            <a:endParaRPr lang="en-US" sz="1100" dirty="0"/>
          </a:p>
          <a:p>
            <a:pPr eaLnBrk="1" hangingPunct="1">
              <a:lnSpc>
                <a:spcPct val="105000"/>
              </a:lnSpc>
            </a:pPr>
            <a:r>
              <a:rPr lang="en-US" sz="1100" dirty="0"/>
              <a:t>The two lines cross in the year 2012 (the base year for the real </a:t>
            </a:r>
            <a:r>
              <a:rPr lang="en-US" sz="1100" b="1" i="1" dirty="0"/>
              <a:t>GDP</a:t>
            </a:r>
            <a:r>
              <a:rPr lang="en-US" sz="1100" dirty="0"/>
              <a:t> data in this graph).  This should make sense because real </a:t>
            </a:r>
            <a:r>
              <a:rPr lang="en-US" sz="1100" b="1" i="1" dirty="0"/>
              <a:t>GDP</a:t>
            </a:r>
            <a:r>
              <a:rPr lang="en-US" sz="1100" dirty="0"/>
              <a:t> equals nominal </a:t>
            </a:r>
            <a:r>
              <a:rPr lang="en-US" sz="1100" b="1" i="1" dirty="0"/>
              <a:t>GDP</a:t>
            </a:r>
            <a:r>
              <a:rPr lang="en-US" sz="1100" dirty="0"/>
              <a:t> in the base year.  (Better yet, ask your students whether there’s anything significant about the point where the two lines cross.)</a:t>
            </a:r>
          </a:p>
          <a:p>
            <a:pPr eaLnBrk="1" hangingPunct="1">
              <a:lnSpc>
                <a:spcPct val="105000"/>
              </a:lnSpc>
            </a:pPr>
            <a:endParaRPr lang="en-US" sz="1100" dirty="0"/>
          </a:p>
          <a:p>
            <a:pPr eaLnBrk="1" hangingPunct="1">
              <a:lnSpc>
                <a:spcPct val="105000"/>
              </a:lnSpc>
            </a:pPr>
            <a:r>
              <a:rPr lang="en-US" sz="1100" dirty="0"/>
              <a:t>Before the base year, real </a:t>
            </a:r>
            <a:r>
              <a:rPr lang="en-US" sz="1100" b="1" i="1" dirty="0"/>
              <a:t>GDP</a:t>
            </a:r>
            <a:r>
              <a:rPr lang="en-US" sz="1100" dirty="0"/>
              <a:t> &gt; nominal </a:t>
            </a:r>
            <a:r>
              <a:rPr lang="en-US" sz="1100" b="1" i="1" dirty="0"/>
              <a:t>GDP</a:t>
            </a:r>
            <a:r>
              <a:rPr lang="en-US" sz="1100" dirty="0"/>
              <a:t>.  For example, in 1981, nominal </a:t>
            </a:r>
            <a:r>
              <a:rPr lang="en-US" sz="1100" b="1" i="1" dirty="0"/>
              <a:t>GDP</a:t>
            </a:r>
            <a:r>
              <a:rPr lang="en-US" sz="1100" dirty="0"/>
              <a:t> is about $3.1 trillion, while real </a:t>
            </a:r>
            <a:r>
              <a:rPr lang="en-US" sz="1100" b="1" i="1" dirty="0"/>
              <a:t>GDP</a:t>
            </a:r>
            <a:r>
              <a:rPr lang="en-US" sz="1100" dirty="0"/>
              <a:t> is about $6.9 trillion (in 2012 dollars).  This should make sense because prices were so much higher in 2012 than in 1981, so using those high 2012 prices to value 1981 output would lead to a bigger result than valuing 1981 output using 1981 prices.  </a:t>
            </a:r>
          </a:p>
          <a:p>
            <a:pPr eaLnBrk="1" hangingPunct="1">
              <a:lnSpc>
                <a:spcPct val="105000"/>
              </a:lnSpc>
            </a:pPr>
            <a:endParaRPr lang="en-US" sz="1100" dirty="0"/>
          </a:p>
          <a:p>
            <a:pPr eaLnBrk="1" hangingPunct="1">
              <a:lnSpc>
                <a:spcPct val="105000"/>
              </a:lnSpc>
            </a:pPr>
            <a:r>
              <a:rPr lang="en-US" sz="1100" dirty="0"/>
              <a:t>Similarly, after 2012, nominal </a:t>
            </a:r>
            <a:r>
              <a:rPr lang="en-US" sz="1100" b="1" i="1" dirty="0"/>
              <a:t>GDP</a:t>
            </a:r>
            <a:r>
              <a:rPr lang="en-US" sz="1100" dirty="0"/>
              <a:t> is higher than real </a:t>
            </a:r>
            <a:r>
              <a:rPr lang="en-US" sz="1100" b="1" i="1" dirty="0"/>
              <a:t>GDP</a:t>
            </a:r>
            <a:r>
              <a:rPr lang="en-US" sz="1100" dirty="0"/>
              <a:t> because prices are higher in later years than they were in 2012.  </a:t>
            </a:r>
          </a:p>
          <a:p>
            <a:pPr eaLnBrk="1" hangingPunct="1">
              <a:lnSpc>
                <a:spcPct val="105000"/>
              </a:lnSpc>
            </a:pPr>
            <a:endParaRPr lang="en-US" sz="1100" dirty="0"/>
          </a:p>
          <a:p>
            <a:pPr defTabSz="966529">
              <a:lnSpc>
                <a:spcPct val="105000"/>
              </a:lnSpc>
              <a:defRPr/>
            </a:pPr>
            <a:r>
              <a:rPr lang="en-US" sz="1100" dirty="0"/>
              <a:t>The original source:  U.S. Department of Commerce: Bureau of Economic Analysis</a:t>
            </a:r>
          </a:p>
          <a:p>
            <a:pPr defTabSz="966529">
              <a:lnSpc>
                <a:spcPct val="105000"/>
              </a:lnSpc>
              <a:defRPr/>
            </a:pPr>
            <a:r>
              <a:rPr lang="en-US" sz="1100" dirty="0">
                <a:solidFill>
                  <a:srgbClr val="000000"/>
                </a:solidFill>
              </a:rPr>
              <a:t>Source: US. Bureau of Economic Analysis, retrieved from FRED, Federal Reserve Bank of St. Louis</a:t>
            </a:r>
          </a:p>
          <a:p>
            <a:pPr defTabSz="966529">
              <a:lnSpc>
                <a:spcPct val="105000"/>
              </a:lnSpc>
              <a:defRPr/>
            </a:pPr>
            <a:r>
              <a:rPr lang="en-US" sz="1100" dirty="0">
                <a:solidFill>
                  <a:srgbClr val="000000"/>
                </a:solidFill>
              </a:rPr>
              <a:t>Real Gross Domestic Product [GDPC1]; https://fred.stlouisfed.org/series/GDPC1, May 16, 2019.
Gross Domestic Product [GDP], https://fred.stlouisfed.org/series/GDP, May 16, 2019.
</a:t>
            </a:r>
          </a:p>
          <a:p>
            <a:pPr eaLnBrk="1" hangingPunct="1">
              <a:lnSpc>
                <a:spcPct val="105000"/>
              </a:lnSpc>
            </a:pPr>
            <a:endParaRPr lang="en-US" sz="1100" dirty="0"/>
          </a:p>
          <a:p>
            <a:endParaRPr lang="en-US" sz="1100" dirty="0"/>
          </a:p>
        </p:txBody>
      </p:sp>
      <p:sp>
        <p:nvSpPr>
          <p:cNvPr id="4" name="Slide Number Placeholder 3"/>
          <p:cNvSpPr>
            <a:spLocks noGrp="1"/>
          </p:cNvSpPr>
          <p:nvPr>
            <p:ph type="sldNum" sz="quarter" idx="10"/>
          </p:nvPr>
        </p:nvSpPr>
        <p:spPr/>
        <p:txBody>
          <a:bodyPr/>
          <a:lstStyle/>
          <a:p>
            <a:fld id="{2CAF6792-DBE1-4461-97FA-F85A7B48814E}" type="slidenum">
              <a:rPr lang="en-US" smtClean="0"/>
              <a:t>37</a:t>
            </a:fld>
            <a:endParaRPr lang="en-US"/>
          </a:p>
        </p:txBody>
      </p:sp>
    </p:spTree>
    <p:extLst>
      <p:ext uri="{BB962C8B-B14F-4D97-AF65-F5344CB8AC3E}">
        <p14:creationId xmlns:p14="http://schemas.microsoft.com/office/powerpoint/2010/main" val="30500147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defTabSz="966529">
              <a:defRPr/>
            </a:pPr>
            <a:r>
              <a:rPr lang="en-US" dirty="0"/>
              <a:t>The </a:t>
            </a:r>
            <a:r>
              <a:rPr lang="en-US" b="1" i="1" dirty="0"/>
              <a:t>GDP</a:t>
            </a:r>
            <a:r>
              <a:rPr lang="en-US" dirty="0"/>
              <a:t> Deflator gets its name because it is used to “deflate” (i.e., take the inflation out of) nominal </a:t>
            </a:r>
            <a:r>
              <a:rPr lang="en-US" b="1" i="1" dirty="0"/>
              <a:t>GDP</a:t>
            </a:r>
            <a:r>
              <a:rPr lang="en-US" dirty="0"/>
              <a:t> to get real </a:t>
            </a:r>
            <a:r>
              <a:rPr lang="en-US" b="1" i="1" dirty="0"/>
              <a:t>GDP</a:t>
            </a:r>
            <a:r>
              <a:rPr lang="en-US" dirty="0"/>
              <a:t>.  </a:t>
            </a:r>
          </a:p>
          <a:p>
            <a:pPr defTabSz="966529">
              <a:defRPr/>
            </a:pPr>
            <a:r>
              <a:rPr lang="en-US" dirty="0"/>
              <a:t>For the base year, the </a:t>
            </a:r>
            <a:r>
              <a:rPr lang="en-US" b="1" i="1" dirty="0"/>
              <a:t>GDP</a:t>
            </a:r>
            <a:r>
              <a:rPr lang="en-US" dirty="0"/>
              <a:t> deflator is 100.</a:t>
            </a:r>
          </a:p>
          <a:p>
            <a:pPr defTabSz="966529">
              <a:defRPr/>
            </a:pPr>
            <a:endParaRPr lang="en-US" dirty="0"/>
          </a:p>
          <a:p>
            <a:pPr defTabSz="966529">
              <a:defRPr/>
            </a:pPr>
            <a:r>
              <a:rPr lang="en-US" dirty="0"/>
              <a:t>The inflation rate is a percentage change in price level [= 100*(new-old)/old)],  where “new” represents the new</a:t>
            </a:r>
            <a:r>
              <a:rPr lang="en-US" baseline="0" dirty="0"/>
              <a:t> price level and “old” represents the old price level.</a:t>
            </a:r>
            <a:endParaRPr lang="en-US" dirty="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38</a:t>
            </a:fld>
            <a:endParaRPr lang="en-US"/>
          </a:p>
        </p:txBody>
      </p:sp>
    </p:spTree>
    <p:extLst>
      <p:ext uri="{BB962C8B-B14F-4D97-AF65-F5344CB8AC3E}">
        <p14:creationId xmlns:p14="http://schemas.microsoft.com/office/powerpoint/2010/main" val="8671825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7D90A172-DAE1-4D93-801A-EA193FEA2493}" type="slidenum">
              <a:rPr lang="en-US" smtClean="0"/>
              <a:pPr/>
              <a:t>39</a:t>
            </a:fld>
            <a:endParaRPr lang="en-US"/>
          </a:p>
        </p:txBody>
      </p:sp>
      <p:sp>
        <p:nvSpPr>
          <p:cNvPr id="83971" name="Rectangle 7"/>
          <p:cNvSpPr txBox="1">
            <a:spLocks noGrp="1" noChangeArrowheads="1"/>
          </p:cNvSpPr>
          <p:nvPr/>
        </p:nvSpPr>
        <p:spPr bwMode="auto">
          <a:xfrm>
            <a:off x="3850443" y="9428584"/>
            <a:ext cx="2945659" cy="496332"/>
          </a:xfrm>
          <a:prstGeom prst="rect">
            <a:avLst/>
          </a:prstGeom>
          <a:noFill/>
          <a:ln w="9525">
            <a:noFill/>
            <a:miter lim="800000"/>
            <a:headEnd/>
            <a:tailEnd/>
          </a:ln>
        </p:spPr>
        <p:txBody>
          <a:bodyPr lIns="96653" tIns="48327" rIns="96653" bIns="48327" anchor="b"/>
          <a:lstStyle/>
          <a:p>
            <a:pPr algn="r"/>
            <a:fld id="{1EF0672B-757F-4DAC-84B5-B574D497B986}" type="slidenum">
              <a:rPr lang="en-US" sz="1200">
                <a:cs typeface="Arial" charset="0"/>
              </a:rPr>
              <a:pPr algn="r"/>
              <a:t>39</a:t>
            </a:fld>
            <a:endParaRPr lang="en-US" sz="1200">
              <a:cs typeface="Arial" charset="0"/>
            </a:endParaRPr>
          </a:p>
        </p:txBody>
      </p:sp>
      <p:sp>
        <p:nvSpPr>
          <p:cNvPr id="83972" name="Rectangle 2"/>
          <p:cNvSpPr>
            <a:spLocks noGrp="1" noRot="1" noChangeAspect="1" noChangeArrowheads="1" noTextEdit="1"/>
          </p:cNvSpPr>
          <p:nvPr>
            <p:ph type="sldImg"/>
          </p:nvPr>
        </p:nvSpPr>
        <p:spPr>
          <a:xfrm>
            <a:off x="90488" y="744538"/>
            <a:ext cx="6616700" cy="3722687"/>
          </a:xfrm>
          <a:ln/>
        </p:spPr>
      </p:sp>
      <p:sp>
        <p:nvSpPr>
          <p:cNvPr id="83973" name="Rectangle 3"/>
          <p:cNvSpPr>
            <a:spLocks noGrp="1" noChangeArrowheads="1"/>
          </p:cNvSpPr>
          <p:nvPr>
            <p:ph type="body" idx="1"/>
          </p:nvPr>
        </p:nvSpPr>
        <p:spPr>
          <a:noFill/>
          <a:ln/>
        </p:spPr>
        <p:txBody>
          <a:bodyPr/>
          <a:lstStyle/>
          <a:p>
            <a:pPr eaLnBrk="1" hangingPunct="1"/>
            <a:r>
              <a:rPr lang="en-US" dirty="0"/>
              <a:t>You can work the calculations on the board or you can ask your students to do the calculations before revealing the answers.</a:t>
            </a:r>
          </a:p>
        </p:txBody>
      </p:sp>
    </p:spTree>
    <p:extLst>
      <p:ext uri="{BB962C8B-B14F-4D97-AF65-F5344CB8AC3E}">
        <p14:creationId xmlns:p14="http://schemas.microsoft.com/office/powerpoint/2010/main" val="2805006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defTabSz="948507"/>
            <a:r>
              <a:rPr lang="en-US" dirty="0"/>
              <a:t>Suggestion:  This question works well for group work and reviews nominal </a:t>
            </a:r>
            <a:r>
              <a:rPr lang="en-US" b="1" i="1" dirty="0"/>
              <a:t>GDP</a:t>
            </a:r>
            <a:r>
              <a:rPr lang="en-US" dirty="0"/>
              <a:t>, real </a:t>
            </a:r>
            <a:r>
              <a:rPr lang="en-US" b="1" i="1" dirty="0"/>
              <a:t>GDP</a:t>
            </a:r>
            <a:r>
              <a:rPr lang="en-US" dirty="0"/>
              <a:t>, and the </a:t>
            </a:r>
            <a:r>
              <a:rPr lang="en-US" b="1" i="1" dirty="0"/>
              <a:t>GDP</a:t>
            </a:r>
            <a:r>
              <a:rPr lang="en-US" dirty="0"/>
              <a:t> deflator. Show the question, and give your students 3-5 minutes to work in group and formulate their answers.  Ask for someone to volunteer his or her response.  Then show the answers on the next slides.</a:t>
            </a:r>
          </a:p>
          <a:p>
            <a:pPr eaLnBrk="1" hangingPunct="1"/>
            <a:endParaRPr lang="en-US" dirty="0"/>
          </a:p>
          <a:p>
            <a:pPr eaLnBrk="1" hangingPunct="1"/>
            <a:r>
              <a:rPr lang="en-US" dirty="0"/>
              <a:t>The data in the table are for a hypothetical economy that produces two final goods, cookies and smartphones.  For all parts of this problem, use 2019 as the base year.  </a:t>
            </a:r>
          </a:p>
          <a:p>
            <a:pPr eaLnBrk="1" hangingPunct="1"/>
            <a:endParaRPr lang="en-US" dirty="0"/>
          </a:p>
          <a:p>
            <a:pPr eaLnBrk="1" hangingPunct="1"/>
            <a:r>
              <a:rPr lang="en-US" dirty="0"/>
              <a:t>If you’re running short on time, you can skip part A—it’s the least challenging.  If you only have time for one of the three, you might skip A and B, as C by itself covers all of the material:  it requires students to compute nominal and real </a:t>
            </a:r>
            <a:r>
              <a:rPr lang="en-US" b="1" i="1" dirty="0"/>
              <a:t>GDP</a:t>
            </a:r>
            <a:r>
              <a:rPr lang="en-US" dirty="0"/>
              <a:t> before they can compute the </a:t>
            </a:r>
            <a:r>
              <a:rPr lang="en-US" b="1" i="1" dirty="0"/>
              <a:t>GDP</a:t>
            </a:r>
            <a:r>
              <a:rPr lang="en-US" dirty="0"/>
              <a:t> deflator.</a:t>
            </a:r>
          </a:p>
          <a:p>
            <a:endParaRPr lang="en-US" dirty="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40</a:t>
            </a:fld>
            <a:endParaRPr lang="en-US"/>
          </a:p>
        </p:txBody>
      </p:sp>
    </p:spTree>
    <p:extLst>
      <p:ext uri="{BB962C8B-B14F-4D97-AF65-F5344CB8AC3E}">
        <p14:creationId xmlns:p14="http://schemas.microsoft.com/office/powerpoint/2010/main" val="29769463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37127" indent="-237127">
              <a:buAutoNum type="alphaUcPeriod"/>
            </a:pPr>
            <a:r>
              <a:rPr lang="en-US" dirty="0"/>
              <a:t>Nominal </a:t>
            </a:r>
            <a:r>
              <a:rPr lang="en-US" b="1" i="1" dirty="0"/>
              <a:t>GDP</a:t>
            </a:r>
            <a:r>
              <a:rPr lang="en-US" dirty="0"/>
              <a:t>:</a:t>
            </a:r>
            <a:r>
              <a:rPr lang="en-US" baseline="0" dirty="0"/>
              <a:t> current quantities and current prices </a:t>
            </a:r>
          </a:p>
          <a:p>
            <a:pPr marL="237127" indent="-237127">
              <a:buAutoNum type="alphaUcPeriod"/>
            </a:pPr>
            <a:r>
              <a:rPr lang="en-US" baseline="0" dirty="0"/>
              <a:t>Real </a:t>
            </a:r>
            <a:r>
              <a:rPr lang="en-US" b="1" i="1" dirty="0"/>
              <a:t>GDP</a:t>
            </a:r>
            <a:r>
              <a:rPr lang="en-US" baseline="0" dirty="0"/>
              <a:t>: current quantities; base=year prices</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41</a:t>
            </a:fld>
            <a:endParaRPr lang="en-US"/>
          </a:p>
        </p:txBody>
      </p:sp>
    </p:spTree>
    <p:extLst>
      <p:ext uri="{BB962C8B-B14F-4D97-AF65-F5344CB8AC3E}">
        <p14:creationId xmlns:p14="http://schemas.microsoft.com/office/powerpoint/2010/main" val="745606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defTabSz="966529">
              <a:defRPr/>
            </a:pPr>
            <a:r>
              <a:rPr lang="en-US" dirty="0"/>
              <a:t>Suggestion:  This question works well for individual work. Show the question, and give your students 1–2 minutes to formulate their answers.  Ask for someone to volunteer his or her response.  Then show the answer on the same slide.</a:t>
            </a:r>
          </a:p>
          <a:p>
            <a:pPr defTabSz="966529">
              <a:defRPr/>
            </a:pPr>
            <a:endParaRPr lang="en-US" dirty="0"/>
          </a:p>
          <a:p>
            <a:pPr defTabSz="948507"/>
            <a:r>
              <a:rPr lang="en-US" dirty="0"/>
              <a:t>The transaction contributes equally to the economy’s income and to its expenditure. GDP, whether measured as total income or total expenditure, rises by $50.</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15552095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fld id="{2CAF6792-DBE1-4461-97FA-F85A7B48814E}" type="slidenum">
              <a:rPr lang="en-US" smtClean="0"/>
              <a:t>42</a:t>
            </a:fld>
            <a:endParaRPr lang="en-US"/>
          </a:p>
        </p:txBody>
      </p:sp>
    </p:spTree>
    <p:extLst>
      <p:ext uri="{BB962C8B-B14F-4D97-AF65-F5344CB8AC3E}">
        <p14:creationId xmlns:p14="http://schemas.microsoft.com/office/powerpoint/2010/main" val="7601399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CAF6792-DBE1-4461-97FA-F85A7B48814E}" type="slidenum">
              <a:rPr lang="en-US" smtClean="0"/>
              <a:t>43</a:t>
            </a:fld>
            <a:endParaRPr lang="en-US"/>
          </a:p>
        </p:txBody>
      </p:sp>
    </p:spTree>
    <p:extLst>
      <p:ext uri="{BB962C8B-B14F-4D97-AF65-F5344CB8AC3E}">
        <p14:creationId xmlns:p14="http://schemas.microsoft.com/office/powerpoint/2010/main" val="38884774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CAF6792-DBE1-4461-97FA-F85A7B48814E}" type="slidenum">
              <a:rPr lang="en-US" smtClean="0"/>
              <a:t>44</a:t>
            </a:fld>
            <a:endParaRPr lang="en-US"/>
          </a:p>
        </p:txBody>
      </p:sp>
    </p:spTree>
    <p:extLst>
      <p:ext uri="{BB962C8B-B14F-4D97-AF65-F5344CB8AC3E}">
        <p14:creationId xmlns:p14="http://schemas.microsoft.com/office/powerpoint/2010/main" val="16965322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CAF6792-DBE1-4461-97FA-F85A7B48814E}" type="slidenum">
              <a:rPr lang="en-US" smtClean="0"/>
              <a:t>45</a:t>
            </a:fld>
            <a:endParaRPr lang="en-US"/>
          </a:p>
        </p:txBody>
      </p:sp>
    </p:spTree>
    <p:extLst>
      <p:ext uri="{BB962C8B-B14F-4D97-AF65-F5344CB8AC3E}">
        <p14:creationId xmlns:p14="http://schemas.microsoft.com/office/powerpoint/2010/main" val="9172722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defTabSz="966529">
              <a:defRPr/>
            </a:pPr>
            <a:r>
              <a:rPr lang="en-US" dirty="0"/>
              <a:t>Most economists, policymakers, social scientists, and businesspersons use a country’s real </a:t>
            </a:r>
            <a:r>
              <a:rPr lang="en-US" b="1" i="1" dirty="0"/>
              <a:t>GDP</a:t>
            </a:r>
            <a:r>
              <a:rPr lang="en-US" dirty="0"/>
              <a:t> per capita as the main indicator of the average person’s standard of living in that country.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46</a:t>
            </a:fld>
            <a:endParaRPr lang="en-US"/>
          </a:p>
        </p:txBody>
      </p:sp>
    </p:spTree>
    <p:extLst>
      <p:ext uri="{BB962C8B-B14F-4D97-AF65-F5344CB8AC3E}">
        <p14:creationId xmlns:p14="http://schemas.microsoft.com/office/powerpoint/2010/main" val="11914481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dirty="0"/>
              <a:t>Very scathing words, indeed! </a:t>
            </a:r>
          </a:p>
        </p:txBody>
      </p:sp>
      <p:sp>
        <p:nvSpPr>
          <p:cNvPr id="4" name="Slide Number Placeholder 3"/>
          <p:cNvSpPr>
            <a:spLocks noGrp="1"/>
          </p:cNvSpPr>
          <p:nvPr>
            <p:ph type="sldNum" sz="quarter" idx="10"/>
          </p:nvPr>
        </p:nvSpPr>
        <p:spPr/>
        <p:txBody>
          <a:bodyPr/>
          <a:lstStyle/>
          <a:p>
            <a:fld id="{2CAF6792-DBE1-4461-97FA-F85A7B48814E}" type="slidenum">
              <a:rPr lang="en-US" smtClean="0"/>
              <a:t>47</a:t>
            </a:fld>
            <a:endParaRPr lang="en-US"/>
          </a:p>
        </p:txBody>
      </p:sp>
    </p:spTree>
    <p:extLst>
      <p:ext uri="{BB962C8B-B14F-4D97-AF65-F5344CB8AC3E}">
        <p14:creationId xmlns:p14="http://schemas.microsoft.com/office/powerpoint/2010/main" val="2038409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defTabSz="966529">
              <a:defRPr/>
            </a:pPr>
            <a:r>
              <a:rPr lang="en-US" dirty="0"/>
              <a:t>Much of what Robert Kennedy said about </a:t>
            </a:r>
            <a:r>
              <a:rPr lang="en-US" b="1" i="1" dirty="0"/>
              <a:t>GDP</a:t>
            </a:r>
            <a:r>
              <a:rPr lang="en-US" dirty="0"/>
              <a:t> is correct.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48</a:t>
            </a:fld>
            <a:endParaRPr lang="en-US"/>
          </a:p>
        </p:txBody>
      </p:sp>
    </p:spTree>
    <p:extLst>
      <p:ext uri="{BB962C8B-B14F-4D97-AF65-F5344CB8AC3E}">
        <p14:creationId xmlns:p14="http://schemas.microsoft.com/office/powerpoint/2010/main" val="13335944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eaLnBrk="1" hangingPunct="1"/>
            <a:r>
              <a:rPr lang="en-US" dirty="0"/>
              <a:t>Then why do we care about </a:t>
            </a:r>
            <a:r>
              <a:rPr lang="en-US" b="1" i="1" dirty="0"/>
              <a:t>GDP</a:t>
            </a:r>
            <a:r>
              <a:rPr lang="en-US" dirty="0"/>
              <a:t>?  </a:t>
            </a:r>
          </a:p>
          <a:p>
            <a:pPr eaLnBrk="1" hangingPunct="1"/>
            <a:endParaRPr lang="en-US" dirty="0"/>
          </a:p>
          <a:p>
            <a:pPr eaLnBrk="1" hangingPunct="1"/>
            <a:r>
              <a:rPr lang="en-US" dirty="0"/>
              <a:t>Because a large GDP does in fact help us to lead a good life. </a:t>
            </a:r>
            <a:r>
              <a:rPr lang="en-US" b="1" i="1" dirty="0"/>
              <a:t>GDP</a:t>
            </a:r>
            <a:r>
              <a:rPr lang="en-US" dirty="0"/>
              <a:t> does not measure the health of our children, but nations with larger </a:t>
            </a:r>
            <a:r>
              <a:rPr lang="en-US" b="1" i="1" dirty="0"/>
              <a:t>GDP</a:t>
            </a:r>
            <a:r>
              <a:rPr lang="en-US" dirty="0"/>
              <a:t> can afford better health care for their children. </a:t>
            </a:r>
            <a:r>
              <a:rPr lang="en-US" b="1" i="1" dirty="0"/>
              <a:t>GDP</a:t>
            </a:r>
            <a:r>
              <a:rPr lang="en-US" dirty="0"/>
              <a:t> does not measure the beauty of our poetry, but nations with larger </a:t>
            </a:r>
            <a:r>
              <a:rPr lang="en-US" b="1" i="1" dirty="0"/>
              <a:t>GDP</a:t>
            </a:r>
            <a:r>
              <a:rPr lang="en-US" dirty="0"/>
              <a:t> can afford to teach more of their citizens to read and enjoy poetry. </a:t>
            </a:r>
            <a:r>
              <a:rPr lang="en-US" b="1" i="1" dirty="0"/>
              <a:t>GDP</a:t>
            </a:r>
            <a:r>
              <a:rPr lang="en-US" dirty="0"/>
              <a:t> does not take account of our intelligence, integrity, courage, wisdom, or devotion to country, but all of these laudable attributes are easier to foster when people are less concerned about being able to afford the material necessities of life.  </a:t>
            </a:r>
          </a:p>
          <a:p>
            <a:pPr eaLnBrk="1" hangingPunct="1"/>
            <a:endParaRPr lang="en-US" dirty="0"/>
          </a:p>
          <a:p>
            <a:pPr eaLnBrk="1" hangingPunct="1"/>
            <a:r>
              <a:rPr lang="en-US" dirty="0"/>
              <a:t>In short, </a:t>
            </a:r>
            <a:r>
              <a:rPr lang="en-US" b="1" i="1" dirty="0"/>
              <a:t>GDP</a:t>
            </a:r>
            <a:r>
              <a:rPr lang="en-US" dirty="0"/>
              <a:t> does not directly measure those things that make life worthwhile, but it does measure our ability to obtain the inputs into a worthwhile life.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49</a:t>
            </a:fld>
            <a:endParaRPr lang="en-US"/>
          </a:p>
        </p:txBody>
      </p:sp>
    </p:spTree>
    <p:extLst>
      <p:ext uri="{BB962C8B-B14F-4D97-AF65-F5344CB8AC3E}">
        <p14:creationId xmlns:p14="http://schemas.microsoft.com/office/powerpoint/2010/main" val="17310145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eaLnBrk="1" hangingPunct="1"/>
            <a:r>
              <a:rPr lang="en-US" dirty="0"/>
              <a:t>This figure and the two that follow are from the data in Table 3 of the textbook.  </a:t>
            </a:r>
          </a:p>
          <a:p>
            <a:pPr eaLnBrk="1" hangingPunct="1"/>
            <a:endParaRPr lang="en-US" dirty="0"/>
          </a:p>
          <a:p>
            <a:pPr defTabSz="948507"/>
            <a:r>
              <a:rPr lang="en-US" dirty="0"/>
              <a:t>Real </a:t>
            </a:r>
            <a:r>
              <a:rPr lang="en-US" b="1" i="1" dirty="0"/>
              <a:t>GDP</a:t>
            </a:r>
            <a:r>
              <a:rPr lang="en-US" dirty="0"/>
              <a:t> per capita figures are for 2017 expressed in 2011 U.S. dollars. Average years of schooling is among adults 25 years and older.</a:t>
            </a:r>
          </a:p>
          <a:p>
            <a:pPr eaLnBrk="1" hangingPunct="1"/>
            <a:endParaRPr lang="en-US" dirty="0"/>
          </a:p>
          <a:p>
            <a:pPr eaLnBrk="1" hangingPunct="1"/>
            <a:r>
              <a:rPr lang="en-US" dirty="0"/>
              <a:t>Source: Human Development Indices and Indicators: 2018 Statistical Update, United Nations. </a:t>
            </a:r>
          </a:p>
          <a:p>
            <a:pPr eaLnBrk="1" hangingPunct="1"/>
            <a:r>
              <a:rPr lang="en-US" dirty="0"/>
              <a:t>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50</a:t>
            </a:fld>
            <a:endParaRPr lang="en-US"/>
          </a:p>
        </p:txBody>
      </p:sp>
    </p:spTree>
    <p:extLst>
      <p:ext uri="{BB962C8B-B14F-4D97-AF65-F5344CB8AC3E}">
        <p14:creationId xmlns:p14="http://schemas.microsoft.com/office/powerpoint/2010/main" val="413701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defTabSz="948507">
              <a:defRPr/>
            </a:pPr>
            <a:r>
              <a:rPr lang="en-US" dirty="0"/>
              <a:t>Real </a:t>
            </a:r>
            <a:r>
              <a:rPr lang="en-US" b="1" i="1" dirty="0"/>
              <a:t>GDP</a:t>
            </a:r>
            <a:r>
              <a:rPr lang="en-US" dirty="0"/>
              <a:t> per capita figures are for 2017 expressed in 2011 U.S. dollars. Average years of schooling is among adults 25 years and older.</a:t>
            </a:r>
          </a:p>
          <a:p>
            <a:pPr eaLnBrk="1" hangingPunct="1"/>
            <a:endParaRPr lang="en-US" dirty="0"/>
          </a:p>
          <a:p>
            <a:pPr eaLnBrk="1" hangingPunct="1"/>
            <a:r>
              <a:rPr lang="en-US" dirty="0"/>
              <a:t>Source: Human Development Indices and Indicators: 2018 Statistical Update, United Nations. </a:t>
            </a:r>
          </a:p>
          <a:p>
            <a:pPr eaLnBrk="1" hangingPunct="1"/>
            <a:r>
              <a:rPr lang="en-US" dirty="0"/>
              <a:t>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51</a:t>
            </a:fld>
            <a:endParaRPr lang="en-US"/>
          </a:p>
        </p:txBody>
      </p:sp>
    </p:spTree>
    <p:extLst>
      <p:ext uri="{BB962C8B-B14F-4D97-AF65-F5344CB8AC3E}">
        <p14:creationId xmlns:p14="http://schemas.microsoft.com/office/powerpoint/2010/main" val="2478655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defTabSz="921058">
              <a:defRPr/>
            </a:pPr>
            <a:r>
              <a:rPr lang="en-US" dirty="0" smtClean="0"/>
              <a:t>If your students already know the terms “factors of production” and “factor payments,” you may wish to delete the “preliminaries” from this slide.  </a:t>
            </a:r>
          </a:p>
          <a:p>
            <a:pPr defTabSz="921058">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23779610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defTabSz="948507">
              <a:defRPr/>
            </a:pPr>
            <a:r>
              <a:rPr lang="en-US" dirty="0"/>
              <a:t>Real </a:t>
            </a:r>
            <a:r>
              <a:rPr lang="en-US" b="1" i="1" dirty="0"/>
              <a:t>GDP</a:t>
            </a:r>
            <a:r>
              <a:rPr lang="en-US" dirty="0"/>
              <a:t> per capita figures are for 2017 expressed in 2011 U.S. dollars. </a:t>
            </a:r>
          </a:p>
          <a:p>
            <a:pPr eaLnBrk="1" hangingPunct="1"/>
            <a:endParaRPr lang="en-US" dirty="0"/>
          </a:p>
          <a:p>
            <a:pPr eaLnBrk="1" hangingPunct="1"/>
            <a:r>
              <a:rPr lang="en-US" dirty="0"/>
              <a:t>Source: Human Development Indices and Indicators: 2018 Statistical Update, United Nations. </a:t>
            </a:r>
          </a:p>
          <a:p>
            <a:pPr eaLnBrk="1" hangingPunct="1"/>
            <a:r>
              <a:rPr lang="en-US" dirty="0"/>
              <a:t> </a:t>
            </a:r>
          </a:p>
          <a:p>
            <a:r>
              <a:rPr lang="en-US" dirty="0"/>
              <a:t>Overall life satisfaction on a 0 to 10 scale. </a:t>
            </a:r>
          </a:p>
        </p:txBody>
      </p:sp>
      <p:sp>
        <p:nvSpPr>
          <p:cNvPr id="4" name="Slide Number Placeholder 3"/>
          <p:cNvSpPr>
            <a:spLocks noGrp="1"/>
          </p:cNvSpPr>
          <p:nvPr>
            <p:ph type="sldNum" sz="quarter" idx="10"/>
          </p:nvPr>
        </p:nvSpPr>
        <p:spPr/>
        <p:txBody>
          <a:bodyPr/>
          <a:lstStyle/>
          <a:p>
            <a:fld id="{2CAF6792-DBE1-4461-97FA-F85A7B48814E}" type="slidenum">
              <a:rPr lang="en-US" smtClean="0"/>
              <a:t>52</a:t>
            </a:fld>
            <a:endParaRPr lang="en-US"/>
          </a:p>
        </p:txBody>
      </p:sp>
    </p:spTree>
    <p:extLst>
      <p:ext uri="{BB962C8B-B14F-4D97-AF65-F5344CB8AC3E}">
        <p14:creationId xmlns:p14="http://schemas.microsoft.com/office/powerpoint/2010/main" val="31498917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defTabSz="948507"/>
            <a:r>
              <a:rPr lang="en-US" dirty="0"/>
              <a:t>Suggestion:</a:t>
            </a:r>
            <a:r>
              <a:rPr lang="en-US" baseline="0" dirty="0"/>
              <a:t> For the Think-Pair-Share activities, if time allows, allow students to work in small groups for 5-10 minutes. Then allow student groups to share with other groups or with the entire class</a:t>
            </a:r>
            <a:r>
              <a:rPr lang="en-US" dirty="0"/>
              <a:t>.  Or, you can treat the Think-Pair-Share activity</a:t>
            </a:r>
            <a:r>
              <a:rPr lang="en-US" baseline="0" dirty="0"/>
              <a:t> as an open-to-all in–class discussion.</a:t>
            </a:r>
          </a:p>
          <a:p>
            <a:pPr defTabSz="948507"/>
            <a:endParaRPr lang="en-US" baseline="0" dirty="0"/>
          </a:p>
          <a:p>
            <a:pPr defTabSz="948507"/>
            <a:endParaRPr lang="en-US" baseline="0" dirty="0"/>
          </a:p>
          <a:p>
            <a:r>
              <a:rPr lang="en-US" dirty="0">
                <a:solidFill>
                  <a:srgbClr val="002060"/>
                </a:solidFill>
              </a:rPr>
              <a:t>Discussion points: </a:t>
            </a:r>
          </a:p>
          <a:p>
            <a:pPr marL="237127" indent="-237127">
              <a:buFont typeface="+mj-lt"/>
              <a:buAutoNum type="alphaUcPeriod"/>
            </a:pPr>
            <a:r>
              <a:rPr lang="en-US" dirty="0">
                <a:solidFill>
                  <a:srgbClr val="002060"/>
                </a:solidFill>
              </a:rPr>
              <a:t>No.</a:t>
            </a:r>
          </a:p>
          <a:p>
            <a:pPr marL="237127" indent="-237127">
              <a:buFont typeface="+mj-lt"/>
              <a:buAutoNum type="alphaUcPeriod"/>
            </a:pPr>
            <a:r>
              <a:rPr lang="en-US" dirty="0">
                <a:solidFill>
                  <a:srgbClr val="002060"/>
                </a:solidFill>
              </a:rPr>
              <a:t>Nonmarket activities such as household production. Examples: Household production done by an individual without pay such as gardening, cleaning, sew­ing, home improvement or construction, child supervision, etc.</a:t>
            </a:r>
          </a:p>
          <a:p>
            <a:pPr marL="237127" indent="-237127">
              <a:buFont typeface="+mj-lt"/>
              <a:buAutoNum type="alphaUcPeriod"/>
            </a:pPr>
            <a:r>
              <a:rPr lang="en-US" dirty="0">
                <a:solidFill>
                  <a:srgbClr val="002060"/>
                </a:solidFill>
              </a:rPr>
              <a:t>Yes. A greater proportion of the output produced by less-developed nations is nonmarket output. That is, it is not sold and recorded as a market transaction.</a:t>
            </a:r>
          </a:p>
          <a:p>
            <a:pPr marL="237127" indent="-237127">
              <a:buFont typeface="+mj-lt"/>
              <a:buAutoNum type="alphaUcPeriod"/>
            </a:pPr>
            <a:endParaRPr lang="en-US" dirty="0">
              <a:solidFill>
                <a:srgbClr val="002060"/>
              </a:solidFill>
            </a:endParaRPr>
          </a:p>
          <a:p>
            <a:r>
              <a:rPr lang="en-US" dirty="0">
                <a:solidFill>
                  <a:srgbClr val="002060"/>
                </a:solidFill>
              </a:rPr>
              <a:t>Coming back to A: Does this mean that residents of the Caribbean nation are actually as well off materially as residents in the United States? No, it just means that quantitative comparisons between nations of greatly different levels of development are very difficult to do and are of­ten inaccurate.</a:t>
            </a:r>
          </a:p>
        </p:txBody>
      </p:sp>
      <p:sp>
        <p:nvSpPr>
          <p:cNvPr id="4" name="Slide Number Placeholder 3"/>
          <p:cNvSpPr>
            <a:spLocks noGrp="1"/>
          </p:cNvSpPr>
          <p:nvPr>
            <p:ph type="sldNum" sz="quarter" idx="10"/>
          </p:nvPr>
        </p:nvSpPr>
        <p:spPr/>
        <p:txBody>
          <a:bodyPr/>
          <a:lstStyle/>
          <a:p>
            <a:fld id="{2CAF6792-DBE1-4461-97FA-F85A7B48814E}" type="slidenum">
              <a:rPr lang="en-US" smtClean="0"/>
              <a:t>53</a:t>
            </a:fld>
            <a:endParaRPr lang="en-US"/>
          </a:p>
        </p:txBody>
      </p:sp>
    </p:spTree>
    <p:extLst>
      <p:ext uri="{BB962C8B-B14F-4D97-AF65-F5344CB8AC3E}">
        <p14:creationId xmlns:p14="http://schemas.microsoft.com/office/powerpoint/2010/main" val="229755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CAF6792-DBE1-4461-97FA-F85A7B48814E}" type="slidenum">
              <a:rPr lang="en-US" smtClean="0"/>
              <a:t>54</a:t>
            </a:fld>
            <a:endParaRPr lang="en-US"/>
          </a:p>
        </p:txBody>
      </p:sp>
    </p:spTree>
    <p:extLst>
      <p:ext uri="{BB962C8B-B14F-4D97-AF65-F5344CB8AC3E}">
        <p14:creationId xmlns:p14="http://schemas.microsoft.com/office/powerpoint/2010/main" val="31443339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55</a:t>
            </a:fld>
            <a:endParaRPr lang="en-US"/>
          </a:p>
        </p:txBody>
      </p:sp>
    </p:spTree>
    <p:extLst>
      <p:ext uri="{BB962C8B-B14F-4D97-AF65-F5344CB8AC3E}">
        <p14:creationId xmlns:p14="http://schemas.microsoft.com/office/powerpoint/2010/main" val="13889891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56</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A8F0CCE-A067-4076-BF81-757A8EE4F6E9}" type="slidenum">
              <a:rPr lang="en-US" smtClean="0"/>
              <a:pPr/>
              <a:t>6</a:t>
            </a:fld>
            <a:endParaRPr lang="en-US"/>
          </a:p>
        </p:txBody>
      </p:sp>
      <p:sp>
        <p:nvSpPr>
          <p:cNvPr id="58371" name="Rectangle 7"/>
          <p:cNvSpPr txBox="1">
            <a:spLocks noGrp="1" noChangeArrowheads="1"/>
          </p:cNvSpPr>
          <p:nvPr/>
        </p:nvSpPr>
        <p:spPr bwMode="auto">
          <a:xfrm>
            <a:off x="3850443" y="9428584"/>
            <a:ext cx="2945659" cy="496332"/>
          </a:xfrm>
          <a:prstGeom prst="rect">
            <a:avLst/>
          </a:prstGeom>
          <a:noFill/>
          <a:ln w="9525">
            <a:noFill/>
            <a:miter lim="800000"/>
            <a:headEnd/>
            <a:tailEnd/>
          </a:ln>
        </p:spPr>
        <p:txBody>
          <a:bodyPr lIns="96653" tIns="48327" rIns="96653" bIns="48327" anchor="b"/>
          <a:lstStyle/>
          <a:p>
            <a:pPr algn="r"/>
            <a:fld id="{1DA97F65-4549-409B-A33B-C7E642DB2F3B}" type="slidenum">
              <a:rPr lang="en-US" sz="1200">
                <a:cs typeface="Arial" charset="0"/>
              </a:rPr>
              <a:pPr algn="r"/>
              <a:t>6</a:t>
            </a:fld>
            <a:endParaRPr lang="en-US" sz="1200">
              <a:cs typeface="Arial" charset="0"/>
            </a:endParaRPr>
          </a:p>
        </p:txBody>
      </p:sp>
      <p:sp>
        <p:nvSpPr>
          <p:cNvPr id="58372" name="Rectangle 2"/>
          <p:cNvSpPr>
            <a:spLocks noGrp="1" noRot="1" noChangeAspect="1" noChangeArrowheads="1" noTextEdit="1"/>
          </p:cNvSpPr>
          <p:nvPr>
            <p:ph type="sldImg"/>
          </p:nvPr>
        </p:nvSpPr>
        <p:spPr>
          <a:xfrm>
            <a:off x="90488" y="744538"/>
            <a:ext cx="6616700" cy="3722687"/>
          </a:xfrm>
          <a:ln/>
        </p:spPr>
      </p:sp>
      <p:sp>
        <p:nvSpPr>
          <p:cNvPr id="58373" name="Rectangle 3"/>
          <p:cNvSpPr>
            <a:spLocks noGrp="1" noChangeArrowheads="1"/>
          </p:cNvSpPr>
          <p:nvPr>
            <p:ph type="body" idx="1"/>
          </p:nvPr>
        </p:nvSpPr>
        <p:spPr>
          <a:noFill/>
          <a:ln/>
        </p:spPr>
        <p:txBody>
          <a:bodyPr/>
          <a:lstStyle/>
          <a:p>
            <a:r>
              <a:rPr lang="en-US" dirty="0"/>
              <a:t>This and the following slide build the Circular-Flow Diagram piece by piece. </a:t>
            </a:r>
          </a:p>
          <a:p>
            <a:pPr marL="177845" indent="-177845">
              <a:buFont typeface="Arial" panose="020B0604020202020204" pitchFamily="34" charset="0"/>
              <a:buChar char="•"/>
            </a:pPr>
            <a:r>
              <a:rPr lang="en-US" dirty="0"/>
              <a:t>It describes all the transactions between households and firms in a simple economy. </a:t>
            </a:r>
          </a:p>
          <a:p>
            <a:pPr marL="177845" indent="-177845">
              <a:buFont typeface="Arial" panose="020B0604020202020204" pitchFamily="34" charset="0"/>
              <a:buChar char="•"/>
            </a:pPr>
            <a:r>
              <a:rPr lang="en-US" dirty="0"/>
              <a:t>It simplifies matters by assuming that all goods and services are bought by households and that households spend all of their income.</a:t>
            </a:r>
          </a:p>
          <a:p>
            <a:pPr eaLnBrk="1" hangingPunct="1"/>
            <a:endParaRPr lang="en-US" dirty="0"/>
          </a:p>
        </p:txBody>
      </p:sp>
    </p:spTree>
    <p:extLst>
      <p:ext uri="{BB962C8B-B14F-4D97-AF65-F5344CB8AC3E}">
        <p14:creationId xmlns:p14="http://schemas.microsoft.com/office/powerpoint/2010/main" val="2128218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77BC23D-29D5-47C7-BBC1-CAA8101A1259}" type="slidenum">
              <a:rPr lang="en-US" smtClean="0"/>
              <a:pPr/>
              <a:t>7</a:t>
            </a:fld>
            <a:endParaRPr lang="en-US"/>
          </a:p>
        </p:txBody>
      </p:sp>
      <p:sp>
        <p:nvSpPr>
          <p:cNvPr id="59395" name="Rectangle 7"/>
          <p:cNvSpPr txBox="1">
            <a:spLocks noGrp="1" noChangeArrowheads="1"/>
          </p:cNvSpPr>
          <p:nvPr/>
        </p:nvSpPr>
        <p:spPr bwMode="auto">
          <a:xfrm>
            <a:off x="3850443" y="9428584"/>
            <a:ext cx="2945659" cy="496332"/>
          </a:xfrm>
          <a:prstGeom prst="rect">
            <a:avLst/>
          </a:prstGeom>
          <a:noFill/>
          <a:ln w="9525">
            <a:noFill/>
            <a:miter lim="800000"/>
            <a:headEnd/>
            <a:tailEnd/>
          </a:ln>
        </p:spPr>
        <p:txBody>
          <a:bodyPr lIns="96653" tIns="48327" rIns="96653" bIns="48327" anchor="b"/>
          <a:lstStyle/>
          <a:p>
            <a:pPr algn="r"/>
            <a:fld id="{04F015C0-1648-455D-8509-BF623B48A4BF}" type="slidenum">
              <a:rPr lang="en-US" sz="1200">
                <a:cs typeface="Arial" charset="0"/>
              </a:rPr>
              <a:pPr algn="r"/>
              <a:t>7</a:t>
            </a:fld>
            <a:endParaRPr lang="en-US" sz="1200">
              <a:cs typeface="Arial" charset="0"/>
            </a:endParaRPr>
          </a:p>
        </p:txBody>
      </p:sp>
      <p:sp>
        <p:nvSpPr>
          <p:cNvPr id="59396" name="Rectangle 2"/>
          <p:cNvSpPr>
            <a:spLocks noGrp="1" noRot="1" noChangeAspect="1" noChangeArrowheads="1" noTextEdit="1"/>
          </p:cNvSpPr>
          <p:nvPr>
            <p:ph type="sldImg"/>
          </p:nvPr>
        </p:nvSpPr>
        <p:spPr>
          <a:xfrm>
            <a:off x="90488" y="744538"/>
            <a:ext cx="6616700" cy="3722687"/>
          </a:xfrm>
          <a:ln/>
        </p:spPr>
      </p:sp>
      <p:sp>
        <p:nvSpPr>
          <p:cNvPr id="59397" name="Rectangle 3"/>
          <p:cNvSpPr>
            <a:spLocks noGrp="1" noChangeArrowheads="1"/>
          </p:cNvSpPr>
          <p:nvPr>
            <p:ph type="body" idx="1"/>
          </p:nvPr>
        </p:nvSpPr>
        <p:spPr>
          <a:noFill/>
          <a:ln/>
        </p:spPr>
        <p:txBody>
          <a:bodyPr/>
          <a:lstStyle/>
          <a:p>
            <a:pPr eaLnBrk="1" hangingPunct="1"/>
            <a:r>
              <a:rPr lang="en-US" dirty="0"/>
              <a:t>This is Figure 1 from the textbook. The green arrows represent flows of income/payments.  The red arrows represent flows of goods &amp; services (including services of the factors of production in the lower half of the diagram).  </a:t>
            </a:r>
          </a:p>
          <a:p>
            <a:pPr eaLnBrk="1" hangingPunct="1"/>
            <a:endParaRPr lang="en-US" dirty="0"/>
          </a:p>
          <a:p>
            <a:pPr eaLnBrk="1" hangingPunct="1"/>
            <a:r>
              <a:rPr lang="en-US" dirty="0"/>
              <a:t>To keep the graph simple, we have omitted the government, financial system, and foreign sector, as discussed on the next slide. </a:t>
            </a:r>
          </a:p>
          <a:p>
            <a:pPr eaLnBrk="1" hangingPunct="1"/>
            <a:endParaRPr lang="en-US" dirty="0"/>
          </a:p>
          <a:p>
            <a:pPr eaLnBrk="1" hangingPunct="1"/>
            <a:r>
              <a:rPr lang="en-US" b="1" i="1" dirty="0"/>
              <a:t>Changing the animation on this slide:</a:t>
            </a:r>
          </a:p>
          <a:p>
            <a:pPr eaLnBrk="1" hangingPunct="1"/>
            <a:r>
              <a:rPr lang="en-US" dirty="0"/>
              <a:t>If you wish, you can easily change the order in which the markets and arrows appear.  From the “Slide Show” drop-down menu, choose “Custom Animation…”  Then, a box will appear (maybe along the right-hand-side of your PowerPoint window) that allows you to modify the order in which things appear (as well as other aspects of the animation).  For further information, open PowerPoint help and search on “change the sequence of animations.” </a:t>
            </a:r>
          </a:p>
        </p:txBody>
      </p:sp>
    </p:spTree>
    <p:extLst>
      <p:ext uri="{BB962C8B-B14F-4D97-AF65-F5344CB8AC3E}">
        <p14:creationId xmlns:p14="http://schemas.microsoft.com/office/powerpoint/2010/main" val="3808902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eaLnBrk="1" hangingPunct="1"/>
            <a:r>
              <a:rPr lang="en-US" dirty="0" smtClean="0"/>
              <a:t>In future chapters, we will study the role of each of these in greater detail.  </a:t>
            </a:r>
          </a:p>
          <a:p>
            <a:pPr eaLnBrk="1" hangingPunct="1"/>
            <a:endParaRPr lang="en-US" dirty="0" smtClean="0"/>
          </a:p>
          <a:p>
            <a:pPr eaLnBrk="1" hangingPunct="1"/>
            <a:r>
              <a:rPr lang="en-US" dirty="0" smtClean="0"/>
              <a:t>We could draw a more complicated circular flow diagram that includes the government, financial system, and foreign sector.  Including them, however, would not change the basic conclusion that GDP simultaneously measures the country’s total income, expenditure, revenue, and factor payments.  </a:t>
            </a:r>
          </a:p>
        </p:txBody>
      </p:sp>
      <p:sp>
        <p:nvSpPr>
          <p:cNvPr id="4" name="Slide Number Placeholder 3"/>
          <p:cNvSpPr>
            <a:spLocks noGrp="1"/>
          </p:cNvSpPr>
          <p:nvPr>
            <p:ph type="sldNum" sz="quarter" idx="10"/>
          </p:nvPr>
        </p:nvSpPr>
        <p:spPr/>
        <p:txBody>
          <a:bodyPr/>
          <a:lstStyle/>
          <a:p>
            <a:fld id="{2CAF6792-DBE1-4461-97FA-F85A7B48814E}" type="slidenum">
              <a:rPr lang="en-US" smtClean="0"/>
              <a:t>8</a:t>
            </a:fld>
            <a:endParaRPr lang="en-US"/>
          </a:p>
        </p:txBody>
      </p:sp>
    </p:spTree>
    <p:extLst>
      <p:ext uri="{BB962C8B-B14F-4D97-AF65-F5344CB8AC3E}">
        <p14:creationId xmlns:p14="http://schemas.microsoft.com/office/powerpoint/2010/main" val="1785816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eaLnBrk="1" hangingPunct="1"/>
            <a:r>
              <a:rPr lang="en-US" dirty="0"/>
              <a:t>This slide and the six</a:t>
            </a:r>
            <a:r>
              <a:rPr lang="en-US" baseline="0" dirty="0"/>
              <a:t> </a:t>
            </a:r>
            <a:r>
              <a:rPr lang="en-US" dirty="0"/>
              <a:t>that follow focus on the meaning of each part of this critically important definition.  </a:t>
            </a:r>
          </a:p>
          <a:p>
            <a:pPr eaLnBrk="1" hangingPunct="1"/>
            <a:endParaRPr lang="en-US" dirty="0"/>
          </a:p>
          <a:p>
            <a:pPr eaLnBrk="1" hangingPunct="1"/>
            <a:r>
              <a:rPr lang="en-US" dirty="0"/>
              <a:t>Note that transactions occurring in the so-called “underground economy” are also omitted from the official measure of </a:t>
            </a:r>
            <a:r>
              <a:rPr lang="en-US" b="1" i="1" dirty="0"/>
              <a:t>GDP</a:t>
            </a:r>
            <a:r>
              <a:rPr lang="en-US" dirty="0"/>
              <a:t>.   </a:t>
            </a:r>
          </a:p>
          <a:p>
            <a:endParaRPr lang="en-US" dirty="0"/>
          </a:p>
          <a:p>
            <a:r>
              <a:rPr lang="en-US" dirty="0"/>
              <a:t>Because market prices measure the amount people are willing to pay for different goods, they reflect the value of those goods.</a:t>
            </a:r>
          </a:p>
        </p:txBody>
      </p:sp>
      <p:sp>
        <p:nvSpPr>
          <p:cNvPr id="4" name="Slide Number Placeholder 3"/>
          <p:cNvSpPr>
            <a:spLocks noGrp="1"/>
          </p:cNvSpPr>
          <p:nvPr>
            <p:ph type="sldNum" sz="quarter" idx="10"/>
          </p:nvPr>
        </p:nvSpPr>
        <p:spPr/>
        <p:txBody>
          <a:bodyPr/>
          <a:lstStyle/>
          <a:p>
            <a:fld id="{2CAF6792-DBE1-4461-97FA-F85A7B48814E}" type="slidenum">
              <a:rPr lang="en-US" smtClean="0"/>
              <a:t>9</a:t>
            </a:fld>
            <a:endParaRPr lang="en-US"/>
          </a:p>
        </p:txBody>
      </p:sp>
    </p:spTree>
    <p:extLst>
      <p:ext uri="{BB962C8B-B14F-4D97-AF65-F5344CB8AC3E}">
        <p14:creationId xmlns:p14="http://schemas.microsoft.com/office/powerpoint/2010/main" val="837025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2942897" y="3276601"/>
            <a:ext cx="9249103"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3" name="Text Placeholder 2"/>
          <p:cNvSpPr>
            <a:spLocks noGrp="1"/>
          </p:cNvSpPr>
          <p:nvPr>
            <p:ph type="body" sz="quarter" idx="16" hasCustomPrompt="1"/>
          </p:nvPr>
        </p:nvSpPr>
        <p:spPr>
          <a:xfrm>
            <a:off x="0" y="3505200"/>
            <a:ext cx="26416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1"/>
            <a:ext cx="6096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sz="1800" dirty="0" smtClean="0"/>
              <a:t/>
            </a:r>
            <a:br>
              <a:rPr lang="en-US" sz="1800"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sz="1800"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AL or EX RText">
    <p:spTree>
      <p:nvGrpSpPr>
        <p:cNvPr id="1" name=""/>
        <p:cNvGrpSpPr/>
        <p:nvPr/>
      </p:nvGrpSpPr>
      <p:grpSpPr>
        <a:xfrm>
          <a:off x="0" y="0"/>
          <a:ext cx="0" cy="0"/>
          <a:chOff x="0" y="0"/>
          <a:chExt cx="0" cy="0"/>
        </a:xfrm>
      </p:grpSpPr>
      <p:sp>
        <p:nvSpPr>
          <p:cNvPr id="2" name="Title 1"/>
          <p:cNvSpPr>
            <a:spLocks noGrp="1"/>
          </p:cNvSpPr>
          <p:nvPr>
            <p:ph type="title"/>
          </p:nvPr>
        </p:nvSpPr>
        <p:spPr>
          <a:xfrm>
            <a:off x="101600" y="100940"/>
            <a:ext cx="11887200" cy="661061"/>
          </a:xfrm>
        </p:spPr>
        <p:txBody>
          <a:bodyPr/>
          <a:lstStyle>
            <a:lvl1pPr>
              <a:defRPr sz="3200">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6604001" y="762001"/>
            <a:ext cx="5429812"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6942323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 or Ex and ANSW">
    <p:spTree>
      <p:nvGrpSpPr>
        <p:cNvPr id="1" name=""/>
        <p:cNvGrpSpPr/>
        <p:nvPr/>
      </p:nvGrpSpPr>
      <p:grpSpPr>
        <a:xfrm>
          <a:off x="0" y="0"/>
          <a:ext cx="0" cy="0"/>
          <a:chOff x="0" y="0"/>
          <a:chExt cx="0" cy="0"/>
        </a:xfrm>
      </p:grpSpPr>
      <p:sp>
        <p:nvSpPr>
          <p:cNvPr id="2" name="Title 1"/>
          <p:cNvSpPr>
            <a:spLocks noGrp="1"/>
          </p:cNvSpPr>
          <p:nvPr>
            <p:ph type="title"/>
          </p:nvPr>
        </p:nvSpPr>
        <p:spPr>
          <a:xfrm>
            <a:off x="101600" y="100940"/>
            <a:ext cx="11887200" cy="661061"/>
          </a:xfrm>
        </p:spPr>
        <p:txBody>
          <a:bodyPr/>
          <a:lstStyle>
            <a:lvl1pPr>
              <a:defRPr sz="3200">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462989" y="914401"/>
            <a:ext cx="11358596" cy="2362200"/>
          </a:xfrm>
          <a:prstGeom prst="rect">
            <a:avLst/>
          </a:prstGeom>
        </p:spPr>
        <p:txBody>
          <a:bodyPr/>
          <a:lstStyle>
            <a:lvl1pPr>
              <a:defRPr sz="3200">
                <a:solidFill>
                  <a:schemeClr val="tx2"/>
                </a:solidFill>
              </a:defRPr>
            </a:lvl1pPr>
            <a:lvl2pPr>
              <a:defRPr sz="30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6" name="Content Placeholder 2"/>
          <p:cNvSpPr>
            <a:spLocks noGrp="1"/>
          </p:cNvSpPr>
          <p:nvPr>
            <p:ph idx="12"/>
          </p:nvPr>
        </p:nvSpPr>
        <p:spPr>
          <a:xfrm>
            <a:off x="508001" y="3200400"/>
            <a:ext cx="11358596" cy="2971800"/>
          </a:xfrm>
          <a:prstGeom prst="rect">
            <a:avLst/>
          </a:prstGeom>
        </p:spPr>
        <p:txBody>
          <a:bodyPr/>
          <a:lstStyle>
            <a:lvl1pPr>
              <a:defRPr sz="3000">
                <a:solidFill>
                  <a:srgbClr val="002060"/>
                </a:solidFill>
              </a:defRPr>
            </a:lvl1pPr>
            <a:lvl2pPr>
              <a:defRPr sz="3000">
                <a:solidFill>
                  <a:srgbClr val="002060"/>
                </a:solidFill>
              </a:defRPr>
            </a:lvl2pPr>
            <a:lvl3pPr>
              <a:defRPr sz="2400">
                <a:solidFill>
                  <a:srgbClr val="002060"/>
                </a:solidFill>
              </a:defRPr>
            </a:lvl3pPr>
            <a:lvl4pPr>
              <a:defRPr sz="2000">
                <a:solidFill>
                  <a:srgbClr val="002060"/>
                </a:solidFill>
              </a:defRPr>
            </a:lvl4pPr>
            <a:lvl5pPr>
              <a:defRPr sz="1800">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20108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3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left)">
                                      <p:cBhvr>
                                        <p:cTn id="28" dur="500"/>
                                        <p:tgtEl>
                                          <p:spTgt spid="6">
                                            <p:txEl>
                                              <p:pRg st="0" end="0"/>
                                            </p:txEl>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left)">
                                      <p:cBhvr>
                                        <p:cTn id="32" dur="500"/>
                                        <p:tgtEl>
                                          <p:spTgt spid="6">
                                            <p:txEl>
                                              <p:pRg st="1" end="1"/>
                                            </p:txEl>
                                          </p:spTgt>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wipe(left)">
                                      <p:cBhvr>
                                        <p:cTn id="36" dur="500"/>
                                        <p:tgtEl>
                                          <p:spTgt spid="6">
                                            <p:txEl>
                                              <p:pRg st="2" end="2"/>
                                            </p:txEl>
                                          </p:spTgt>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wipe(left)">
                                      <p:cBhvr>
                                        <p:cTn id="40" dur="500"/>
                                        <p:tgtEl>
                                          <p:spTgt spid="6">
                                            <p:txEl>
                                              <p:pRg st="3" end="3"/>
                                            </p:txEl>
                                          </p:spTgt>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Effect transition="in" filter="wipe(left)">
                                      <p:cBhvr>
                                        <p:cTn id="4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6" grpId="0" uiExpand="1" build="p">
        <p:tmplLst>
          <p:tmpl lvl="1">
            <p:tnLst>
              <p:par>
                <p:cTn presetID="22" presetClass="entr" presetSubtype="8"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 or EX BText">
    <p:spTree>
      <p:nvGrpSpPr>
        <p:cNvPr id="1" name=""/>
        <p:cNvGrpSpPr/>
        <p:nvPr/>
      </p:nvGrpSpPr>
      <p:grpSpPr>
        <a:xfrm>
          <a:off x="0" y="0"/>
          <a:ext cx="0" cy="0"/>
          <a:chOff x="0" y="0"/>
          <a:chExt cx="0" cy="0"/>
        </a:xfrm>
      </p:grpSpPr>
      <p:sp>
        <p:nvSpPr>
          <p:cNvPr id="2" name="Title 1"/>
          <p:cNvSpPr>
            <a:spLocks noGrp="1"/>
          </p:cNvSpPr>
          <p:nvPr>
            <p:ph type="title"/>
          </p:nvPr>
        </p:nvSpPr>
        <p:spPr>
          <a:xfrm>
            <a:off x="101600" y="100940"/>
            <a:ext cx="11887200" cy="661061"/>
          </a:xfrm>
        </p:spPr>
        <p:txBody>
          <a:bodyPr/>
          <a:lstStyle>
            <a:lvl1pPr>
              <a:defRPr sz="3200">
                <a:solidFill>
                  <a:srgbClr val="002060"/>
                </a:solidFill>
              </a:defRPr>
            </a:lvl1pPr>
          </a:lstStyle>
          <a:p>
            <a:r>
              <a:rPr lang="en-US" dirty="0"/>
              <a:t>Click to edit Master title style</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6" name="Content Placeholder 2"/>
          <p:cNvSpPr>
            <a:spLocks noGrp="1"/>
          </p:cNvSpPr>
          <p:nvPr>
            <p:ph idx="12"/>
          </p:nvPr>
        </p:nvSpPr>
        <p:spPr>
          <a:xfrm>
            <a:off x="508001" y="3200400"/>
            <a:ext cx="11358596" cy="2971800"/>
          </a:xfrm>
          <a:prstGeom prst="rect">
            <a:avLst/>
          </a:prstGeom>
        </p:spPr>
        <p:txBody>
          <a:bodyPr/>
          <a:lstStyle>
            <a:lvl1pPr>
              <a:defRPr sz="3000">
                <a:solidFill>
                  <a:schemeClr val="tx1"/>
                </a:solidFill>
              </a:defRPr>
            </a:lvl1pPr>
            <a:lvl2pPr>
              <a:defRPr sz="3000">
                <a:solidFill>
                  <a:schemeClr val="tx1"/>
                </a:solidFill>
              </a:defRPr>
            </a:lvl2pPr>
            <a:lvl3pPr>
              <a:defRPr sz="2400">
                <a:solidFill>
                  <a:schemeClr val="tx1"/>
                </a:solidFill>
              </a:defRPr>
            </a:lvl3pPr>
            <a:lvl4pPr>
              <a:defRPr sz="2000">
                <a:solidFill>
                  <a:schemeClr val="tx1"/>
                </a:solidFill>
              </a:defRPr>
            </a:lvl4pPr>
            <a:lvl5pP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40384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2" presetClass="entr" presetSubtype="8"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 or EX BT no animation">
    <p:spTree>
      <p:nvGrpSpPr>
        <p:cNvPr id="1" name=""/>
        <p:cNvGrpSpPr/>
        <p:nvPr/>
      </p:nvGrpSpPr>
      <p:grpSpPr>
        <a:xfrm>
          <a:off x="0" y="0"/>
          <a:ext cx="0" cy="0"/>
          <a:chOff x="0" y="0"/>
          <a:chExt cx="0" cy="0"/>
        </a:xfrm>
      </p:grpSpPr>
      <p:sp>
        <p:nvSpPr>
          <p:cNvPr id="2" name="Title 1"/>
          <p:cNvSpPr>
            <a:spLocks noGrp="1"/>
          </p:cNvSpPr>
          <p:nvPr>
            <p:ph type="title"/>
          </p:nvPr>
        </p:nvSpPr>
        <p:spPr>
          <a:xfrm>
            <a:off x="101600" y="100940"/>
            <a:ext cx="11887200" cy="661061"/>
          </a:xfrm>
        </p:spPr>
        <p:txBody>
          <a:bodyPr/>
          <a:lstStyle>
            <a:lvl1pPr>
              <a:defRPr sz="3200">
                <a:solidFill>
                  <a:srgbClr val="002060"/>
                </a:solidFill>
              </a:defRPr>
            </a:lvl1pPr>
          </a:lstStyle>
          <a:p>
            <a:r>
              <a:rPr lang="en-US" dirty="0"/>
              <a:t>Click to edit Master title style</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6" name="Content Placeholder 2"/>
          <p:cNvSpPr>
            <a:spLocks noGrp="1"/>
          </p:cNvSpPr>
          <p:nvPr>
            <p:ph idx="12" hasCustomPrompt="1"/>
          </p:nvPr>
        </p:nvSpPr>
        <p:spPr>
          <a:xfrm>
            <a:off x="508001" y="3200400"/>
            <a:ext cx="11358596" cy="2971800"/>
          </a:xfrm>
          <a:prstGeom prst="rect">
            <a:avLst/>
          </a:prstGeom>
        </p:spPr>
        <p:txBody>
          <a:bodyPr/>
          <a:lstStyle>
            <a:lvl1pPr>
              <a:defRPr sz="3000">
                <a:solidFill>
                  <a:schemeClr val="tx1"/>
                </a:solidFill>
              </a:defRPr>
            </a:lvl1pPr>
            <a:lvl2pPr>
              <a:defRPr sz="3000">
                <a:solidFill>
                  <a:schemeClr val="tx1"/>
                </a:solidFill>
              </a:defRPr>
            </a:lvl2pPr>
            <a:lvl3pPr>
              <a:defRPr sz="2400">
                <a:solidFill>
                  <a:schemeClr val="tx1"/>
                </a:solidFill>
              </a:defRPr>
            </a:lvl3pPr>
            <a:lvl4pPr>
              <a:defRPr sz="2000">
                <a:solidFill>
                  <a:schemeClr val="tx1"/>
                </a:solidFill>
              </a:defRPr>
            </a:lvl4pPr>
            <a:lvl5pPr>
              <a:defRPr sz="1800">
                <a:solidFill>
                  <a:schemeClr val="tx1"/>
                </a:solidFill>
              </a:defRPr>
            </a:lvl5pPr>
          </a:lstStyle>
          <a:p>
            <a:pPr lvl="0"/>
            <a:r>
              <a:rPr lang="en-US" dirty="0"/>
              <a:t>Click to edit Master text styles NO ANIM</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424532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0418" y="164565"/>
            <a:ext cx="11451167"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4360" y="118209"/>
            <a:ext cx="1040524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70418" y="1025525"/>
            <a:ext cx="8875183"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9347200" y="4191000"/>
            <a:ext cx="28448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8536" y="94227"/>
            <a:ext cx="1040524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70418" y="1025525"/>
            <a:ext cx="11451167" cy="1793875"/>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406400" y="2895600"/>
            <a:ext cx="11582400" cy="3276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83470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L or Ex and ANSW">
    <p:spTree>
      <p:nvGrpSpPr>
        <p:cNvPr id="1" name=""/>
        <p:cNvGrpSpPr/>
        <p:nvPr/>
      </p:nvGrpSpPr>
      <p:grpSpPr>
        <a:xfrm>
          <a:off x="0" y="0"/>
          <a:ext cx="0" cy="0"/>
          <a:chOff x="0" y="0"/>
          <a:chExt cx="0" cy="0"/>
        </a:xfrm>
      </p:grpSpPr>
      <p:sp>
        <p:nvSpPr>
          <p:cNvPr id="2" name="Title 1"/>
          <p:cNvSpPr>
            <a:spLocks noGrp="1"/>
          </p:cNvSpPr>
          <p:nvPr>
            <p:ph type="title"/>
          </p:nvPr>
        </p:nvSpPr>
        <p:spPr>
          <a:xfrm>
            <a:off x="101600" y="100940"/>
            <a:ext cx="11887200" cy="661061"/>
          </a:xfrm>
        </p:spPr>
        <p:txBody>
          <a:bodyPr/>
          <a:lstStyle>
            <a:lvl1pPr>
              <a:defRPr sz="3200">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462989" y="914401"/>
            <a:ext cx="11358596" cy="2362200"/>
          </a:xfrm>
          <a:prstGeom prst="rect">
            <a:avLst/>
          </a:prstGeom>
        </p:spPr>
        <p:txBody>
          <a:bodyPr/>
          <a:lstStyle>
            <a:lvl1pPr>
              <a:defRPr sz="3200">
                <a:solidFill>
                  <a:schemeClr val="tx2"/>
                </a:solidFill>
              </a:defRPr>
            </a:lvl1pPr>
            <a:lvl2pPr>
              <a:defRPr sz="30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6" name="Content Placeholder 2"/>
          <p:cNvSpPr>
            <a:spLocks noGrp="1"/>
          </p:cNvSpPr>
          <p:nvPr>
            <p:ph idx="12"/>
          </p:nvPr>
        </p:nvSpPr>
        <p:spPr>
          <a:xfrm>
            <a:off x="508001" y="3200400"/>
            <a:ext cx="11358596" cy="2971800"/>
          </a:xfrm>
          <a:prstGeom prst="rect">
            <a:avLst/>
          </a:prstGeom>
        </p:spPr>
        <p:txBody>
          <a:bodyPr/>
          <a:lstStyle>
            <a:lvl1pPr>
              <a:defRPr sz="3000">
                <a:solidFill>
                  <a:srgbClr val="002060"/>
                </a:solidFill>
              </a:defRPr>
            </a:lvl1pPr>
            <a:lvl2pPr>
              <a:defRPr sz="3000">
                <a:solidFill>
                  <a:srgbClr val="002060"/>
                </a:solidFill>
              </a:defRPr>
            </a:lvl2pPr>
            <a:lvl3pPr>
              <a:defRPr sz="2400">
                <a:solidFill>
                  <a:srgbClr val="002060"/>
                </a:solidFill>
              </a:defRPr>
            </a:lvl3pPr>
            <a:lvl4pPr>
              <a:defRPr sz="2000">
                <a:solidFill>
                  <a:srgbClr val="002060"/>
                </a:solidFill>
              </a:defRPr>
            </a:lvl4pPr>
            <a:lvl5pPr>
              <a:defRPr sz="1800">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345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3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left)">
                                      <p:cBhvr>
                                        <p:cTn id="28" dur="500"/>
                                        <p:tgtEl>
                                          <p:spTgt spid="6">
                                            <p:txEl>
                                              <p:pRg st="0" end="0"/>
                                            </p:txEl>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left)">
                                      <p:cBhvr>
                                        <p:cTn id="32" dur="500"/>
                                        <p:tgtEl>
                                          <p:spTgt spid="6">
                                            <p:txEl>
                                              <p:pRg st="1" end="1"/>
                                            </p:txEl>
                                          </p:spTgt>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wipe(left)">
                                      <p:cBhvr>
                                        <p:cTn id="36" dur="500"/>
                                        <p:tgtEl>
                                          <p:spTgt spid="6">
                                            <p:txEl>
                                              <p:pRg st="2" end="2"/>
                                            </p:txEl>
                                          </p:spTgt>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wipe(left)">
                                      <p:cBhvr>
                                        <p:cTn id="40" dur="500"/>
                                        <p:tgtEl>
                                          <p:spTgt spid="6">
                                            <p:txEl>
                                              <p:pRg st="3" end="3"/>
                                            </p:txEl>
                                          </p:spTgt>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Effect transition="in" filter="wipe(left)">
                                      <p:cBhvr>
                                        <p:cTn id="4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6" grpId="0" uiExpand="1" build="p">
        <p:tmplLst>
          <p:tmpl lvl="1">
            <p:tnLst>
              <p:par>
                <p:cTn presetID="22" presetClass="entr" presetSubtype="8"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AL or EX BT no animation">
    <p:spTree>
      <p:nvGrpSpPr>
        <p:cNvPr id="1" name=""/>
        <p:cNvGrpSpPr/>
        <p:nvPr/>
      </p:nvGrpSpPr>
      <p:grpSpPr>
        <a:xfrm>
          <a:off x="0" y="0"/>
          <a:ext cx="0" cy="0"/>
          <a:chOff x="0" y="0"/>
          <a:chExt cx="0" cy="0"/>
        </a:xfrm>
      </p:grpSpPr>
      <p:sp>
        <p:nvSpPr>
          <p:cNvPr id="2" name="Title 1"/>
          <p:cNvSpPr>
            <a:spLocks noGrp="1"/>
          </p:cNvSpPr>
          <p:nvPr>
            <p:ph type="title"/>
          </p:nvPr>
        </p:nvSpPr>
        <p:spPr>
          <a:xfrm>
            <a:off x="101600" y="100940"/>
            <a:ext cx="11887200" cy="661061"/>
          </a:xfrm>
        </p:spPr>
        <p:txBody>
          <a:bodyPr/>
          <a:lstStyle>
            <a:lvl1pPr>
              <a:defRPr sz="3200">
                <a:solidFill>
                  <a:srgbClr val="002060"/>
                </a:solidFill>
              </a:defRPr>
            </a:lvl1pPr>
          </a:lstStyle>
          <a:p>
            <a:r>
              <a:rPr lang="en-US" dirty="0"/>
              <a:t>Click to edit Master title style</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6" name="Content Placeholder 2"/>
          <p:cNvSpPr>
            <a:spLocks noGrp="1"/>
          </p:cNvSpPr>
          <p:nvPr>
            <p:ph idx="12" hasCustomPrompt="1"/>
          </p:nvPr>
        </p:nvSpPr>
        <p:spPr>
          <a:xfrm>
            <a:off x="508001" y="3200400"/>
            <a:ext cx="11358596" cy="2971800"/>
          </a:xfrm>
          <a:prstGeom prst="rect">
            <a:avLst/>
          </a:prstGeom>
        </p:spPr>
        <p:txBody>
          <a:bodyPr/>
          <a:lstStyle>
            <a:lvl1pPr>
              <a:defRPr sz="3000">
                <a:solidFill>
                  <a:schemeClr val="tx1"/>
                </a:solidFill>
              </a:defRPr>
            </a:lvl1pPr>
            <a:lvl2pPr>
              <a:defRPr sz="3000">
                <a:solidFill>
                  <a:schemeClr val="tx1"/>
                </a:solidFill>
              </a:defRPr>
            </a:lvl2pPr>
            <a:lvl3pPr>
              <a:defRPr sz="2400">
                <a:solidFill>
                  <a:schemeClr val="tx1"/>
                </a:solidFill>
              </a:defRPr>
            </a:lvl3pPr>
            <a:lvl4pPr>
              <a:defRPr sz="2000">
                <a:solidFill>
                  <a:schemeClr val="tx1"/>
                </a:solidFill>
              </a:defRPr>
            </a:lvl4pPr>
            <a:lvl5pPr>
              <a:defRPr sz="1800">
                <a:solidFill>
                  <a:schemeClr val="tx1"/>
                </a:solidFill>
              </a:defRPr>
            </a:lvl5pPr>
          </a:lstStyle>
          <a:p>
            <a:pPr lvl="0"/>
            <a:r>
              <a:rPr lang="en-US" dirty="0"/>
              <a:t>Click to edit Master text styles NO ANIM</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225959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plit anim">
    <p:spTree>
      <p:nvGrpSpPr>
        <p:cNvPr id="1" name=""/>
        <p:cNvGrpSpPr/>
        <p:nvPr/>
      </p:nvGrpSpPr>
      <p:grpSpPr>
        <a:xfrm>
          <a:off x="0" y="0"/>
          <a:ext cx="0" cy="0"/>
          <a:chOff x="0" y="0"/>
          <a:chExt cx="0" cy="0"/>
        </a:xfrm>
      </p:grpSpPr>
      <p:sp>
        <p:nvSpPr>
          <p:cNvPr id="2" name="Title 1"/>
          <p:cNvSpPr>
            <a:spLocks noGrp="1"/>
          </p:cNvSpPr>
          <p:nvPr>
            <p:ph type="title"/>
          </p:nvPr>
        </p:nvSpPr>
        <p:spPr>
          <a:xfrm>
            <a:off x="1" y="100940"/>
            <a:ext cx="12191999" cy="860961"/>
          </a:xfrm>
        </p:spPr>
        <p:txBody>
          <a:bodyPr/>
          <a:lstStyle/>
          <a:p>
            <a:r>
              <a:rPr lang="en-US" dirty="0"/>
              <a:t>Click to edit Master title style</a:t>
            </a:r>
          </a:p>
        </p:txBody>
      </p:sp>
      <p:sp>
        <p:nvSpPr>
          <p:cNvPr id="3" name="Content Placeholder 2"/>
          <p:cNvSpPr>
            <a:spLocks noGrp="1"/>
          </p:cNvSpPr>
          <p:nvPr>
            <p:ph idx="1"/>
          </p:nvPr>
        </p:nvSpPr>
        <p:spPr>
          <a:xfrm>
            <a:off x="370418" y="1025526"/>
            <a:ext cx="11451167" cy="2479675"/>
          </a:xfrm>
        </p:spPr>
        <p:txBody>
          <a:bodyPr/>
          <a:lstStyle>
            <a:lvl1pPr>
              <a:defRPr>
                <a:solidFill>
                  <a:srgbClr val="005EA4"/>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7" name="Text Placeholder 6"/>
          <p:cNvSpPr>
            <a:spLocks noGrp="1"/>
          </p:cNvSpPr>
          <p:nvPr>
            <p:ph type="body" sz="quarter" idx="12"/>
          </p:nvPr>
        </p:nvSpPr>
        <p:spPr>
          <a:xfrm>
            <a:off x="406400" y="3581400"/>
            <a:ext cx="11582400" cy="2590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70626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wipe(left)">
                                      <p:cBhvr>
                                        <p:cTn id="28" dur="500"/>
                                        <p:tgtEl>
                                          <p:spTgt spid="7">
                                            <p:txEl>
                                              <p:pRg st="0" end="0"/>
                                            </p:txEl>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left)">
                                      <p:cBhvr>
                                        <p:cTn id="32" dur="500"/>
                                        <p:tgtEl>
                                          <p:spTgt spid="7">
                                            <p:txEl>
                                              <p:pRg st="1" end="1"/>
                                            </p:txEl>
                                          </p:spTgt>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wipe(left)">
                                      <p:cBhvr>
                                        <p:cTn id="36" dur="500"/>
                                        <p:tgtEl>
                                          <p:spTgt spid="7">
                                            <p:txEl>
                                              <p:pRg st="2" end="2"/>
                                            </p:txEl>
                                          </p:spTgt>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wipe(left)">
                                      <p:cBhvr>
                                        <p:cTn id="40" dur="500"/>
                                        <p:tgtEl>
                                          <p:spTgt spid="7">
                                            <p:txEl>
                                              <p:pRg st="3" end="3"/>
                                            </p:txEl>
                                          </p:spTgt>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7">
                                            <p:txEl>
                                              <p:pRg st="4" end="4"/>
                                            </p:txEl>
                                          </p:spTgt>
                                        </p:tgtEl>
                                        <p:attrNameLst>
                                          <p:attrName>style.visibility</p:attrName>
                                        </p:attrNameLst>
                                      </p:cBhvr>
                                      <p:to>
                                        <p:strVal val="visible"/>
                                      </p:to>
                                    </p:set>
                                    <p:animEffect transition="in" filter="wipe(left)">
                                      <p:cBhvr>
                                        <p:cTn id="44"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7" grpId="0" uiExpand="1" build="p">
        <p:tmplLst>
          <p:tmpl lvl="1">
            <p:tnLst>
              <p:par>
                <p:cTn presetID="22" presetClass="entr" presetSubtype="8"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20000"/>
              </a:spcBef>
              <a:spcAft>
                <a:spcPct val="0"/>
              </a:spcAft>
              <a:defRPr/>
            </a:pPr>
            <a:fld id="{C148E929-2C81-42BB-92FD-6CE3916FB07A}" type="slidenum">
              <a:rPr lang="en-US" smtClean="0">
                <a:solidFill>
                  <a:srgbClr val="FFFFFF"/>
                </a:solidFill>
              </a:rPr>
              <a:pPr fontAlgn="base">
                <a:spcBef>
                  <a:spcPct val="20000"/>
                </a:spcBef>
                <a:spcAft>
                  <a:spcPct val="0"/>
                </a:spcAft>
                <a:defRPr/>
              </a:pPr>
              <a:t>‹#›</a:t>
            </a:fld>
            <a:endParaRPr lang="en-US" dirty="0">
              <a:solidFill>
                <a:srgbClr val="FFFFFF"/>
              </a:solidFill>
            </a:endParaRPr>
          </a:p>
        </p:txBody>
      </p:sp>
      <p:sp>
        <p:nvSpPr>
          <p:cNvPr id="4" name="Footer Placeholder 3"/>
          <p:cNvSpPr>
            <a:spLocks noGrp="1"/>
          </p:cNvSpPr>
          <p:nvPr>
            <p:ph type="ftr" sz="quarter" idx="11"/>
          </p:nvPr>
        </p:nvSpPr>
        <p:spPr/>
        <p:txBody>
          <a:bodyPr/>
          <a:lstStyle/>
          <a:p>
            <a:pPr fontAlgn="base">
              <a:spcAft>
                <a:spcPct val="0"/>
              </a:spcAft>
              <a:defRPr/>
            </a:pPr>
            <a:r>
              <a:rPr lang="en-US">
                <a:solidFill>
                  <a:srgbClr val="FFFFFF"/>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Content Placeholder 5"/>
          <p:cNvSpPr>
            <a:spLocks noGrp="1"/>
          </p:cNvSpPr>
          <p:nvPr>
            <p:ph sz="quarter" idx="12" hasCustomPrompt="1"/>
          </p:nvPr>
        </p:nvSpPr>
        <p:spPr>
          <a:xfrm>
            <a:off x="3454400" y="3429000"/>
            <a:ext cx="9855200" cy="1981200"/>
          </a:xfrm>
        </p:spPr>
        <p:txBody>
          <a:bodyPr/>
          <a:lstStyle>
            <a:lvl1pPr>
              <a:defRPr/>
            </a:lvl1pPr>
          </a:lstStyle>
          <a:p>
            <a:pPr lvl="0"/>
            <a:r>
              <a:rPr lang="en-US" dirty="0" err="1"/>
              <a:t>Ch</a:t>
            </a:r>
            <a:r>
              <a:rPr lang="en-US" dirty="0"/>
              <a:t> title</a:t>
            </a:r>
          </a:p>
        </p:txBody>
      </p:sp>
      <p:sp>
        <p:nvSpPr>
          <p:cNvPr id="8" name="Content Placeholder 7"/>
          <p:cNvSpPr>
            <a:spLocks noGrp="1"/>
          </p:cNvSpPr>
          <p:nvPr>
            <p:ph sz="quarter" idx="13" hasCustomPrompt="1"/>
          </p:nvPr>
        </p:nvSpPr>
        <p:spPr>
          <a:xfrm>
            <a:off x="32083" y="3352800"/>
            <a:ext cx="3422316" cy="2057400"/>
          </a:xfrm>
          <a:blipFill>
            <a:blip r:embed="rId2"/>
            <a:stretch>
              <a:fillRect/>
            </a:stretch>
          </a:blipFill>
        </p:spPr>
        <p:txBody>
          <a:bodyPr/>
          <a:lstStyle>
            <a:lvl1pPr>
              <a:defRPr>
                <a:solidFill>
                  <a:schemeClr val="bg1"/>
                </a:solidFill>
              </a:defRPr>
            </a:lvl1pPr>
          </a:lstStyle>
          <a:p>
            <a:pPr lvl="0"/>
            <a:r>
              <a:rPr lang="en-US" dirty="0"/>
              <a:t>CHAPTER </a:t>
            </a:r>
          </a:p>
          <a:p>
            <a:pPr lvl="0"/>
            <a:r>
              <a:rPr lang="en-US" dirty="0"/>
              <a:t>NB</a:t>
            </a:r>
          </a:p>
          <a:p>
            <a:pPr lvl="0"/>
            <a:r>
              <a:rPr lang="en-US" dirty="0"/>
              <a:t>BKGRD</a:t>
            </a:r>
          </a:p>
        </p:txBody>
      </p:sp>
      <p:sp>
        <p:nvSpPr>
          <p:cNvPr id="10" name="Content Placeholder 9"/>
          <p:cNvSpPr>
            <a:spLocks noGrp="1"/>
          </p:cNvSpPr>
          <p:nvPr>
            <p:ph sz="quarter" idx="14" hasCustomPrompt="1"/>
          </p:nvPr>
        </p:nvSpPr>
        <p:spPr>
          <a:xfrm>
            <a:off x="-42779" y="0"/>
            <a:ext cx="7256379" cy="3429000"/>
          </a:xfrm>
        </p:spPr>
        <p:txBody>
          <a:bodyPr/>
          <a:lstStyle>
            <a:lvl1pPr>
              <a:defRPr/>
            </a:lvl1pPr>
          </a:lstStyle>
          <a:p>
            <a:pPr lvl="0"/>
            <a:r>
              <a:rPr lang="en-US" dirty="0"/>
              <a:t>Author</a:t>
            </a:r>
          </a:p>
          <a:p>
            <a:pPr lvl="0"/>
            <a:r>
              <a:rPr lang="en-US" dirty="0"/>
              <a:t>Title</a:t>
            </a:r>
          </a:p>
          <a:p>
            <a:pPr lvl="0"/>
            <a:r>
              <a:rPr lang="en-US" dirty="0"/>
              <a:t>Of book 54</a:t>
            </a:r>
          </a:p>
        </p:txBody>
      </p:sp>
      <p:sp>
        <p:nvSpPr>
          <p:cNvPr id="12" name="Content Placeholder 11"/>
          <p:cNvSpPr>
            <a:spLocks noGrp="1"/>
          </p:cNvSpPr>
          <p:nvPr>
            <p:ph sz="quarter" idx="15" hasCustomPrompt="1"/>
          </p:nvPr>
        </p:nvSpPr>
        <p:spPr>
          <a:xfrm>
            <a:off x="7315200" y="0"/>
            <a:ext cx="4876800" cy="533400"/>
          </a:xfrm>
        </p:spPr>
        <p:txBody>
          <a:bodyPr>
            <a:normAutofit/>
          </a:bodyPr>
          <a:lstStyle>
            <a:lvl1pPr algn="r">
              <a:defRPr sz="2800">
                <a:solidFill>
                  <a:schemeClr val="bg1"/>
                </a:solidFill>
                <a:effectLst>
                  <a:outerShdw blurRad="38100" dist="38100" dir="2700000" algn="tl">
                    <a:srgbClr val="000000">
                      <a:alpha val="43137"/>
                    </a:srgbClr>
                  </a:outerShdw>
                </a:effectLst>
              </a:defRPr>
            </a:lvl1pPr>
          </a:lstStyle>
          <a:p>
            <a:pPr lvl="0"/>
            <a:r>
              <a:rPr lang="en-US" dirty="0"/>
              <a:t>ED</a:t>
            </a:r>
          </a:p>
        </p:txBody>
      </p:sp>
      <p:sp>
        <p:nvSpPr>
          <p:cNvPr id="13" name="Rectangle 11"/>
          <p:cNvSpPr>
            <a:spLocks noChangeArrowheads="1"/>
          </p:cNvSpPr>
          <p:nvPr userDrawn="1"/>
        </p:nvSpPr>
        <p:spPr bwMode="auto">
          <a:xfrm>
            <a:off x="8072968" y="5707064"/>
            <a:ext cx="411903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a:solidFill>
                  <a:srgbClr val="000000"/>
                </a:solidFill>
              </a:rPr>
              <a:t>Interactive PowerPoint Slides by: </a:t>
            </a:r>
          </a:p>
          <a:p>
            <a:pPr algn="ctr" eaLnBrk="1" fontAlgn="base" hangingPunct="1">
              <a:lnSpc>
                <a:spcPct val="80000"/>
              </a:lnSpc>
              <a:spcBef>
                <a:spcPct val="20000"/>
              </a:spcBef>
              <a:spcAft>
                <a:spcPct val="0"/>
              </a:spcAft>
              <a:defRPr/>
            </a:pPr>
            <a:r>
              <a:rPr lang="en-US" altLang="en-US" sz="1400" dirty="0">
                <a:solidFill>
                  <a:srgbClr val="000000"/>
                </a:solidFill>
              </a:rPr>
              <a:t>V.  </a:t>
            </a:r>
            <a:r>
              <a:rPr lang="en-US" altLang="en-US" sz="1400" dirty="0" err="1">
                <a:solidFill>
                  <a:srgbClr val="000000"/>
                </a:solidFill>
              </a:rPr>
              <a:t>Andreea</a:t>
            </a:r>
            <a:r>
              <a:rPr lang="en-US" altLang="en-US" sz="1400" dirty="0">
                <a:solidFill>
                  <a:srgbClr val="000000"/>
                </a:solidFill>
              </a:rPr>
              <a:t>  </a:t>
            </a:r>
            <a:r>
              <a:rPr lang="en-US" altLang="en-US" sz="1400" dirty="0" err="1">
                <a:solidFill>
                  <a:srgbClr val="000000"/>
                </a:solidFill>
              </a:rPr>
              <a:t>Chiritescu</a:t>
            </a:r>
            <a:endParaRPr lang="en-US" altLang="en-US" sz="1400" dirty="0">
              <a:solidFill>
                <a:srgbClr val="000000"/>
              </a:solidFill>
            </a:endParaRPr>
          </a:p>
          <a:p>
            <a:pPr algn="ctr" eaLnBrk="1" fontAlgn="base" hangingPunct="1">
              <a:lnSpc>
                <a:spcPct val="80000"/>
              </a:lnSpc>
              <a:spcBef>
                <a:spcPct val="20000"/>
              </a:spcBef>
              <a:spcAft>
                <a:spcPct val="0"/>
              </a:spcAft>
              <a:defRPr/>
            </a:pPr>
            <a:r>
              <a:rPr lang="en-US" altLang="en-US" sz="1400" dirty="0">
                <a:solidFill>
                  <a:srgbClr val="000000"/>
                </a:solidFill>
              </a:rPr>
              <a:t>Eastern Illinois University</a:t>
            </a:r>
          </a:p>
        </p:txBody>
      </p:sp>
    </p:spTree>
    <p:extLst>
      <p:ext uri="{BB962C8B-B14F-4D97-AF65-F5344CB8AC3E}">
        <p14:creationId xmlns:p14="http://schemas.microsoft.com/office/powerpoint/2010/main" val="1510971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7247467" y="901700"/>
            <a:ext cx="4487333"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7247467" y="901700"/>
            <a:ext cx="4487333"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AL or Ex Main">
    <p:spTree>
      <p:nvGrpSpPr>
        <p:cNvPr id="1" name=""/>
        <p:cNvGrpSpPr/>
        <p:nvPr/>
      </p:nvGrpSpPr>
      <p:grpSpPr>
        <a:xfrm>
          <a:off x="0" y="0"/>
          <a:ext cx="0" cy="0"/>
          <a:chOff x="0" y="0"/>
          <a:chExt cx="0" cy="0"/>
        </a:xfrm>
      </p:grpSpPr>
      <p:sp>
        <p:nvSpPr>
          <p:cNvPr id="2" name="Title 1"/>
          <p:cNvSpPr>
            <a:spLocks noGrp="1"/>
          </p:cNvSpPr>
          <p:nvPr>
            <p:ph type="title"/>
          </p:nvPr>
        </p:nvSpPr>
        <p:spPr>
          <a:xfrm>
            <a:off x="101600" y="100940"/>
            <a:ext cx="11887200" cy="661061"/>
          </a:xfrm>
        </p:spPr>
        <p:txBody>
          <a:bodyPr/>
          <a:lstStyle>
            <a:lvl1pPr>
              <a:defRPr sz="3200">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462989" y="914401"/>
            <a:ext cx="11358596"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634556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AL or EX LeftText">
    <p:spTree>
      <p:nvGrpSpPr>
        <p:cNvPr id="1" name=""/>
        <p:cNvGrpSpPr/>
        <p:nvPr/>
      </p:nvGrpSpPr>
      <p:grpSpPr>
        <a:xfrm>
          <a:off x="0" y="0"/>
          <a:ext cx="0" cy="0"/>
          <a:chOff x="0" y="0"/>
          <a:chExt cx="0" cy="0"/>
        </a:xfrm>
      </p:grpSpPr>
      <p:sp>
        <p:nvSpPr>
          <p:cNvPr id="2" name="Title 1"/>
          <p:cNvSpPr>
            <a:spLocks noGrp="1"/>
          </p:cNvSpPr>
          <p:nvPr>
            <p:ph type="title"/>
          </p:nvPr>
        </p:nvSpPr>
        <p:spPr>
          <a:xfrm>
            <a:off x="101600" y="100940"/>
            <a:ext cx="11887200" cy="661061"/>
          </a:xfrm>
        </p:spPr>
        <p:txBody>
          <a:bodyPr/>
          <a:lstStyle>
            <a:lvl1pPr>
              <a:defRPr sz="3200">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462989" y="914401"/>
            <a:ext cx="5429812"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9733134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AL or EX RText">
    <p:spTree>
      <p:nvGrpSpPr>
        <p:cNvPr id="1" name=""/>
        <p:cNvGrpSpPr/>
        <p:nvPr/>
      </p:nvGrpSpPr>
      <p:grpSpPr>
        <a:xfrm>
          <a:off x="0" y="0"/>
          <a:ext cx="0" cy="0"/>
          <a:chOff x="0" y="0"/>
          <a:chExt cx="0" cy="0"/>
        </a:xfrm>
      </p:grpSpPr>
      <p:sp>
        <p:nvSpPr>
          <p:cNvPr id="2" name="Title 1"/>
          <p:cNvSpPr>
            <a:spLocks noGrp="1"/>
          </p:cNvSpPr>
          <p:nvPr>
            <p:ph type="title"/>
          </p:nvPr>
        </p:nvSpPr>
        <p:spPr>
          <a:xfrm>
            <a:off x="101600" y="100940"/>
            <a:ext cx="11887200" cy="661061"/>
          </a:xfrm>
        </p:spPr>
        <p:txBody>
          <a:bodyPr/>
          <a:lstStyle>
            <a:lvl1pPr>
              <a:defRPr sz="3200">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6604001" y="762001"/>
            <a:ext cx="5429812"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4046830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L or Ex and ANSW">
    <p:spTree>
      <p:nvGrpSpPr>
        <p:cNvPr id="1" name=""/>
        <p:cNvGrpSpPr/>
        <p:nvPr/>
      </p:nvGrpSpPr>
      <p:grpSpPr>
        <a:xfrm>
          <a:off x="0" y="0"/>
          <a:ext cx="0" cy="0"/>
          <a:chOff x="0" y="0"/>
          <a:chExt cx="0" cy="0"/>
        </a:xfrm>
      </p:grpSpPr>
      <p:sp>
        <p:nvSpPr>
          <p:cNvPr id="2" name="Title 1"/>
          <p:cNvSpPr>
            <a:spLocks noGrp="1"/>
          </p:cNvSpPr>
          <p:nvPr>
            <p:ph type="title"/>
          </p:nvPr>
        </p:nvSpPr>
        <p:spPr>
          <a:xfrm>
            <a:off x="101600" y="100940"/>
            <a:ext cx="11887200" cy="661061"/>
          </a:xfrm>
        </p:spPr>
        <p:txBody>
          <a:bodyPr/>
          <a:lstStyle>
            <a:lvl1pPr>
              <a:defRPr sz="3200">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462989" y="914401"/>
            <a:ext cx="11358596" cy="2362200"/>
          </a:xfrm>
          <a:prstGeom prst="rect">
            <a:avLst/>
          </a:prstGeom>
        </p:spPr>
        <p:txBody>
          <a:bodyPr/>
          <a:lstStyle>
            <a:lvl1pPr>
              <a:defRPr sz="3200">
                <a:solidFill>
                  <a:schemeClr val="tx2"/>
                </a:solidFill>
              </a:defRPr>
            </a:lvl1pPr>
            <a:lvl2pPr>
              <a:defRPr sz="30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6" name="Content Placeholder 2"/>
          <p:cNvSpPr>
            <a:spLocks noGrp="1"/>
          </p:cNvSpPr>
          <p:nvPr>
            <p:ph idx="12"/>
          </p:nvPr>
        </p:nvSpPr>
        <p:spPr>
          <a:xfrm>
            <a:off x="508001" y="3200400"/>
            <a:ext cx="11358596" cy="2971800"/>
          </a:xfrm>
          <a:prstGeom prst="rect">
            <a:avLst/>
          </a:prstGeom>
        </p:spPr>
        <p:txBody>
          <a:bodyPr/>
          <a:lstStyle>
            <a:lvl1pPr>
              <a:defRPr sz="3000">
                <a:solidFill>
                  <a:srgbClr val="002060"/>
                </a:solidFill>
              </a:defRPr>
            </a:lvl1pPr>
            <a:lvl2pPr>
              <a:defRPr sz="3000">
                <a:solidFill>
                  <a:srgbClr val="002060"/>
                </a:solidFill>
              </a:defRPr>
            </a:lvl2pPr>
            <a:lvl3pPr>
              <a:defRPr sz="2400">
                <a:solidFill>
                  <a:srgbClr val="002060"/>
                </a:solidFill>
              </a:defRPr>
            </a:lvl3pPr>
            <a:lvl4pPr>
              <a:defRPr sz="2000">
                <a:solidFill>
                  <a:srgbClr val="002060"/>
                </a:solidFill>
              </a:defRPr>
            </a:lvl4pPr>
            <a:lvl5pPr>
              <a:defRPr sz="1800">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01913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3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left)">
                                      <p:cBhvr>
                                        <p:cTn id="28" dur="500"/>
                                        <p:tgtEl>
                                          <p:spTgt spid="6">
                                            <p:txEl>
                                              <p:pRg st="0" end="0"/>
                                            </p:txEl>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left)">
                                      <p:cBhvr>
                                        <p:cTn id="32" dur="500"/>
                                        <p:tgtEl>
                                          <p:spTgt spid="6">
                                            <p:txEl>
                                              <p:pRg st="1" end="1"/>
                                            </p:txEl>
                                          </p:spTgt>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wipe(left)">
                                      <p:cBhvr>
                                        <p:cTn id="36" dur="500"/>
                                        <p:tgtEl>
                                          <p:spTgt spid="6">
                                            <p:txEl>
                                              <p:pRg st="2" end="2"/>
                                            </p:txEl>
                                          </p:spTgt>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wipe(left)">
                                      <p:cBhvr>
                                        <p:cTn id="40" dur="500"/>
                                        <p:tgtEl>
                                          <p:spTgt spid="6">
                                            <p:txEl>
                                              <p:pRg st="3" end="3"/>
                                            </p:txEl>
                                          </p:spTgt>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Effect transition="in" filter="wipe(left)">
                                      <p:cBhvr>
                                        <p:cTn id="4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6" grpId="0" uiExpand="1" build="p">
        <p:tmplLst>
          <p:tmpl lvl="1">
            <p:tnLst>
              <p:par>
                <p:cTn presetID="22" presetClass="entr" presetSubtype="8"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 or EX BText">
    <p:spTree>
      <p:nvGrpSpPr>
        <p:cNvPr id="1" name=""/>
        <p:cNvGrpSpPr/>
        <p:nvPr/>
      </p:nvGrpSpPr>
      <p:grpSpPr>
        <a:xfrm>
          <a:off x="0" y="0"/>
          <a:ext cx="0" cy="0"/>
          <a:chOff x="0" y="0"/>
          <a:chExt cx="0" cy="0"/>
        </a:xfrm>
      </p:grpSpPr>
      <p:sp>
        <p:nvSpPr>
          <p:cNvPr id="2" name="Title 1"/>
          <p:cNvSpPr>
            <a:spLocks noGrp="1"/>
          </p:cNvSpPr>
          <p:nvPr>
            <p:ph type="title"/>
          </p:nvPr>
        </p:nvSpPr>
        <p:spPr>
          <a:xfrm>
            <a:off x="101600" y="100940"/>
            <a:ext cx="11887200" cy="661061"/>
          </a:xfrm>
        </p:spPr>
        <p:txBody>
          <a:bodyPr/>
          <a:lstStyle>
            <a:lvl1pPr>
              <a:defRPr sz="3200">
                <a:solidFill>
                  <a:srgbClr val="002060"/>
                </a:solidFill>
              </a:defRPr>
            </a:lvl1pPr>
          </a:lstStyle>
          <a:p>
            <a:r>
              <a:rPr lang="en-US" dirty="0"/>
              <a:t>Click to edit Master title style</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6" name="Content Placeholder 2"/>
          <p:cNvSpPr>
            <a:spLocks noGrp="1"/>
          </p:cNvSpPr>
          <p:nvPr>
            <p:ph idx="12"/>
          </p:nvPr>
        </p:nvSpPr>
        <p:spPr>
          <a:xfrm>
            <a:off x="508001" y="3200400"/>
            <a:ext cx="11358596" cy="2971800"/>
          </a:xfrm>
          <a:prstGeom prst="rect">
            <a:avLst/>
          </a:prstGeom>
        </p:spPr>
        <p:txBody>
          <a:bodyPr/>
          <a:lstStyle>
            <a:lvl1pPr>
              <a:defRPr sz="3000">
                <a:solidFill>
                  <a:schemeClr val="tx1"/>
                </a:solidFill>
              </a:defRPr>
            </a:lvl1pPr>
            <a:lvl2pPr>
              <a:defRPr sz="3000">
                <a:solidFill>
                  <a:schemeClr val="tx1"/>
                </a:solidFill>
              </a:defRPr>
            </a:lvl2pPr>
            <a:lvl3pPr>
              <a:defRPr sz="2400">
                <a:solidFill>
                  <a:schemeClr val="tx1"/>
                </a:solidFill>
              </a:defRPr>
            </a:lvl3pPr>
            <a:lvl4pPr>
              <a:defRPr sz="2000">
                <a:solidFill>
                  <a:schemeClr val="tx1"/>
                </a:solidFill>
              </a:defRPr>
            </a:lvl4pPr>
            <a:lvl5pP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4061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2" presetClass="entr" presetSubtype="8"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 or EX BT no animation">
    <p:spTree>
      <p:nvGrpSpPr>
        <p:cNvPr id="1" name=""/>
        <p:cNvGrpSpPr/>
        <p:nvPr/>
      </p:nvGrpSpPr>
      <p:grpSpPr>
        <a:xfrm>
          <a:off x="0" y="0"/>
          <a:ext cx="0" cy="0"/>
          <a:chOff x="0" y="0"/>
          <a:chExt cx="0" cy="0"/>
        </a:xfrm>
      </p:grpSpPr>
      <p:sp>
        <p:nvSpPr>
          <p:cNvPr id="2" name="Title 1"/>
          <p:cNvSpPr>
            <a:spLocks noGrp="1"/>
          </p:cNvSpPr>
          <p:nvPr>
            <p:ph type="title"/>
          </p:nvPr>
        </p:nvSpPr>
        <p:spPr>
          <a:xfrm>
            <a:off x="101600" y="100940"/>
            <a:ext cx="11887200" cy="661061"/>
          </a:xfrm>
        </p:spPr>
        <p:txBody>
          <a:bodyPr/>
          <a:lstStyle>
            <a:lvl1pPr>
              <a:defRPr sz="3200">
                <a:solidFill>
                  <a:srgbClr val="002060"/>
                </a:solidFill>
              </a:defRPr>
            </a:lvl1pPr>
          </a:lstStyle>
          <a:p>
            <a:r>
              <a:rPr lang="en-US" dirty="0"/>
              <a:t>Click to edit Master title style</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6" name="Content Placeholder 2"/>
          <p:cNvSpPr>
            <a:spLocks noGrp="1"/>
          </p:cNvSpPr>
          <p:nvPr>
            <p:ph idx="12" hasCustomPrompt="1"/>
          </p:nvPr>
        </p:nvSpPr>
        <p:spPr>
          <a:xfrm>
            <a:off x="508001" y="3200400"/>
            <a:ext cx="11358596" cy="2971800"/>
          </a:xfrm>
          <a:prstGeom prst="rect">
            <a:avLst/>
          </a:prstGeom>
        </p:spPr>
        <p:txBody>
          <a:bodyPr/>
          <a:lstStyle>
            <a:lvl1pPr>
              <a:defRPr sz="3000">
                <a:solidFill>
                  <a:schemeClr val="tx1"/>
                </a:solidFill>
              </a:defRPr>
            </a:lvl1pPr>
            <a:lvl2pPr>
              <a:defRPr sz="3000">
                <a:solidFill>
                  <a:schemeClr val="tx1"/>
                </a:solidFill>
              </a:defRPr>
            </a:lvl2pPr>
            <a:lvl3pPr>
              <a:defRPr sz="2400">
                <a:solidFill>
                  <a:schemeClr val="tx1"/>
                </a:solidFill>
              </a:defRPr>
            </a:lvl3pPr>
            <a:lvl4pPr>
              <a:defRPr sz="2000">
                <a:solidFill>
                  <a:schemeClr val="tx1"/>
                </a:solidFill>
              </a:defRPr>
            </a:lvl4pPr>
            <a:lvl5pPr>
              <a:defRPr sz="1800">
                <a:solidFill>
                  <a:schemeClr val="tx1"/>
                </a:solidFill>
              </a:defRPr>
            </a:lvl5pPr>
          </a:lstStyle>
          <a:p>
            <a:pPr lvl="0"/>
            <a:r>
              <a:rPr lang="en-US" dirty="0"/>
              <a:t>Click to edit Master text styles NO ANIM</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625668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h in a nutshe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2" name="Title 1"/>
          <p:cNvSpPr>
            <a:spLocks noGrp="1"/>
          </p:cNvSpPr>
          <p:nvPr>
            <p:ph type="title" hasCustomPrompt="1"/>
          </p:nvPr>
        </p:nvSpPr>
        <p:spPr>
          <a:xfrm>
            <a:off x="0" y="8744"/>
            <a:ext cx="12192000" cy="889000"/>
          </a:xfrm>
        </p:spPr>
        <p:txBody>
          <a:bodyPr/>
          <a:lstStyle>
            <a:lvl1pPr>
              <a:defRPr b="1"/>
            </a:lvl1pPr>
          </a:lstStyle>
          <a:p>
            <a:r>
              <a:rPr lang="en-US" dirty="0"/>
              <a:t>CHAPTER ****</a:t>
            </a:r>
          </a:p>
        </p:txBody>
      </p:sp>
    </p:spTree>
    <p:extLst>
      <p:ext uri="{BB962C8B-B14F-4D97-AF65-F5344CB8AC3E}">
        <p14:creationId xmlns:p14="http://schemas.microsoft.com/office/powerpoint/2010/main" val="359842563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3380" y="100940"/>
            <a:ext cx="1040524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2989" y="914401"/>
            <a:ext cx="11358596"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20000"/>
              </a:spcBef>
              <a:spcAft>
                <a:spcPct val="0"/>
              </a:spcAft>
              <a:defRPr/>
            </a:pPr>
            <a:fld id="{C148E929-2C81-42BB-92FD-6CE3916FB07A}" type="slidenum">
              <a:rPr lang="en-US" smtClean="0">
                <a:solidFill>
                  <a:srgbClr val="FFFFFF"/>
                </a:solidFill>
              </a:rPr>
              <a:pPr fontAlgn="base">
                <a:spcBef>
                  <a:spcPct val="20000"/>
                </a:spcBef>
                <a:spcAft>
                  <a:spcPct val="0"/>
                </a:spcAft>
                <a:defRPr/>
              </a:pPr>
              <a:t>‹#›</a:t>
            </a:fld>
            <a:endParaRPr lang="en-US" dirty="0">
              <a:solidFill>
                <a:srgbClr val="FFFFFF"/>
              </a:solidFill>
            </a:endParaRPr>
          </a:p>
        </p:txBody>
      </p:sp>
      <p:sp>
        <p:nvSpPr>
          <p:cNvPr id="4" name="Footer Placeholder 3"/>
          <p:cNvSpPr>
            <a:spLocks noGrp="1"/>
          </p:cNvSpPr>
          <p:nvPr>
            <p:ph type="ftr" sz="quarter" idx="11"/>
          </p:nvPr>
        </p:nvSpPr>
        <p:spPr/>
        <p:txBody>
          <a:bodyPr/>
          <a:lstStyle/>
          <a:p>
            <a:pPr fontAlgn="base">
              <a:spcAft>
                <a:spcPct val="0"/>
              </a:spcAft>
              <a:defRPr/>
            </a:pPr>
            <a:r>
              <a:rPr lang="en-US">
                <a:solidFill>
                  <a:srgbClr val="FFFFFF"/>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Content Placeholder 5"/>
          <p:cNvSpPr>
            <a:spLocks noGrp="1"/>
          </p:cNvSpPr>
          <p:nvPr>
            <p:ph sz="quarter" idx="12" hasCustomPrompt="1"/>
          </p:nvPr>
        </p:nvSpPr>
        <p:spPr>
          <a:xfrm>
            <a:off x="3454400" y="3429000"/>
            <a:ext cx="9855200" cy="1981200"/>
          </a:xfrm>
        </p:spPr>
        <p:txBody>
          <a:bodyPr/>
          <a:lstStyle>
            <a:lvl1pPr>
              <a:defRPr/>
            </a:lvl1pPr>
          </a:lstStyle>
          <a:p>
            <a:pPr lvl="0"/>
            <a:r>
              <a:rPr lang="en-US" dirty="0" err="1"/>
              <a:t>Ch</a:t>
            </a:r>
            <a:r>
              <a:rPr lang="en-US" dirty="0"/>
              <a:t> title</a:t>
            </a:r>
          </a:p>
        </p:txBody>
      </p:sp>
      <p:sp>
        <p:nvSpPr>
          <p:cNvPr id="8" name="Content Placeholder 7"/>
          <p:cNvSpPr>
            <a:spLocks noGrp="1"/>
          </p:cNvSpPr>
          <p:nvPr>
            <p:ph sz="quarter" idx="13" hasCustomPrompt="1"/>
          </p:nvPr>
        </p:nvSpPr>
        <p:spPr>
          <a:xfrm>
            <a:off x="32083" y="3352800"/>
            <a:ext cx="3422316" cy="2057400"/>
          </a:xfrm>
          <a:blipFill>
            <a:blip r:embed="rId2"/>
            <a:stretch>
              <a:fillRect/>
            </a:stretch>
          </a:blipFill>
        </p:spPr>
        <p:txBody>
          <a:bodyPr/>
          <a:lstStyle>
            <a:lvl1pPr>
              <a:defRPr>
                <a:solidFill>
                  <a:schemeClr val="bg1"/>
                </a:solidFill>
              </a:defRPr>
            </a:lvl1pPr>
          </a:lstStyle>
          <a:p>
            <a:pPr lvl="0"/>
            <a:r>
              <a:rPr lang="en-US" dirty="0"/>
              <a:t>CHAPTER </a:t>
            </a:r>
          </a:p>
          <a:p>
            <a:pPr lvl="0"/>
            <a:r>
              <a:rPr lang="en-US" dirty="0"/>
              <a:t>NB</a:t>
            </a:r>
          </a:p>
          <a:p>
            <a:pPr lvl="0"/>
            <a:r>
              <a:rPr lang="en-US" dirty="0"/>
              <a:t>BKGRD</a:t>
            </a:r>
          </a:p>
        </p:txBody>
      </p:sp>
      <p:sp>
        <p:nvSpPr>
          <p:cNvPr id="10" name="Content Placeholder 9"/>
          <p:cNvSpPr>
            <a:spLocks noGrp="1"/>
          </p:cNvSpPr>
          <p:nvPr>
            <p:ph sz="quarter" idx="14" hasCustomPrompt="1"/>
          </p:nvPr>
        </p:nvSpPr>
        <p:spPr>
          <a:xfrm>
            <a:off x="-42779" y="0"/>
            <a:ext cx="7256379" cy="3429000"/>
          </a:xfrm>
        </p:spPr>
        <p:txBody>
          <a:bodyPr/>
          <a:lstStyle>
            <a:lvl1pPr>
              <a:defRPr/>
            </a:lvl1pPr>
          </a:lstStyle>
          <a:p>
            <a:pPr lvl="0"/>
            <a:r>
              <a:rPr lang="en-US" dirty="0"/>
              <a:t>Author</a:t>
            </a:r>
          </a:p>
          <a:p>
            <a:pPr lvl="0"/>
            <a:r>
              <a:rPr lang="en-US" dirty="0"/>
              <a:t>Title</a:t>
            </a:r>
          </a:p>
          <a:p>
            <a:pPr lvl="0"/>
            <a:r>
              <a:rPr lang="en-US" dirty="0"/>
              <a:t>Of book 54</a:t>
            </a:r>
          </a:p>
        </p:txBody>
      </p:sp>
      <p:sp>
        <p:nvSpPr>
          <p:cNvPr id="12" name="Content Placeholder 11"/>
          <p:cNvSpPr>
            <a:spLocks noGrp="1"/>
          </p:cNvSpPr>
          <p:nvPr>
            <p:ph sz="quarter" idx="15" hasCustomPrompt="1"/>
          </p:nvPr>
        </p:nvSpPr>
        <p:spPr>
          <a:xfrm>
            <a:off x="7315200" y="0"/>
            <a:ext cx="4876800" cy="533400"/>
          </a:xfrm>
        </p:spPr>
        <p:txBody>
          <a:bodyPr>
            <a:normAutofit/>
          </a:bodyPr>
          <a:lstStyle>
            <a:lvl1pPr algn="r">
              <a:defRPr sz="2800">
                <a:solidFill>
                  <a:schemeClr val="bg1"/>
                </a:solidFill>
                <a:effectLst>
                  <a:outerShdw blurRad="38100" dist="38100" dir="2700000" algn="tl">
                    <a:srgbClr val="000000">
                      <a:alpha val="43137"/>
                    </a:srgbClr>
                  </a:outerShdw>
                </a:effectLst>
              </a:defRPr>
            </a:lvl1pPr>
          </a:lstStyle>
          <a:p>
            <a:pPr lvl="0"/>
            <a:r>
              <a:rPr lang="en-US" dirty="0"/>
              <a:t>ED</a:t>
            </a:r>
          </a:p>
        </p:txBody>
      </p:sp>
      <p:sp>
        <p:nvSpPr>
          <p:cNvPr id="13" name="Rectangle 11"/>
          <p:cNvSpPr>
            <a:spLocks noChangeArrowheads="1"/>
          </p:cNvSpPr>
          <p:nvPr userDrawn="1"/>
        </p:nvSpPr>
        <p:spPr bwMode="auto">
          <a:xfrm>
            <a:off x="-4680" y="5713413"/>
            <a:ext cx="3801979"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fontAlgn="base" hangingPunct="1">
              <a:lnSpc>
                <a:spcPct val="80000"/>
              </a:lnSpc>
              <a:spcBef>
                <a:spcPct val="20000"/>
              </a:spcBef>
              <a:spcAft>
                <a:spcPct val="0"/>
              </a:spcAft>
              <a:defRPr/>
            </a:pPr>
            <a:r>
              <a:rPr lang="en-US" altLang="en-US" sz="1400" dirty="0">
                <a:solidFill>
                  <a:srgbClr val="000000"/>
                </a:solidFill>
              </a:rPr>
              <a:t>Interactive PowerPoint Slides by: </a:t>
            </a:r>
          </a:p>
          <a:p>
            <a:pPr algn="l" eaLnBrk="1" fontAlgn="base" hangingPunct="1">
              <a:lnSpc>
                <a:spcPct val="80000"/>
              </a:lnSpc>
              <a:spcBef>
                <a:spcPct val="20000"/>
              </a:spcBef>
              <a:spcAft>
                <a:spcPct val="0"/>
              </a:spcAft>
              <a:defRPr/>
            </a:pPr>
            <a:r>
              <a:rPr lang="en-US" altLang="en-US" sz="1400" dirty="0">
                <a:solidFill>
                  <a:srgbClr val="000000"/>
                </a:solidFill>
              </a:rPr>
              <a:t>V.  </a:t>
            </a:r>
            <a:r>
              <a:rPr lang="en-US" altLang="en-US" sz="1400" dirty="0" err="1">
                <a:solidFill>
                  <a:srgbClr val="000000"/>
                </a:solidFill>
              </a:rPr>
              <a:t>Andreea</a:t>
            </a:r>
            <a:r>
              <a:rPr lang="en-US" altLang="en-US" sz="1400" dirty="0">
                <a:solidFill>
                  <a:srgbClr val="000000"/>
                </a:solidFill>
              </a:rPr>
              <a:t>  </a:t>
            </a:r>
            <a:r>
              <a:rPr lang="en-US" altLang="en-US" sz="1400" dirty="0" err="1">
                <a:solidFill>
                  <a:srgbClr val="000000"/>
                </a:solidFill>
              </a:rPr>
              <a:t>Chiritescu</a:t>
            </a:r>
            <a:endParaRPr lang="en-US" altLang="en-US" sz="1400" dirty="0">
              <a:solidFill>
                <a:srgbClr val="000000"/>
              </a:solidFill>
            </a:endParaRPr>
          </a:p>
          <a:p>
            <a:pPr algn="l" eaLnBrk="1" fontAlgn="base" hangingPunct="1">
              <a:lnSpc>
                <a:spcPct val="80000"/>
              </a:lnSpc>
              <a:spcBef>
                <a:spcPct val="20000"/>
              </a:spcBef>
              <a:spcAft>
                <a:spcPct val="0"/>
              </a:spcAft>
              <a:defRPr/>
            </a:pPr>
            <a:r>
              <a:rPr lang="en-US" altLang="en-US" sz="1400" dirty="0">
                <a:solidFill>
                  <a:srgbClr val="000000"/>
                </a:solidFill>
              </a:rPr>
              <a:t>Eastern Illinois University</a:t>
            </a:r>
          </a:p>
        </p:txBody>
      </p:sp>
    </p:spTree>
    <p:extLst>
      <p:ext uri="{BB962C8B-B14F-4D97-AF65-F5344CB8AC3E}">
        <p14:creationId xmlns:p14="http://schemas.microsoft.com/office/powerpoint/2010/main" val="11221906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L or Ex and ANSW">
    <p:spTree>
      <p:nvGrpSpPr>
        <p:cNvPr id="1" name=""/>
        <p:cNvGrpSpPr/>
        <p:nvPr/>
      </p:nvGrpSpPr>
      <p:grpSpPr>
        <a:xfrm>
          <a:off x="0" y="0"/>
          <a:ext cx="0" cy="0"/>
          <a:chOff x="0" y="0"/>
          <a:chExt cx="0" cy="0"/>
        </a:xfrm>
      </p:grpSpPr>
      <p:sp>
        <p:nvSpPr>
          <p:cNvPr id="2" name="Title 1"/>
          <p:cNvSpPr>
            <a:spLocks noGrp="1"/>
          </p:cNvSpPr>
          <p:nvPr>
            <p:ph type="title"/>
          </p:nvPr>
        </p:nvSpPr>
        <p:spPr>
          <a:xfrm>
            <a:off x="101600" y="100940"/>
            <a:ext cx="11887200" cy="661061"/>
          </a:xfrm>
        </p:spPr>
        <p:txBody>
          <a:bodyPr/>
          <a:lstStyle>
            <a:lvl1pPr>
              <a:defRPr sz="3200">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462989" y="914401"/>
            <a:ext cx="11358596" cy="2362200"/>
          </a:xfrm>
          <a:prstGeom prst="rect">
            <a:avLst/>
          </a:prstGeom>
        </p:spPr>
        <p:txBody>
          <a:bodyPr/>
          <a:lstStyle>
            <a:lvl1pPr>
              <a:defRPr sz="3200">
                <a:solidFill>
                  <a:schemeClr val="tx2"/>
                </a:solidFill>
              </a:defRPr>
            </a:lvl1pPr>
            <a:lvl2pPr>
              <a:defRPr sz="30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6" name="Content Placeholder 2"/>
          <p:cNvSpPr>
            <a:spLocks noGrp="1"/>
          </p:cNvSpPr>
          <p:nvPr>
            <p:ph idx="12"/>
          </p:nvPr>
        </p:nvSpPr>
        <p:spPr>
          <a:xfrm>
            <a:off x="508001" y="3200400"/>
            <a:ext cx="11358596" cy="2971800"/>
          </a:xfrm>
          <a:prstGeom prst="rect">
            <a:avLst/>
          </a:prstGeom>
        </p:spPr>
        <p:txBody>
          <a:bodyPr/>
          <a:lstStyle>
            <a:lvl1pPr>
              <a:defRPr sz="3000">
                <a:solidFill>
                  <a:srgbClr val="002060"/>
                </a:solidFill>
              </a:defRPr>
            </a:lvl1pPr>
            <a:lvl2pPr>
              <a:defRPr sz="3000">
                <a:solidFill>
                  <a:srgbClr val="002060"/>
                </a:solidFill>
              </a:defRPr>
            </a:lvl2pPr>
            <a:lvl3pPr>
              <a:defRPr sz="2400">
                <a:solidFill>
                  <a:srgbClr val="002060"/>
                </a:solidFill>
              </a:defRPr>
            </a:lvl3pPr>
            <a:lvl4pPr>
              <a:defRPr sz="2000">
                <a:solidFill>
                  <a:srgbClr val="002060"/>
                </a:solidFill>
              </a:defRPr>
            </a:lvl4pPr>
            <a:lvl5pPr>
              <a:defRPr sz="1800">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88616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3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left)">
                                      <p:cBhvr>
                                        <p:cTn id="28" dur="500"/>
                                        <p:tgtEl>
                                          <p:spTgt spid="6">
                                            <p:txEl>
                                              <p:pRg st="0" end="0"/>
                                            </p:txEl>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left)">
                                      <p:cBhvr>
                                        <p:cTn id="32" dur="500"/>
                                        <p:tgtEl>
                                          <p:spTgt spid="6">
                                            <p:txEl>
                                              <p:pRg st="1" end="1"/>
                                            </p:txEl>
                                          </p:spTgt>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wipe(left)">
                                      <p:cBhvr>
                                        <p:cTn id="36" dur="500"/>
                                        <p:tgtEl>
                                          <p:spTgt spid="6">
                                            <p:txEl>
                                              <p:pRg st="2" end="2"/>
                                            </p:txEl>
                                          </p:spTgt>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wipe(left)">
                                      <p:cBhvr>
                                        <p:cTn id="40" dur="500"/>
                                        <p:tgtEl>
                                          <p:spTgt spid="6">
                                            <p:txEl>
                                              <p:pRg st="3" end="3"/>
                                            </p:txEl>
                                          </p:spTgt>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Effect transition="in" filter="wipe(left)">
                                      <p:cBhvr>
                                        <p:cTn id="4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6" grpId="0" uiExpand="1" build="p">
        <p:tmplLst>
          <p:tmpl lvl="1">
            <p:tnLst>
              <p:par>
                <p:cTn presetID="22" presetClass="entr" presetSubtype="8"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688622"/>
            <a:ext cx="112776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609600" y="533400"/>
            <a:ext cx="112776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711200" y="1295400"/>
            <a:ext cx="107696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605119"/>
            <a:ext cx="11323781"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 this chapter">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4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2" name="Title 1"/>
          <p:cNvSpPr>
            <a:spLocks noGrp="1"/>
          </p:cNvSpPr>
          <p:nvPr>
            <p:ph type="title" hasCustomPrompt="1"/>
          </p:nvPr>
        </p:nvSpPr>
        <p:spPr>
          <a:xfrm>
            <a:off x="406400" y="0"/>
            <a:ext cx="11582400" cy="889000"/>
          </a:xfrm>
        </p:spPr>
        <p:txBody>
          <a:bodyPr/>
          <a:lstStyle>
            <a:lvl1pPr algn="l">
              <a:defRPr sz="4800" b="1" baseline="0">
                <a:solidFill>
                  <a:srgbClr val="AD400F"/>
                </a:solidFill>
              </a:defRPr>
            </a:lvl1pPr>
          </a:lstStyle>
          <a:p>
            <a:r>
              <a:rPr lang="en-US" dirty="0"/>
              <a:t>IN THIS ****</a:t>
            </a:r>
          </a:p>
        </p:txBody>
      </p:sp>
    </p:spTree>
    <p:extLst>
      <p:ext uri="{BB962C8B-B14F-4D97-AF65-F5344CB8AC3E}">
        <p14:creationId xmlns:p14="http://schemas.microsoft.com/office/powerpoint/2010/main" val="148852380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 in a nutshe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2" name="Title 1"/>
          <p:cNvSpPr>
            <a:spLocks noGrp="1"/>
          </p:cNvSpPr>
          <p:nvPr>
            <p:ph type="title" hasCustomPrompt="1"/>
          </p:nvPr>
        </p:nvSpPr>
        <p:spPr>
          <a:xfrm>
            <a:off x="0" y="8744"/>
            <a:ext cx="12192000" cy="889000"/>
          </a:xfrm>
        </p:spPr>
        <p:txBody>
          <a:bodyPr/>
          <a:lstStyle>
            <a:lvl1pPr>
              <a:defRPr b="1"/>
            </a:lvl1pPr>
          </a:lstStyle>
          <a:p>
            <a:r>
              <a:rPr lang="en-US" dirty="0"/>
              <a:t>CHAPTER ****</a:t>
            </a:r>
          </a:p>
        </p:txBody>
      </p:sp>
    </p:spTree>
    <p:extLst>
      <p:ext uri="{BB962C8B-B14F-4D97-AF65-F5344CB8AC3E}">
        <p14:creationId xmlns:p14="http://schemas.microsoft.com/office/powerpoint/2010/main" val="34477166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7247467" y="901700"/>
            <a:ext cx="4487333"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4571032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1" y="100940"/>
            <a:ext cx="115824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L or Ex Main">
    <p:spTree>
      <p:nvGrpSpPr>
        <p:cNvPr id="1" name=""/>
        <p:cNvGrpSpPr/>
        <p:nvPr/>
      </p:nvGrpSpPr>
      <p:grpSpPr>
        <a:xfrm>
          <a:off x="0" y="0"/>
          <a:ext cx="0" cy="0"/>
          <a:chOff x="0" y="0"/>
          <a:chExt cx="0" cy="0"/>
        </a:xfrm>
      </p:grpSpPr>
      <p:sp>
        <p:nvSpPr>
          <p:cNvPr id="2" name="Title 1"/>
          <p:cNvSpPr>
            <a:spLocks noGrp="1"/>
          </p:cNvSpPr>
          <p:nvPr>
            <p:ph type="title"/>
          </p:nvPr>
        </p:nvSpPr>
        <p:spPr>
          <a:xfrm>
            <a:off x="101600" y="100940"/>
            <a:ext cx="11887200" cy="661061"/>
          </a:xfrm>
        </p:spPr>
        <p:txBody>
          <a:bodyPr/>
          <a:lstStyle>
            <a:lvl1pPr>
              <a:defRPr sz="3200">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462989" y="914401"/>
            <a:ext cx="11358596"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8922425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AL or EX LeftText">
    <p:spTree>
      <p:nvGrpSpPr>
        <p:cNvPr id="1" name=""/>
        <p:cNvGrpSpPr/>
        <p:nvPr/>
      </p:nvGrpSpPr>
      <p:grpSpPr>
        <a:xfrm>
          <a:off x="0" y="0"/>
          <a:ext cx="0" cy="0"/>
          <a:chOff x="0" y="0"/>
          <a:chExt cx="0" cy="0"/>
        </a:xfrm>
      </p:grpSpPr>
      <p:sp>
        <p:nvSpPr>
          <p:cNvPr id="2" name="Title 1"/>
          <p:cNvSpPr>
            <a:spLocks noGrp="1"/>
          </p:cNvSpPr>
          <p:nvPr>
            <p:ph type="title"/>
          </p:nvPr>
        </p:nvSpPr>
        <p:spPr>
          <a:xfrm>
            <a:off x="101600" y="100940"/>
            <a:ext cx="11887200" cy="661061"/>
          </a:xfrm>
        </p:spPr>
        <p:txBody>
          <a:bodyPr/>
          <a:lstStyle>
            <a:lvl1pPr>
              <a:defRPr sz="3200">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462989" y="914401"/>
            <a:ext cx="5429812"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0930160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image" Target="../media/image9.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theme" Target="../theme/theme11.xml"/><Relationship Id="rId1" Type="http://schemas.openxmlformats.org/officeDocument/2006/relationships/slideLayout" Target="../slideLayouts/slideLayout31.xml"/><Relationship Id="rId5" Type="http://schemas.openxmlformats.org/officeDocument/2006/relationships/image" Target="../media/image21.png"/><Relationship Id="rId4" Type="http://schemas.openxmlformats.org/officeDocument/2006/relationships/image" Target="../media/image20.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theme" Target="../theme/theme12.xml"/><Relationship Id="rId1" Type="http://schemas.openxmlformats.org/officeDocument/2006/relationships/slideLayout" Target="../slideLayouts/slideLayout32.xml"/><Relationship Id="rId5" Type="http://schemas.openxmlformats.org/officeDocument/2006/relationships/image" Target="../media/image24.png"/><Relationship Id="rId4" Type="http://schemas.openxmlformats.org/officeDocument/2006/relationships/image" Target="../media/image23.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theme" Target="../theme/theme13.xml"/><Relationship Id="rId1" Type="http://schemas.openxmlformats.org/officeDocument/2006/relationships/slideLayout" Target="../slideLayouts/slideLayout33.xml"/><Relationship Id="rId5" Type="http://schemas.openxmlformats.org/officeDocument/2006/relationships/image" Target="../media/image27.png"/><Relationship Id="rId4" Type="http://schemas.openxmlformats.org/officeDocument/2006/relationships/image" Target="../media/image26.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0.xml"/><Relationship Id="rId7"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6.xml"/><Relationship Id="rId7" Type="http://schemas.openxmlformats.org/officeDocument/2006/relationships/theme" Target="../theme/theme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10.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7.xml"/><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8.xml"/><Relationship Id="rId1" Type="http://schemas.openxmlformats.org/officeDocument/2006/relationships/slideLayout" Target="../slideLayouts/slideLayout2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484188"/>
            <a:ext cx="12192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400800"/>
            <a:ext cx="12192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11362267" y="6484939"/>
            <a:ext cx="829733"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12192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42333" y="766764"/>
            <a:ext cx="6053667"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3"/>
          </p:nvPr>
        </p:nvSpPr>
        <p:spPr>
          <a:xfrm>
            <a:off x="0" y="6400800"/>
            <a:ext cx="11387667"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 id="2147483685" r:id="rId2"/>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6200000">
            <a:off x="-2590799" y="3378201"/>
            <a:ext cx="5638800" cy="25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01601" y="77789"/>
            <a:ext cx="120904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11491384" y="6470651"/>
            <a:ext cx="694267"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11474451"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5400000">
            <a:off x="9194800" y="3378201"/>
            <a:ext cx="5638800" cy="25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 id="2147483699" r:id="rId2"/>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675217" y="1"/>
            <a:ext cx="11267016"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609600" y="700088"/>
            <a:ext cx="112776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11504085" y="6467476"/>
            <a:ext cx="687916"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11525251"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34" y="-9525"/>
            <a:ext cx="1060451"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11415184" y="0"/>
            <a:ext cx="776816" cy="609600"/>
            <a:chOff x="8513384" y="0"/>
            <a:chExt cx="582991" cy="609600"/>
          </a:xfrm>
        </p:grpSpPr>
        <p:pic>
          <p:nvPicPr>
            <p:cNvPr id="5128" name="Picture 1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600"/>
            <a:ext cx="12192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609600" y="1524000"/>
            <a:ext cx="11277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11504085" y="6467476"/>
            <a:ext cx="687916"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11525251"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675217" y="1"/>
            <a:ext cx="11267016"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12192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677776" y="0"/>
            <a:ext cx="951422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11544301" y="6488114"/>
            <a:ext cx="647700"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609600" y="592138"/>
            <a:ext cx="11309351"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42690" y="72582"/>
            <a:ext cx="2635087"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10957606" y="750888"/>
            <a:ext cx="1191173"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1"/>
            <a:ext cx="11516784"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6400800"/>
            <a:ext cx="12191999"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
          </p:nvPr>
        </p:nvSpPr>
        <p:spPr>
          <a:xfrm>
            <a:off x="11362267" y="6484939"/>
            <a:ext cx="829733"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sp>
        <p:nvSpPr>
          <p:cNvPr id="3" name="Footer Placeholder 2"/>
          <p:cNvSpPr>
            <a:spLocks noGrp="1"/>
          </p:cNvSpPr>
          <p:nvPr>
            <p:ph type="ftr" sz="quarter" idx="3"/>
          </p:nvPr>
        </p:nvSpPr>
        <p:spPr>
          <a:xfrm>
            <a:off x="0" y="6400800"/>
            <a:ext cx="11582400" cy="457200"/>
          </a:xfrm>
          <a:prstGeom prst="rect">
            <a:avLst/>
          </a:prstGeom>
          <a:noFill/>
        </p:spPr>
        <p:txBody>
          <a:bodyPr vert="horz" lIns="91440" tIns="45720" rIns="91440" bIns="45720" rtlCol="0" anchor="ctr"/>
          <a:lstStyle>
            <a:lvl1pPr algn="l">
              <a:buNone/>
              <a:defRPr sz="900">
                <a:solidFill>
                  <a:schemeClr val="bg1"/>
                </a:solidFill>
                <a:cs typeface="Arial" pitchFamily="34" charset="0"/>
              </a:defRPr>
            </a:lvl1pPr>
          </a:lstStyle>
          <a:p>
            <a:pPr fontAlgn="base">
              <a:spcAft>
                <a:spcPct val="0"/>
              </a:spcAft>
              <a:defRPr/>
            </a:pPr>
            <a:r>
              <a:rPr lang="en-US" dirty="0">
                <a:solidFill>
                  <a:srgbClr val="FFFFFF"/>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1"/>
            <a:ext cx="12191999"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5"/>
          <p:cNvSpPr>
            <a:spLocks noGrp="1"/>
          </p:cNvSpPr>
          <p:nvPr>
            <p:ph type="body" idx="1"/>
          </p:nvPr>
        </p:nvSpPr>
        <p:spPr>
          <a:xfrm>
            <a:off x="3657600" y="3543301"/>
            <a:ext cx="8534400" cy="2582863"/>
          </a:xfrm>
          <a:prstGeom prst="rect">
            <a:avLst/>
          </a:prstGeom>
        </p:spPr>
        <p:txBody>
          <a:bodyPr vert="horz" lIns="91440" tIns="45720" rIns="91440" bIns="45720" rtlCol="0">
            <a:normAutofit/>
          </a:bodyPr>
          <a:lstStyle/>
          <a:p>
            <a:pPr lvl="0"/>
            <a:r>
              <a:rPr lang="en-US" dirty="0"/>
              <a:t>Chapter title</a:t>
            </a:r>
          </a:p>
        </p:txBody>
      </p:sp>
      <p:pic>
        <p:nvPicPr>
          <p:cNvPr id="9"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227197" y="457201"/>
            <a:ext cx="4964804" cy="3049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5449033"/>
      </p:ext>
    </p:extLst>
  </p:cSld>
  <p:clrMap bg1="lt1" tx1="dk1" bg2="lt2" tx2="dk2" accent1="accent1" accent2="accent2" accent3="accent3" accent4="accent4" accent5="accent5" accent6="accent6" hlink="hlink" folHlink="folHlink"/>
  <p:sldLayoutIdLst>
    <p:sldLayoutId id="2147483687" r:id="rId1"/>
  </p:sldLayoutIdLst>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0" indent="0" algn="l" rtl="0" eaLnBrk="0" fontAlgn="base" hangingPunct="0">
        <a:spcBef>
          <a:spcPct val="20000"/>
        </a:spcBef>
        <a:spcAft>
          <a:spcPct val="0"/>
        </a:spcAft>
        <a:buNone/>
        <a:defRPr sz="3200" baseline="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990600"/>
            <a:ext cx="12191997" cy="5437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344608" y="101600"/>
            <a:ext cx="11466392"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a:t>IN THIS CHAPTER OR NUTSHELL</a:t>
            </a:r>
          </a:p>
        </p:txBody>
      </p:sp>
      <p:sp>
        <p:nvSpPr>
          <p:cNvPr id="3078" name="Rectangle 8"/>
          <p:cNvSpPr>
            <a:spLocks noGrp="1" noChangeArrowheads="1"/>
          </p:cNvSpPr>
          <p:nvPr>
            <p:ph type="body" idx="1"/>
          </p:nvPr>
        </p:nvSpPr>
        <p:spPr bwMode="auto">
          <a:xfrm>
            <a:off x="390550" y="1054100"/>
            <a:ext cx="11451167"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This is the intro slide and the summary slide (chapter in a nutshell) design</a:t>
            </a:r>
          </a:p>
          <a:p>
            <a:pPr lvl="1"/>
            <a:r>
              <a:rPr lang="en-US" altLang="en-US" dirty="0"/>
              <a:t>Second level</a:t>
            </a:r>
          </a:p>
          <a:p>
            <a:pPr lvl="2"/>
            <a:r>
              <a:rPr lang="en-US" altLang="en-US" dirty="0" err="1"/>
              <a:t>Thirdlevel</a:t>
            </a:r>
            <a:endParaRPr lang="en-US" altLang="en-US" dirty="0"/>
          </a:p>
          <a:p>
            <a:pPr lvl="2"/>
            <a:r>
              <a:rPr lang="en-US" altLang="en-US" dirty="0"/>
              <a:t> Fourth level</a:t>
            </a:r>
          </a:p>
          <a:p>
            <a:pPr lvl="4"/>
            <a:r>
              <a:rPr lang="en-US" altLang="en-US" dirty="0"/>
              <a:t>Fifth level</a:t>
            </a:r>
          </a:p>
        </p:txBody>
      </p:sp>
      <p:sp>
        <p:nvSpPr>
          <p:cNvPr id="37898" name="Rectangle 10"/>
          <p:cNvSpPr>
            <a:spLocks noGrp="1" noChangeArrowheads="1"/>
          </p:cNvSpPr>
          <p:nvPr>
            <p:ph type="sldNum" sz="quarter" idx="4"/>
          </p:nvPr>
        </p:nvSpPr>
        <p:spPr bwMode="auto">
          <a:xfrm>
            <a:off x="11491384" y="6470651"/>
            <a:ext cx="694267"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11684000" cy="457200"/>
          </a:xfrm>
          <a:prstGeom prst="rect">
            <a:avLst/>
          </a:prstGeom>
          <a:noFill/>
        </p:spPr>
        <p:txBody>
          <a:bodyPr vert="horz" lIns="91440" tIns="45720" rIns="91440" bIns="45720" rtlCol="0" anchor="ctr"/>
          <a:lstStyle>
            <a:lvl1pPr algn="l">
              <a:buFontTx/>
              <a:buNone/>
              <a:defRPr sz="900">
                <a:solidFill>
                  <a:schemeClr val="tx1"/>
                </a:solidFill>
                <a:cs typeface="Arial" pitchFamily="34" charset="0"/>
              </a:defRPr>
            </a:lvl1pPr>
          </a:lstStyle>
          <a:p>
            <a:pPr fontAlgn="base">
              <a:spcBef>
                <a:spcPct val="20000"/>
              </a:spcBef>
              <a:spcAft>
                <a:spcPct val="0"/>
              </a:spcAft>
              <a:defRPr/>
            </a:pPr>
            <a:r>
              <a:rPr lang="en-US" dirty="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pic>
        <p:nvPicPr>
          <p:cNvPr id="9"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rot="16200000">
            <a:off x="-3098796" y="3098798"/>
            <a:ext cx="6400799" cy="203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rot="16200000">
            <a:off x="8889998" y="3098798"/>
            <a:ext cx="6400799" cy="203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17142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710" r:id="rId3"/>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4800" baseline="0">
          <a:solidFill>
            <a:srgbClr val="AD400F"/>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baseline="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2"/>
            <a:ext cx="12192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344608" y="101600"/>
            <a:ext cx="11466392"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390550" y="1054100"/>
            <a:ext cx="11451167"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11491384" y="6470651"/>
            <a:ext cx="694267"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11474451"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8966"/>
            <a:ext cx="12141199" cy="219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01601" y="153988"/>
            <a:ext cx="120904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a:t>Example or Active Learning</a:t>
            </a:r>
          </a:p>
        </p:txBody>
      </p:sp>
      <p:sp>
        <p:nvSpPr>
          <p:cNvPr id="37898" name="Rectangle 10"/>
          <p:cNvSpPr>
            <a:spLocks noGrp="1" noChangeArrowheads="1"/>
          </p:cNvSpPr>
          <p:nvPr>
            <p:ph type="sldNum" sz="quarter" idx="4"/>
          </p:nvPr>
        </p:nvSpPr>
        <p:spPr bwMode="auto">
          <a:xfrm>
            <a:off x="11491384" y="6470651"/>
            <a:ext cx="694267"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11684000" cy="533400"/>
          </a:xfrm>
          <a:prstGeom prst="rect">
            <a:avLst/>
          </a:prstGeom>
          <a:noFill/>
        </p:spPr>
        <p:txBody>
          <a:bodyPr vert="horz" lIns="91440" tIns="45720" rIns="91440" bIns="45720" rtlCol="0" anchor="ctr"/>
          <a:lstStyle>
            <a:lvl1pPr algn="l">
              <a:buFontTx/>
              <a:buNone/>
              <a:defRPr sz="900">
                <a:solidFill>
                  <a:schemeClr val="tx1"/>
                </a:solidFill>
                <a:cs typeface="Arial" pitchFamily="34" charset="0"/>
              </a:defRPr>
            </a:lvl1pPr>
          </a:lstStyle>
          <a:p>
            <a:pPr fontAlgn="base">
              <a:spcBef>
                <a:spcPct val="20000"/>
              </a:spcBef>
              <a:spcAft>
                <a:spcPct val="0"/>
              </a:spcAft>
              <a:defRPr/>
            </a:pPr>
            <a:r>
              <a:rPr lang="en-US" dirty="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2" name="Text Placeholder 1"/>
          <p:cNvSpPr>
            <a:spLocks noGrp="1"/>
          </p:cNvSpPr>
          <p:nvPr>
            <p:ph type="body" idx="1"/>
          </p:nvPr>
        </p:nvSpPr>
        <p:spPr>
          <a:xfrm>
            <a:off x="609600" y="838201"/>
            <a:ext cx="10972800" cy="5287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6597" y="685801"/>
            <a:ext cx="12141199" cy="219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60920394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ransition/>
  <p:hf hdr="0" dt="0"/>
  <p:txStyles>
    <p:titleStyle>
      <a:lvl1pPr algn="l"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09551" y="941388"/>
            <a:ext cx="117729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09551" y="6248400"/>
            <a:ext cx="117729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370418" y="52388"/>
            <a:ext cx="1042626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370418" y="1025525"/>
            <a:ext cx="11451167"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11491384" y="6423026"/>
            <a:ext cx="694267"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8"/>
            <a:ext cx="11474451"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 id="2147483682" r:id="rId3"/>
    <p:sldLayoutId id="2147483691" r:id="rId4"/>
    <p:sldLayoutId id="2147483707" r:id="rId5"/>
    <p:sldLayoutId id="2147483708" r:id="rId6"/>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12192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79400" y="0"/>
            <a:ext cx="11694584"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552451" y="1600200"/>
            <a:ext cx="4876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11491384" y="6473826"/>
            <a:ext cx="694267"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1" y="6341886"/>
            <a:ext cx="11487151"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120719" y="77774"/>
            <a:ext cx="11906157"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79400" y="0"/>
            <a:ext cx="11694584"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552451" y="1600200"/>
            <a:ext cx="4876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11491384" y="6473826"/>
            <a:ext cx="694267"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1"/>
            <a:ext cx="12192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66039" y="47183"/>
            <a:ext cx="11891367"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1" y="6352698"/>
            <a:ext cx="11487151"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 y="8966"/>
            <a:ext cx="12141199" cy="219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01601" y="153988"/>
            <a:ext cx="120904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a:t>Example or Active Learning</a:t>
            </a:r>
          </a:p>
        </p:txBody>
      </p:sp>
      <p:sp>
        <p:nvSpPr>
          <p:cNvPr id="37898" name="Rectangle 10"/>
          <p:cNvSpPr>
            <a:spLocks noGrp="1" noChangeArrowheads="1"/>
          </p:cNvSpPr>
          <p:nvPr>
            <p:ph type="sldNum" sz="quarter" idx="4"/>
          </p:nvPr>
        </p:nvSpPr>
        <p:spPr bwMode="auto">
          <a:xfrm>
            <a:off x="11491384" y="6470651"/>
            <a:ext cx="694267"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11684000" cy="533400"/>
          </a:xfrm>
          <a:prstGeom prst="rect">
            <a:avLst/>
          </a:prstGeom>
          <a:noFill/>
        </p:spPr>
        <p:txBody>
          <a:bodyPr vert="horz" lIns="91440" tIns="45720" rIns="91440" bIns="45720" rtlCol="0" anchor="ctr"/>
          <a:lstStyle>
            <a:lvl1pPr algn="l">
              <a:buFontTx/>
              <a:buNone/>
              <a:defRPr sz="900">
                <a:solidFill>
                  <a:schemeClr val="tx1"/>
                </a:solidFill>
                <a:cs typeface="Arial" pitchFamily="34" charset="0"/>
              </a:defRPr>
            </a:lvl1pPr>
          </a:lstStyle>
          <a:p>
            <a:pPr fontAlgn="base">
              <a:spcBef>
                <a:spcPct val="20000"/>
              </a:spcBef>
              <a:spcAft>
                <a:spcPct val="0"/>
              </a:spcAft>
              <a:defRPr/>
            </a:pPr>
            <a:r>
              <a:rPr lang="en-US" dirty="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2" name="Text Placeholder 1"/>
          <p:cNvSpPr>
            <a:spLocks noGrp="1"/>
          </p:cNvSpPr>
          <p:nvPr>
            <p:ph type="body" idx="1"/>
          </p:nvPr>
        </p:nvSpPr>
        <p:spPr>
          <a:xfrm>
            <a:off x="609600" y="838201"/>
            <a:ext cx="10972800" cy="5287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6597" y="685801"/>
            <a:ext cx="12141199" cy="219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146557796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9" r:id="rId7"/>
  </p:sldLayoutIdLst>
  <p:transition/>
  <p:hf hdr="0" dt="0"/>
  <p:txStyles>
    <p:titleStyle>
      <a:lvl1pPr algn="l"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hyperlink" Target="http://fred.stlouisfed.org/graph/?g=nWfE" TargetMode="External"/><Relationship Id="rId2" Type="http://schemas.openxmlformats.org/officeDocument/2006/relationships/notesSlide" Target="../notesSlides/notesSlide35.xml"/><Relationship Id="rId1" Type="http://schemas.openxmlformats.org/officeDocument/2006/relationships/slideLayout" Target="../slideLayouts/slideLayout22.xml"/><Relationship Id="rId4" Type="http://schemas.openxmlformats.org/officeDocument/2006/relationships/image" Target="../media/image28.jpg"/></Relationships>
</file>

<file path=ppt/slides/_rels/slide38.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8.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9.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0.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
        <p:nvSpPr>
          <p:cNvPr id="12" name="Footer Placeholder 2"/>
          <p:cNvSpPr>
            <a:spLocks noGrp="1"/>
          </p:cNvSpPr>
          <p:nvPr>
            <p:ph type="ftr" sz="quarter" idx="11"/>
          </p:nvPr>
        </p:nvSpPr>
        <p:spPr>
          <a:xfrm>
            <a:off x="0" y="6400800"/>
            <a:ext cx="11887200" cy="4572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solidFill>
                  <a:schemeClr val="bg1"/>
                </a:solidFill>
              </a:rPr>
              <a:t>© 2021 Cengage Learning</a:t>
            </a:r>
            <a:r>
              <a:rPr lang="en-US" baseline="30000" dirty="0">
                <a:solidFill>
                  <a:schemeClr val="bg1"/>
                </a:solidFill>
              </a:rPr>
              <a:t>®</a:t>
            </a:r>
            <a:r>
              <a:rPr lang="en-US" dirty="0">
                <a:solidFill>
                  <a:schemeClr val="bg1"/>
                </a:solidFill>
              </a:rPr>
              <a:t>.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8" name="Text Placeholder 7"/>
          <p:cNvSpPr>
            <a:spLocks noGrp="1"/>
          </p:cNvSpPr>
          <p:nvPr>
            <p:ph sz="quarter" idx="12"/>
          </p:nvPr>
        </p:nvSpPr>
        <p:spPr>
          <a:xfrm>
            <a:off x="3454400" y="3429000"/>
            <a:ext cx="8737600" cy="1981200"/>
          </a:xfrm>
        </p:spPr>
        <p:txBody>
          <a:bodyPr anchor="ctr">
            <a:normAutofit/>
          </a:bodyPr>
          <a:lstStyle/>
          <a:p>
            <a:pPr algn="ctr">
              <a:defRPr/>
            </a:pPr>
            <a:r>
              <a:rPr lang="en-US" sz="4800" dirty="0">
                <a:latin typeface="Calibri" panose="020F0502020204030204" pitchFamily="34" charset="0"/>
                <a:cs typeface="Calibri" panose="020F0502020204030204" pitchFamily="34" charset="0"/>
              </a:rPr>
              <a:t>Measuring a Nation’s Income</a:t>
            </a:r>
          </a:p>
        </p:txBody>
      </p:sp>
      <p:sp>
        <p:nvSpPr>
          <p:cNvPr id="9" name="Content Placeholder 8"/>
          <p:cNvSpPr>
            <a:spLocks noGrp="1"/>
          </p:cNvSpPr>
          <p:nvPr>
            <p:ph sz="quarter" idx="13"/>
          </p:nvPr>
        </p:nvSpPr>
        <p:spPr/>
        <p:txBody>
          <a:bodyPr>
            <a:normAutofit/>
          </a:bodyPr>
          <a:lstStyle/>
          <a:p>
            <a:pPr algn="ctr"/>
            <a:r>
              <a:rPr lang="en-US" sz="2800" dirty="0"/>
              <a:t>CHAPTER</a:t>
            </a:r>
            <a:r>
              <a:rPr lang="en-US" dirty="0"/>
              <a:t> </a:t>
            </a:r>
          </a:p>
          <a:p>
            <a:pPr algn="ctr"/>
            <a:r>
              <a:rPr lang="en-US" sz="8000" dirty="0"/>
              <a:t>23</a:t>
            </a:r>
          </a:p>
        </p:txBody>
      </p:sp>
      <p:sp>
        <p:nvSpPr>
          <p:cNvPr id="10" name="Content Placeholder 9"/>
          <p:cNvSpPr>
            <a:spLocks noGrp="1"/>
          </p:cNvSpPr>
          <p:nvPr>
            <p:ph sz="quarter" idx="14"/>
          </p:nvPr>
        </p:nvSpPr>
        <p:spPr/>
        <p:txBody>
          <a:bodyPr/>
          <a:lstStyle/>
          <a:p>
            <a:r>
              <a:rPr lang="en-US" sz="2400" dirty="0">
                <a:solidFill>
                  <a:schemeClr val="bg1"/>
                </a:solidFill>
              </a:rPr>
              <a:t>N. GREGORY MANKIW</a:t>
            </a:r>
            <a:endParaRPr lang="en-US" sz="1400" dirty="0"/>
          </a:p>
          <a:p>
            <a:pPr algn="ctr"/>
            <a:endParaRPr lang="en-US" dirty="0" smtClean="0"/>
          </a:p>
          <a:p>
            <a:pPr algn="ctr"/>
            <a:r>
              <a:rPr lang="en-US" dirty="0" smtClean="0"/>
              <a:t>PRINCIPLES </a:t>
            </a:r>
            <a:r>
              <a:rPr lang="en-US" dirty="0"/>
              <a:t>OF</a:t>
            </a:r>
          </a:p>
          <a:p>
            <a:pPr algn="ctr"/>
            <a:r>
              <a:rPr lang="en-US" sz="4800" dirty="0">
                <a:solidFill>
                  <a:srgbClr val="902C2E"/>
                </a:solidFill>
                <a:effectLst>
                  <a:outerShdw blurRad="38100" dist="38100" dir="2700000" algn="tl">
                    <a:srgbClr val="000000">
                      <a:alpha val="43137"/>
                    </a:srgbClr>
                  </a:outerShdw>
                </a:effectLst>
                <a:latin typeface="+mj-lt"/>
              </a:rPr>
              <a:t>ECONOMICS</a:t>
            </a:r>
          </a:p>
        </p:txBody>
      </p:sp>
      <p:sp>
        <p:nvSpPr>
          <p:cNvPr id="11" name="Content Placeholder 10"/>
          <p:cNvSpPr>
            <a:spLocks noGrp="1"/>
          </p:cNvSpPr>
          <p:nvPr>
            <p:ph sz="quarter" idx="15"/>
          </p:nvPr>
        </p:nvSpPr>
        <p:spPr/>
        <p:txBody>
          <a:bodyPr>
            <a:normAutofit/>
          </a:bodyPr>
          <a:lstStyle/>
          <a:p>
            <a:r>
              <a:rPr lang="en-US" dirty="0"/>
              <a:t>NINTH EDITION</a:t>
            </a:r>
          </a:p>
        </p:txBody>
      </p:sp>
      <p:sp>
        <p:nvSpPr>
          <p:cNvPr id="13" name="文字方塊 12"/>
          <p:cNvSpPr txBox="1"/>
          <p:nvPr/>
        </p:nvSpPr>
        <p:spPr>
          <a:xfrm>
            <a:off x="8687378" y="5297542"/>
            <a:ext cx="3525958" cy="1040285"/>
          </a:xfrm>
          <a:prstGeom prst="rect">
            <a:avLst/>
          </a:prstGeom>
          <a:noFill/>
        </p:spPr>
        <p:txBody>
          <a:bodyPr wrap="square" rtlCol="0">
            <a:spAutoFit/>
          </a:bodyPr>
          <a:lstStyle/>
          <a:p>
            <a:pPr lvl="0" algn="ctr">
              <a:spcBef>
                <a:spcPct val="20000"/>
              </a:spcBef>
            </a:pPr>
            <a:r>
              <a:rPr lang="zh-TW" altLang="en-US" sz="2800" dirty="0">
                <a:solidFill>
                  <a:srgbClr val="005EA4"/>
                </a:solidFill>
                <a:latin typeface="微軟正黑體" panose="020B0604030504040204" pitchFamily="34" charset="-120"/>
                <a:ea typeface="微軟正黑體" panose="020B0604030504040204" pitchFamily="34" charset="-120"/>
              </a:rPr>
              <a:t>經濟學二（第</a:t>
            </a:r>
            <a:r>
              <a:rPr lang="en-US" altLang="zh-TW" sz="2800" dirty="0">
                <a:solidFill>
                  <a:srgbClr val="005EA4"/>
                </a:solidFill>
                <a:latin typeface="微軟正黑體" panose="020B0604030504040204" pitchFamily="34" charset="-120"/>
                <a:ea typeface="微軟正黑體" panose="020B0604030504040204" pitchFamily="34" charset="-120"/>
              </a:rPr>
              <a:t>2</a:t>
            </a:r>
            <a:r>
              <a:rPr lang="zh-TW" altLang="en-US" sz="2800" dirty="0">
                <a:solidFill>
                  <a:srgbClr val="005EA4"/>
                </a:solidFill>
                <a:latin typeface="微軟正黑體" panose="020B0604030504040204" pitchFamily="34" charset="-120"/>
                <a:ea typeface="微軟正黑體" panose="020B0604030504040204" pitchFamily="34" charset="-120"/>
              </a:rPr>
              <a:t>講）</a:t>
            </a:r>
            <a:endParaRPr lang="en-US" altLang="zh-TW" sz="2800" dirty="0">
              <a:solidFill>
                <a:srgbClr val="005EA4"/>
              </a:solidFill>
              <a:latin typeface="微軟正黑體" panose="020B0604030504040204" pitchFamily="34" charset="-120"/>
              <a:ea typeface="微軟正黑體" panose="020B0604030504040204" pitchFamily="34" charset="-120"/>
            </a:endParaRPr>
          </a:p>
          <a:p>
            <a:pPr lvl="0" algn="ctr">
              <a:spcBef>
                <a:spcPct val="20000"/>
              </a:spcBef>
            </a:pPr>
            <a:r>
              <a:rPr lang="zh-TW" altLang="en-US" sz="2800" dirty="0">
                <a:solidFill>
                  <a:srgbClr val="005EA4"/>
                </a:solidFill>
                <a:latin typeface="微軟正黑體" panose="020B0604030504040204" pitchFamily="34" charset="-120"/>
                <a:ea typeface="微軟正黑體" panose="020B0604030504040204" pitchFamily="34" charset="-120"/>
              </a:rPr>
              <a:t>授課老師：吳中書</a:t>
            </a:r>
          </a:p>
        </p:txBody>
      </p:sp>
    </p:spTree>
    <p:extLst>
      <p:ext uri="{BB962C8B-B14F-4D97-AF65-F5344CB8AC3E}">
        <p14:creationId xmlns:p14="http://schemas.microsoft.com/office/powerpoint/2010/main" val="3010745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4419600" y="1248026"/>
            <a:ext cx="1066800" cy="596900"/>
          </a:xfrm>
          <a:prstGeom prst="rect">
            <a:avLst/>
          </a:prstGeom>
          <a:solidFill>
            <a:srgbClr val="FFFF66"/>
          </a:solidFill>
          <a:ln w="9525">
            <a:noFill/>
            <a:miter lim="800000"/>
            <a:headEnd/>
            <a:tailEnd/>
          </a:ln>
        </p:spPr>
        <p:txBody>
          <a:bodyPr wrap="none" anchor="ctr"/>
          <a:lstStyle/>
          <a:p>
            <a:endParaRPr lang="en-US">
              <a:cs typeface="Arial" charset="0"/>
            </a:endParaRPr>
          </a:p>
        </p:txBody>
      </p:sp>
      <p:sp>
        <p:nvSpPr>
          <p:cNvPr id="2" name="Title 1"/>
          <p:cNvSpPr>
            <a:spLocks noGrp="1"/>
          </p:cNvSpPr>
          <p:nvPr>
            <p:ph type="title"/>
          </p:nvPr>
        </p:nvSpPr>
        <p:spPr/>
        <p:txBody>
          <a:bodyPr/>
          <a:lstStyle/>
          <a:p>
            <a:r>
              <a:rPr lang="en-US" sz="4800" dirty="0"/>
              <a:t>Gross Domestic Product (</a:t>
            </a:r>
            <a:r>
              <a:rPr lang="en-US" sz="4800" b="1" i="1" dirty="0"/>
              <a:t>GDP</a:t>
            </a:r>
            <a:r>
              <a:rPr lang="en-US" sz="4800" dirty="0"/>
              <a:t>) Is … – 2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10</a:t>
            </a:fld>
            <a:endParaRPr lang="en-US"/>
          </a:p>
        </p:txBody>
      </p:sp>
      <p:sp>
        <p:nvSpPr>
          <p:cNvPr id="7" name="Text Placeholder 6"/>
          <p:cNvSpPr>
            <a:spLocks noGrp="1"/>
          </p:cNvSpPr>
          <p:nvPr>
            <p:ph type="body" sz="quarter" idx="12"/>
          </p:nvPr>
        </p:nvSpPr>
        <p:spPr>
          <a:xfrm>
            <a:off x="333842" y="3035299"/>
            <a:ext cx="11400958" cy="3048000"/>
          </a:xfrm>
        </p:spPr>
        <p:txBody>
          <a:bodyPr/>
          <a:lstStyle/>
          <a:p>
            <a:pPr lvl="1"/>
            <a:r>
              <a:rPr lang="en-US" b="1" i="1" dirty="0"/>
              <a:t>GDP</a:t>
            </a:r>
            <a:r>
              <a:rPr lang="en-US" dirty="0"/>
              <a:t> includes all items produced in the economy and sold legally in markets</a:t>
            </a:r>
          </a:p>
          <a:p>
            <a:pPr lvl="1"/>
            <a:r>
              <a:rPr lang="en-US" b="1" i="1" dirty="0"/>
              <a:t>GDP</a:t>
            </a:r>
            <a:r>
              <a:rPr lang="en-US" dirty="0"/>
              <a:t> excludes most items produced and sold illicitly. It also excludes most items that are produced and consumed at home.</a:t>
            </a:r>
          </a:p>
        </p:txBody>
      </p:sp>
      <p:sp>
        <p:nvSpPr>
          <p:cNvPr id="8" name="Footer Placeholder 2"/>
          <p:cNvSpPr>
            <a:spLocks noGrp="1"/>
          </p:cNvSpPr>
          <p:nvPr>
            <p:ph type="ftr" sz="quarter" idx="4294967295"/>
          </p:nvPr>
        </p:nvSpPr>
        <p:spPr>
          <a:xfrm>
            <a:off x="0" y="6400800"/>
            <a:ext cx="11887200" cy="4572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 2021 Cengage Learning</a:t>
            </a:r>
            <a:r>
              <a:rPr lang="en-US" baseline="30000" dirty="0"/>
              <a:t>®</a:t>
            </a:r>
            <a:r>
              <a:rPr lang="en-US" dirty="0"/>
              <a:t>.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6" name="Content Placeholder 5"/>
          <p:cNvSpPr>
            <a:spLocks noGrp="1"/>
          </p:cNvSpPr>
          <p:nvPr>
            <p:ph idx="1"/>
          </p:nvPr>
        </p:nvSpPr>
        <p:spPr/>
        <p:txBody>
          <a:bodyPr/>
          <a:lstStyle/>
          <a:p>
            <a:pPr>
              <a:lnSpc>
                <a:spcPct val="150000"/>
              </a:lnSpc>
            </a:pPr>
            <a:r>
              <a:rPr lang="en-US" dirty="0"/>
              <a:t>…the market value of all final goods &amp; services produced within a country </a:t>
            </a:r>
            <a:r>
              <a:rPr lang="en-US" dirty="0" smtClean="0"/>
              <a:t>in </a:t>
            </a:r>
            <a:r>
              <a:rPr lang="en-US" dirty="0"/>
              <a:t>a </a:t>
            </a:r>
            <a:r>
              <a:rPr lang="en-US" dirty="0">
                <a:solidFill>
                  <a:srgbClr val="0070C0"/>
                </a:solidFill>
              </a:rPr>
              <a:t>given</a:t>
            </a:r>
            <a:r>
              <a:rPr lang="en-US" dirty="0"/>
              <a:t> period of time.</a:t>
            </a:r>
          </a:p>
        </p:txBody>
      </p:sp>
    </p:spTree>
    <p:extLst>
      <p:ext uri="{BB962C8B-B14F-4D97-AF65-F5344CB8AC3E}">
        <p14:creationId xmlns:p14="http://schemas.microsoft.com/office/powerpoint/2010/main" val="370626736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5486400" y="1190501"/>
            <a:ext cx="914400" cy="596900"/>
          </a:xfrm>
          <a:prstGeom prst="rect">
            <a:avLst/>
          </a:prstGeom>
          <a:solidFill>
            <a:srgbClr val="FFFF66"/>
          </a:solidFill>
          <a:ln w="9525">
            <a:noFill/>
            <a:miter lim="800000"/>
            <a:headEnd/>
            <a:tailEnd/>
          </a:ln>
        </p:spPr>
        <p:txBody>
          <a:bodyPr wrap="none" anchor="ctr"/>
          <a:lstStyle/>
          <a:p>
            <a:endParaRPr lang="en-US">
              <a:cs typeface="Arial" charset="0"/>
            </a:endParaRPr>
          </a:p>
        </p:txBody>
      </p:sp>
      <p:sp>
        <p:nvSpPr>
          <p:cNvPr id="2" name="Title 1"/>
          <p:cNvSpPr>
            <a:spLocks noGrp="1"/>
          </p:cNvSpPr>
          <p:nvPr>
            <p:ph type="title"/>
          </p:nvPr>
        </p:nvSpPr>
        <p:spPr>
          <a:xfrm>
            <a:off x="304800" y="100940"/>
            <a:ext cx="11582400" cy="860961"/>
          </a:xfrm>
        </p:spPr>
        <p:txBody>
          <a:bodyPr/>
          <a:lstStyle/>
          <a:p>
            <a:r>
              <a:rPr lang="en-US" sz="4800" dirty="0"/>
              <a:t>Gross Domestic Product (</a:t>
            </a:r>
            <a:r>
              <a:rPr lang="en-US" sz="4800" b="1" i="1" dirty="0"/>
              <a:t>GDP</a:t>
            </a:r>
            <a:r>
              <a:rPr lang="en-US" sz="4800" dirty="0"/>
              <a:t>) Is … – 3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11</a:t>
            </a:fld>
            <a:endParaRPr lang="en-US"/>
          </a:p>
        </p:txBody>
      </p:sp>
      <p:sp>
        <p:nvSpPr>
          <p:cNvPr id="7" name="Text Placeholder 6"/>
          <p:cNvSpPr>
            <a:spLocks noGrp="1"/>
          </p:cNvSpPr>
          <p:nvPr>
            <p:ph type="body" sz="quarter" idx="12"/>
          </p:nvPr>
        </p:nvSpPr>
        <p:spPr>
          <a:xfrm>
            <a:off x="370418" y="2649601"/>
            <a:ext cx="11586882" cy="3429000"/>
          </a:xfrm>
        </p:spPr>
        <p:txBody>
          <a:bodyPr/>
          <a:lstStyle/>
          <a:p>
            <a:pPr lvl="1"/>
            <a:r>
              <a:rPr lang="en-US" sz="3000" u="sng" dirty="0"/>
              <a:t>Final goods</a:t>
            </a:r>
            <a:r>
              <a:rPr lang="en-US" sz="3000" dirty="0"/>
              <a:t>: intended for the end user </a:t>
            </a:r>
          </a:p>
          <a:p>
            <a:pPr lvl="1"/>
            <a:r>
              <a:rPr lang="en-US" sz="3000" u="sng" dirty="0"/>
              <a:t>Intermediate goods</a:t>
            </a:r>
            <a:r>
              <a:rPr lang="en-US" sz="3000" dirty="0"/>
              <a:t>: used as components </a:t>
            </a:r>
            <a:r>
              <a:rPr lang="en-US" sz="3000" dirty="0" smtClean="0"/>
              <a:t>or </a:t>
            </a:r>
            <a:r>
              <a:rPr lang="en-US" sz="3000" dirty="0"/>
              <a:t>ingredients in the production of other goods  </a:t>
            </a:r>
          </a:p>
          <a:p>
            <a:pPr>
              <a:spcBef>
                <a:spcPts val="2400"/>
              </a:spcBef>
            </a:pPr>
            <a:r>
              <a:rPr lang="en-US" sz="3000" b="1" i="1" dirty="0"/>
              <a:t>GDP</a:t>
            </a:r>
            <a:r>
              <a:rPr lang="en-US" sz="3000" dirty="0"/>
              <a:t> only includes final goods</a:t>
            </a:r>
          </a:p>
          <a:p>
            <a:pPr lvl="1"/>
            <a:r>
              <a:rPr lang="en-US" sz="3000" dirty="0"/>
              <a:t>They already embody the value of the intermediate goods used in their production.</a:t>
            </a:r>
          </a:p>
        </p:txBody>
      </p:sp>
      <p:sp>
        <p:nvSpPr>
          <p:cNvPr id="8" name="Footer Placeholder 2"/>
          <p:cNvSpPr>
            <a:spLocks noGrp="1"/>
          </p:cNvSpPr>
          <p:nvPr>
            <p:ph type="ftr" sz="quarter" idx="4294967295"/>
          </p:nvPr>
        </p:nvSpPr>
        <p:spPr>
          <a:xfrm>
            <a:off x="-1" y="6400800"/>
            <a:ext cx="11821585" cy="4572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 2021 Cengage Learning</a:t>
            </a:r>
            <a:r>
              <a:rPr lang="en-US" baseline="30000" dirty="0"/>
              <a:t>®</a:t>
            </a:r>
            <a:r>
              <a:rPr lang="en-US" dirty="0"/>
              <a:t>.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6" name="Content Placeholder 5"/>
          <p:cNvSpPr>
            <a:spLocks noGrp="1"/>
          </p:cNvSpPr>
          <p:nvPr>
            <p:ph idx="1"/>
          </p:nvPr>
        </p:nvSpPr>
        <p:spPr/>
        <p:txBody>
          <a:bodyPr/>
          <a:lstStyle/>
          <a:p>
            <a:pPr>
              <a:lnSpc>
                <a:spcPct val="150000"/>
              </a:lnSpc>
            </a:pPr>
            <a:r>
              <a:rPr lang="en-US" dirty="0"/>
              <a:t>…the market value of all final goods &amp; services produced within a country </a:t>
            </a:r>
            <a:r>
              <a:rPr lang="en-US" dirty="0" smtClean="0"/>
              <a:t>in </a:t>
            </a:r>
            <a:r>
              <a:rPr lang="en-US" dirty="0"/>
              <a:t>a given period of time.</a:t>
            </a:r>
          </a:p>
        </p:txBody>
      </p:sp>
    </p:spTree>
    <p:extLst>
      <p:ext uri="{BB962C8B-B14F-4D97-AF65-F5344CB8AC3E}">
        <p14:creationId xmlns:p14="http://schemas.microsoft.com/office/powerpoint/2010/main" val="94275681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6324600" y="1195443"/>
            <a:ext cx="3505200" cy="596900"/>
          </a:xfrm>
          <a:prstGeom prst="rect">
            <a:avLst/>
          </a:prstGeom>
          <a:solidFill>
            <a:srgbClr val="FFFF66"/>
          </a:solidFill>
          <a:ln w="9525">
            <a:noFill/>
            <a:miter lim="800000"/>
            <a:headEnd/>
            <a:tailEnd/>
          </a:ln>
        </p:spPr>
        <p:txBody>
          <a:bodyPr wrap="none" anchor="ctr"/>
          <a:lstStyle/>
          <a:p>
            <a:endParaRPr lang="en-US">
              <a:cs typeface="Arial" charset="0"/>
            </a:endParaRPr>
          </a:p>
        </p:txBody>
      </p:sp>
      <p:sp>
        <p:nvSpPr>
          <p:cNvPr id="2" name="Title 1"/>
          <p:cNvSpPr>
            <a:spLocks noGrp="1"/>
          </p:cNvSpPr>
          <p:nvPr>
            <p:ph type="title"/>
          </p:nvPr>
        </p:nvSpPr>
        <p:spPr>
          <a:xfrm>
            <a:off x="228600" y="100940"/>
            <a:ext cx="11734800" cy="860961"/>
          </a:xfrm>
        </p:spPr>
        <p:txBody>
          <a:bodyPr/>
          <a:lstStyle/>
          <a:p>
            <a:r>
              <a:rPr lang="en-US" sz="4800" dirty="0"/>
              <a:t>Gross Domestic Product (</a:t>
            </a:r>
            <a:r>
              <a:rPr lang="en-US" sz="4800" b="1" i="1" dirty="0"/>
              <a:t>GDP</a:t>
            </a:r>
            <a:r>
              <a:rPr lang="en-US" sz="4800" dirty="0"/>
              <a:t>) Is … – 4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12</a:t>
            </a:fld>
            <a:endParaRPr lang="en-US"/>
          </a:p>
        </p:txBody>
      </p:sp>
      <p:sp>
        <p:nvSpPr>
          <p:cNvPr id="7" name="Text Placeholder 6"/>
          <p:cNvSpPr>
            <a:spLocks noGrp="1"/>
          </p:cNvSpPr>
          <p:nvPr>
            <p:ph type="body" sz="quarter" idx="12"/>
          </p:nvPr>
        </p:nvSpPr>
        <p:spPr>
          <a:xfrm>
            <a:off x="370417" y="2913782"/>
            <a:ext cx="11451167" cy="3258418"/>
          </a:xfrm>
        </p:spPr>
        <p:txBody>
          <a:bodyPr/>
          <a:lstStyle/>
          <a:p>
            <a:pPr lvl="1">
              <a:lnSpc>
                <a:spcPct val="150000"/>
              </a:lnSpc>
              <a:spcBef>
                <a:spcPts val="600"/>
              </a:spcBef>
              <a:spcAft>
                <a:spcPts val="600"/>
              </a:spcAft>
            </a:pPr>
            <a:r>
              <a:rPr lang="en-US" b="1" i="1" dirty="0"/>
              <a:t>GDP</a:t>
            </a:r>
            <a:r>
              <a:rPr lang="en-US" dirty="0"/>
              <a:t> includes </a:t>
            </a:r>
            <a:r>
              <a:rPr lang="en-US" u="sng" dirty="0"/>
              <a:t>tangible goods </a:t>
            </a:r>
            <a:r>
              <a:rPr lang="en-US" dirty="0"/>
              <a:t> </a:t>
            </a:r>
            <a:r>
              <a:rPr lang="en-US" dirty="0" smtClean="0"/>
              <a:t>(</a:t>
            </a:r>
            <a:r>
              <a:rPr lang="en-US" dirty="0"/>
              <a:t>like food, mountain bikes, beer)</a:t>
            </a:r>
          </a:p>
          <a:p>
            <a:pPr lvl="1">
              <a:lnSpc>
                <a:spcPct val="150000"/>
              </a:lnSpc>
              <a:spcBef>
                <a:spcPts val="600"/>
              </a:spcBef>
              <a:spcAft>
                <a:spcPts val="600"/>
              </a:spcAft>
            </a:pPr>
            <a:r>
              <a:rPr lang="en-US" dirty="0"/>
              <a:t>and </a:t>
            </a:r>
            <a:r>
              <a:rPr lang="en-US" u="sng" dirty="0"/>
              <a:t>intangible services </a:t>
            </a:r>
            <a:r>
              <a:rPr lang="en-US" dirty="0"/>
              <a:t> </a:t>
            </a:r>
            <a:r>
              <a:rPr lang="en-US" dirty="0" smtClean="0"/>
              <a:t>(</a:t>
            </a:r>
            <a:r>
              <a:rPr lang="en-US" dirty="0"/>
              <a:t>dry cleaning, concerts, </a:t>
            </a:r>
            <a:r>
              <a:rPr lang="en-US" dirty="0" err="1"/>
              <a:t>haicuts</a:t>
            </a:r>
            <a:r>
              <a:rPr lang="en-US" dirty="0"/>
              <a:t>).</a:t>
            </a:r>
          </a:p>
        </p:txBody>
      </p:sp>
      <p:sp>
        <p:nvSpPr>
          <p:cNvPr id="11" name="Footer Placeholder 2"/>
          <p:cNvSpPr>
            <a:spLocks noGrp="1"/>
          </p:cNvSpPr>
          <p:nvPr>
            <p:ph type="ftr" sz="quarter" idx="4294967295"/>
          </p:nvPr>
        </p:nvSpPr>
        <p:spPr>
          <a:xfrm>
            <a:off x="0" y="6400800"/>
            <a:ext cx="11821584" cy="4572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 2021 Cengage Learning</a:t>
            </a:r>
            <a:r>
              <a:rPr lang="en-US" baseline="30000" dirty="0"/>
              <a:t>®</a:t>
            </a:r>
            <a:r>
              <a:rPr lang="en-US" dirty="0"/>
              <a:t>.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6" name="Content Placeholder 5"/>
          <p:cNvSpPr>
            <a:spLocks noGrp="1"/>
          </p:cNvSpPr>
          <p:nvPr>
            <p:ph idx="1"/>
          </p:nvPr>
        </p:nvSpPr>
        <p:spPr>
          <a:xfrm>
            <a:off x="370418" y="1025526"/>
            <a:ext cx="11451167" cy="1855881"/>
          </a:xfrm>
        </p:spPr>
        <p:txBody>
          <a:bodyPr/>
          <a:lstStyle/>
          <a:p>
            <a:pPr>
              <a:lnSpc>
                <a:spcPct val="150000"/>
              </a:lnSpc>
            </a:pPr>
            <a:r>
              <a:rPr lang="en-US" dirty="0"/>
              <a:t>…the market value of all final goods &amp; services produced within a country </a:t>
            </a:r>
            <a:r>
              <a:rPr lang="en-US" dirty="0" smtClean="0"/>
              <a:t>in </a:t>
            </a:r>
            <a:r>
              <a:rPr lang="en-US" dirty="0"/>
              <a:t>a given period of time.</a:t>
            </a:r>
          </a:p>
        </p:txBody>
      </p:sp>
    </p:spTree>
    <p:extLst>
      <p:ext uri="{BB962C8B-B14F-4D97-AF65-F5344CB8AC3E}">
        <p14:creationId xmlns:p14="http://schemas.microsoft.com/office/powerpoint/2010/main" val="402522294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9822456" y="1257706"/>
            <a:ext cx="1981200" cy="596900"/>
          </a:xfrm>
          <a:prstGeom prst="rect">
            <a:avLst/>
          </a:prstGeom>
          <a:solidFill>
            <a:srgbClr val="FFFF66"/>
          </a:solidFill>
          <a:ln w="9525">
            <a:noFill/>
            <a:miter lim="800000"/>
            <a:headEnd/>
            <a:tailEnd/>
          </a:ln>
        </p:spPr>
        <p:txBody>
          <a:bodyPr wrap="none" anchor="ctr"/>
          <a:lstStyle/>
          <a:p>
            <a:endParaRPr lang="en-US">
              <a:cs typeface="Arial" charset="0"/>
            </a:endParaRPr>
          </a:p>
        </p:txBody>
      </p:sp>
      <p:sp>
        <p:nvSpPr>
          <p:cNvPr id="2" name="Title 1"/>
          <p:cNvSpPr>
            <a:spLocks noGrp="1"/>
          </p:cNvSpPr>
          <p:nvPr>
            <p:ph type="title"/>
          </p:nvPr>
        </p:nvSpPr>
        <p:spPr>
          <a:xfrm>
            <a:off x="239186" y="100940"/>
            <a:ext cx="11582400" cy="860961"/>
          </a:xfrm>
        </p:spPr>
        <p:txBody>
          <a:bodyPr/>
          <a:lstStyle/>
          <a:p>
            <a:r>
              <a:rPr lang="en-US" sz="4800" dirty="0"/>
              <a:t>Gross Domestic Product (</a:t>
            </a:r>
            <a:r>
              <a:rPr lang="en-US" sz="4800" b="1" i="1" dirty="0"/>
              <a:t>GDP</a:t>
            </a:r>
            <a:r>
              <a:rPr lang="en-US" sz="4800" dirty="0"/>
              <a:t>) Is … – 5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13</a:t>
            </a:fld>
            <a:endParaRPr lang="en-US"/>
          </a:p>
        </p:txBody>
      </p:sp>
      <p:sp>
        <p:nvSpPr>
          <p:cNvPr id="7" name="Text Placeholder 6"/>
          <p:cNvSpPr>
            <a:spLocks noGrp="1"/>
          </p:cNvSpPr>
          <p:nvPr>
            <p:ph type="body" sz="quarter" idx="12"/>
          </p:nvPr>
        </p:nvSpPr>
        <p:spPr>
          <a:xfrm>
            <a:off x="221256" y="3200400"/>
            <a:ext cx="11582400" cy="2590800"/>
          </a:xfrm>
        </p:spPr>
        <p:txBody>
          <a:bodyPr/>
          <a:lstStyle/>
          <a:p>
            <a:pPr lvl="1">
              <a:lnSpc>
                <a:spcPct val="150000"/>
              </a:lnSpc>
              <a:spcAft>
                <a:spcPts val="600"/>
              </a:spcAft>
            </a:pPr>
            <a:r>
              <a:rPr lang="en-US" b="1" i="1" dirty="0"/>
              <a:t>GDP</a:t>
            </a:r>
            <a:r>
              <a:rPr lang="en-US" dirty="0"/>
              <a:t> includes currently produced goods, </a:t>
            </a:r>
            <a:r>
              <a:rPr lang="en-US" dirty="0" smtClean="0"/>
              <a:t>not goods produced </a:t>
            </a:r>
            <a:r>
              <a:rPr lang="en-US" dirty="0"/>
              <a:t>in the past.</a:t>
            </a:r>
          </a:p>
          <a:p>
            <a:pPr>
              <a:lnSpc>
                <a:spcPct val="150000"/>
              </a:lnSpc>
              <a:spcAft>
                <a:spcPts val="600"/>
              </a:spcAft>
            </a:pPr>
            <a:endParaRPr lang="en-US" sz="3600" dirty="0"/>
          </a:p>
        </p:txBody>
      </p:sp>
      <p:sp>
        <p:nvSpPr>
          <p:cNvPr id="9" name="Footer Placeholder 2"/>
          <p:cNvSpPr>
            <a:spLocks noGrp="1"/>
          </p:cNvSpPr>
          <p:nvPr>
            <p:ph type="ftr" sz="quarter" idx="4294967295"/>
          </p:nvPr>
        </p:nvSpPr>
        <p:spPr>
          <a:xfrm>
            <a:off x="0" y="6400800"/>
            <a:ext cx="11803656" cy="4572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 2021 Cengage Learning</a:t>
            </a:r>
            <a:r>
              <a:rPr lang="en-US" baseline="30000" dirty="0"/>
              <a:t>®</a:t>
            </a:r>
            <a:r>
              <a:rPr lang="en-US" dirty="0"/>
              <a:t>.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6" name="Content Placeholder 5"/>
          <p:cNvSpPr>
            <a:spLocks noGrp="1"/>
          </p:cNvSpPr>
          <p:nvPr>
            <p:ph idx="1"/>
          </p:nvPr>
        </p:nvSpPr>
        <p:spPr/>
        <p:txBody>
          <a:bodyPr/>
          <a:lstStyle/>
          <a:p>
            <a:pPr>
              <a:lnSpc>
                <a:spcPct val="150000"/>
              </a:lnSpc>
            </a:pPr>
            <a:r>
              <a:rPr lang="en-US" dirty="0"/>
              <a:t>…the market value of all final goods &amp; services produced within a country </a:t>
            </a:r>
            <a:r>
              <a:rPr lang="en-US" dirty="0" smtClean="0"/>
              <a:t>in </a:t>
            </a:r>
            <a:r>
              <a:rPr lang="en-US" dirty="0"/>
              <a:t>a given period of time.</a:t>
            </a:r>
          </a:p>
        </p:txBody>
      </p:sp>
    </p:spTree>
    <p:extLst>
      <p:ext uri="{BB962C8B-B14F-4D97-AF65-F5344CB8AC3E}">
        <p14:creationId xmlns:p14="http://schemas.microsoft.com/office/powerpoint/2010/main" val="192166358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685800" y="1966913"/>
            <a:ext cx="3200400" cy="596900"/>
          </a:xfrm>
          <a:prstGeom prst="rect">
            <a:avLst/>
          </a:prstGeom>
          <a:solidFill>
            <a:srgbClr val="FFFF66"/>
          </a:solidFill>
          <a:ln w="9525">
            <a:noFill/>
            <a:miter lim="800000"/>
            <a:headEnd/>
            <a:tailEnd/>
          </a:ln>
        </p:spPr>
        <p:txBody>
          <a:bodyPr wrap="none" anchor="ctr"/>
          <a:lstStyle/>
          <a:p>
            <a:endParaRPr lang="en-US">
              <a:cs typeface="Arial" charset="0"/>
            </a:endParaRPr>
          </a:p>
        </p:txBody>
      </p:sp>
      <p:sp>
        <p:nvSpPr>
          <p:cNvPr id="2" name="Title 1"/>
          <p:cNvSpPr>
            <a:spLocks noGrp="1"/>
          </p:cNvSpPr>
          <p:nvPr>
            <p:ph type="title"/>
          </p:nvPr>
        </p:nvSpPr>
        <p:spPr/>
        <p:txBody>
          <a:bodyPr/>
          <a:lstStyle/>
          <a:p>
            <a:r>
              <a:rPr lang="en-US" sz="4800" dirty="0"/>
              <a:t>Gross Domestic Product (</a:t>
            </a:r>
            <a:r>
              <a:rPr lang="en-US" sz="4800" b="1" i="1" dirty="0"/>
              <a:t>GDP</a:t>
            </a:r>
            <a:r>
              <a:rPr lang="en-US" sz="4800" dirty="0"/>
              <a:t>) Is … – 6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14</a:t>
            </a:fld>
            <a:endParaRPr lang="en-US"/>
          </a:p>
        </p:txBody>
      </p:sp>
      <p:sp>
        <p:nvSpPr>
          <p:cNvPr id="7" name="Text Placeholder 6"/>
          <p:cNvSpPr>
            <a:spLocks noGrp="1"/>
          </p:cNvSpPr>
          <p:nvPr>
            <p:ph type="body" sz="quarter" idx="12"/>
          </p:nvPr>
        </p:nvSpPr>
        <p:spPr>
          <a:xfrm>
            <a:off x="276289" y="3265488"/>
            <a:ext cx="11469096" cy="2362200"/>
          </a:xfrm>
        </p:spPr>
        <p:txBody>
          <a:bodyPr/>
          <a:lstStyle/>
          <a:p>
            <a:pPr lvl="1">
              <a:spcBef>
                <a:spcPts val="1200"/>
              </a:spcBef>
              <a:spcAft>
                <a:spcPts val="1200"/>
              </a:spcAft>
            </a:pPr>
            <a:r>
              <a:rPr lang="en-US" b="1" i="1" dirty="0"/>
              <a:t>GDP</a:t>
            </a:r>
            <a:r>
              <a:rPr lang="en-US" dirty="0"/>
              <a:t> measures the value of production that occurs within a country’s borders, whether done by its own citizens or by foreigners located there. </a:t>
            </a:r>
            <a:endParaRPr lang="en-US" sz="3600" dirty="0"/>
          </a:p>
        </p:txBody>
      </p:sp>
      <p:sp>
        <p:nvSpPr>
          <p:cNvPr id="9" name="Footer Placeholder 2"/>
          <p:cNvSpPr>
            <a:spLocks noGrp="1"/>
          </p:cNvSpPr>
          <p:nvPr>
            <p:ph type="ftr" sz="quarter" idx="4294967295"/>
          </p:nvPr>
        </p:nvSpPr>
        <p:spPr>
          <a:xfrm>
            <a:off x="1" y="6400800"/>
            <a:ext cx="11821584" cy="4572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 2021 Cengage Learning</a:t>
            </a:r>
            <a:r>
              <a:rPr lang="en-US" baseline="30000" dirty="0"/>
              <a:t>®</a:t>
            </a:r>
            <a:r>
              <a:rPr lang="en-US" dirty="0"/>
              <a:t>.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6" name="Content Placeholder 5"/>
          <p:cNvSpPr>
            <a:spLocks noGrp="1"/>
          </p:cNvSpPr>
          <p:nvPr>
            <p:ph idx="1"/>
          </p:nvPr>
        </p:nvSpPr>
        <p:spPr/>
        <p:txBody>
          <a:bodyPr/>
          <a:lstStyle/>
          <a:p>
            <a:pPr>
              <a:lnSpc>
                <a:spcPct val="150000"/>
              </a:lnSpc>
            </a:pPr>
            <a:r>
              <a:rPr lang="en-US" dirty="0"/>
              <a:t>…the market value of all final goods &amp; services produced within a country </a:t>
            </a:r>
            <a:r>
              <a:rPr lang="en-US" dirty="0" smtClean="0"/>
              <a:t>in </a:t>
            </a:r>
            <a:r>
              <a:rPr lang="en-US" dirty="0"/>
              <a:t>a given period of time.</a:t>
            </a:r>
          </a:p>
        </p:txBody>
      </p:sp>
    </p:spTree>
    <p:extLst>
      <p:ext uri="{BB962C8B-B14F-4D97-AF65-F5344CB8AC3E}">
        <p14:creationId xmlns:p14="http://schemas.microsoft.com/office/powerpoint/2010/main" val="232418532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3810000" y="1966913"/>
            <a:ext cx="4800600" cy="596900"/>
          </a:xfrm>
          <a:prstGeom prst="rect">
            <a:avLst/>
          </a:prstGeom>
          <a:solidFill>
            <a:srgbClr val="FFFF66"/>
          </a:solidFill>
          <a:ln w="9525">
            <a:noFill/>
            <a:miter lim="800000"/>
            <a:headEnd/>
            <a:tailEnd/>
          </a:ln>
        </p:spPr>
        <p:txBody>
          <a:bodyPr wrap="none" anchor="ctr"/>
          <a:lstStyle/>
          <a:p>
            <a:endParaRPr lang="en-US">
              <a:cs typeface="Arial" charset="0"/>
            </a:endParaRPr>
          </a:p>
        </p:txBody>
      </p:sp>
      <p:sp>
        <p:nvSpPr>
          <p:cNvPr id="2" name="Title 1"/>
          <p:cNvSpPr>
            <a:spLocks noGrp="1"/>
          </p:cNvSpPr>
          <p:nvPr>
            <p:ph type="title"/>
          </p:nvPr>
        </p:nvSpPr>
        <p:spPr/>
        <p:txBody>
          <a:bodyPr/>
          <a:lstStyle/>
          <a:p>
            <a:r>
              <a:rPr lang="en-US" sz="4800" dirty="0"/>
              <a:t>Gross</a:t>
            </a:r>
            <a:r>
              <a:rPr lang="en-US" sz="3600" dirty="0"/>
              <a:t> Domestic Product (</a:t>
            </a:r>
            <a:r>
              <a:rPr lang="en-US" sz="3600" b="1" i="1" dirty="0"/>
              <a:t>GDP</a:t>
            </a:r>
            <a:r>
              <a:rPr lang="en-US" sz="3600" dirty="0"/>
              <a:t>) Is … – 7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15</a:t>
            </a:fld>
            <a:endParaRPr lang="en-US"/>
          </a:p>
        </p:txBody>
      </p:sp>
      <p:sp>
        <p:nvSpPr>
          <p:cNvPr id="7" name="Text Placeholder 6"/>
          <p:cNvSpPr>
            <a:spLocks noGrp="1"/>
          </p:cNvSpPr>
          <p:nvPr>
            <p:ph type="body" sz="quarter" idx="12"/>
          </p:nvPr>
        </p:nvSpPr>
        <p:spPr>
          <a:xfrm>
            <a:off x="397312" y="3375026"/>
            <a:ext cx="8686800" cy="3048000"/>
          </a:xfrm>
        </p:spPr>
        <p:txBody>
          <a:bodyPr/>
          <a:lstStyle/>
          <a:p>
            <a:pPr lvl="1"/>
            <a:r>
              <a:rPr lang="en-US" dirty="0"/>
              <a:t>Usually a year or a quarter (3 months) </a:t>
            </a:r>
          </a:p>
          <a:p>
            <a:endParaRPr lang="en-US" sz="3600" dirty="0"/>
          </a:p>
        </p:txBody>
      </p:sp>
      <p:sp>
        <p:nvSpPr>
          <p:cNvPr id="9" name="Footer Placeholder 2"/>
          <p:cNvSpPr>
            <a:spLocks noGrp="1"/>
          </p:cNvSpPr>
          <p:nvPr>
            <p:ph type="ftr" sz="quarter" idx="4294967295"/>
          </p:nvPr>
        </p:nvSpPr>
        <p:spPr>
          <a:xfrm>
            <a:off x="1" y="6400800"/>
            <a:ext cx="11821583" cy="4572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 2021 Cengage Learning</a:t>
            </a:r>
            <a:r>
              <a:rPr lang="en-US" baseline="30000" dirty="0"/>
              <a:t>®</a:t>
            </a:r>
            <a:r>
              <a:rPr lang="en-US" dirty="0"/>
              <a:t>.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6" name="Content Placeholder 5"/>
          <p:cNvSpPr>
            <a:spLocks noGrp="1"/>
          </p:cNvSpPr>
          <p:nvPr>
            <p:ph idx="1"/>
          </p:nvPr>
        </p:nvSpPr>
        <p:spPr/>
        <p:txBody>
          <a:bodyPr/>
          <a:lstStyle/>
          <a:p>
            <a:pPr>
              <a:lnSpc>
                <a:spcPct val="150000"/>
              </a:lnSpc>
            </a:pPr>
            <a:r>
              <a:rPr lang="en-US" dirty="0"/>
              <a:t>…the market value of all final goods &amp; services produced within a country </a:t>
            </a:r>
            <a:r>
              <a:rPr lang="en-US" dirty="0" smtClean="0"/>
              <a:t>in </a:t>
            </a:r>
            <a:r>
              <a:rPr lang="en-US" dirty="0"/>
              <a:t>a given period of time.</a:t>
            </a:r>
          </a:p>
        </p:txBody>
      </p:sp>
    </p:spTree>
    <p:extLst>
      <p:ext uri="{BB962C8B-B14F-4D97-AF65-F5344CB8AC3E}">
        <p14:creationId xmlns:p14="http://schemas.microsoft.com/office/powerpoint/2010/main" val="342353530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solidFill>
            <a:srgbClr val="FFFFFF"/>
          </a:solidFill>
          <a:extLst/>
        </p:spPr>
        <p:txBody>
          <a:bodyPr>
            <a:normAutofit/>
          </a:bodyPr>
          <a:lstStyle/>
          <a:p>
            <a:pPr>
              <a:defRPr/>
            </a:pPr>
            <a:r>
              <a:rPr lang="en-US" altLang="zh-TW" sz="4800" dirty="0">
                <a:solidFill>
                  <a:srgbClr val="000070"/>
                </a:solidFill>
              </a:rPr>
              <a:t>OTHER MEASURES OF INCOME</a:t>
            </a:r>
          </a:p>
        </p:txBody>
      </p:sp>
      <p:sp>
        <p:nvSpPr>
          <p:cNvPr id="21507" name="Rectangle 3"/>
          <p:cNvSpPr>
            <a:spLocks noGrp="1" noChangeArrowheads="1"/>
          </p:cNvSpPr>
          <p:nvPr>
            <p:ph idx="1"/>
          </p:nvPr>
        </p:nvSpPr>
        <p:spPr>
          <a:xfrm>
            <a:off x="391753" y="1143000"/>
            <a:ext cx="11429831" cy="5088120"/>
          </a:xfrm>
          <a:solidFill>
            <a:srgbClr val="FFFFFF"/>
          </a:solidFill>
        </p:spPr>
        <p:txBody>
          <a:bodyPr/>
          <a:lstStyle/>
          <a:p>
            <a:pPr>
              <a:spcBef>
                <a:spcPts val="1200"/>
              </a:spcBef>
              <a:spcAft>
                <a:spcPts val="1200"/>
              </a:spcAft>
            </a:pPr>
            <a:r>
              <a:rPr lang="en-US" altLang="zh-TW" dirty="0" smtClean="0">
                <a:solidFill>
                  <a:srgbClr val="C00000"/>
                </a:solidFill>
                <a:ea typeface="新細明體" charset="-120"/>
              </a:rPr>
              <a:t>GNP:</a:t>
            </a:r>
            <a:r>
              <a:rPr lang="en-US" altLang="zh-TW" dirty="0" smtClean="0">
                <a:ea typeface="新細明體" charset="-120"/>
              </a:rPr>
              <a:t> </a:t>
            </a:r>
            <a:r>
              <a:rPr lang="en-US" altLang="zh-TW" i="1" dirty="0" smtClean="0">
                <a:ea typeface="新細明體" charset="-120"/>
              </a:rPr>
              <a:t>Gross National Product</a:t>
            </a:r>
            <a:r>
              <a:rPr lang="en-US" altLang="zh-TW" dirty="0" smtClean="0">
                <a:ea typeface="新細明體" charset="-120"/>
              </a:rPr>
              <a:t> is the total income earned by a nation</a:t>
            </a:r>
            <a:r>
              <a:rPr lang="en-US" altLang="zh-TW" dirty="0" smtClean="0">
                <a:latin typeface="Times New Roman" pitchFamily="18" charset="0"/>
                <a:ea typeface="新細明體" charset="-120"/>
              </a:rPr>
              <a:t>’</a:t>
            </a:r>
            <a:r>
              <a:rPr lang="en-US" altLang="zh-TW" dirty="0" smtClean="0">
                <a:ea typeface="新細明體" charset="-120"/>
              </a:rPr>
              <a:t>s permanent residents. It differs from GDP by including income that our citizens earn abroad and excluding income that foreigners earn domestically.</a:t>
            </a:r>
          </a:p>
          <a:p>
            <a:pPr marL="0" indent="0">
              <a:spcBef>
                <a:spcPts val="1200"/>
              </a:spcBef>
              <a:spcAft>
                <a:spcPts val="1200"/>
              </a:spcAft>
              <a:buNone/>
            </a:pPr>
            <a:r>
              <a:rPr lang="zh-TW" altLang="en-US" sz="2700" b="1" dirty="0">
                <a:solidFill>
                  <a:srgbClr val="FF3300"/>
                </a:solidFill>
                <a:latin typeface="標楷體" pitchFamily="65" charset="-120"/>
                <a:ea typeface="標楷體" pitchFamily="65" charset="-120"/>
              </a:rPr>
              <a:t>國民生產毛額＝國內生產毛額＋國外要素所得收入淨額</a:t>
            </a:r>
            <a:endParaRPr lang="en-US" altLang="zh-TW" sz="2700" b="1" dirty="0">
              <a:solidFill>
                <a:srgbClr val="FF3300"/>
              </a:solidFill>
              <a:latin typeface="標楷體" pitchFamily="65" charset="-120"/>
              <a:ea typeface="標楷體" pitchFamily="65" charset="-120"/>
            </a:endParaRPr>
          </a:p>
          <a:p>
            <a:pPr>
              <a:spcBef>
                <a:spcPts val="1200"/>
              </a:spcBef>
              <a:spcAft>
                <a:spcPts val="1200"/>
              </a:spcAft>
              <a:buClr>
                <a:srgbClr val="C00000"/>
              </a:buClr>
              <a:buFont typeface="Arial" panose="020B0604020202020204" pitchFamily="34" charset="0"/>
              <a:buChar char="•"/>
            </a:pPr>
            <a:r>
              <a:rPr lang="zh-TW" altLang="en-US" sz="2800" b="1" dirty="0">
                <a:latin typeface="標楷體" panose="03000509000000000000" pitchFamily="65" charset="-120"/>
                <a:ea typeface="標楷體" panose="03000509000000000000" pitchFamily="65" charset="-120"/>
              </a:rPr>
              <a:t>民國</a:t>
            </a:r>
            <a:r>
              <a:rPr lang="en-US" altLang="zh-TW" sz="2800" b="1" dirty="0">
                <a:latin typeface="標楷體" panose="03000509000000000000" pitchFamily="65" charset="-120"/>
                <a:ea typeface="標楷體" panose="03000509000000000000" pitchFamily="65" charset="-120"/>
              </a:rPr>
              <a:t>103</a:t>
            </a:r>
            <a:r>
              <a:rPr lang="zh-TW" altLang="en-US" sz="2800" b="1" dirty="0">
                <a:latin typeface="標楷體" panose="03000509000000000000" pitchFamily="65" charset="-120"/>
                <a:ea typeface="標楷體" panose="03000509000000000000" pitchFamily="65" charset="-120"/>
              </a:rPr>
              <a:t>年</a:t>
            </a:r>
            <a:r>
              <a:rPr lang="en-US" altLang="zh-TW" sz="2800" b="1" dirty="0">
                <a:latin typeface="標楷體" panose="03000509000000000000" pitchFamily="65" charset="-120"/>
                <a:ea typeface="標楷體" panose="03000509000000000000" pitchFamily="65" charset="-120"/>
              </a:rPr>
              <a:t>11</a:t>
            </a:r>
            <a:r>
              <a:rPr lang="zh-TW" altLang="en-US" sz="2800" b="1" dirty="0">
                <a:latin typeface="標楷體" panose="03000509000000000000" pitchFamily="65" charset="-120"/>
                <a:ea typeface="標楷體" panose="03000509000000000000" pitchFamily="65" charset="-120"/>
              </a:rPr>
              <a:t>月為與聯合國國民經濟會計制度一致，使用詞更能表達經濟內涵將國民生產毛額改為國民所得毛額（</a:t>
            </a:r>
            <a:r>
              <a:rPr lang="en-US" altLang="zh-TW" sz="2800" b="1" dirty="0">
                <a:latin typeface="標楷體" panose="03000509000000000000" pitchFamily="65" charset="-120"/>
                <a:ea typeface="標楷體" panose="03000509000000000000" pitchFamily="65" charset="-120"/>
              </a:rPr>
              <a:t>Gross National Income, GNI)</a:t>
            </a:r>
            <a:r>
              <a:rPr lang="zh-TW" altLang="en-US" sz="2800" b="1" dirty="0">
                <a:latin typeface="標楷體" panose="03000509000000000000" pitchFamily="65" charset="-120"/>
                <a:ea typeface="標楷體" panose="03000509000000000000" pitchFamily="65" charset="-120"/>
              </a:rPr>
              <a:t>。</a:t>
            </a:r>
            <a:r>
              <a:rPr lang="en-US" altLang="zh-TW" sz="2800" b="1" dirty="0">
                <a:latin typeface="標楷體" panose="03000509000000000000" pitchFamily="65" charset="-120"/>
                <a:ea typeface="標楷體" panose="03000509000000000000" pitchFamily="65" charset="-120"/>
              </a:rPr>
              <a:t> </a:t>
            </a:r>
            <a:endParaRPr lang="zh-TW" altLang="en-US" sz="2800" b="1" dirty="0">
              <a:latin typeface="標楷體" panose="03000509000000000000" pitchFamily="65" charset="-120"/>
              <a:ea typeface="標楷體" panose="03000509000000000000" pitchFamily="65" charset="-120"/>
            </a:endParaRPr>
          </a:p>
        </p:txBody>
      </p:sp>
      <p:sp>
        <p:nvSpPr>
          <p:cNvPr id="4"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A60DC82D-1F65-4D1E-B505-5C968D1C3BB6}" type="slidenum">
              <a:rPr lang="en-US" altLang="zh-TW" sz="1200">
                <a:solidFill>
                  <a:srgbClr val="002060"/>
                </a:solidFill>
                <a:ea typeface="新細明體" charset="-120"/>
              </a:rPr>
              <a:pPr algn="ctr" eaLnBrk="1" hangingPunct="1"/>
              <a:t>16</a:t>
            </a:fld>
            <a:endParaRPr lang="en-US" altLang="zh-TW" sz="1200">
              <a:solidFill>
                <a:srgbClr val="002060"/>
              </a:solidFill>
              <a:ea typeface="新細明體" charset="-120"/>
            </a:endParaRPr>
          </a:p>
        </p:txBody>
      </p:sp>
      <p:sp>
        <p:nvSpPr>
          <p:cNvPr id="5" name="頁尾版面配置區 3"/>
          <p:cNvSpPr>
            <a:spLocks noGrp="1"/>
          </p:cNvSpPr>
          <p:nvPr>
            <p:ph type="ftr" sz="quarter" idx="11"/>
          </p:nvPr>
        </p:nvSpPr>
        <p:spPr>
          <a:xfrm>
            <a:off x="0" y="6359858"/>
            <a:ext cx="11887200" cy="498143"/>
          </a:xfrm>
        </p:spPr>
        <p:txBody>
          <a:bodyPr/>
          <a:lstStyle/>
          <a:p>
            <a:pPr>
              <a:defRPr/>
            </a:pPr>
            <a:r>
              <a:rPr lang="en-US" sz="900" dirty="0" smtClean="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sz="900" dirty="0">
              <a:solidFill>
                <a:srgbClr val="000000"/>
              </a:solidFill>
            </a:endParaRPr>
          </a:p>
        </p:txBody>
      </p:sp>
    </p:spTree>
    <p:extLst>
      <p:ext uri="{BB962C8B-B14F-4D97-AF65-F5344CB8AC3E}">
        <p14:creationId xmlns:p14="http://schemas.microsoft.com/office/powerpoint/2010/main" val="3319950944"/>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solidFill>
            <a:srgbClr val="FFFFFF"/>
          </a:solidFill>
        </p:spPr>
        <p:txBody>
          <a:bodyPr/>
          <a:lstStyle/>
          <a:p>
            <a:r>
              <a:rPr lang="en-US" altLang="zh-TW" sz="4800" dirty="0">
                <a:solidFill>
                  <a:srgbClr val="000070"/>
                </a:solidFill>
                <a:ea typeface="新細明體" charset="-120"/>
              </a:rPr>
              <a:t>OTHER MEASURES OF INCOME</a:t>
            </a:r>
            <a:endParaRPr lang="zh-TW" altLang="en-US" sz="4800" dirty="0">
              <a:solidFill>
                <a:srgbClr val="000070"/>
              </a:solidFill>
              <a:ea typeface="新細明體" charset="-120"/>
            </a:endParaRPr>
          </a:p>
        </p:txBody>
      </p:sp>
      <p:sp>
        <p:nvSpPr>
          <p:cNvPr id="22531" name="Rectangle 3"/>
          <p:cNvSpPr>
            <a:spLocks noGrp="1" noChangeArrowheads="1"/>
          </p:cNvSpPr>
          <p:nvPr>
            <p:ph idx="1"/>
          </p:nvPr>
        </p:nvSpPr>
        <p:spPr>
          <a:xfrm>
            <a:off x="370418" y="1107977"/>
            <a:ext cx="11451167" cy="5229225"/>
          </a:xfrm>
          <a:solidFill>
            <a:srgbClr val="FFFFFF"/>
          </a:solidFill>
        </p:spPr>
        <p:txBody>
          <a:bodyPr/>
          <a:lstStyle/>
          <a:p>
            <a:pPr lvl="0">
              <a:lnSpc>
                <a:spcPct val="90000"/>
              </a:lnSpc>
            </a:pPr>
            <a:r>
              <a:rPr lang="en-US" altLang="zh-TW" dirty="0">
                <a:solidFill>
                  <a:srgbClr val="C00000"/>
                </a:solidFill>
                <a:ea typeface="新細明體" charset="-120"/>
              </a:rPr>
              <a:t>NNP:</a:t>
            </a:r>
            <a:r>
              <a:rPr lang="en-US" altLang="zh-TW" dirty="0">
                <a:ea typeface="新細明體" charset="-120"/>
              </a:rPr>
              <a:t> </a:t>
            </a:r>
            <a:r>
              <a:rPr lang="en-US" altLang="zh-TW" i="1" dirty="0">
                <a:ea typeface="新細明體" charset="-120"/>
              </a:rPr>
              <a:t>Net National Product</a:t>
            </a:r>
            <a:r>
              <a:rPr lang="en-US" altLang="zh-TW" dirty="0">
                <a:ea typeface="新細明體" charset="-120"/>
              </a:rPr>
              <a:t> is the total income of a nation</a:t>
            </a:r>
            <a:r>
              <a:rPr lang="en-US" altLang="zh-TW" dirty="0">
                <a:latin typeface="Times New Roman" pitchFamily="18" charset="0"/>
                <a:ea typeface="新細明體" charset="-120"/>
              </a:rPr>
              <a:t>’</a:t>
            </a:r>
            <a:r>
              <a:rPr lang="en-US" altLang="zh-TW" dirty="0">
                <a:ea typeface="新細明體" charset="-120"/>
              </a:rPr>
              <a:t>s residents (GNP) minus losses from depreciation.</a:t>
            </a:r>
          </a:p>
          <a:p>
            <a:pPr>
              <a:lnSpc>
                <a:spcPct val="90000"/>
              </a:lnSpc>
              <a:spcBef>
                <a:spcPts val="600"/>
              </a:spcBef>
              <a:buNone/>
            </a:pPr>
            <a:r>
              <a:rPr lang="zh-TW" altLang="en-US" sz="2600" b="1" dirty="0">
                <a:solidFill>
                  <a:srgbClr val="FF3399"/>
                </a:solidFill>
                <a:latin typeface="標楷體" pitchFamily="65" charset="-120"/>
                <a:ea typeface="標楷體" pitchFamily="65" charset="-120"/>
              </a:rPr>
              <a:t>  </a:t>
            </a:r>
            <a:r>
              <a:rPr lang="zh-TW" altLang="en-US" sz="3200" b="1" dirty="0">
                <a:solidFill>
                  <a:srgbClr val="FF3300"/>
                </a:solidFill>
                <a:latin typeface="標楷體" pitchFamily="65" charset="-120"/>
                <a:ea typeface="標楷體" pitchFamily="65" charset="-120"/>
              </a:rPr>
              <a:t>國民生產淨額＝國民生產毛額－折舊</a:t>
            </a:r>
            <a:endParaRPr lang="en-US" altLang="zh-TW" sz="3200" b="1" dirty="0">
              <a:solidFill>
                <a:srgbClr val="FF3300"/>
              </a:solidFill>
              <a:latin typeface="標楷體" pitchFamily="65" charset="-120"/>
              <a:ea typeface="標楷體" pitchFamily="65" charset="-120"/>
            </a:endParaRPr>
          </a:p>
          <a:p>
            <a:pPr marL="0" indent="0">
              <a:lnSpc>
                <a:spcPct val="90000"/>
              </a:lnSpc>
              <a:spcBef>
                <a:spcPts val="0"/>
              </a:spcBef>
              <a:buNone/>
            </a:pPr>
            <a:r>
              <a:rPr lang="en-US" altLang="zh-TW" sz="2600" b="1" dirty="0">
                <a:solidFill>
                  <a:srgbClr val="C00000"/>
                </a:solidFill>
                <a:ea typeface="新細明體" charset="-120"/>
              </a:rPr>
              <a:t>                              </a:t>
            </a:r>
            <a:r>
              <a:rPr lang="en-US" altLang="zh-TW" sz="2600" b="1" dirty="0">
                <a:solidFill>
                  <a:srgbClr val="C00000"/>
                </a:solidFill>
                <a:latin typeface="標楷體" panose="03000509000000000000" pitchFamily="65" charset="-120"/>
                <a:ea typeface="標楷體" panose="03000509000000000000" pitchFamily="65" charset="-120"/>
              </a:rPr>
              <a:t> </a:t>
            </a:r>
            <a:r>
              <a:rPr lang="en-US" altLang="zh-TW" sz="3200" b="1" dirty="0">
                <a:solidFill>
                  <a:srgbClr val="C00000"/>
                </a:solidFill>
                <a:latin typeface="標楷體" panose="03000509000000000000" pitchFamily="65" charset="-120"/>
                <a:ea typeface="標楷體" panose="03000509000000000000" pitchFamily="65" charset="-120"/>
              </a:rPr>
              <a:t>(</a:t>
            </a:r>
            <a:r>
              <a:rPr lang="zh-TW" altLang="en-US" sz="3200" b="1" dirty="0">
                <a:solidFill>
                  <a:srgbClr val="C00000"/>
                </a:solidFill>
                <a:latin typeface="標楷體" panose="03000509000000000000" pitchFamily="65" charset="-120"/>
                <a:ea typeface="標楷體" panose="03000509000000000000" pitchFamily="65" charset="-120"/>
              </a:rPr>
              <a:t>國民所得毛額</a:t>
            </a:r>
            <a:r>
              <a:rPr lang="en-US" altLang="zh-TW" sz="3200" b="1" dirty="0">
                <a:solidFill>
                  <a:srgbClr val="C00000"/>
                </a:solidFill>
                <a:latin typeface="標楷體" panose="03000509000000000000" pitchFamily="65" charset="-120"/>
                <a:ea typeface="標楷體" panose="03000509000000000000" pitchFamily="65" charset="-120"/>
              </a:rPr>
              <a:t>)</a:t>
            </a:r>
          </a:p>
          <a:p>
            <a:pPr>
              <a:lnSpc>
                <a:spcPct val="90000"/>
              </a:lnSpc>
            </a:pPr>
            <a:r>
              <a:rPr lang="en-US" altLang="zh-TW" dirty="0">
                <a:solidFill>
                  <a:srgbClr val="C00000"/>
                </a:solidFill>
                <a:ea typeface="新細明體" charset="-120"/>
              </a:rPr>
              <a:t>NI: </a:t>
            </a:r>
            <a:r>
              <a:rPr lang="en-US" altLang="zh-TW" i="1" dirty="0">
                <a:ea typeface="新細明體" charset="-120"/>
              </a:rPr>
              <a:t>National Income </a:t>
            </a:r>
            <a:r>
              <a:rPr lang="en-US" altLang="zh-TW" dirty="0">
                <a:ea typeface="新細明體" charset="-120"/>
              </a:rPr>
              <a:t>is the total income earned by a nation’s residents in the production of goods and services.</a:t>
            </a:r>
          </a:p>
          <a:p>
            <a:pPr>
              <a:spcBef>
                <a:spcPts val="600"/>
              </a:spcBef>
              <a:spcAft>
                <a:spcPts val="0"/>
              </a:spcAft>
              <a:buNone/>
            </a:pPr>
            <a:r>
              <a:rPr lang="zh-TW" altLang="en-US" sz="3000" b="1" dirty="0">
                <a:solidFill>
                  <a:srgbClr val="FF3300"/>
                </a:solidFill>
                <a:latin typeface="標楷體" pitchFamily="65" charset="-120"/>
                <a:ea typeface="標楷體" pitchFamily="65" charset="-120"/>
              </a:rPr>
              <a:t>　</a:t>
            </a:r>
            <a:r>
              <a:rPr lang="en-US" altLang="zh-TW" sz="3200" b="1" dirty="0">
                <a:solidFill>
                  <a:srgbClr val="FF3300"/>
                </a:solidFill>
                <a:latin typeface="標楷體" pitchFamily="65" charset="-120"/>
                <a:ea typeface="標楷體" pitchFamily="65" charset="-120"/>
              </a:rPr>
              <a:t>NI=</a:t>
            </a:r>
            <a:r>
              <a:rPr lang="zh-TW" altLang="en-US" sz="3200" b="1" dirty="0">
                <a:solidFill>
                  <a:srgbClr val="FF3300"/>
                </a:solidFill>
                <a:latin typeface="標楷體" pitchFamily="65" charset="-120"/>
                <a:ea typeface="標楷體" pitchFamily="65" charset="-120"/>
              </a:rPr>
              <a:t>工資＋租金＋利息＋利潤</a:t>
            </a:r>
            <a:endParaRPr lang="en-US" altLang="zh-TW" sz="3200" b="1" dirty="0">
              <a:solidFill>
                <a:srgbClr val="FF3300"/>
              </a:solidFill>
              <a:latin typeface="標楷體" pitchFamily="65" charset="-120"/>
              <a:ea typeface="標楷體" pitchFamily="65" charset="-120"/>
            </a:endParaRPr>
          </a:p>
          <a:p>
            <a:pPr>
              <a:spcBef>
                <a:spcPts val="600"/>
              </a:spcBef>
              <a:spcAft>
                <a:spcPts val="600"/>
              </a:spcAft>
              <a:buNone/>
            </a:pPr>
            <a:r>
              <a:rPr lang="zh-TW" altLang="en-US" sz="3000" b="1" dirty="0">
                <a:latin typeface="標楷體" pitchFamily="65" charset="-120"/>
                <a:ea typeface="標楷體" pitchFamily="65" charset="-120"/>
              </a:rPr>
              <a:t>扣除統計誤差後，國民所得應等於國民生產淨額</a:t>
            </a:r>
            <a:endParaRPr lang="en-US" altLang="zh-TW" sz="3000" b="1" dirty="0">
              <a:latin typeface="標楷體" pitchFamily="65" charset="-120"/>
              <a:ea typeface="標楷體" pitchFamily="65" charset="-120"/>
            </a:endParaRPr>
          </a:p>
        </p:txBody>
      </p:sp>
      <p:sp>
        <p:nvSpPr>
          <p:cNvPr id="4"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A60DC82D-1F65-4D1E-B505-5C968D1C3BB6}" type="slidenum">
              <a:rPr lang="en-US" altLang="zh-TW" sz="1200">
                <a:solidFill>
                  <a:srgbClr val="002060"/>
                </a:solidFill>
                <a:ea typeface="新細明體" charset="-120"/>
              </a:rPr>
              <a:pPr algn="ctr" eaLnBrk="1" hangingPunct="1"/>
              <a:t>17</a:t>
            </a:fld>
            <a:endParaRPr lang="en-US" altLang="zh-TW" sz="1200">
              <a:solidFill>
                <a:srgbClr val="002060"/>
              </a:solidFill>
              <a:ea typeface="新細明體" charset="-120"/>
            </a:endParaRPr>
          </a:p>
        </p:txBody>
      </p:sp>
      <p:sp>
        <p:nvSpPr>
          <p:cNvPr id="5" name="頁尾版面配置區 3"/>
          <p:cNvSpPr>
            <a:spLocks noGrp="1"/>
          </p:cNvSpPr>
          <p:nvPr>
            <p:ph type="ftr" sz="quarter" idx="11"/>
          </p:nvPr>
        </p:nvSpPr>
        <p:spPr>
          <a:xfrm>
            <a:off x="0" y="6359858"/>
            <a:ext cx="11887200" cy="498143"/>
          </a:xfrm>
        </p:spPr>
        <p:txBody>
          <a:bodyPr/>
          <a:lstStyle/>
          <a:p>
            <a:pPr>
              <a:defRPr/>
            </a:pPr>
            <a:r>
              <a:rPr lang="en-US" sz="900" dirty="0" smtClean="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sz="900" dirty="0">
              <a:solidFill>
                <a:srgbClr val="000000"/>
              </a:solidFill>
            </a:endParaRPr>
          </a:p>
        </p:txBody>
      </p:sp>
    </p:spTree>
    <p:extLst>
      <p:ext uri="{BB962C8B-B14F-4D97-AF65-F5344CB8AC3E}">
        <p14:creationId xmlns:p14="http://schemas.microsoft.com/office/powerpoint/2010/main" val="3752380658"/>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solidFill>
            <a:srgbClr val="FFFFFF"/>
          </a:solidFill>
        </p:spPr>
        <p:txBody>
          <a:bodyPr/>
          <a:lstStyle/>
          <a:p>
            <a:r>
              <a:rPr lang="en-US" altLang="zh-TW" sz="4800" dirty="0">
                <a:solidFill>
                  <a:srgbClr val="000070"/>
                </a:solidFill>
                <a:ea typeface="新細明體" charset="-120"/>
              </a:rPr>
              <a:t>OTHER MEASURES OF INCOME</a:t>
            </a:r>
            <a:endParaRPr lang="zh-TW" altLang="en-US" sz="4800" dirty="0">
              <a:solidFill>
                <a:srgbClr val="000070"/>
              </a:solidFill>
              <a:ea typeface="新細明體" charset="-120"/>
            </a:endParaRPr>
          </a:p>
        </p:txBody>
      </p:sp>
      <p:sp>
        <p:nvSpPr>
          <p:cNvPr id="22531" name="Rectangle 3"/>
          <p:cNvSpPr>
            <a:spLocks noGrp="1" noChangeArrowheads="1"/>
          </p:cNvSpPr>
          <p:nvPr>
            <p:ph idx="1"/>
          </p:nvPr>
        </p:nvSpPr>
        <p:spPr>
          <a:xfrm>
            <a:off x="364322" y="1162431"/>
            <a:ext cx="11451167" cy="5105401"/>
          </a:xfrm>
          <a:solidFill>
            <a:srgbClr val="FFFFFF"/>
          </a:solidFill>
        </p:spPr>
        <p:txBody>
          <a:bodyPr/>
          <a:lstStyle/>
          <a:p>
            <a:pPr>
              <a:lnSpc>
                <a:spcPct val="200000"/>
              </a:lnSpc>
              <a:spcBef>
                <a:spcPts val="1200"/>
              </a:spcBef>
              <a:spcAft>
                <a:spcPts val="1200"/>
              </a:spcAft>
            </a:pPr>
            <a:r>
              <a:rPr lang="en-US" altLang="zh-TW" sz="2600" dirty="0">
                <a:solidFill>
                  <a:srgbClr val="C00000"/>
                </a:solidFill>
                <a:ea typeface="新細明體" charset="-120"/>
              </a:rPr>
              <a:t>PI:</a:t>
            </a:r>
            <a:r>
              <a:rPr lang="en-US" altLang="zh-TW" sz="2600" dirty="0">
                <a:ea typeface="新細明體" charset="-120"/>
              </a:rPr>
              <a:t> </a:t>
            </a:r>
            <a:r>
              <a:rPr lang="en-US" altLang="zh-TW" sz="2600" i="1" dirty="0">
                <a:ea typeface="新細明體" charset="-120"/>
              </a:rPr>
              <a:t>Personal Income</a:t>
            </a:r>
            <a:r>
              <a:rPr lang="en-US" altLang="zh-TW" sz="2600" dirty="0">
                <a:ea typeface="新細明體" charset="-120"/>
              </a:rPr>
              <a:t> is the income that households and </a:t>
            </a:r>
            <a:r>
              <a:rPr lang="en-US" altLang="zh-TW" sz="2600" dirty="0" err="1">
                <a:ea typeface="新細明體" charset="-120"/>
              </a:rPr>
              <a:t>noncorporate</a:t>
            </a:r>
            <a:r>
              <a:rPr lang="en-US" altLang="zh-TW" sz="2600" dirty="0">
                <a:ea typeface="新細明體" charset="-120"/>
              </a:rPr>
              <a:t> business receive.</a:t>
            </a:r>
          </a:p>
          <a:p>
            <a:pPr>
              <a:lnSpc>
                <a:spcPct val="200000"/>
              </a:lnSpc>
              <a:spcBef>
                <a:spcPts val="1200"/>
              </a:spcBef>
              <a:spcAft>
                <a:spcPts val="1200"/>
              </a:spcAft>
              <a:buFontTx/>
              <a:buNone/>
            </a:pPr>
            <a:r>
              <a:rPr lang="zh-TW" altLang="en-US" sz="2600" b="1" dirty="0">
                <a:solidFill>
                  <a:srgbClr val="FF3399"/>
                </a:solidFill>
                <a:latin typeface="標楷體" pitchFamily="65" charset="-120"/>
                <a:ea typeface="標楷體" pitchFamily="65" charset="-120"/>
              </a:rPr>
              <a:t>  </a:t>
            </a:r>
            <a:r>
              <a:rPr lang="zh-TW" altLang="en-US" sz="2600" b="1" dirty="0">
                <a:solidFill>
                  <a:srgbClr val="FF3300"/>
                </a:solidFill>
                <a:latin typeface="標楷體" pitchFamily="65" charset="-120"/>
                <a:ea typeface="標楷體" pitchFamily="65" charset="-120"/>
              </a:rPr>
              <a:t>個人所得＝國民所得－</a:t>
            </a:r>
            <a:r>
              <a:rPr lang="en-US" altLang="zh-TW" sz="2600" b="1" dirty="0">
                <a:solidFill>
                  <a:srgbClr val="FF3300"/>
                </a:solidFill>
                <a:latin typeface="標楷體" pitchFamily="65" charset="-120"/>
                <a:ea typeface="標楷體" pitchFamily="65" charset="-120"/>
              </a:rPr>
              <a:t>(</a:t>
            </a:r>
            <a:r>
              <a:rPr lang="zh-TW" altLang="en-US" sz="2600" b="1" dirty="0">
                <a:solidFill>
                  <a:srgbClr val="FF3300"/>
                </a:solidFill>
                <a:latin typeface="標楷體" pitchFamily="65" charset="-120"/>
                <a:ea typeface="標楷體" pitchFamily="65" charset="-120"/>
              </a:rPr>
              <a:t>營利事業所得稅＋企業</a:t>
            </a:r>
            <a:r>
              <a:rPr lang="zh-TW" altLang="en-US" sz="2600" b="1" dirty="0" smtClean="0">
                <a:solidFill>
                  <a:srgbClr val="FF3300"/>
                </a:solidFill>
                <a:latin typeface="標楷體" pitchFamily="65" charset="-120"/>
                <a:ea typeface="標楷體" pitchFamily="65" charset="-120"/>
              </a:rPr>
              <a:t>間接稅</a:t>
            </a:r>
            <a:r>
              <a:rPr lang="zh-TW" altLang="en-US" sz="2600" b="1" dirty="0">
                <a:solidFill>
                  <a:srgbClr val="FF3300"/>
                </a:solidFill>
                <a:latin typeface="標楷體" pitchFamily="65" charset="-120"/>
                <a:ea typeface="標楷體" pitchFamily="65" charset="-120"/>
              </a:rPr>
              <a:t>＋未分配盈餘＋政府財產與企業所得</a:t>
            </a:r>
            <a:r>
              <a:rPr lang="zh-TW" altLang="en-US" sz="2600" b="1" dirty="0" smtClean="0">
                <a:solidFill>
                  <a:srgbClr val="FF3300"/>
                </a:solidFill>
                <a:latin typeface="標楷體" pitchFamily="65" charset="-120"/>
                <a:ea typeface="標楷體" pitchFamily="65" charset="-120"/>
              </a:rPr>
              <a:t>＋社會</a:t>
            </a:r>
            <a:r>
              <a:rPr lang="zh-TW" altLang="en-US" sz="2600" b="1" dirty="0">
                <a:solidFill>
                  <a:srgbClr val="FF3300"/>
                </a:solidFill>
                <a:latin typeface="標楷體" pitchFamily="65" charset="-120"/>
                <a:ea typeface="標楷體" pitchFamily="65" charset="-120"/>
              </a:rPr>
              <a:t>安全捐</a:t>
            </a:r>
            <a:r>
              <a:rPr lang="en-US" altLang="zh-TW" sz="2600" b="1" dirty="0">
                <a:solidFill>
                  <a:srgbClr val="FF3300"/>
                </a:solidFill>
                <a:latin typeface="標楷體" pitchFamily="65" charset="-120"/>
                <a:ea typeface="標楷體" pitchFamily="65" charset="-120"/>
              </a:rPr>
              <a:t>)</a:t>
            </a:r>
            <a:r>
              <a:rPr lang="zh-TW" altLang="en-US" sz="2600" b="1" dirty="0">
                <a:solidFill>
                  <a:srgbClr val="FF3300"/>
                </a:solidFill>
                <a:latin typeface="標楷體" pitchFamily="65" charset="-120"/>
                <a:ea typeface="標楷體" pitchFamily="65" charset="-120"/>
              </a:rPr>
              <a:t>＋國內外對家計單位的移轉支付</a:t>
            </a:r>
            <a:endParaRPr lang="en-US" altLang="zh-TW" sz="2600" b="1" dirty="0">
              <a:solidFill>
                <a:srgbClr val="FF3300"/>
              </a:solidFill>
              <a:latin typeface="標楷體" pitchFamily="65" charset="-120"/>
              <a:ea typeface="標楷體" pitchFamily="65" charset="-120"/>
            </a:endParaRPr>
          </a:p>
        </p:txBody>
      </p:sp>
      <p:sp>
        <p:nvSpPr>
          <p:cNvPr id="4"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A60DC82D-1F65-4D1E-B505-5C968D1C3BB6}" type="slidenum">
              <a:rPr lang="en-US" altLang="zh-TW" sz="1200">
                <a:solidFill>
                  <a:srgbClr val="002060"/>
                </a:solidFill>
                <a:ea typeface="新細明體" charset="-120"/>
              </a:rPr>
              <a:pPr algn="ctr" eaLnBrk="1" hangingPunct="1"/>
              <a:t>18</a:t>
            </a:fld>
            <a:endParaRPr lang="en-US" altLang="zh-TW" sz="1200" dirty="0">
              <a:solidFill>
                <a:srgbClr val="002060"/>
              </a:solidFill>
              <a:ea typeface="新細明體" charset="-120"/>
            </a:endParaRPr>
          </a:p>
        </p:txBody>
      </p:sp>
      <p:sp>
        <p:nvSpPr>
          <p:cNvPr id="5" name="頁尾版面配置區 3"/>
          <p:cNvSpPr>
            <a:spLocks noGrp="1"/>
          </p:cNvSpPr>
          <p:nvPr>
            <p:ph type="ftr" sz="quarter" idx="11"/>
          </p:nvPr>
        </p:nvSpPr>
        <p:spPr>
          <a:xfrm>
            <a:off x="0" y="6359858"/>
            <a:ext cx="11887200" cy="498143"/>
          </a:xfrm>
        </p:spPr>
        <p:txBody>
          <a:bodyPr/>
          <a:lstStyle/>
          <a:p>
            <a:pPr>
              <a:defRPr/>
            </a:pPr>
            <a:r>
              <a:rPr lang="en-US" sz="900" dirty="0" smtClean="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sz="900" dirty="0">
              <a:solidFill>
                <a:srgbClr val="000000"/>
              </a:solidFill>
            </a:endParaRPr>
          </a:p>
        </p:txBody>
      </p:sp>
    </p:spTree>
    <p:extLst>
      <p:ext uri="{BB962C8B-B14F-4D97-AF65-F5344CB8AC3E}">
        <p14:creationId xmlns:p14="http://schemas.microsoft.com/office/powerpoint/2010/main" val="11486828"/>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solidFill>
            <a:srgbClr val="FFFFFF"/>
          </a:solidFill>
        </p:spPr>
        <p:txBody>
          <a:bodyPr/>
          <a:lstStyle/>
          <a:p>
            <a:r>
              <a:rPr lang="en-US" altLang="zh-TW" sz="4800">
                <a:solidFill>
                  <a:srgbClr val="000070"/>
                </a:solidFill>
                <a:ea typeface="新細明體" charset="-120"/>
              </a:rPr>
              <a:t>OTHER MEASURES OF INCOME</a:t>
            </a:r>
            <a:endParaRPr lang="zh-TW" altLang="en-US" sz="4800">
              <a:solidFill>
                <a:srgbClr val="000070"/>
              </a:solidFill>
              <a:ea typeface="新細明體" charset="-120"/>
            </a:endParaRPr>
          </a:p>
        </p:txBody>
      </p:sp>
      <p:sp>
        <p:nvSpPr>
          <p:cNvPr id="23555" name="Rectangle 3"/>
          <p:cNvSpPr>
            <a:spLocks noGrp="1" noChangeArrowheads="1"/>
          </p:cNvSpPr>
          <p:nvPr>
            <p:ph idx="1"/>
          </p:nvPr>
        </p:nvSpPr>
        <p:spPr>
          <a:xfrm>
            <a:off x="370417" y="1143000"/>
            <a:ext cx="11592983" cy="5029201"/>
          </a:xfrm>
          <a:solidFill>
            <a:srgbClr val="FFFFFF"/>
          </a:solidFill>
        </p:spPr>
        <p:txBody>
          <a:bodyPr/>
          <a:lstStyle/>
          <a:p>
            <a:pPr>
              <a:lnSpc>
                <a:spcPct val="150000"/>
              </a:lnSpc>
              <a:spcBef>
                <a:spcPts val="600"/>
              </a:spcBef>
              <a:spcAft>
                <a:spcPts val="600"/>
              </a:spcAft>
            </a:pPr>
            <a:r>
              <a:rPr lang="en-US" altLang="zh-TW" sz="2800" dirty="0">
                <a:solidFill>
                  <a:srgbClr val="C00000"/>
                </a:solidFill>
                <a:ea typeface="新細明體" charset="-120"/>
              </a:rPr>
              <a:t>DPI:</a:t>
            </a:r>
            <a:r>
              <a:rPr lang="en-US" altLang="zh-TW" dirty="0" smtClean="0">
                <a:ea typeface="新細明體" charset="-120"/>
              </a:rPr>
              <a:t> </a:t>
            </a:r>
            <a:r>
              <a:rPr lang="en-US" altLang="zh-TW" i="1" dirty="0" smtClean="0">
                <a:ea typeface="新細明體" charset="-120"/>
              </a:rPr>
              <a:t>Disposable Personal Income</a:t>
            </a:r>
            <a:r>
              <a:rPr lang="en-US" altLang="zh-TW" dirty="0" smtClean="0">
                <a:ea typeface="新細明體" charset="-120"/>
              </a:rPr>
              <a:t> is the income that households and </a:t>
            </a:r>
            <a:r>
              <a:rPr lang="en-US" altLang="zh-TW" dirty="0" err="1" smtClean="0">
                <a:ea typeface="新細明體" charset="-120"/>
              </a:rPr>
              <a:t>noncorporate</a:t>
            </a:r>
            <a:r>
              <a:rPr lang="en-US" altLang="zh-TW" dirty="0" smtClean="0">
                <a:ea typeface="新細明體" charset="-120"/>
              </a:rPr>
              <a:t> business have left after satisfying all their obligations to the government.</a:t>
            </a:r>
          </a:p>
          <a:p>
            <a:pPr>
              <a:lnSpc>
                <a:spcPct val="150000"/>
              </a:lnSpc>
              <a:spcBef>
                <a:spcPts val="600"/>
              </a:spcBef>
              <a:spcAft>
                <a:spcPts val="600"/>
              </a:spcAft>
              <a:buFontTx/>
              <a:buNone/>
            </a:pPr>
            <a:r>
              <a:rPr lang="zh-TW" altLang="en-US" sz="2600" b="1" dirty="0">
                <a:solidFill>
                  <a:srgbClr val="FF3399"/>
                </a:solidFill>
                <a:latin typeface="標楷體" pitchFamily="65" charset="-120"/>
                <a:ea typeface="標楷體" pitchFamily="65" charset="-120"/>
              </a:rPr>
              <a:t>  </a:t>
            </a:r>
            <a:r>
              <a:rPr lang="zh-TW" altLang="en-US" sz="2600" b="1" dirty="0">
                <a:solidFill>
                  <a:srgbClr val="FF3300"/>
                </a:solidFill>
                <a:latin typeface="標楷體" pitchFamily="65" charset="-120"/>
                <a:ea typeface="標楷體" pitchFamily="65" charset="-120"/>
              </a:rPr>
              <a:t>個人可支配所得＝個人所得－</a:t>
            </a:r>
            <a:r>
              <a:rPr lang="en-US" altLang="zh-TW" sz="2600" b="1" dirty="0">
                <a:solidFill>
                  <a:srgbClr val="FF3300"/>
                </a:solidFill>
                <a:latin typeface="標楷體" pitchFamily="65" charset="-120"/>
                <a:ea typeface="標楷體" pitchFamily="65" charset="-120"/>
              </a:rPr>
              <a:t>(</a:t>
            </a:r>
            <a:r>
              <a:rPr lang="zh-TW" altLang="en-US" sz="2600" b="1" dirty="0">
                <a:solidFill>
                  <a:srgbClr val="FF3300"/>
                </a:solidFill>
                <a:latin typeface="標楷體" pitchFamily="65" charset="-120"/>
                <a:ea typeface="標楷體" pitchFamily="65" charset="-120"/>
              </a:rPr>
              <a:t>家庭及民間非營利</a:t>
            </a:r>
            <a:r>
              <a:rPr lang="zh-TW" altLang="en-US" sz="2600" b="1" dirty="0" smtClean="0">
                <a:solidFill>
                  <a:srgbClr val="FF3300"/>
                </a:solidFill>
                <a:latin typeface="標楷體" pitchFamily="65" charset="-120"/>
                <a:ea typeface="標楷體" pitchFamily="65" charset="-120"/>
              </a:rPr>
              <a:t>團體</a:t>
            </a:r>
            <a:r>
              <a:rPr lang="zh-TW" altLang="en-US" sz="2600" b="1" dirty="0">
                <a:solidFill>
                  <a:srgbClr val="FF3300"/>
                </a:solidFill>
                <a:latin typeface="標楷體" pitchFamily="65" charset="-120"/>
                <a:ea typeface="標楷體" pitchFamily="65" charset="-120"/>
              </a:rPr>
              <a:t>之</a:t>
            </a:r>
            <a:r>
              <a:rPr lang="en-US" altLang="zh-TW" sz="2600" b="1" dirty="0">
                <a:solidFill>
                  <a:srgbClr val="FF3300"/>
                </a:solidFill>
                <a:latin typeface="標楷體" pitchFamily="65" charset="-120"/>
                <a:ea typeface="標楷體" pitchFamily="65" charset="-120"/>
              </a:rPr>
              <a:t>)</a:t>
            </a:r>
            <a:r>
              <a:rPr lang="zh-TW" altLang="en-US" sz="2600" b="1" dirty="0">
                <a:solidFill>
                  <a:srgbClr val="FF3300"/>
                </a:solidFill>
                <a:latin typeface="標楷體" pitchFamily="65" charset="-120"/>
                <a:ea typeface="標楷體" pitchFamily="65" charset="-120"/>
              </a:rPr>
              <a:t>直接稅與非稅支付</a:t>
            </a:r>
            <a:r>
              <a:rPr lang="en-US" altLang="zh-TW" sz="2600" b="1" dirty="0">
                <a:solidFill>
                  <a:srgbClr val="FF3300"/>
                </a:solidFill>
                <a:latin typeface="標楷體" pitchFamily="65" charset="-120"/>
                <a:ea typeface="標楷體" pitchFamily="65" charset="-120"/>
              </a:rPr>
              <a:t>(</a:t>
            </a:r>
            <a:r>
              <a:rPr lang="zh-TW" altLang="en-US" sz="2600" b="1" dirty="0">
                <a:solidFill>
                  <a:srgbClr val="FF3300"/>
                </a:solidFill>
                <a:latin typeface="標楷體" pitchFamily="65" charset="-120"/>
                <a:ea typeface="標楷體" pitchFamily="65" charset="-120"/>
              </a:rPr>
              <a:t>如交通罰單</a:t>
            </a:r>
            <a:r>
              <a:rPr lang="en-US" altLang="zh-TW" sz="2600" b="1" dirty="0">
                <a:solidFill>
                  <a:srgbClr val="FF3300"/>
                </a:solidFill>
                <a:latin typeface="標楷體" pitchFamily="65" charset="-120"/>
                <a:ea typeface="標楷體" pitchFamily="65" charset="-120"/>
              </a:rPr>
              <a:t>)</a:t>
            </a:r>
          </a:p>
        </p:txBody>
      </p:sp>
      <p:sp>
        <p:nvSpPr>
          <p:cNvPr id="4"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A60DC82D-1F65-4D1E-B505-5C968D1C3BB6}" type="slidenum">
              <a:rPr lang="en-US" altLang="zh-TW" sz="1200">
                <a:solidFill>
                  <a:srgbClr val="002060"/>
                </a:solidFill>
                <a:ea typeface="新細明體" charset="-120"/>
              </a:rPr>
              <a:pPr algn="ctr" eaLnBrk="1" hangingPunct="1"/>
              <a:t>19</a:t>
            </a:fld>
            <a:endParaRPr lang="en-US" altLang="zh-TW" sz="1200" dirty="0">
              <a:solidFill>
                <a:srgbClr val="002060"/>
              </a:solidFill>
              <a:ea typeface="新細明體" charset="-120"/>
            </a:endParaRPr>
          </a:p>
        </p:txBody>
      </p:sp>
      <p:sp>
        <p:nvSpPr>
          <p:cNvPr id="5" name="頁尾版面配置區 3"/>
          <p:cNvSpPr>
            <a:spLocks noGrp="1"/>
          </p:cNvSpPr>
          <p:nvPr>
            <p:ph type="ftr" sz="quarter" idx="11"/>
          </p:nvPr>
        </p:nvSpPr>
        <p:spPr>
          <a:xfrm>
            <a:off x="0" y="6359858"/>
            <a:ext cx="11887200" cy="498143"/>
          </a:xfrm>
        </p:spPr>
        <p:txBody>
          <a:bodyPr/>
          <a:lstStyle/>
          <a:p>
            <a:pPr>
              <a:defRPr/>
            </a:pPr>
            <a:r>
              <a:rPr lang="en-US" sz="900" dirty="0" smtClean="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sz="900" dirty="0">
              <a:solidFill>
                <a:srgbClr val="000000"/>
              </a:solidFill>
            </a:endParaRPr>
          </a:p>
        </p:txBody>
      </p:sp>
    </p:spTree>
    <p:extLst>
      <p:ext uri="{BB962C8B-B14F-4D97-AF65-F5344CB8AC3E}">
        <p14:creationId xmlns:p14="http://schemas.microsoft.com/office/powerpoint/2010/main" val="4186847206"/>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nSpc>
                <a:spcPct val="150000"/>
              </a:lnSpc>
              <a:spcBef>
                <a:spcPts val="600"/>
              </a:spcBef>
              <a:spcAft>
                <a:spcPts val="600"/>
              </a:spcAft>
            </a:pPr>
            <a:r>
              <a:rPr lang="en-US" sz="3200" dirty="0"/>
              <a:t>What is Gross Domestic Product (</a:t>
            </a:r>
            <a:r>
              <a:rPr lang="en-US" sz="3200" b="1" dirty="0"/>
              <a:t>GDP</a:t>
            </a:r>
            <a:r>
              <a:rPr lang="en-US" sz="3200" dirty="0"/>
              <a:t>)? </a:t>
            </a:r>
          </a:p>
          <a:p>
            <a:pPr>
              <a:lnSpc>
                <a:spcPct val="150000"/>
              </a:lnSpc>
              <a:spcBef>
                <a:spcPts val="600"/>
              </a:spcBef>
              <a:spcAft>
                <a:spcPts val="600"/>
              </a:spcAft>
            </a:pPr>
            <a:r>
              <a:rPr lang="en-US" sz="3200" dirty="0"/>
              <a:t>How is </a:t>
            </a:r>
            <a:r>
              <a:rPr lang="en-US" sz="3200" b="1" dirty="0"/>
              <a:t>GDP</a:t>
            </a:r>
            <a:r>
              <a:rPr lang="en-US" sz="3200" dirty="0"/>
              <a:t> related to a nation’s total income and spending? </a:t>
            </a:r>
          </a:p>
          <a:p>
            <a:pPr>
              <a:lnSpc>
                <a:spcPct val="150000"/>
              </a:lnSpc>
              <a:spcBef>
                <a:spcPts val="600"/>
              </a:spcBef>
              <a:spcAft>
                <a:spcPts val="600"/>
              </a:spcAft>
            </a:pPr>
            <a:r>
              <a:rPr lang="en-US" sz="3200" dirty="0"/>
              <a:t>What are the components of </a:t>
            </a:r>
            <a:r>
              <a:rPr lang="en-US" sz="3200" b="1" dirty="0"/>
              <a:t>GDP</a:t>
            </a:r>
            <a:r>
              <a:rPr lang="en-US" sz="3200" dirty="0"/>
              <a:t>?  </a:t>
            </a:r>
          </a:p>
          <a:p>
            <a:pPr>
              <a:lnSpc>
                <a:spcPct val="150000"/>
              </a:lnSpc>
              <a:spcBef>
                <a:spcPts val="600"/>
              </a:spcBef>
              <a:spcAft>
                <a:spcPts val="600"/>
              </a:spcAft>
            </a:pPr>
            <a:r>
              <a:rPr lang="en-US" sz="3200" dirty="0"/>
              <a:t>How is </a:t>
            </a:r>
            <a:r>
              <a:rPr lang="en-US" sz="3200" b="1" dirty="0"/>
              <a:t>GDP</a:t>
            </a:r>
            <a:r>
              <a:rPr lang="en-US" sz="3200" dirty="0"/>
              <a:t> corrected for inflation?</a:t>
            </a:r>
          </a:p>
          <a:p>
            <a:pPr>
              <a:lnSpc>
                <a:spcPct val="150000"/>
              </a:lnSpc>
              <a:spcBef>
                <a:spcPts val="600"/>
              </a:spcBef>
              <a:spcAft>
                <a:spcPts val="600"/>
              </a:spcAft>
            </a:pPr>
            <a:r>
              <a:rPr lang="en-US" sz="3200" dirty="0"/>
              <a:t>Does </a:t>
            </a:r>
            <a:r>
              <a:rPr lang="en-US" sz="3200" b="1" dirty="0"/>
              <a:t>GDP</a:t>
            </a:r>
            <a:r>
              <a:rPr lang="en-US" sz="3200" dirty="0"/>
              <a:t> measure society’s well-being?</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dirty="0"/>
          </a:p>
        </p:txBody>
      </p:sp>
      <p:sp>
        <p:nvSpPr>
          <p:cNvPr id="2" name="Title 1"/>
          <p:cNvSpPr>
            <a:spLocks noGrp="1"/>
          </p:cNvSpPr>
          <p:nvPr>
            <p:ph type="title"/>
          </p:nvPr>
        </p:nvSpPr>
        <p:spPr>
          <a:xfrm>
            <a:off x="1716088" y="28575"/>
            <a:ext cx="8686800" cy="889000"/>
          </a:xfrm>
        </p:spPr>
        <p:txBody>
          <a:bodyPr/>
          <a:lstStyle/>
          <a:p>
            <a:r>
              <a:rPr lang="en-US" sz="4400" dirty="0"/>
              <a:t>IN THIS CHAPTER</a:t>
            </a:r>
          </a:p>
        </p:txBody>
      </p:sp>
      <p:sp>
        <p:nvSpPr>
          <p:cNvPr id="6" name="頁尾版面配置區 3"/>
          <p:cNvSpPr>
            <a:spLocks noGrp="1"/>
          </p:cNvSpPr>
          <p:nvPr>
            <p:ph type="ftr" sz="quarter" idx="11"/>
          </p:nvPr>
        </p:nvSpPr>
        <p:spPr>
          <a:xfrm>
            <a:off x="0" y="6359858"/>
            <a:ext cx="11887200" cy="498143"/>
          </a:xfrm>
        </p:spPr>
        <p:txBody>
          <a:bodyPr/>
          <a:lstStyle/>
          <a:p>
            <a:pPr>
              <a:defRPr/>
            </a:pPr>
            <a:r>
              <a:rPr lang="en-US" sz="900" dirty="0" smtClean="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sz="900" dirty="0">
              <a:solidFill>
                <a:srgbClr val="000000"/>
              </a:solidFill>
            </a:endParaRPr>
          </a:p>
        </p:txBody>
      </p:sp>
    </p:spTree>
    <p:extLst>
      <p:ext uri="{BB962C8B-B14F-4D97-AF65-F5344CB8AC3E}">
        <p14:creationId xmlns:p14="http://schemas.microsoft.com/office/powerpoint/2010/main" val="7383311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zh-TW" altLang="en-US" sz="4400" dirty="0">
                <a:latin typeface="微軟正黑體" panose="020B0604030504040204" pitchFamily="34" charset="-120"/>
                <a:ea typeface="微軟正黑體" panose="020B0604030504040204" pitchFamily="34" charset="-120"/>
              </a:rPr>
              <a:t>附表</a:t>
            </a:r>
            <a:r>
              <a:rPr lang="en-US" altLang="zh-TW" sz="4400" dirty="0">
                <a:latin typeface="微軟正黑體" panose="020B0604030504040204" pitchFamily="34" charset="-120"/>
                <a:ea typeface="微軟正黑體" panose="020B0604030504040204" pitchFamily="34" charset="-120"/>
              </a:rPr>
              <a:t>1 </a:t>
            </a:r>
            <a:r>
              <a:rPr lang="zh-TW" altLang="en-US" sz="4400" dirty="0">
                <a:latin typeface="微軟正黑體" panose="020B0604030504040204" pitchFamily="34" charset="-120"/>
                <a:ea typeface="微軟正黑體" panose="020B0604030504040204" pitchFamily="34" charset="-120"/>
              </a:rPr>
              <a:t>國民所得與國民儲蓄</a:t>
            </a:r>
            <a:endParaRPr lang="zh-TW" altLang="en-US" sz="4400" dirty="0"/>
          </a:p>
        </p:txBody>
      </p:sp>
      <p:graphicFrame>
        <p:nvGraphicFramePr>
          <p:cNvPr id="10" name="內容版面配置區 9"/>
          <p:cNvGraphicFramePr>
            <a:graphicFrameLocks noGrp="1"/>
          </p:cNvGraphicFramePr>
          <p:nvPr>
            <p:ph idx="1"/>
            <p:extLst>
              <p:ext uri="{D42A27DB-BD31-4B8C-83A1-F6EECF244321}">
                <p14:modId xmlns:p14="http://schemas.microsoft.com/office/powerpoint/2010/main" val="1533461397"/>
              </p:ext>
            </p:extLst>
          </p:nvPr>
        </p:nvGraphicFramePr>
        <p:xfrm>
          <a:off x="1648868" y="1029492"/>
          <a:ext cx="8839199" cy="5287171"/>
        </p:xfrm>
        <a:graphic>
          <a:graphicData uri="http://schemas.openxmlformats.org/drawingml/2006/table">
            <a:tbl>
              <a:tblPr firstRow="1">
                <a:tableStyleId>{93296810-A885-4BE3-A3E7-6D5BEEA58F35}</a:tableStyleId>
              </a:tblPr>
              <a:tblGrid>
                <a:gridCol w="2133599">
                  <a:extLst>
                    <a:ext uri="{9D8B030D-6E8A-4147-A177-3AD203B41FA5}">
                      <a16:colId xmlns:a16="http://schemas.microsoft.com/office/drawing/2014/main" val="1984603690"/>
                    </a:ext>
                  </a:extLst>
                </a:gridCol>
                <a:gridCol w="670560">
                  <a:extLst>
                    <a:ext uri="{9D8B030D-6E8A-4147-A177-3AD203B41FA5}">
                      <a16:colId xmlns:a16="http://schemas.microsoft.com/office/drawing/2014/main" val="3749769418"/>
                    </a:ext>
                  </a:extLst>
                </a:gridCol>
                <a:gridCol w="670560">
                  <a:extLst>
                    <a:ext uri="{9D8B030D-6E8A-4147-A177-3AD203B41FA5}">
                      <a16:colId xmlns:a16="http://schemas.microsoft.com/office/drawing/2014/main" val="3643951212"/>
                    </a:ext>
                  </a:extLst>
                </a:gridCol>
                <a:gridCol w="670560">
                  <a:extLst>
                    <a:ext uri="{9D8B030D-6E8A-4147-A177-3AD203B41FA5}">
                      <a16:colId xmlns:a16="http://schemas.microsoft.com/office/drawing/2014/main" val="806408858"/>
                    </a:ext>
                  </a:extLst>
                </a:gridCol>
                <a:gridCol w="670560">
                  <a:extLst>
                    <a:ext uri="{9D8B030D-6E8A-4147-A177-3AD203B41FA5}">
                      <a16:colId xmlns:a16="http://schemas.microsoft.com/office/drawing/2014/main" val="3979181279"/>
                    </a:ext>
                  </a:extLst>
                </a:gridCol>
                <a:gridCol w="670560">
                  <a:extLst>
                    <a:ext uri="{9D8B030D-6E8A-4147-A177-3AD203B41FA5}">
                      <a16:colId xmlns:a16="http://schemas.microsoft.com/office/drawing/2014/main" val="718226118"/>
                    </a:ext>
                  </a:extLst>
                </a:gridCol>
                <a:gridCol w="670560">
                  <a:extLst>
                    <a:ext uri="{9D8B030D-6E8A-4147-A177-3AD203B41FA5}">
                      <a16:colId xmlns:a16="http://schemas.microsoft.com/office/drawing/2014/main" val="4066393330"/>
                    </a:ext>
                  </a:extLst>
                </a:gridCol>
                <a:gridCol w="670560">
                  <a:extLst>
                    <a:ext uri="{9D8B030D-6E8A-4147-A177-3AD203B41FA5}">
                      <a16:colId xmlns:a16="http://schemas.microsoft.com/office/drawing/2014/main" val="156426618"/>
                    </a:ext>
                  </a:extLst>
                </a:gridCol>
                <a:gridCol w="670560">
                  <a:extLst>
                    <a:ext uri="{9D8B030D-6E8A-4147-A177-3AD203B41FA5}">
                      <a16:colId xmlns:a16="http://schemas.microsoft.com/office/drawing/2014/main" val="981319472"/>
                    </a:ext>
                  </a:extLst>
                </a:gridCol>
                <a:gridCol w="670560">
                  <a:extLst>
                    <a:ext uri="{9D8B030D-6E8A-4147-A177-3AD203B41FA5}">
                      <a16:colId xmlns:a16="http://schemas.microsoft.com/office/drawing/2014/main" val="3206037906"/>
                    </a:ext>
                  </a:extLst>
                </a:gridCol>
                <a:gridCol w="670560">
                  <a:extLst>
                    <a:ext uri="{9D8B030D-6E8A-4147-A177-3AD203B41FA5}">
                      <a16:colId xmlns:a16="http://schemas.microsoft.com/office/drawing/2014/main" val="1248137544"/>
                    </a:ext>
                  </a:extLst>
                </a:gridCol>
              </a:tblGrid>
              <a:tr h="263870">
                <a:tc>
                  <a:txBody>
                    <a:bodyPr/>
                    <a:lstStyle/>
                    <a:p>
                      <a:pPr algn="l" fontAlgn="t"/>
                      <a:r>
                        <a:rPr lang="zh-TW" altLang="en-US" sz="1000" u="none" strike="noStrike" dirty="0">
                          <a:effectLst/>
                        </a:rPr>
                        <a:t>　</a:t>
                      </a:r>
                      <a:endParaRPr lang="zh-TW" altLang="en-US" sz="1000" b="0" i="0" u="none" strike="noStrike" dirty="0">
                        <a:solidFill>
                          <a:srgbClr val="000000"/>
                        </a:solidFill>
                        <a:effectLst/>
                        <a:latin typeface="Arial" panose="020B0604020202020204" pitchFamily="34" charset="0"/>
                        <a:ea typeface="新細明體" panose="02020500000000000000" pitchFamily="18" charset="-120"/>
                      </a:endParaRPr>
                    </a:p>
                  </a:txBody>
                  <a:tcPr marL="5276" marR="5276" marT="5276" marB="0"/>
                </a:tc>
                <a:tc gridSpan="5">
                  <a:txBody>
                    <a:bodyPr/>
                    <a:lstStyle/>
                    <a:p>
                      <a:pPr algn="ctr" rtl="0" fontAlgn="ctr"/>
                      <a:r>
                        <a:rPr lang="en-US" altLang="zh-TW" sz="1000" u="none" strike="noStrike" dirty="0">
                          <a:effectLst/>
                        </a:rPr>
                        <a:t>109</a:t>
                      </a:r>
                      <a:r>
                        <a:rPr lang="zh-TW" altLang="en-US" sz="1000" u="none" strike="noStrike" dirty="0">
                          <a:effectLst/>
                        </a:rPr>
                        <a:t>年當期價格</a:t>
                      </a:r>
                      <a:endParaRPr lang="zh-TW" altLang="en-US" sz="1000" b="1"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rtl="0" fontAlgn="ctr"/>
                      <a:r>
                        <a:rPr lang="zh-TW" altLang="en-US" sz="1000" u="none" strike="noStrike" dirty="0">
                          <a:effectLst/>
                        </a:rPr>
                        <a:t>以</a:t>
                      </a:r>
                      <a:r>
                        <a:rPr lang="en-US" altLang="zh-TW" sz="1000" u="none" strike="noStrike" dirty="0">
                          <a:effectLst/>
                        </a:rPr>
                        <a:t>105</a:t>
                      </a:r>
                      <a:r>
                        <a:rPr lang="zh-TW" altLang="en-US" sz="1000" u="none" strike="noStrike" dirty="0">
                          <a:effectLst/>
                        </a:rPr>
                        <a:t>年為參考年</a:t>
                      </a:r>
                      <a:endParaRPr lang="zh-TW" altLang="en-US" sz="1000" b="1" i="0" u="none" strike="noStrike" dirty="0">
                        <a:solidFill>
                          <a:srgbClr val="000000"/>
                        </a:solidFill>
                        <a:effectLst/>
                        <a:latin typeface="標楷體" panose="03000509000000000000" pitchFamily="65" charset="-120"/>
                        <a:ea typeface="標楷體" panose="03000509000000000000" pitchFamily="65" charset="-120"/>
                      </a:endParaRPr>
                    </a:p>
                  </a:txBody>
                  <a:tcPr marL="5276" marR="5276" marT="5276"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104046332"/>
                  </a:ext>
                </a:extLst>
              </a:tr>
              <a:tr h="273641">
                <a:tc>
                  <a:txBody>
                    <a:bodyPr/>
                    <a:lstStyle/>
                    <a:p>
                      <a:pPr algn="l" fontAlgn="t"/>
                      <a:r>
                        <a:rPr lang="zh-TW" altLang="en-US" sz="1000" u="none" strike="noStrike" dirty="0">
                          <a:effectLst/>
                        </a:rPr>
                        <a:t>　</a:t>
                      </a:r>
                      <a:endParaRPr lang="zh-TW" altLang="en-US" sz="1000" b="0" i="0" u="none" strike="noStrike" dirty="0">
                        <a:solidFill>
                          <a:srgbClr val="000000"/>
                        </a:solidFill>
                        <a:effectLst/>
                        <a:latin typeface="Arial" panose="020B0604020202020204" pitchFamily="34" charset="0"/>
                        <a:ea typeface="新細明體" panose="02020500000000000000" pitchFamily="18" charset="-120"/>
                      </a:endParaRPr>
                    </a:p>
                  </a:txBody>
                  <a:tcPr marL="5276" marR="5276" marT="5276" marB="0"/>
                </a:tc>
                <a:tc>
                  <a:txBody>
                    <a:bodyPr/>
                    <a:lstStyle/>
                    <a:p>
                      <a:pPr algn="ctr" rtl="0" fontAlgn="ctr"/>
                      <a:r>
                        <a:rPr lang="zh-TW" altLang="en-US" sz="1000" u="none" strike="noStrike" dirty="0">
                          <a:effectLst/>
                        </a:rPr>
                        <a:t>合計</a:t>
                      </a:r>
                      <a:endParaRPr lang="zh-TW" altLang="en-US" sz="1000" b="0" i="0" u="none" strike="noStrike" dirty="0">
                        <a:solidFill>
                          <a:srgbClr val="000000"/>
                        </a:solidFill>
                        <a:effectLst/>
                        <a:latin typeface="標楷體" panose="03000509000000000000" pitchFamily="65" charset="-120"/>
                        <a:ea typeface="標楷體" panose="03000509000000000000" pitchFamily="65" charset="-120"/>
                      </a:endParaRPr>
                    </a:p>
                  </a:txBody>
                  <a:tcPr marL="5276" marR="5276" marT="5276" marB="0" anchor="ctr"/>
                </a:tc>
                <a:tc>
                  <a:txBody>
                    <a:bodyPr/>
                    <a:lstStyle/>
                    <a:p>
                      <a:pPr algn="ctr" rtl="0" fontAlgn="ctr"/>
                      <a:r>
                        <a:rPr lang="zh-TW" altLang="en-US" sz="1000" u="none" strike="noStrike" dirty="0">
                          <a:effectLst/>
                        </a:rPr>
                        <a:t>第一季</a:t>
                      </a:r>
                      <a:endParaRPr lang="zh-TW" altLang="en-US" sz="1000" b="0" i="0" u="none" strike="noStrike" dirty="0">
                        <a:solidFill>
                          <a:srgbClr val="000000"/>
                        </a:solidFill>
                        <a:effectLst/>
                        <a:latin typeface="標楷體" panose="03000509000000000000" pitchFamily="65" charset="-120"/>
                        <a:ea typeface="標楷體" panose="03000509000000000000" pitchFamily="65" charset="-120"/>
                      </a:endParaRPr>
                    </a:p>
                  </a:txBody>
                  <a:tcPr marL="5276" marR="5276" marT="5276" marB="0" anchor="ctr"/>
                </a:tc>
                <a:tc>
                  <a:txBody>
                    <a:bodyPr/>
                    <a:lstStyle/>
                    <a:p>
                      <a:pPr algn="ctr" rtl="0" fontAlgn="ctr"/>
                      <a:r>
                        <a:rPr lang="zh-TW" altLang="en-US" sz="1000" u="none" strike="noStrike" dirty="0">
                          <a:effectLst/>
                        </a:rPr>
                        <a:t>第二季</a:t>
                      </a:r>
                      <a:endParaRPr lang="zh-TW" altLang="en-US" sz="1000" b="0" i="0" u="none" strike="noStrike" dirty="0">
                        <a:solidFill>
                          <a:srgbClr val="000000"/>
                        </a:solidFill>
                        <a:effectLst/>
                        <a:latin typeface="標楷體" panose="03000509000000000000" pitchFamily="65" charset="-120"/>
                        <a:ea typeface="標楷體" panose="03000509000000000000" pitchFamily="65" charset="-120"/>
                      </a:endParaRPr>
                    </a:p>
                  </a:txBody>
                  <a:tcPr marL="5276" marR="5276" marT="5276" marB="0" anchor="ctr"/>
                </a:tc>
                <a:tc>
                  <a:txBody>
                    <a:bodyPr/>
                    <a:lstStyle/>
                    <a:p>
                      <a:pPr algn="ctr" rtl="0" fontAlgn="ctr"/>
                      <a:r>
                        <a:rPr lang="zh-TW" altLang="en-US" sz="1000" u="none" strike="noStrike" dirty="0">
                          <a:effectLst/>
                        </a:rPr>
                        <a:t>第三季</a:t>
                      </a:r>
                      <a:endParaRPr lang="zh-TW" altLang="en-US" sz="1000" b="0" i="0" u="none" strike="noStrike" dirty="0">
                        <a:solidFill>
                          <a:srgbClr val="000000"/>
                        </a:solidFill>
                        <a:effectLst/>
                        <a:latin typeface="標楷體" panose="03000509000000000000" pitchFamily="65" charset="-120"/>
                        <a:ea typeface="標楷體" panose="03000509000000000000" pitchFamily="65" charset="-120"/>
                      </a:endParaRPr>
                    </a:p>
                  </a:txBody>
                  <a:tcPr marL="5276" marR="5276" marT="5276" marB="0" anchor="ctr"/>
                </a:tc>
                <a:tc>
                  <a:txBody>
                    <a:bodyPr/>
                    <a:lstStyle/>
                    <a:p>
                      <a:pPr algn="ctr" rtl="0" fontAlgn="ctr"/>
                      <a:r>
                        <a:rPr lang="zh-TW" altLang="en-US" sz="1000" u="none" strike="noStrike" dirty="0">
                          <a:effectLst/>
                        </a:rPr>
                        <a:t>第四季</a:t>
                      </a:r>
                      <a:endParaRPr lang="zh-TW" altLang="en-US" sz="1000" b="0" i="0" u="none" strike="noStrike" dirty="0">
                        <a:solidFill>
                          <a:srgbClr val="000000"/>
                        </a:solidFill>
                        <a:effectLst/>
                        <a:latin typeface="標楷體" panose="03000509000000000000" pitchFamily="65" charset="-120"/>
                        <a:ea typeface="標楷體" panose="03000509000000000000" pitchFamily="65" charset="-120"/>
                      </a:endParaRPr>
                    </a:p>
                  </a:txBody>
                  <a:tcPr marL="5276" marR="5276" marT="5276" marB="0" anchor="ctr"/>
                </a:tc>
                <a:tc>
                  <a:txBody>
                    <a:bodyPr/>
                    <a:lstStyle/>
                    <a:p>
                      <a:pPr algn="ctr" rtl="0" fontAlgn="ctr"/>
                      <a:r>
                        <a:rPr lang="zh-TW" altLang="en-US" sz="1000" u="none" strike="noStrike" dirty="0">
                          <a:effectLst/>
                        </a:rPr>
                        <a:t>合計</a:t>
                      </a:r>
                      <a:endParaRPr lang="zh-TW" altLang="en-US" sz="1000" b="0" i="0" u="none" strike="noStrike" dirty="0">
                        <a:solidFill>
                          <a:srgbClr val="000000"/>
                        </a:solidFill>
                        <a:effectLst/>
                        <a:latin typeface="標楷體" panose="03000509000000000000" pitchFamily="65" charset="-120"/>
                        <a:ea typeface="標楷體" panose="03000509000000000000" pitchFamily="65" charset="-120"/>
                      </a:endParaRPr>
                    </a:p>
                  </a:txBody>
                  <a:tcPr marL="5276" marR="5276" marT="5276" marB="0" anchor="ctr"/>
                </a:tc>
                <a:tc>
                  <a:txBody>
                    <a:bodyPr/>
                    <a:lstStyle/>
                    <a:p>
                      <a:pPr algn="ctr" rtl="0" fontAlgn="ctr"/>
                      <a:r>
                        <a:rPr lang="zh-TW" altLang="en-US" sz="1000" u="none" strike="noStrike" dirty="0">
                          <a:effectLst/>
                        </a:rPr>
                        <a:t>第一季</a:t>
                      </a:r>
                      <a:endParaRPr lang="zh-TW" altLang="en-US" sz="1000" b="0" i="0" u="none" strike="noStrike" dirty="0">
                        <a:solidFill>
                          <a:srgbClr val="000000"/>
                        </a:solidFill>
                        <a:effectLst/>
                        <a:latin typeface="標楷體" panose="03000509000000000000" pitchFamily="65" charset="-120"/>
                        <a:ea typeface="標楷體" panose="03000509000000000000" pitchFamily="65" charset="-120"/>
                      </a:endParaRPr>
                    </a:p>
                  </a:txBody>
                  <a:tcPr marL="5276" marR="5276" marT="5276" marB="0" anchor="ctr"/>
                </a:tc>
                <a:tc>
                  <a:txBody>
                    <a:bodyPr/>
                    <a:lstStyle/>
                    <a:p>
                      <a:pPr algn="ctr" rtl="0" fontAlgn="ctr"/>
                      <a:r>
                        <a:rPr lang="zh-TW" altLang="en-US" sz="1000" u="none" strike="noStrike" dirty="0">
                          <a:effectLst/>
                        </a:rPr>
                        <a:t>第二季</a:t>
                      </a:r>
                      <a:endParaRPr lang="zh-TW" altLang="en-US" sz="1000" b="0" i="0" u="none" strike="noStrike" dirty="0">
                        <a:solidFill>
                          <a:srgbClr val="000000"/>
                        </a:solidFill>
                        <a:effectLst/>
                        <a:latin typeface="標楷體" panose="03000509000000000000" pitchFamily="65" charset="-120"/>
                        <a:ea typeface="標楷體" panose="03000509000000000000" pitchFamily="65" charset="-120"/>
                      </a:endParaRPr>
                    </a:p>
                  </a:txBody>
                  <a:tcPr marL="5276" marR="5276" marT="5276" marB="0" anchor="ctr"/>
                </a:tc>
                <a:tc>
                  <a:txBody>
                    <a:bodyPr/>
                    <a:lstStyle/>
                    <a:p>
                      <a:pPr algn="ctr" rtl="0" fontAlgn="ctr"/>
                      <a:r>
                        <a:rPr lang="zh-TW" altLang="en-US" sz="1000" u="none" strike="noStrike" dirty="0">
                          <a:effectLst/>
                        </a:rPr>
                        <a:t>第三季</a:t>
                      </a:r>
                      <a:endParaRPr lang="zh-TW" altLang="en-US" sz="1000" b="0" i="0" u="none" strike="noStrike" dirty="0">
                        <a:solidFill>
                          <a:srgbClr val="000000"/>
                        </a:solidFill>
                        <a:effectLst/>
                        <a:latin typeface="標楷體" panose="03000509000000000000" pitchFamily="65" charset="-120"/>
                        <a:ea typeface="標楷體" panose="03000509000000000000" pitchFamily="65" charset="-120"/>
                      </a:endParaRPr>
                    </a:p>
                  </a:txBody>
                  <a:tcPr marL="5276" marR="5276" marT="5276" marB="0" anchor="ctr"/>
                </a:tc>
                <a:tc>
                  <a:txBody>
                    <a:bodyPr/>
                    <a:lstStyle/>
                    <a:p>
                      <a:pPr algn="ctr" rtl="0" fontAlgn="ctr"/>
                      <a:r>
                        <a:rPr lang="zh-TW" altLang="en-US" sz="1000" u="none" strike="noStrike" dirty="0">
                          <a:effectLst/>
                        </a:rPr>
                        <a:t>第四季</a:t>
                      </a:r>
                      <a:endParaRPr lang="zh-TW" altLang="en-US" sz="1000" b="0" i="0" u="none" strike="noStrike" dirty="0">
                        <a:solidFill>
                          <a:srgbClr val="000000"/>
                        </a:solidFill>
                        <a:effectLst/>
                        <a:latin typeface="標楷體" panose="03000509000000000000" pitchFamily="65" charset="-120"/>
                        <a:ea typeface="標楷體" panose="03000509000000000000" pitchFamily="65" charset="-120"/>
                      </a:endParaRPr>
                    </a:p>
                  </a:txBody>
                  <a:tcPr marL="5276" marR="5276" marT="5276" marB="0" anchor="ctr"/>
                </a:tc>
                <a:extLst>
                  <a:ext uri="{0D108BD9-81ED-4DB2-BD59-A6C34878D82A}">
                    <a16:rowId xmlns:a16="http://schemas.microsoft.com/office/drawing/2014/main" val="967891878"/>
                  </a:ext>
                </a:extLst>
              </a:tr>
              <a:tr h="263870">
                <a:tc>
                  <a:txBody>
                    <a:bodyPr/>
                    <a:lstStyle/>
                    <a:p>
                      <a:pPr algn="l" rtl="0" fontAlgn="ctr"/>
                      <a:r>
                        <a:rPr lang="zh-TW" altLang="en-US" sz="1000" u="none" strike="noStrike">
                          <a:effectLst/>
                        </a:rPr>
                        <a:t>國內生產毛額</a:t>
                      </a:r>
                      <a:r>
                        <a:rPr lang="en-US" altLang="zh-TW" sz="1000" u="none" strike="noStrike">
                          <a:effectLst/>
                        </a:rPr>
                        <a:t>(GDP)</a:t>
                      </a:r>
                      <a:endParaRPr lang="zh-TW" altLang="en-US" sz="1000" b="1" i="0" u="none" strike="noStrike">
                        <a:solidFill>
                          <a:srgbClr val="000000"/>
                        </a:solidFill>
                        <a:effectLst/>
                        <a:latin typeface="標楷體" panose="03000509000000000000" pitchFamily="65" charset="-120"/>
                        <a:ea typeface="標楷體" panose="03000509000000000000" pitchFamily="65" charset="-120"/>
                      </a:endParaRPr>
                    </a:p>
                  </a:txBody>
                  <a:tcPr marL="5276" marR="5276" marT="5276" marB="0" anchor="ctr"/>
                </a:tc>
                <a:tc>
                  <a:txBody>
                    <a:bodyPr/>
                    <a:lstStyle/>
                    <a:p>
                      <a:pPr algn="r" rtl="0" fontAlgn="ctr"/>
                      <a:r>
                        <a:rPr lang="en-US" altLang="zh-TW" sz="1000" u="none" strike="noStrike" dirty="0">
                          <a:effectLst/>
                        </a:rPr>
                        <a:t>19,774,477 </a:t>
                      </a:r>
                      <a:endParaRPr lang="en-US" altLang="zh-TW"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4,671,734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4,690,405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5,085,985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5,326,353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ctr"/>
                      <a:r>
                        <a:rPr lang="en-US" altLang="zh-TW" sz="1000" u="none" strike="noStrike">
                          <a:effectLst/>
                        </a:rPr>
                        <a:t>1,755,268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ctr"/>
                      <a:r>
                        <a:rPr lang="en-US" altLang="zh-TW" sz="1000" u="none" strike="noStrike">
                          <a:effectLst/>
                        </a:rPr>
                        <a:t>4,318,253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4,258,596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4,393,874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4,584,545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extLst>
                  <a:ext uri="{0D108BD9-81ED-4DB2-BD59-A6C34878D82A}">
                    <a16:rowId xmlns:a16="http://schemas.microsoft.com/office/drawing/2014/main" val="186883308"/>
                  </a:ext>
                </a:extLst>
              </a:tr>
              <a:tr h="263870">
                <a:tc>
                  <a:txBody>
                    <a:bodyPr/>
                    <a:lstStyle/>
                    <a:p>
                      <a:pPr algn="l" rtl="0" fontAlgn="ctr"/>
                      <a:r>
                        <a:rPr lang="zh-TW" altLang="en-US" sz="1000" u="none" strike="noStrike">
                          <a:effectLst/>
                        </a:rPr>
                        <a:t>　加：國外要素所得收入淨額</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5276" marR="5276" marT="5276" marB="0" anchor="ctr"/>
                </a:tc>
                <a:tc>
                  <a:txBody>
                    <a:bodyPr/>
                    <a:lstStyle/>
                    <a:p>
                      <a:pPr algn="r" rtl="0" fontAlgn="ctr"/>
                      <a:r>
                        <a:rPr lang="en-US" altLang="zh-TW" sz="1000" u="none" strike="noStrike" dirty="0">
                          <a:effectLst/>
                        </a:rPr>
                        <a:t>590,897 </a:t>
                      </a:r>
                      <a:endParaRPr lang="en-US" altLang="zh-TW"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179,555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137,423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125,972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147,947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ctr"/>
                      <a:r>
                        <a:rPr lang="en-US" altLang="zh-TW" sz="1000" u="none" strike="noStrike">
                          <a:effectLst/>
                        </a:rPr>
                        <a:t>451,141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ctr"/>
                      <a:r>
                        <a:rPr lang="en-US" altLang="zh-TW" sz="1000" u="none" strike="noStrike">
                          <a:effectLst/>
                        </a:rPr>
                        <a:t>197,836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128,495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20,444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104,366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extLst>
                  <a:ext uri="{0D108BD9-81ED-4DB2-BD59-A6C34878D82A}">
                    <a16:rowId xmlns:a16="http://schemas.microsoft.com/office/drawing/2014/main" val="3934033815"/>
                  </a:ext>
                </a:extLst>
              </a:tr>
              <a:tr h="263870">
                <a:tc>
                  <a:txBody>
                    <a:bodyPr/>
                    <a:lstStyle/>
                    <a:p>
                      <a:pPr algn="l" rtl="0" fontAlgn="ctr"/>
                      <a:r>
                        <a:rPr lang="zh-TW" altLang="en-US" sz="1000" u="none" strike="noStrike" dirty="0">
                          <a:effectLst/>
                        </a:rPr>
                        <a:t>　　　對外貿易條件變動損益</a:t>
                      </a:r>
                      <a:endParaRPr lang="zh-TW" altLang="en-US" sz="1000" b="0" i="0" u="none" strike="noStrike" dirty="0">
                        <a:solidFill>
                          <a:srgbClr val="000000"/>
                        </a:solidFill>
                        <a:effectLst/>
                        <a:latin typeface="標楷體" panose="03000509000000000000" pitchFamily="65" charset="-120"/>
                        <a:ea typeface="標楷體" panose="03000509000000000000" pitchFamily="65" charset="-120"/>
                      </a:endParaRPr>
                    </a:p>
                  </a:txBody>
                  <a:tcPr marL="5276" marR="5276" marT="5276" marB="0" anchor="ctr"/>
                </a:tc>
                <a:tc>
                  <a:txBody>
                    <a:bodyPr/>
                    <a:lstStyle/>
                    <a:p>
                      <a:pPr algn="r" rtl="0" fontAlgn="t"/>
                      <a:r>
                        <a:rPr lang="zh-TW" altLang="en-US" sz="1000" u="none" strike="noStrike" dirty="0">
                          <a:effectLst/>
                        </a:rPr>
                        <a:t>　</a:t>
                      </a:r>
                      <a:endParaRPr lang="zh-TW" altLang="en-US"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zh-TW" altLang="en-US" sz="1000" u="none" strike="noStrike">
                          <a:effectLst/>
                        </a:rPr>
                        <a:t>　</a:t>
                      </a:r>
                      <a:endParaRPr lang="zh-TW" altLang="en-US"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zh-TW" altLang="en-US" sz="1000" u="none" strike="noStrike">
                          <a:effectLst/>
                        </a:rPr>
                        <a:t>　</a:t>
                      </a:r>
                      <a:endParaRPr lang="zh-TW" altLang="en-US"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zh-TW" altLang="en-US" sz="1000" u="none" strike="noStrike">
                          <a:effectLst/>
                        </a:rPr>
                        <a:t>　</a:t>
                      </a:r>
                      <a:endParaRPr lang="zh-TW" altLang="en-US"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zh-TW" altLang="en-US" sz="1000" u="none" strike="noStrike">
                          <a:effectLst/>
                        </a:rPr>
                        <a:t>　</a:t>
                      </a:r>
                      <a:endParaRPr lang="zh-TW" altLang="en-US"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zh-TW" altLang="en-US" sz="1000" u="none" strike="noStrike">
                          <a:effectLst/>
                        </a:rPr>
                        <a:t>　</a:t>
                      </a:r>
                      <a:endParaRPr lang="zh-TW" altLang="en-US"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zh-TW" altLang="en-US" sz="1000" u="none" strike="noStrike">
                          <a:effectLst/>
                        </a:rPr>
                        <a:t>　</a:t>
                      </a:r>
                      <a:endParaRPr lang="zh-TW" altLang="en-US"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zh-TW" altLang="en-US" sz="1000" u="none" strike="noStrike">
                          <a:effectLst/>
                        </a:rPr>
                        <a:t>　</a:t>
                      </a:r>
                      <a:endParaRPr lang="zh-TW" altLang="en-US"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zh-TW" altLang="en-US" sz="1000" u="none" strike="noStrike">
                          <a:effectLst/>
                        </a:rPr>
                        <a:t>　</a:t>
                      </a:r>
                      <a:endParaRPr lang="zh-TW" altLang="en-US"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zh-TW" altLang="en-US" sz="1000" u="none" strike="noStrike">
                          <a:effectLst/>
                        </a:rPr>
                        <a:t>　</a:t>
                      </a:r>
                      <a:endParaRPr lang="zh-TW" altLang="en-US"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extLst>
                  <a:ext uri="{0D108BD9-81ED-4DB2-BD59-A6C34878D82A}">
                    <a16:rowId xmlns:a16="http://schemas.microsoft.com/office/drawing/2014/main" val="1940699560"/>
                  </a:ext>
                </a:extLst>
              </a:tr>
              <a:tr h="263870">
                <a:tc>
                  <a:txBody>
                    <a:bodyPr/>
                    <a:lstStyle/>
                    <a:p>
                      <a:pPr algn="l" rtl="0" fontAlgn="ctr"/>
                      <a:r>
                        <a:rPr lang="zh-TW" altLang="en-US" sz="1000" u="none" strike="noStrike" dirty="0">
                          <a:effectLst/>
                        </a:rPr>
                        <a:t>國內所得毛額</a:t>
                      </a:r>
                      <a:r>
                        <a:rPr lang="en-US" altLang="zh-TW" sz="1000" u="none" strike="noStrike" dirty="0">
                          <a:effectLst/>
                        </a:rPr>
                        <a:t>(GNI)</a:t>
                      </a:r>
                      <a:endParaRPr lang="zh-TW" altLang="en-US" sz="1000" b="1" i="0" u="none" strike="noStrike" dirty="0">
                        <a:solidFill>
                          <a:srgbClr val="000000"/>
                        </a:solidFill>
                        <a:effectLst/>
                        <a:latin typeface="標楷體" panose="03000509000000000000" pitchFamily="65" charset="-120"/>
                        <a:ea typeface="標楷體" panose="03000509000000000000" pitchFamily="65" charset="-120"/>
                      </a:endParaRPr>
                    </a:p>
                  </a:txBody>
                  <a:tcPr marL="5276" marR="5276" marT="5276" marB="0" anchor="ctr"/>
                </a:tc>
                <a:tc>
                  <a:txBody>
                    <a:bodyPr/>
                    <a:lstStyle/>
                    <a:p>
                      <a:pPr algn="r" rtl="0" fontAlgn="ctr"/>
                      <a:r>
                        <a:rPr lang="en-US" altLang="zh-TW" sz="1000" u="none" strike="noStrike">
                          <a:effectLst/>
                        </a:rPr>
                        <a:t>20,365,374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4,851,289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4,827,828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5,211,957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5,474,300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ctr"/>
                      <a:r>
                        <a:rPr lang="en-US" altLang="zh-TW" sz="1000" u="none" strike="noStrike">
                          <a:effectLst/>
                        </a:rPr>
                        <a:t>18,006,409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ctr"/>
                      <a:r>
                        <a:rPr lang="en-US" altLang="zh-TW" sz="1000" u="none" strike="noStrike">
                          <a:effectLst/>
                        </a:rPr>
                        <a:t>4,516,089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4,387,091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4,414,318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4,688,911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extLst>
                  <a:ext uri="{0D108BD9-81ED-4DB2-BD59-A6C34878D82A}">
                    <a16:rowId xmlns:a16="http://schemas.microsoft.com/office/drawing/2014/main" val="2029880770"/>
                  </a:ext>
                </a:extLst>
              </a:tr>
              <a:tr h="263870">
                <a:tc>
                  <a:txBody>
                    <a:bodyPr/>
                    <a:lstStyle/>
                    <a:p>
                      <a:pPr algn="l" rtl="0" fontAlgn="ctr"/>
                      <a:r>
                        <a:rPr lang="zh-TW" altLang="en-US" sz="1000" u="none" strike="noStrike">
                          <a:effectLst/>
                        </a:rPr>
                        <a:t> 　減：固定資本消耗</a:t>
                      </a:r>
                      <a:endParaRPr lang="zh-TW" altLang="en-US"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ctr"/>
                      <a:r>
                        <a:rPr lang="en-US" altLang="zh-TW" sz="1000" u="none" strike="noStrike">
                          <a:effectLst/>
                        </a:rPr>
                        <a:t>3,149,928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801,481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771,055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785,136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792,256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ctr"/>
                      <a:r>
                        <a:rPr lang="en-US" altLang="zh-TW" sz="1000" u="none" strike="noStrike">
                          <a:effectLst/>
                        </a:rPr>
                        <a:t>2,700,956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ctr"/>
                      <a:r>
                        <a:rPr lang="en-US" altLang="zh-TW" sz="1000" u="none" strike="noStrike">
                          <a:effectLst/>
                        </a:rPr>
                        <a:t>684,665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668,897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673,477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673,917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extLst>
                  <a:ext uri="{0D108BD9-81ED-4DB2-BD59-A6C34878D82A}">
                    <a16:rowId xmlns:a16="http://schemas.microsoft.com/office/drawing/2014/main" val="3003111273"/>
                  </a:ext>
                </a:extLst>
              </a:tr>
              <a:tr h="263870">
                <a:tc>
                  <a:txBody>
                    <a:bodyPr/>
                    <a:lstStyle/>
                    <a:p>
                      <a:pPr algn="l" rtl="0" fontAlgn="ctr"/>
                      <a:r>
                        <a:rPr lang="zh-TW" altLang="en-US" sz="1000" u="none" strike="noStrike" dirty="0">
                          <a:effectLst/>
                        </a:rPr>
                        <a:t>　　　 統計差異</a:t>
                      </a:r>
                      <a:endParaRPr lang="zh-TW" altLang="en-US" sz="1000" b="0" i="0" u="none" strike="noStrike" dirty="0">
                        <a:solidFill>
                          <a:srgbClr val="000000"/>
                        </a:solidFill>
                        <a:effectLst/>
                        <a:latin typeface="標楷體" panose="03000509000000000000" pitchFamily="65" charset="-120"/>
                        <a:ea typeface="標楷體" panose="03000509000000000000" pitchFamily="65" charset="-120"/>
                      </a:endParaRPr>
                    </a:p>
                  </a:txBody>
                  <a:tcPr marL="5276" marR="5276" marT="5276" marB="0" anchor="ctr"/>
                </a:tc>
                <a:tc>
                  <a:txBody>
                    <a:bodyPr/>
                    <a:lstStyle/>
                    <a:p>
                      <a:pPr algn="r" rtl="0" fontAlgn="ctr"/>
                      <a:r>
                        <a:rPr lang="en-US" altLang="zh-TW" sz="1000" u="none" strike="noStrike" dirty="0">
                          <a:effectLst/>
                        </a:rPr>
                        <a:t>168,713 </a:t>
                      </a:r>
                      <a:endParaRPr lang="en-US" altLang="zh-TW"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32,854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52,365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45,203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38,291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ctr"/>
                      <a:r>
                        <a:rPr lang="en-US" altLang="zh-TW" sz="1000" u="none" strike="noStrike">
                          <a:effectLst/>
                        </a:rPr>
                        <a:t>0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4,894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8,992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-20,896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7,010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extLst>
                  <a:ext uri="{0D108BD9-81ED-4DB2-BD59-A6C34878D82A}">
                    <a16:rowId xmlns:a16="http://schemas.microsoft.com/office/drawing/2014/main" val="2640445477"/>
                  </a:ext>
                </a:extLst>
              </a:tr>
              <a:tr h="263870">
                <a:tc>
                  <a:txBody>
                    <a:bodyPr/>
                    <a:lstStyle/>
                    <a:p>
                      <a:pPr algn="l" rtl="0" fontAlgn="ctr"/>
                      <a:r>
                        <a:rPr lang="zh-TW" altLang="en-US" sz="1000" u="none" strike="noStrike" dirty="0">
                          <a:effectLst/>
                        </a:rPr>
                        <a:t>按市價計算之國民所得</a:t>
                      </a:r>
                      <a:r>
                        <a:rPr lang="en-US" altLang="zh-TW" sz="1000" u="none" strike="noStrike" dirty="0">
                          <a:effectLst/>
                        </a:rPr>
                        <a:t>(NI)</a:t>
                      </a:r>
                      <a:endParaRPr lang="zh-TW" altLang="en-US" sz="1000" b="1" i="0" u="none" strike="noStrike" dirty="0">
                        <a:solidFill>
                          <a:srgbClr val="000000"/>
                        </a:solidFill>
                        <a:effectLst/>
                        <a:latin typeface="標楷體" panose="03000509000000000000" pitchFamily="65" charset="-120"/>
                        <a:ea typeface="標楷體" panose="03000509000000000000" pitchFamily="65" charset="-120"/>
                      </a:endParaRPr>
                    </a:p>
                  </a:txBody>
                  <a:tcPr marL="5276" marR="5276" marT="5276" marB="0" anchor="ctr"/>
                </a:tc>
                <a:tc>
                  <a:txBody>
                    <a:bodyPr/>
                    <a:lstStyle/>
                    <a:p>
                      <a:pPr algn="r" rtl="0" fontAlgn="ctr"/>
                      <a:r>
                        <a:rPr lang="en-US" altLang="zh-TW" sz="1000" u="none" strike="noStrike" dirty="0">
                          <a:effectLst/>
                        </a:rPr>
                        <a:t>17,046,733 </a:t>
                      </a:r>
                      <a:endParaRPr lang="en-US" altLang="zh-TW"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dirty="0">
                          <a:effectLst/>
                        </a:rPr>
                        <a:t>4,016,954 </a:t>
                      </a:r>
                      <a:endParaRPr lang="en-US" altLang="zh-TW"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4,004,408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4,381,618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4,643,753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ctr"/>
                      <a:r>
                        <a:rPr lang="en-US" altLang="zh-TW" sz="1000" u="none" strike="noStrike">
                          <a:effectLst/>
                        </a:rPr>
                        <a:t>15,305,453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3,826,530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3,709,202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3,761,737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4,007,984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extLst>
                  <a:ext uri="{0D108BD9-81ED-4DB2-BD59-A6C34878D82A}">
                    <a16:rowId xmlns:a16="http://schemas.microsoft.com/office/drawing/2014/main" val="339824080"/>
                  </a:ext>
                </a:extLst>
              </a:tr>
              <a:tr h="263870">
                <a:tc>
                  <a:txBody>
                    <a:bodyPr/>
                    <a:lstStyle/>
                    <a:p>
                      <a:pPr algn="l" rtl="0" fontAlgn="ctr"/>
                      <a:r>
                        <a:rPr lang="zh-TW" altLang="en-US" sz="1000" u="none" strike="noStrike" dirty="0">
                          <a:effectLst/>
                        </a:rPr>
                        <a:t>　 加：國外移轉收入淨額</a:t>
                      </a:r>
                      <a:endParaRPr lang="zh-TW" altLang="en-US" sz="1000" b="0" i="0" u="none" strike="noStrike" dirty="0">
                        <a:solidFill>
                          <a:srgbClr val="000000"/>
                        </a:solidFill>
                        <a:effectLst/>
                        <a:latin typeface="標楷體" panose="03000509000000000000" pitchFamily="65" charset="-120"/>
                        <a:ea typeface="標楷體" panose="03000509000000000000" pitchFamily="65" charset="-120"/>
                      </a:endParaRPr>
                    </a:p>
                  </a:txBody>
                  <a:tcPr marL="5276" marR="5276" marT="5276" marB="0" anchor="ctr"/>
                </a:tc>
                <a:tc>
                  <a:txBody>
                    <a:bodyPr/>
                    <a:lstStyle/>
                    <a:p>
                      <a:pPr algn="r" rtl="0" fontAlgn="ctr"/>
                      <a:r>
                        <a:rPr lang="en-US" altLang="zh-TW" sz="1000" u="none" strike="noStrike">
                          <a:effectLst/>
                        </a:rPr>
                        <a:t>-99,202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-25,624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-21,522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-24,233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-27,823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ctr"/>
                      <a:r>
                        <a:rPr lang="en-US" altLang="zh-TW" sz="1000" u="none" strike="noStrike">
                          <a:effectLst/>
                        </a:rPr>
                        <a:t>-102,472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-18,584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-28,762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-29,366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-25,760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extLst>
                  <a:ext uri="{0D108BD9-81ED-4DB2-BD59-A6C34878D82A}">
                    <a16:rowId xmlns:a16="http://schemas.microsoft.com/office/drawing/2014/main" val="1786544347"/>
                  </a:ext>
                </a:extLst>
              </a:tr>
              <a:tr h="263870">
                <a:tc>
                  <a:txBody>
                    <a:bodyPr/>
                    <a:lstStyle/>
                    <a:p>
                      <a:pPr algn="l" rtl="0" fontAlgn="ctr"/>
                      <a:r>
                        <a:rPr lang="zh-TW" altLang="en-US" sz="1000" u="none" strike="noStrike" dirty="0">
                          <a:effectLst/>
                        </a:rPr>
                        <a:t>國民可支配所得</a:t>
                      </a:r>
                      <a:endParaRPr lang="zh-TW" altLang="en-US" sz="1000" b="1" i="0" u="none" strike="noStrike" dirty="0">
                        <a:solidFill>
                          <a:srgbClr val="000000"/>
                        </a:solidFill>
                        <a:effectLst/>
                        <a:latin typeface="標楷體" panose="03000509000000000000" pitchFamily="65" charset="-120"/>
                        <a:ea typeface="標楷體" panose="03000509000000000000" pitchFamily="65" charset="-120"/>
                      </a:endParaRPr>
                    </a:p>
                  </a:txBody>
                  <a:tcPr marL="5276" marR="5276" marT="5276" marB="0" anchor="ctr"/>
                </a:tc>
                <a:tc>
                  <a:txBody>
                    <a:bodyPr/>
                    <a:lstStyle/>
                    <a:p>
                      <a:pPr algn="r" rtl="0" fontAlgn="ctr"/>
                      <a:r>
                        <a:rPr lang="en-US" altLang="zh-TW" sz="1000" u="none" strike="noStrike" dirty="0">
                          <a:effectLst/>
                        </a:rPr>
                        <a:t>16,947,531 </a:t>
                      </a:r>
                      <a:endParaRPr lang="en-US" altLang="zh-TW"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3,991,330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3,982,886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4,357,385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4,615,930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ctr"/>
                      <a:r>
                        <a:rPr lang="en-US" altLang="zh-TW" sz="1000" u="none" strike="noStrike">
                          <a:effectLst/>
                        </a:rPr>
                        <a:t>15,202,981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3,807,946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3,680,440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3,732,371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3,982,224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extLst>
                  <a:ext uri="{0D108BD9-81ED-4DB2-BD59-A6C34878D82A}">
                    <a16:rowId xmlns:a16="http://schemas.microsoft.com/office/drawing/2014/main" val="2197376956"/>
                  </a:ext>
                </a:extLst>
              </a:tr>
              <a:tr h="263870">
                <a:tc>
                  <a:txBody>
                    <a:bodyPr/>
                    <a:lstStyle/>
                    <a:p>
                      <a:pPr algn="l" rtl="0" fontAlgn="ctr"/>
                      <a:r>
                        <a:rPr lang="zh-TW" altLang="en-US" sz="1000" u="none" strike="noStrike" dirty="0">
                          <a:effectLst/>
                        </a:rPr>
                        <a:t>　 減：國民消費</a:t>
                      </a:r>
                      <a:endParaRPr lang="zh-TW" altLang="en-US" sz="1000" b="0" i="0" u="none" strike="noStrike" dirty="0">
                        <a:solidFill>
                          <a:srgbClr val="000000"/>
                        </a:solidFill>
                        <a:effectLst/>
                        <a:latin typeface="標楷體" panose="03000509000000000000" pitchFamily="65" charset="-120"/>
                        <a:ea typeface="標楷體" panose="03000509000000000000" pitchFamily="65" charset="-120"/>
                      </a:endParaRPr>
                    </a:p>
                  </a:txBody>
                  <a:tcPr marL="5276" marR="5276" marT="5276" marB="0" anchor="ctr"/>
                </a:tc>
                <a:tc>
                  <a:txBody>
                    <a:bodyPr/>
                    <a:lstStyle/>
                    <a:p>
                      <a:pPr algn="r" rtl="0" fontAlgn="ctr"/>
                      <a:r>
                        <a:rPr lang="en-US" altLang="zh-TW" sz="1000" u="none" strike="noStrike" dirty="0">
                          <a:effectLst/>
                        </a:rPr>
                        <a:t>12,386,576 </a:t>
                      </a:r>
                      <a:endParaRPr lang="en-US" altLang="zh-TW"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dirty="0">
                          <a:effectLst/>
                        </a:rPr>
                        <a:t>3,099,947 </a:t>
                      </a:r>
                      <a:endParaRPr lang="en-US" altLang="zh-TW"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2,920,315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3,108,071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3,258,243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ctr"/>
                      <a:r>
                        <a:rPr lang="en-US" altLang="zh-TW" sz="1000" u="none" strike="noStrike">
                          <a:effectLst/>
                        </a:rPr>
                        <a:t>11,564,317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2,908,730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2,806,567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2,892,324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2,956,696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extLst>
                  <a:ext uri="{0D108BD9-81ED-4DB2-BD59-A6C34878D82A}">
                    <a16:rowId xmlns:a16="http://schemas.microsoft.com/office/drawing/2014/main" val="860479288"/>
                  </a:ext>
                </a:extLst>
              </a:tr>
              <a:tr h="263870">
                <a:tc>
                  <a:txBody>
                    <a:bodyPr/>
                    <a:lstStyle/>
                    <a:p>
                      <a:pPr algn="l" rtl="0" fontAlgn="ctr"/>
                      <a:r>
                        <a:rPr lang="zh-TW" altLang="en-US" sz="1000" u="none" strike="noStrike" dirty="0">
                          <a:effectLst/>
                        </a:rPr>
                        <a:t>國民儲蓄淨額</a:t>
                      </a:r>
                      <a:endParaRPr lang="zh-TW" altLang="en-US" sz="1000" b="1" i="0" u="none" strike="noStrike" dirty="0">
                        <a:solidFill>
                          <a:srgbClr val="000000"/>
                        </a:solidFill>
                        <a:effectLst/>
                        <a:latin typeface="標楷體" panose="03000509000000000000" pitchFamily="65" charset="-120"/>
                        <a:ea typeface="標楷體" panose="03000509000000000000" pitchFamily="65" charset="-120"/>
                      </a:endParaRPr>
                    </a:p>
                  </a:txBody>
                  <a:tcPr marL="5276" marR="5276" marT="5276" marB="0" anchor="ctr"/>
                </a:tc>
                <a:tc>
                  <a:txBody>
                    <a:bodyPr/>
                    <a:lstStyle/>
                    <a:p>
                      <a:pPr algn="r" rtl="0" fontAlgn="ctr"/>
                      <a:r>
                        <a:rPr lang="en-US" altLang="zh-TW" sz="1000" u="none" strike="noStrike" dirty="0">
                          <a:effectLst/>
                        </a:rPr>
                        <a:t>4,560,955 </a:t>
                      </a:r>
                      <a:endParaRPr lang="en-US" altLang="zh-TW"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dirty="0">
                          <a:effectLst/>
                        </a:rPr>
                        <a:t>891,383 </a:t>
                      </a:r>
                      <a:endParaRPr lang="en-US" altLang="zh-TW"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1,062,571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1,249,314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1,357,687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ctr"/>
                      <a:r>
                        <a:rPr lang="en-US" altLang="zh-TW" sz="1000" u="none" strike="noStrike">
                          <a:effectLst/>
                        </a:rPr>
                        <a:t>3,638,664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899,216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873,873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840,047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1,025,528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extLst>
                  <a:ext uri="{0D108BD9-81ED-4DB2-BD59-A6C34878D82A}">
                    <a16:rowId xmlns:a16="http://schemas.microsoft.com/office/drawing/2014/main" val="2117335202"/>
                  </a:ext>
                </a:extLst>
              </a:tr>
              <a:tr h="263870">
                <a:tc>
                  <a:txBody>
                    <a:bodyPr/>
                    <a:lstStyle/>
                    <a:p>
                      <a:pPr algn="l" rtl="0" fontAlgn="ctr"/>
                      <a:r>
                        <a:rPr lang="zh-TW" altLang="en-US" sz="1000" u="none" strike="noStrike" dirty="0">
                          <a:effectLst/>
                        </a:rPr>
                        <a:t> 　加：固定資本消耗</a:t>
                      </a:r>
                      <a:endParaRPr lang="zh-TW" altLang="en-US" sz="1000" b="0" i="0" u="none" strike="noStrike" dirty="0">
                        <a:solidFill>
                          <a:srgbClr val="000000"/>
                        </a:solidFill>
                        <a:effectLst/>
                        <a:latin typeface="標楷體" panose="03000509000000000000" pitchFamily="65" charset="-120"/>
                        <a:ea typeface="標楷體" panose="03000509000000000000" pitchFamily="65" charset="-120"/>
                      </a:endParaRPr>
                    </a:p>
                  </a:txBody>
                  <a:tcPr marL="5276" marR="5276" marT="5276" marB="0" anchor="ctr"/>
                </a:tc>
                <a:tc>
                  <a:txBody>
                    <a:bodyPr/>
                    <a:lstStyle/>
                    <a:p>
                      <a:pPr algn="r" rtl="0" fontAlgn="ctr"/>
                      <a:r>
                        <a:rPr lang="en-US" altLang="zh-TW" sz="1000" u="none" strike="noStrike">
                          <a:effectLst/>
                        </a:rPr>
                        <a:t>3,045,199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dirty="0">
                          <a:effectLst/>
                        </a:rPr>
                        <a:t>891,383 </a:t>
                      </a:r>
                      <a:endParaRPr lang="en-US" altLang="zh-TW"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1,062,571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1,249,314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1,357,687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ctr"/>
                      <a:r>
                        <a:rPr lang="en-US" altLang="zh-TW" sz="1000" u="none" strike="noStrike">
                          <a:effectLst/>
                        </a:rPr>
                        <a:t>2,700,956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684,665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668,897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673,477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673,917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extLst>
                  <a:ext uri="{0D108BD9-81ED-4DB2-BD59-A6C34878D82A}">
                    <a16:rowId xmlns:a16="http://schemas.microsoft.com/office/drawing/2014/main" val="517551900"/>
                  </a:ext>
                </a:extLst>
              </a:tr>
              <a:tr h="263870">
                <a:tc>
                  <a:txBody>
                    <a:bodyPr/>
                    <a:lstStyle/>
                    <a:p>
                      <a:pPr algn="l" rtl="0" fontAlgn="ctr"/>
                      <a:r>
                        <a:rPr lang="zh-TW" altLang="en-US" sz="1000" u="none" strike="noStrike" dirty="0">
                          <a:effectLst/>
                        </a:rPr>
                        <a:t>國民儲蓄毛額</a:t>
                      </a:r>
                      <a:endParaRPr lang="zh-TW" altLang="en-US" sz="1000" b="1" i="0" u="none" strike="noStrike" dirty="0">
                        <a:solidFill>
                          <a:srgbClr val="000000"/>
                        </a:solidFill>
                        <a:effectLst/>
                        <a:latin typeface="標楷體" panose="03000509000000000000" pitchFamily="65" charset="-120"/>
                        <a:ea typeface="標楷體" panose="03000509000000000000" pitchFamily="65" charset="-120"/>
                      </a:endParaRPr>
                    </a:p>
                  </a:txBody>
                  <a:tcPr marL="5276" marR="5276" marT="5276" marB="0" anchor="ctr"/>
                </a:tc>
                <a:tc>
                  <a:txBody>
                    <a:bodyPr/>
                    <a:lstStyle/>
                    <a:p>
                      <a:pPr algn="r" rtl="0" fontAlgn="ctr"/>
                      <a:r>
                        <a:rPr lang="en-US" altLang="zh-TW" sz="1000" u="none" strike="noStrike">
                          <a:effectLst/>
                        </a:rPr>
                        <a:t>7,710,883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dirty="0">
                          <a:effectLst/>
                        </a:rPr>
                        <a:t>1,692,864 </a:t>
                      </a:r>
                      <a:endParaRPr lang="en-US" altLang="zh-TW"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dirty="0">
                          <a:effectLst/>
                        </a:rPr>
                        <a:t>1,833,626 </a:t>
                      </a:r>
                      <a:endParaRPr lang="en-US" altLang="zh-TW"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2,034,450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2,149,943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ctr"/>
                      <a:r>
                        <a:rPr lang="en-US" altLang="zh-TW" sz="1000" u="none" strike="noStrike">
                          <a:effectLst/>
                        </a:rPr>
                        <a:t>6,339,620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1,583,881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1,542,770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1,513,524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1,699,445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extLst>
                  <a:ext uri="{0D108BD9-81ED-4DB2-BD59-A6C34878D82A}">
                    <a16:rowId xmlns:a16="http://schemas.microsoft.com/office/drawing/2014/main" val="3993591934"/>
                  </a:ext>
                </a:extLst>
              </a:tr>
              <a:tr h="263870">
                <a:tc>
                  <a:txBody>
                    <a:bodyPr/>
                    <a:lstStyle/>
                    <a:p>
                      <a:pPr algn="l" rtl="0" fontAlgn="ctr"/>
                      <a:r>
                        <a:rPr lang="zh-TW" altLang="en-US" sz="1000" u="none" strike="noStrike" dirty="0">
                          <a:effectLst/>
                        </a:rPr>
                        <a:t>平均每人</a:t>
                      </a:r>
                      <a:r>
                        <a:rPr lang="en-US" sz="1000" u="none" strike="noStrike" dirty="0">
                          <a:effectLst/>
                        </a:rPr>
                        <a:t>GNI(</a:t>
                      </a:r>
                      <a:r>
                        <a:rPr lang="zh-TW" altLang="en-US" sz="1000" u="none" strike="noStrike" dirty="0">
                          <a:effectLst/>
                        </a:rPr>
                        <a:t>元</a:t>
                      </a:r>
                      <a:r>
                        <a:rPr lang="en-US" altLang="zh-TW" sz="1000" u="none" strike="noStrike" dirty="0">
                          <a:effectLst/>
                        </a:rPr>
                        <a:t>)</a:t>
                      </a:r>
                      <a:endParaRPr lang="zh-TW" altLang="en-US" sz="1000" b="0" i="0" u="none" strike="noStrike" dirty="0">
                        <a:solidFill>
                          <a:srgbClr val="000000"/>
                        </a:solidFill>
                        <a:effectLst/>
                        <a:latin typeface="標楷體" panose="03000509000000000000" pitchFamily="65" charset="-120"/>
                        <a:ea typeface="標楷體" panose="03000509000000000000" pitchFamily="65" charset="-120"/>
                      </a:endParaRPr>
                    </a:p>
                  </a:txBody>
                  <a:tcPr marL="5276" marR="5276" marT="5276" marB="0" anchor="ctr"/>
                </a:tc>
                <a:tc>
                  <a:txBody>
                    <a:bodyPr/>
                    <a:lstStyle/>
                    <a:p>
                      <a:pPr algn="r" rtl="0" fontAlgn="ctr"/>
                      <a:r>
                        <a:rPr lang="en-US" altLang="zh-TW" sz="1000" u="none" strike="noStrike">
                          <a:effectLst/>
                        </a:rPr>
                        <a:t>863,597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dirty="0">
                          <a:effectLst/>
                        </a:rPr>
                        <a:t>205,565 </a:t>
                      </a:r>
                      <a:endParaRPr lang="en-US" altLang="zh-TW"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dirty="0">
                          <a:effectLst/>
                        </a:rPr>
                        <a:t>204,654 </a:t>
                      </a:r>
                      <a:endParaRPr lang="en-US" altLang="zh-TW"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dirty="0">
                          <a:effectLst/>
                        </a:rPr>
                        <a:t>221,070 </a:t>
                      </a:r>
                      <a:endParaRPr lang="en-US" altLang="zh-TW"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dirty="0">
                          <a:effectLst/>
                        </a:rPr>
                        <a:t>232,308 </a:t>
                      </a:r>
                      <a:endParaRPr lang="en-US" altLang="zh-TW"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ctr"/>
                      <a:r>
                        <a:rPr lang="en-US" altLang="zh-TW" sz="1000" u="none" strike="noStrike">
                          <a:effectLst/>
                        </a:rPr>
                        <a:t>765,711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192,174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186,620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187,688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199,229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extLst>
                  <a:ext uri="{0D108BD9-81ED-4DB2-BD59-A6C34878D82A}">
                    <a16:rowId xmlns:a16="http://schemas.microsoft.com/office/drawing/2014/main" val="2759770368"/>
                  </a:ext>
                </a:extLst>
              </a:tr>
              <a:tr h="263870">
                <a:tc>
                  <a:txBody>
                    <a:bodyPr/>
                    <a:lstStyle/>
                    <a:p>
                      <a:pPr algn="l" rtl="0" fontAlgn="ctr"/>
                      <a:r>
                        <a:rPr lang="zh-TW" altLang="en-US" sz="1000" u="none" strike="noStrike" dirty="0">
                          <a:effectLst/>
                        </a:rPr>
                        <a:t>平均每人國民所得</a:t>
                      </a:r>
                      <a:r>
                        <a:rPr lang="en-US" altLang="zh-TW" sz="1000" u="none" strike="noStrike" dirty="0">
                          <a:effectLst/>
                        </a:rPr>
                        <a:t>(</a:t>
                      </a:r>
                      <a:r>
                        <a:rPr lang="zh-TW" altLang="en-US" sz="1000" u="none" strike="noStrike" dirty="0">
                          <a:effectLst/>
                        </a:rPr>
                        <a:t>按市價計算</a:t>
                      </a:r>
                      <a:r>
                        <a:rPr lang="en-US" altLang="zh-TW" sz="1000" u="none" strike="noStrike" dirty="0">
                          <a:effectLst/>
                        </a:rPr>
                        <a:t>)(</a:t>
                      </a:r>
                      <a:r>
                        <a:rPr lang="zh-TW" altLang="en-US" sz="1000" u="none" strike="noStrike" dirty="0">
                          <a:effectLst/>
                        </a:rPr>
                        <a:t>元</a:t>
                      </a:r>
                      <a:r>
                        <a:rPr lang="en-US" altLang="zh-TW" sz="1000" u="none" strike="noStrike" dirty="0">
                          <a:effectLst/>
                        </a:rPr>
                        <a:t>)</a:t>
                      </a:r>
                      <a:endParaRPr lang="zh-TW" altLang="en-US" sz="1000" b="0" i="0" u="none" strike="noStrike" dirty="0">
                        <a:solidFill>
                          <a:srgbClr val="000000"/>
                        </a:solidFill>
                        <a:effectLst/>
                        <a:latin typeface="標楷體" panose="03000509000000000000" pitchFamily="65" charset="-120"/>
                        <a:ea typeface="標楷體" panose="03000509000000000000" pitchFamily="65" charset="-120"/>
                      </a:endParaRPr>
                    </a:p>
                  </a:txBody>
                  <a:tcPr marL="5276" marR="5276" marT="5276" marB="0" anchor="ctr"/>
                </a:tc>
                <a:tc>
                  <a:txBody>
                    <a:bodyPr/>
                    <a:lstStyle/>
                    <a:p>
                      <a:pPr algn="r" rtl="0" fontAlgn="ctr"/>
                      <a:r>
                        <a:rPr lang="en-US" altLang="zh-TW" sz="1000" u="none" strike="noStrike">
                          <a:effectLst/>
                        </a:rPr>
                        <a:t>722,873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dirty="0">
                          <a:effectLst/>
                        </a:rPr>
                        <a:t>170,211 </a:t>
                      </a:r>
                      <a:endParaRPr lang="en-US" altLang="zh-TW"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dirty="0">
                          <a:effectLst/>
                        </a:rPr>
                        <a:t>169,749 </a:t>
                      </a:r>
                      <a:endParaRPr lang="en-US" altLang="zh-TW"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185,850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dirty="0">
                          <a:effectLst/>
                        </a:rPr>
                        <a:t>197,063 </a:t>
                      </a:r>
                      <a:endParaRPr lang="en-US" altLang="zh-TW"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ctr"/>
                      <a:r>
                        <a:rPr lang="en-US" altLang="zh-TW" sz="1000" u="none" strike="noStrike" dirty="0">
                          <a:effectLst/>
                        </a:rPr>
                        <a:t>650,854 </a:t>
                      </a:r>
                      <a:endParaRPr lang="en-US" altLang="zh-TW"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162,832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157,784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159,941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170,297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extLst>
                  <a:ext uri="{0D108BD9-81ED-4DB2-BD59-A6C34878D82A}">
                    <a16:rowId xmlns:a16="http://schemas.microsoft.com/office/drawing/2014/main" val="2252032672"/>
                  </a:ext>
                </a:extLst>
              </a:tr>
              <a:tr h="263870">
                <a:tc>
                  <a:txBody>
                    <a:bodyPr/>
                    <a:lstStyle/>
                    <a:p>
                      <a:pPr algn="l" rtl="0" fontAlgn="ctr"/>
                      <a:r>
                        <a:rPr lang="zh-TW" altLang="en-US" sz="1000" u="none" strike="noStrike" dirty="0">
                          <a:effectLst/>
                        </a:rPr>
                        <a:t>平均每人</a:t>
                      </a:r>
                      <a:r>
                        <a:rPr lang="en-US" sz="1000" u="none" strike="noStrike" dirty="0">
                          <a:effectLst/>
                        </a:rPr>
                        <a:t>GNI(</a:t>
                      </a:r>
                      <a:r>
                        <a:rPr lang="zh-TW" altLang="en-US" sz="1000" u="none" strike="noStrike" dirty="0">
                          <a:effectLst/>
                        </a:rPr>
                        <a:t>美元</a:t>
                      </a:r>
                      <a:r>
                        <a:rPr lang="en-US" altLang="zh-TW" sz="1000" u="none" strike="noStrike" dirty="0">
                          <a:effectLst/>
                        </a:rPr>
                        <a:t>)</a:t>
                      </a:r>
                      <a:endParaRPr lang="zh-TW" altLang="en-US" sz="1000" b="1" i="0" u="none" strike="noStrike" dirty="0">
                        <a:solidFill>
                          <a:srgbClr val="000000"/>
                        </a:solidFill>
                        <a:effectLst/>
                        <a:latin typeface="標楷體" panose="03000509000000000000" pitchFamily="65" charset="-120"/>
                        <a:ea typeface="標楷體" panose="03000509000000000000" pitchFamily="65" charset="-120"/>
                      </a:endParaRPr>
                    </a:p>
                  </a:txBody>
                  <a:tcPr marL="5276" marR="5276" marT="5276" marB="0" anchor="ctr"/>
                </a:tc>
                <a:tc>
                  <a:txBody>
                    <a:bodyPr/>
                    <a:lstStyle/>
                    <a:p>
                      <a:pPr algn="r" rtl="0" fontAlgn="ctr"/>
                      <a:r>
                        <a:rPr lang="en-US" altLang="zh-TW" sz="1000" u="none" strike="noStrike">
                          <a:effectLst/>
                        </a:rPr>
                        <a:t>29,230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dirty="0">
                          <a:effectLst/>
                        </a:rPr>
                        <a:t>6,818 </a:t>
                      </a:r>
                      <a:endParaRPr lang="en-US" altLang="zh-TW"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dirty="0">
                          <a:effectLst/>
                        </a:rPr>
                        <a:t>6,838 </a:t>
                      </a:r>
                      <a:endParaRPr lang="en-US" altLang="zh-TW"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dirty="0">
                          <a:effectLst/>
                        </a:rPr>
                        <a:t>7,499 </a:t>
                      </a:r>
                      <a:endParaRPr lang="en-US" altLang="zh-TW"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dirty="0">
                          <a:effectLst/>
                        </a:rPr>
                        <a:t>8,075 </a:t>
                      </a:r>
                      <a:endParaRPr lang="en-US" altLang="zh-TW"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ctr"/>
                      <a:r>
                        <a:rPr lang="en-US" altLang="zh-TW" sz="1000" u="none" strike="noStrike" dirty="0">
                          <a:effectLst/>
                        </a:rPr>
                        <a:t>23,684 </a:t>
                      </a:r>
                      <a:endParaRPr lang="en-US" altLang="zh-TW"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dirty="0">
                          <a:effectLst/>
                        </a:rPr>
                        <a:t>5,759 </a:t>
                      </a:r>
                      <a:endParaRPr lang="en-US" altLang="zh-TW"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5,749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5,912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6,264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extLst>
                  <a:ext uri="{0D108BD9-81ED-4DB2-BD59-A6C34878D82A}">
                    <a16:rowId xmlns:a16="http://schemas.microsoft.com/office/drawing/2014/main" val="95550331"/>
                  </a:ext>
                </a:extLst>
              </a:tr>
              <a:tr h="263870">
                <a:tc>
                  <a:txBody>
                    <a:bodyPr/>
                    <a:lstStyle/>
                    <a:p>
                      <a:pPr algn="l" rtl="0" fontAlgn="ctr"/>
                      <a:r>
                        <a:rPr lang="zh-TW" altLang="en-US" sz="1000" u="none" strike="noStrike" dirty="0">
                          <a:effectLst/>
                        </a:rPr>
                        <a:t>平均每人國民所得</a:t>
                      </a:r>
                      <a:r>
                        <a:rPr lang="en-US" altLang="zh-TW" sz="1000" u="none" strike="noStrike" dirty="0">
                          <a:effectLst/>
                        </a:rPr>
                        <a:t>(</a:t>
                      </a:r>
                      <a:r>
                        <a:rPr lang="zh-TW" altLang="en-US" sz="1000" u="none" strike="noStrike" dirty="0">
                          <a:effectLst/>
                        </a:rPr>
                        <a:t>按市價計算</a:t>
                      </a:r>
                      <a:r>
                        <a:rPr lang="en-US" altLang="zh-TW" sz="1000" u="none" strike="noStrike" dirty="0">
                          <a:effectLst/>
                        </a:rPr>
                        <a:t>)(</a:t>
                      </a:r>
                      <a:r>
                        <a:rPr lang="zh-TW" altLang="en-US" sz="1000" u="none" strike="noStrike" dirty="0">
                          <a:effectLst/>
                        </a:rPr>
                        <a:t>美元</a:t>
                      </a:r>
                      <a:r>
                        <a:rPr lang="en-US" altLang="zh-TW" sz="1000" u="none" strike="noStrike" dirty="0">
                          <a:effectLst/>
                        </a:rPr>
                        <a:t>)</a:t>
                      </a:r>
                      <a:endParaRPr lang="zh-TW" altLang="en-US" sz="1000" b="0" i="0" u="none" strike="noStrike" dirty="0">
                        <a:solidFill>
                          <a:srgbClr val="000000"/>
                        </a:solidFill>
                        <a:effectLst/>
                        <a:latin typeface="標楷體" panose="03000509000000000000" pitchFamily="65" charset="-120"/>
                        <a:ea typeface="標楷體" panose="03000509000000000000" pitchFamily="65" charset="-120"/>
                      </a:endParaRPr>
                    </a:p>
                  </a:txBody>
                  <a:tcPr marL="5276" marR="5276" marT="5276" marB="0" anchor="ctr"/>
                </a:tc>
                <a:tc>
                  <a:txBody>
                    <a:bodyPr/>
                    <a:lstStyle/>
                    <a:p>
                      <a:pPr algn="r" rtl="0" fontAlgn="ctr"/>
                      <a:r>
                        <a:rPr lang="en-US" altLang="zh-TW" sz="1000" u="none" strike="noStrike">
                          <a:effectLst/>
                        </a:rPr>
                        <a:t>24,471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5,645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5,672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6,304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dirty="0">
                          <a:effectLst/>
                        </a:rPr>
                        <a:t>6,850 </a:t>
                      </a:r>
                      <a:endParaRPr lang="en-US" altLang="zh-TW"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ctr"/>
                      <a:r>
                        <a:rPr lang="en-US" altLang="zh-TW" sz="1000" u="none" strike="noStrike" dirty="0">
                          <a:effectLst/>
                        </a:rPr>
                        <a:t>20,132 </a:t>
                      </a:r>
                      <a:endParaRPr lang="en-US" altLang="zh-TW"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dirty="0">
                          <a:effectLst/>
                        </a:rPr>
                        <a:t>4,879 </a:t>
                      </a:r>
                      <a:endParaRPr lang="en-US" altLang="zh-TW"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dirty="0">
                          <a:effectLst/>
                        </a:rPr>
                        <a:t>4,860 </a:t>
                      </a:r>
                      <a:endParaRPr lang="en-US" altLang="zh-TW"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5,037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t"/>
                      <a:r>
                        <a:rPr lang="en-US" altLang="zh-TW" sz="1000" u="none" strike="noStrike">
                          <a:effectLst/>
                        </a:rPr>
                        <a:t>5,356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extLst>
                  <a:ext uri="{0D108BD9-81ED-4DB2-BD59-A6C34878D82A}">
                    <a16:rowId xmlns:a16="http://schemas.microsoft.com/office/drawing/2014/main" val="2884955814"/>
                  </a:ext>
                </a:extLst>
              </a:tr>
              <a:tr h="263870">
                <a:tc>
                  <a:txBody>
                    <a:bodyPr/>
                    <a:lstStyle/>
                    <a:p>
                      <a:pPr algn="l" rtl="0" fontAlgn="ctr"/>
                      <a:r>
                        <a:rPr lang="zh-TW" altLang="en-US" sz="1000" u="none" strike="noStrike" dirty="0">
                          <a:effectLst/>
                        </a:rPr>
                        <a:t>儲蓄毛額占</a:t>
                      </a:r>
                      <a:r>
                        <a:rPr lang="en-US" altLang="zh-TW" sz="1000" u="none" strike="noStrike" dirty="0">
                          <a:effectLst/>
                        </a:rPr>
                        <a:t>GNI</a:t>
                      </a:r>
                      <a:r>
                        <a:rPr lang="zh-TW" altLang="en-US" sz="1000" u="none" strike="noStrike" dirty="0">
                          <a:effectLst/>
                        </a:rPr>
                        <a:t>比率</a:t>
                      </a:r>
                      <a:r>
                        <a:rPr lang="en-US" altLang="zh-TW" sz="1000" u="none" strike="noStrike" dirty="0">
                          <a:effectLst/>
                        </a:rPr>
                        <a:t>(%)</a:t>
                      </a:r>
                      <a:endParaRPr lang="zh-TW" altLang="en-US" sz="1000" b="1" i="0" u="none" strike="noStrike" dirty="0">
                        <a:solidFill>
                          <a:srgbClr val="000000"/>
                        </a:solidFill>
                        <a:effectLst/>
                        <a:latin typeface="標楷體" panose="03000509000000000000" pitchFamily="65" charset="-120"/>
                        <a:ea typeface="標楷體" panose="03000509000000000000" pitchFamily="65" charset="-120"/>
                      </a:endParaRPr>
                    </a:p>
                  </a:txBody>
                  <a:tcPr marL="5276" marR="5276" marT="5276" marB="0" anchor="ctr"/>
                </a:tc>
                <a:tc>
                  <a:txBody>
                    <a:bodyPr/>
                    <a:lstStyle/>
                    <a:p>
                      <a:pPr algn="r" rtl="0" fontAlgn="ctr"/>
                      <a:r>
                        <a:rPr lang="en-US" altLang="zh-TW" sz="1000" u="none" strike="noStrike">
                          <a:effectLst/>
                        </a:rPr>
                        <a:t>37.86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fontAlgn="t"/>
                      <a:r>
                        <a:rPr lang="en-US" altLang="zh-TW" sz="1000" u="none" strike="noStrike">
                          <a:effectLst/>
                        </a:rPr>
                        <a:t>34.90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fontAlgn="t"/>
                      <a:r>
                        <a:rPr lang="en-US" altLang="zh-TW" sz="1000" u="none" strike="noStrike">
                          <a:effectLst/>
                        </a:rPr>
                        <a:t>37.98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fontAlgn="t"/>
                      <a:r>
                        <a:rPr lang="en-US" altLang="zh-TW" sz="1000" u="none" strike="noStrike" dirty="0">
                          <a:effectLst/>
                        </a:rPr>
                        <a:t>39.03 </a:t>
                      </a:r>
                      <a:endParaRPr lang="en-US" altLang="zh-TW"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fontAlgn="t"/>
                      <a:r>
                        <a:rPr lang="en-US" altLang="zh-TW" sz="1000" u="none" strike="noStrike" dirty="0">
                          <a:effectLst/>
                        </a:rPr>
                        <a:t>39.27 </a:t>
                      </a:r>
                      <a:endParaRPr lang="en-US" altLang="zh-TW"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ctr"/>
                      <a:r>
                        <a:rPr lang="en-US" altLang="zh-TW" sz="1000" u="none" strike="noStrike">
                          <a:effectLst/>
                        </a:rPr>
                        <a:t>35.21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ctr"/>
                      <a:r>
                        <a:rPr lang="en-US" altLang="zh-TW" sz="1000" u="none" strike="noStrike">
                          <a:effectLst/>
                        </a:rPr>
                        <a:t>35.07 </a:t>
                      </a:r>
                      <a:endParaRPr lang="en-US" altLang="zh-TW" sz="1000" b="0" i="0" u="none" strike="noStrike">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ctr"/>
                      <a:r>
                        <a:rPr lang="en-US" altLang="zh-TW" sz="1000" u="none" strike="noStrike" dirty="0">
                          <a:effectLst/>
                        </a:rPr>
                        <a:t>35.17 </a:t>
                      </a:r>
                      <a:endParaRPr lang="en-US" altLang="zh-TW"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ctr"/>
                      <a:r>
                        <a:rPr lang="en-US" altLang="zh-TW" sz="1000" u="none" strike="noStrike" dirty="0">
                          <a:effectLst/>
                        </a:rPr>
                        <a:t>34.29 </a:t>
                      </a:r>
                      <a:endParaRPr lang="en-US" altLang="zh-TW"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tc>
                  <a:txBody>
                    <a:bodyPr/>
                    <a:lstStyle/>
                    <a:p>
                      <a:pPr algn="r" rtl="0" fontAlgn="ctr"/>
                      <a:fld id="{0890D505-F552-4EBA-83CE-486DA79B2392}" type="slidenum">
                        <a:rPr lang="en-US" altLang="zh-TW" sz="1000" u="none" strike="noStrike" smtClean="0">
                          <a:effectLst/>
                        </a:rPr>
                        <a:t>20</a:t>
                      </a:fld>
                      <a:endParaRPr lang="en-US" altLang="zh-TW" sz="1000" b="0" i="0" u="none" strike="noStrike" dirty="0">
                        <a:solidFill>
                          <a:srgbClr val="000000"/>
                        </a:solidFill>
                        <a:effectLst/>
                        <a:latin typeface="Calibri" panose="020F0502020204030204" pitchFamily="34" charset="0"/>
                        <a:ea typeface="新細明體" panose="02020500000000000000" pitchFamily="18" charset="-120"/>
                      </a:endParaRPr>
                    </a:p>
                  </a:txBody>
                  <a:tcPr marL="5276" marR="5276" marT="5276" marB="0" anchor="ctr"/>
                </a:tc>
                <a:extLst>
                  <a:ext uri="{0D108BD9-81ED-4DB2-BD59-A6C34878D82A}">
                    <a16:rowId xmlns:a16="http://schemas.microsoft.com/office/drawing/2014/main" val="4178559405"/>
                  </a:ext>
                </a:extLst>
              </a:tr>
            </a:tbl>
          </a:graphicData>
        </a:graphic>
      </p:graphicFrame>
      <p:sp>
        <p:nvSpPr>
          <p:cNvPr id="4" name="投影片編號版面配置區 3"/>
          <p:cNvSpPr>
            <a:spLocks noGrp="1"/>
          </p:cNvSpPr>
          <p:nvPr>
            <p:ph type="sldNum" sz="quarter" idx="10"/>
          </p:nvPr>
        </p:nvSpPr>
        <p:spPr/>
        <p:txBody>
          <a:bodyPr/>
          <a:lstStyle/>
          <a:p>
            <a:pPr>
              <a:defRPr/>
            </a:pPr>
            <a:fld id="{073C29DC-2178-4274-9150-45F8EBD31C2D}" type="slidenum">
              <a:rPr lang="en-US" smtClean="0"/>
              <a:pPr>
                <a:defRPr/>
              </a:pPr>
              <a:t>20</a:t>
            </a:fld>
            <a:endParaRPr lang="en-US"/>
          </a:p>
        </p:txBody>
      </p:sp>
      <p:sp>
        <p:nvSpPr>
          <p:cNvPr id="11" name="文字方塊 10"/>
          <p:cNvSpPr txBox="1"/>
          <p:nvPr/>
        </p:nvSpPr>
        <p:spPr>
          <a:xfrm>
            <a:off x="9465517" y="843418"/>
            <a:ext cx="1147762" cy="215444"/>
          </a:xfrm>
          <a:prstGeom prst="rect">
            <a:avLst/>
          </a:prstGeom>
          <a:noFill/>
        </p:spPr>
        <p:txBody>
          <a:bodyPr wrap="square" rtlCol="0">
            <a:spAutoFit/>
          </a:bodyPr>
          <a:lstStyle/>
          <a:p>
            <a:r>
              <a:rPr lang="zh-TW" altLang="en-US" sz="800" dirty="0">
                <a:latin typeface="微軟正黑體" panose="020B0604030504040204" pitchFamily="34" charset="-120"/>
                <a:ea typeface="微軟正黑體" panose="020B0604030504040204" pitchFamily="34" charset="-120"/>
                <a:cs typeface="Calibri" panose="020F0502020204030204" pitchFamily="34" charset="0"/>
              </a:rPr>
              <a:t>單位：新台幣百萬元</a:t>
            </a:r>
          </a:p>
        </p:txBody>
      </p:sp>
      <p:sp>
        <p:nvSpPr>
          <p:cNvPr id="8" name="頁尾版面配置區 3"/>
          <p:cNvSpPr>
            <a:spLocks noGrp="1"/>
          </p:cNvSpPr>
          <p:nvPr>
            <p:ph type="ftr" sz="quarter" idx="11"/>
          </p:nvPr>
        </p:nvSpPr>
        <p:spPr>
          <a:xfrm>
            <a:off x="0" y="6359858"/>
            <a:ext cx="11887200" cy="498143"/>
          </a:xfrm>
        </p:spPr>
        <p:txBody>
          <a:bodyPr/>
          <a:lstStyle/>
          <a:p>
            <a:pPr>
              <a:defRPr/>
            </a:pPr>
            <a:r>
              <a:rPr lang="en-US" sz="900" dirty="0" smtClean="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sz="900" dirty="0">
              <a:solidFill>
                <a:srgbClr val="000000"/>
              </a:solidFill>
            </a:endParaRPr>
          </a:p>
        </p:txBody>
      </p:sp>
    </p:spTree>
    <p:extLst>
      <p:ext uri="{BB962C8B-B14F-4D97-AF65-F5344CB8AC3E}">
        <p14:creationId xmlns:p14="http://schemas.microsoft.com/office/powerpoint/2010/main" val="101130575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370418" y="1025526"/>
            <a:ext cx="11516782" cy="5222875"/>
          </a:xfrm>
        </p:spPr>
        <p:txBody>
          <a:bodyPr/>
          <a:lstStyle/>
          <a:p>
            <a:pPr marL="0" indent="0">
              <a:lnSpc>
                <a:spcPct val="150000"/>
              </a:lnSpc>
              <a:spcBef>
                <a:spcPts val="0"/>
              </a:spcBef>
              <a:spcAft>
                <a:spcPts val="0"/>
              </a:spcAft>
              <a:buNone/>
            </a:pPr>
            <a:r>
              <a:rPr lang="zh-TW" altLang="en-US" sz="2100" dirty="0">
                <a:latin typeface="微軟正黑體" panose="020B0604030504040204" pitchFamily="34" charset="-120"/>
                <a:ea typeface="微軟正黑體" panose="020B0604030504040204" pitchFamily="34" charset="-120"/>
              </a:rPr>
              <a:t>美國商務部（</a:t>
            </a:r>
            <a:r>
              <a:rPr lang="en-US" altLang="zh-TW" sz="2100" dirty="0">
                <a:latin typeface="微軟正黑體" panose="020B0604030504040204" pitchFamily="34" charset="-120"/>
                <a:ea typeface="微軟正黑體" panose="020B0604030504040204" pitchFamily="34" charset="-120"/>
              </a:rPr>
              <a:t>Department of Commerce</a:t>
            </a:r>
            <a:r>
              <a:rPr lang="zh-TW" altLang="en-US" sz="2100" dirty="0">
                <a:latin typeface="微軟正黑體" panose="020B0604030504040204" pitchFamily="34" charset="-120"/>
                <a:ea typeface="微軟正黑體" panose="020B0604030504040204" pitchFamily="34" charset="-120"/>
              </a:rPr>
              <a:t>）公布的</a:t>
            </a:r>
            <a:r>
              <a:rPr lang="en-US" altLang="zh-TW" sz="2100" dirty="0">
                <a:latin typeface="微軟正黑體" panose="020B0604030504040204" pitchFamily="34" charset="-120"/>
                <a:ea typeface="微軟正黑體" panose="020B0604030504040204" pitchFamily="34" charset="-120"/>
              </a:rPr>
              <a:t>GDP</a:t>
            </a:r>
            <a:r>
              <a:rPr lang="zh-TW" altLang="en-US" sz="2100" dirty="0">
                <a:latin typeface="微軟正黑體" panose="020B0604030504040204" pitchFamily="34" charset="-120"/>
                <a:ea typeface="微軟正黑體" panose="020B0604030504040204" pitchFamily="34" charset="-120"/>
              </a:rPr>
              <a:t>資料，通常是季節調整後（</a:t>
            </a:r>
            <a:r>
              <a:rPr lang="en-US" altLang="zh-TW" sz="2100" dirty="0">
                <a:latin typeface="微軟正黑體" panose="020B0604030504040204" pitchFamily="34" charset="-120"/>
                <a:ea typeface="微軟正黑體" panose="020B0604030504040204" pitchFamily="34" charset="-120"/>
              </a:rPr>
              <a:t>seasonal adjusted</a:t>
            </a:r>
            <a:r>
              <a:rPr lang="zh-TW" altLang="en-US" sz="2100" dirty="0">
                <a:latin typeface="微軟正黑體" panose="020B0604030504040204" pitchFamily="34" charset="-120"/>
                <a:ea typeface="微軟正黑體" panose="020B0604030504040204" pitchFamily="34" charset="-120"/>
              </a:rPr>
              <a:t>）的資料，因為經濟學家或決策者希望看到排除規律性季節性變化（如聖誕節或其他節慶）後的資料以作為對經濟情勢較清晰的解讀。</a:t>
            </a:r>
            <a:endParaRPr lang="en-US" altLang="zh-TW" sz="2100" dirty="0">
              <a:latin typeface="微軟正黑體" panose="020B0604030504040204" pitchFamily="34" charset="-120"/>
              <a:ea typeface="微軟正黑體" panose="020B0604030504040204" pitchFamily="34" charset="-120"/>
            </a:endParaRPr>
          </a:p>
          <a:p>
            <a:pPr marL="0" indent="0">
              <a:lnSpc>
                <a:spcPct val="150000"/>
              </a:lnSpc>
              <a:spcBef>
                <a:spcPts val="0"/>
              </a:spcBef>
              <a:spcAft>
                <a:spcPts val="0"/>
              </a:spcAft>
              <a:buNone/>
            </a:pPr>
            <a:r>
              <a:rPr lang="zh-TW" altLang="en-US" sz="2100" dirty="0">
                <a:latin typeface="微軟正黑體" panose="020B0604030504040204" pitchFamily="34" charset="-120"/>
                <a:ea typeface="微軟正黑體" panose="020B0604030504040204" pitchFamily="34" charset="-120"/>
              </a:rPr>
              <a:t>台灣主計總處所公布資料大多為未經季節調整資料，但同時會公布季節調整後的國內生產毛額資料。</a:t>
            </a:r>
            <a:endParaRPr lang="en-US" altLang="zh-TW" sz="2100" dirty="0">
              <a:latin typeface="微軟正黑體" panose="020B0604030504040204" pitchFamily="34" charset="-120"/>
              <a:ea typeface="微軟正黑體" panose="020B0604030504040204" pitchFamily="34" charset="-120"/>
            </a:endParaRPr>
          </a:p>
          <a:p>
            <a:pPr marL="0" indent="0">
              <a:lnSpc>
                <a:spcPct val="150000"/>
              </a:lnSpc>
              <a:spcBef>
                <a:spcPts val="0"/>
              </a:spcBef>
              <a:spcAft>
                <a:spcPts val="0"/>
              </a:spcAft>
              <a:buNone/>
            </a:pPr>
            <a:r>
              <a:rPr lang="zh-TW" altLang="en-US" sz="2100" dirty="0">
                <a:latin typeface="微軟正黑體" panose="020B0604030504040204" pitchFamily="34" charset="-120"/>
                <a:ea typeface="微軟正黑體" panose="020B0604030504040204" pitchFamily="34" charset="-120"/>
              </a:rPr>
              <a:t>在計算季經濟成長率有兩種方式，</a:t>
            </a:r>
            <a:r>
              <a:rPr lang="en-US" altLang="zh-TW" sz="2100" dirty="0">
                <a:latin typeface="微軟正黑體" panose="020B0604030504040204" pitchFamily="34" charset="-120"/>
                <a:ea typeface="微軟正黑體" panose="020B0604030504040204" pitchFamily="34" charset="-120"/>
              </a:rPr>
              <a:t>1.</a:t>
            </a:r>
            <a:r>
              <a:rPr lang="zh-TW" altLang="en-US" sz="2100" dirty="0">
                <a:latin typeface="微軟正黑體" panose="020B0604030504040204" pitchFamily="34" charset="-120"/>
                <a:ea typeface="微軟正黑體" panose="020B0604030504040204" pitchFamily="34" charset="-120"/>
              </a:rPr>
              <a:t>為</a:t>
            </a:r>
            <a:r>
              <a:rPr lang="en-US" altLang="zh-TW" sz="2100" dirty="0" err="1">
                <a:latin typeface="微軟正黑體" panose="020B0604030504040204" pitchFamily="34" charset="-120"/>
                <a:ea typeface="微軟正黑體" panose="020B0604030504040204" pitchFamily="34" charset="-120"/>
              </a:rPr>
              <a:t>yoy</a:t>
            </a:r>
            <a:r>
              <a:rPr lang="zh-TW" altLang="en-US" sz="2100" dirty="0">
                <a:latin typeface="微軟正黑體" panose="020B0604030504040204" pitchFamily="34" charset="-120"/>
                <a:ea typeface="微軟正黑體" panose="020B0604030504040204" pitchFamily="34" charset="-120"/>
              </a:rPr>
              <a:t>（</a:t>
            </a:r>
            <a:r>
              <a:rPr lang="en-US" altLang="zh-TW" sz="2100" dirty="0">
                <a:latin typeface="微軟正黑體" panose="020B0604030504040204" pitchFamily="34" charset="-120"/>
                <a:ea typeface="微軟正黑體" panose="020B0604030504040204" pitchFamily="34" charset="-120"/>
              </a:rPr>
              <a:t>year on year</a:t>
            </a:r>
            <a:r>
              <a:rPr lang="zh-TW" altLang="en-US" sz="2100" dirty="0">
                <a:latin typeface="微軟正黑體" panose="020B0604030504040204" pitchFamily="34" charset="-120"/>
                <a:ea typeface="微軟正黑體" panose="020B0604030504040204" pitchFamily="34" charset="-120"/>
              </a:rPr>
              <a:t>）即未經季調之原數列與上年同季換算之成長率；</a:t>
            </a:r>
            <a:r>
              <a:rPr lang="en-US" altLang="zh-TW" sz="2100" dirty="0">
                <a:latin typeface="微軟正黑體" panose="020B0604030504040204" pitchFamily="34" charset="-120"/>
                <a:ea typeface="微軟正黑體" panose="020B0604030504040204" pitchFamily="34" charset="-120"/>
              </a:rPr>
              <a:t>2.</a:t>
            </a:r>
            <a:r>
              <a:rPr lang="zh-TW" altLang="en-US" sz="2100" dirty="0">
                <a:latin typeface="微軟正黑體" panose="020B0604030504040204" pitchFamily="34" charset="-120"/>
                <a:ea typeface="微軟正黑體" panose="020B0604030504040204" pitchFamily="34" charset="-120"/>
              </a:rPr>
              <a:t>為經季節調整後，折算成年率的經濟成長率</a:t>
            </a:r>
            <a:r>
              <a:rPr lang="en-US" altLang="zh-TW" sz="2100" dirty="0" err="1">
                <a:latin typeface="微軟正黑體" panose="020B0604030504040204" pitchFamily="34" charset="-120"/>
                <a:ea typeface="微軟正黑體" panose="020B0604030504040204" pitchFamily="34" charset="-120"/>
              </a:rPr>
              <a:t>saar</a:t>
            </a:r>
            <a:r>
              <a:rPr lang="zh-TW" altLang="en-US" sz="2100" dirty="0">
                <a:latin typeface="微軟正黑體" panose="020B0604030504040204" pitchFamily="34" charset="-120"/>
                <a:ea typeface="微軟正黑體" panose="020B0604030504040204" pitchFamily="34" charset="-120"/>
              </a:rPr>
              <a:t>（</a:t>
            </a:r>
            <a:r>
              <a:rPr lang="en-US" altLang="zh-TW" sz="2100" dirty="0">
                <a:latin typeface="微軟正黑體" panose="020B0604030504040204" pitchFamily="34" charset="-120"/>
                <a:ea typeface="微軟正黑體" panose="020B0604030504040204" pitchFamily="34" charset="-120"/>
              </a:rPr>
              <a:t>seasonally adjusted annualized rate</a:t>
            </a:r>
            <a:r>
              <a:rPr lang="zh-TW" altLang="en-US" sz="2100" dirty="0">
                <a:latin typeface="微軟正黑體" panose="020B0604030504040204" pitchFamily="34" charset="-120"/>
                <a:ea typeface="微軟正黑體" panose="020B0604030504040204" pitchFamily="34" charset="-120"/>
              </a:rPr>
              <a:t>）。若是季節調整後資料與上季比較但未標準化為年率則稱</a:t>
            </a:r>
            <a:r>
              <a:rPr lang="en-US" altLang="zh-TW" sz="2100" dirty="0" err="1">
                <a:latin typeface="微軟正黑體" panose="020B0604030504040204" pitchFamily="34" charset="-120"/>
                <a:ea typeface="微軟正黑體" panose="020B0604030504040204" pitchFamily="34" charset="-120"/>
              </a:rPr>
              <a:t>saqr</a:t>
            </a:r>
            <a:r>
              <a:rPr lang="zh-TW" altLang="en-US" sz="2100" dirty="0">
                <a:latin typeface="微軟正黑體" panose="020B0604030504040204" pitchFamily="34" charset="-120"/>
                <a:ea typeface="微軟正黑體" panose="020B0604030504040204" pitchFamily="34" charset="-120"/>
              </a:rPr>
              <a:t>（</a:t>
            </a:r>
            <a:r>
              <a:rPr lang="en-US" altLang="zh-TW" sz="2100" dirty="0">
                <a:latin typeface="微軟正黑體" panose="020B0604030504040204" pitchFamily="34" charset="-120"/>
                <a:ea typeface="微軟正黑體" panose="020B0604030504040204" pitchFamily="34" charset="-120"/>
              </a:rPr>
              <a:t>seasonally adjusted quarterly growth rate</a:t>
            </a:r>
            <a:r>
              <a:rPr lang="zh-TW" altLang="en-US" sz="2100" dirty="0">
                <a:latin typeface="微軟正黑體" panose="020B0604030504040204" pitchFamily="34" charset="-120"/>
                <a:ea typeface="微軟正黑體" panose="020B0604030504040204" pitchFamily="34" charset="-120"/>
              </a:rPr>
              <a:t>）。</a:t>
            </a:r>
          </a:p>
        </p:txBody>
      </p:sp>
      <p:sp>
        <p:nvSpPr>
          <p:cNvPr id="4" name="投影片編號版面配置區 3"/>
          <p:cNvSpPr>
            <a:spLocks noGrp="1"/>
          </p:cNvSpPr>
          <p:nvPr>
            <p:ph type="sldNum" sz="quarter" idx="10"/>
          </p:nvPr>
        </p:nvSpPr>
        <p:spPr/>
        <p:txBody>
          <a:bodyPr/>
          <a:lstStyle/>
          <a:p>
            <a:pPr>
              <a:defRPr/>
            </a:pPr>
            <a:fld id="{8114FD5D-291F-4453-8B0E-F9C9F7225A04}" type="slidenum">
              <a:rPr lang="en-US" altLang="zh-TW" smtClean="0"/>
              <a:pPr>
                <a:defRPr/>
              </a:pPr>
              <a:t>21</a:t>
            </a:fld>
            <a:endParaRPr lang="en-US" altLang="zh-TW"/>
          </a:p>
        </p:txBody>
      </p:sp>
      <p:sp>
        <p:nvSpPr>
          <p:cNvPr id="5" name="頁尾版面配置區 3"/>
          <p:cNvSpPr>
            <a:spLocks noGrp="1"/>
          </p:cNvSpPr>
          <p:nvPr>
            <p:ph type="ftr" sz="quarter" idx="11"/>
          </p:nvPr>
        </p:nvSpPr>
        <p:spPr>
          <a:xfrm>
            <a:off x="0" y="6359858"/>
            <a:ext cx="11887200" cy="498143"/>
          </a:xfrm>
        </p:spPr>
        <p:txBody>
          <a:bodyPr/>
          <a:lstStyle/>
          <a:p>
            <a:pPr>
              <a:defRPr/>
            </a:pPr>
            <a:r>
              <a:rPr lang="en-US" sz="900" dirty="0" smtClean="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sz="900" dirty="0">
              <a:solidFill>
                <a:srgbClr val="000000"/>
              </a:solidFill>
            </a:endParaRPr>
          </a:p>
        </p:txBody>
      </p:sp>
    </p:spTree>
    <p:extLst>
      <p:ext uri="{BB962C8B-B14F-4D97-AF65-F5344CB8AC3E}">
        <p14:creationId xmlns:p14="http://schemas.microsoft.com/office/powerpoint/2010/main" val="391640662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23443"/>
            <a:ext cx="11582400" cy="661061"/>
          </a:xfrm>
        </p:spPr>
        <p:txBody>
          <a:bodyPr/>
          <a:lstStyle/>
          <a:p>
            <a:pPr algn="l"/>
            <a:r>
              <a:rPr lang="en-US" sz="4400" dirty="0">
                <a:solidFill>
                  <a:schemeClr val="accent6">
                    <a:lumMod val="50000"/>
                  </a:schemeClr>
                </a:solidFill>
              </a:rPr>
              <a:t>Active Learning 2: </a:t>
            </a:r>
            <a:r>
              <a:rPr lang="en-US" sz="4400" dirty="0">
                <a:solidFill>
                  <a:srgbClr val="C00000"/>
                </a:solidFill>
              </a:rPr>
              <a:t>What is included in </a:t>
            </a:r>
            <a:r>
              <a:rPr lang="en-US" sz="4400" b="1" i="1" dirty="0">
                <a:solidFill>
                  <a:srgbClr val="C00000"/>
                </a:solidFill>
              </a:rPr>
              <a:t>GDP</a:t>
            </a:r>
            <a:r>
              <a:rPr lang="en-US" sz="4400" dirty="0">
                <a:solidFill>
                  <a:srgbClr val="C00000"/>
                </a:solidFill>
              </a:rPr>
              <a:t>?</a:t>
            </a:r>
          </a:p>
        </p:txBody>
      </p:sp>
      <p:sp>
        <p:nvSpPr>
          <p:cNvPr id="6" name="Content Placeholder 5"/>
          <p:cNvSpPr>
            <a:spLocks noGrp="1"/>
          </p:cNvSpPr>
          <p:nvPr>
            <p:ph idx="1"/>
          </p:nvPr>
        </p:nvSpPr>
        <p:spPr>
          <a:xfrm>
            <a:off x="381000" y="990600"/>
            <a:ext cx="11430000" cy="2286001"/>
          </a:xfrm>
        </p:spPr>
        <p:txBody>
          <a:bodyPr/>
          <a:lstStyle/>
          <a:p>
            <a:pPr marL="0" indent="0">
              <a:buNone/>
            </a:pPr>
            <a:r>
              <a:rPr lang="en-US" kern="1200" dirty="0" err="1">
                <a:solidFill>
                  <a:schemeClr val="tx1"/>
                </a:solidFill>
              </a:rPr>
              <a:t>Nalah</a:t>
            </a:r>
            <a:r>
              <a:rPr lang="en-US" kern="1200" dirty="0">
                <a:solidFill>
                  <a:schemeClr val="tx1"/>
                </a:solidFill>
              </a:rPr>
              <a:t> pays James $50 to mow her lawn. </a:t>
            </a:r>
          </a:p>
          <a:p>
            <a:pPr marL="571500" indent="-514350">
              <a:buClr>
                <a:srgbClr val="C00000"/>
              </a:buClr>
              <a:buFont typeface="+mj-lt"/>
              <a:buAutoNum type="alphaUcPeriod"/>
            </a:pPr>
            <a:r>
              <a:rPr lang="en-US" kern="1200" dirty="0">
                <a:solidFill>
                  <a:schemeClr val="tx1"/>
                </a:solidFill>
              </a:rPr>
              <a:t>What happens with GDP? </a:t>
            </a:r>
          </a:p>
          <a:p>
            <a:pPr marL="571500" indent="-514350">
              <a:buClr>
                <a:srgbClr val="C00000"/>
              </a:buClr>
              <a:buFont typeface="+mj-lt"/>
              <a:buAutoNum type="alphaUcPeriod"/>
            </a:pPr>
            <a:r>
              <a:rPr lang="en-US" kern="1200" dirty="0">
                <a:solidFill>
                  <a:schemeClr val="tx1"/>
                </a:solidFill>
              </a:rPr>
              <a:t>Will your answer to the previous question change if </a:t>
            </a:r>
            <a:r>
              <a:rPr lang="en-US" kern="1200" dirty="0" err="1">
                <a:solidFill>
                  <a:schemeClr val="tx1"/>
                </a:solidFill>
              </a:rPr>
              <a:t>Nalah</a:t>
            </a:r>
            <a:r>
              <a:rPr lang="en-US" kern="1200" dirty="0">
                <a:solidFill>
                  <a:schemeClr val="tx1"/>
                </a:solidFill>
              </a:rPr>
              <a:t> and James get married?</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22</a:t>
            </a:fld>
            <a:endParaRPr lang="en-US"/>
          </a:p>
        </p:txBody>
      </p:sp>
      <p:sp>
        <p:nvSpPr>
          <p:cNvPr id="7" name="Content Placeholder 6"/>
          <p:cNvSpPr>
            <a:spLocks noGrp="1"/>
          </p:cNvSpPr>
          <p:nvPr>
            <p:ph idx="12"/>
          </p:nvPr>
        </p:nvSpPr>
        <p:spPr>
          <a:xfrm>
            <a:off x="457200" y="3429000"/>
            <a:ext cx="11353799" cy="2743200"/>
          </a:xfrm>
        </p:spPr>
        <p:txBody>
          <a:bodyPr>
            <a:normAutofit/>
          </a:bodyPr>
          <a:lstStyle/>
          <a:p>
            <a:pPr marL="514350" indent="-514350">
              <a:buClr>
                <a:srgbClr val="C00000"/>
              </a:buClr>
              <a:buFont typeface="+mj-lt"/>
              <a:buAutoNum type="alphaUcPeriod"/>
            </a:pPr>
            <a:r>
              <a:rPr lang="en-US" dirty="0"/>
              <a:t>When </a:t>
            </a:r>
            <a:r>
              <a:rPr lang="en-US" dirty="0" err="1"/>
              <a:t>Nalah</a:t>
            </a:r>
            <a:r>
              <a:rPr lang="en-US" dirty="0"/>
              <a:t> pays James $50 to mow her lawn, that transaction is part of GDP. </a:t>
            </a:r>
          </a:p>
          <a:p>
            <a:pPr marL="514350" indent="-514350">
              <a:buClr>
                <a:srgbClr val="C00000"/>
              </a:buClr>
              <a:buFont typeface="+mj-lt"/>
              <a:buAutoNum type="alphaUcPeriod"/>
            </a:pPr>
            <a:r>
              <a:rPr lang="en-US" dirty="0"/>
              <a:t>If James and </a:t>
            </a:r>
            <a:r>
              <a:rPr lang="en-US" dirty="0" err="1"/>
              <a:t>Nalah</a:t>
            </a:r>
            <a:r>
              <a:rPr lang="en-US" dirty="0"/>
              <a:t> get married, and James continues to mow </a:t>
            </a:r>
            <a:r>
              <a:rPr lang="en-US" dirty="0" err="1"/>
              <a:t>Nalah’s</a:t>
            </a:r>
            <a:r>
              <a:rPr lang="en-US" dirty="0"/>
              <a:t> lawn, the value of the mowing is now left out of GDP because James’ service is no longer sold in a market. </a:t>
            </a:r>
          </a:p>
        </p:txBody>
      </p:sp>
      <p:sp>
        <p:nvSpPr>
          <p:cNvPr id="8" name="Footer Placeholder 2"/>
          <p:cNvSpPr>
            <a:spLocks noGrp="1"/>
          </p:cNvSpPr>
          <p:nvPr>
            <p:ph type="ftr" sz="quarter" idx="4294967295"/>
          </p:nvPr>
        </p:nvSpPr>
        <p:spPr>
          <a:xfrm>
            <a:off x="1" y="6400800"/>
            <a:ext cx="11810998" cy="4572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 2021 Cengage Learning</a:t>
            </a:r>
            <a:r>
              <a:rPr lang="en-US" baseline="30000" dirty="0"/>
              <a:t>®</a:t>
            </a:r>
            <a:r>
              <a:rPr lang="en-US" dirty="0"/>
              <a:t>.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36992841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The Components of GDP</a:t>
            </a:r>
          </a:p>
        </p:txBody>
      </p:sp>
      <p:sp>
        <p:nvSpPr>
          <p:cNvPr id="3" name="Content Placeholder 2"/>
          <p:cNvSpPr>
            <a:spLocks noGrp="1"/>
          </p:cNvSpPr>
          <p:nvPr>
            <p:ph idx="1"/>
          </p:nvPr>
        </p:nvSpPr>
        <p:spPr/>
        <p:txBody>
          <a:bodyPr/>
          <a:lstStyle/>
          <a:p>
            <a:r>
              <a:rPr lang="en-US" dirty="0"/>
              <a:t>Recall:  </a:t>
            </a:r>
            <a:r>
              <a:rPr lang="en-US" b="1" dirty="0"/>
              <a:t>GDP</a:t>
            </a:r>
            <a:r>
              <a:rPr lang="en-US" dirty="0"/>
              <a:t> is total spending. </a:t>
            </a:r>
          </a:p>
          <a:p>
            <a:r>
              <a:rPr lang="en-US" dirty="0"/>
              <a:t>Four components:</a:t>
            </a:r>
          </a:p>
          <a:p>
            <a:pPr lvl="1"/>
            <a:r>
              <a:rPr lang="en-US" dirty="0"/>
              <a:t>Consumption (</a:t>
            </a:r>
            <a:r>
              <a:rPr lang="en-US" b="1" dirty="0"/>
              <a:t>C</a:t>
            </a:r>
            <a:r>
              <a:rPr lang="en-US" dirty="0"/>
              <a:t>)</a:t>
            </a:r>
          </a:p>
          <a:p>
            <a:pPr lvl="1"/>
            <a:r>
              <a:rPr lang="en-US" dirty="0"/>
              <a:t>Investment (</a:t>
            </a:r>
            <a:r>
              <a:rPr lang="en-US" b="1" dirty="0"/>
              <a:t>I</a:t>
            </a:r>
            <a:r>
              <a:rPr lang="en-US" dirty="0"/>
              <a:t>)</a:t>
            </a:r>
          </a:p>
          <a:p>
            <a:pPr lvl="1"/>
            <a:r>
              <a:rPr lang="en-US" dirty="0"/>
              <a:t>Government Purchases (</a:t>
            </a:r>
            <a:r>
              <a:rPr lang="en-US" b="1" dirty="0"/>
              <a:t>G</a:t>
            </a:r>
            <a:r>
              <a:rPr lang="en-US" dirty="0"/>
              <a:t>)</a:t>
            </a:r>
          </a:p>
          <a:p>
            <a:pPr lvl="1"/>
            <a:r>
              <a:rPr lang="en-US" dirty="0"/>
              <a:t>Net Exports (</a:t>
            </a:r>
            <a:r>
              <a:rPr lang="en-US" b="1" dirty="0"/>
              <a:t>NX</a:t>
            </a:r>
            <a:r>
              <a:rPr lang="en-US" dirty="0"/>
              <a:t>)</a:t>
            </a:r>
          </a:p>
          <a:p>
            <a:r>
              <a:rPr lang="en-US" dirty="0"/>
              <a:t>These components add up to </a:t>
            </a:r>
            <a:r>
              <a:rPr lang="en-US" b="1" dirty="0"/>
              <a:t>GDP</a:t>
            </a:r>
            <a:r>
              <a:rPr lang="en-US" dirty="0"/>
              <a:t> (denoted </a:t>
            </a:r>
            <a:r>
              <a:rPr lang="en-US" b="1" dirty="0"/>
              <a:t>Y</a:t>
            </a:r>
            <a:r>
              <a:rPr lang="en-US" dirty="0" smtClean="0"/>
              <a:t>): </a:t>
            </a:r>
            <a:r>
              <a:rPr lang="en-US" b="1" dirty="0" smtClean="0">
                <a:solidFill>
                  <a:srgbClr val="C00000"/>
                </a:solidFill>
              </a:rPr>
              <a:t>Y = C + I + G + NX</a:t>
            </a:r>
            <a:endParaRPr lang="en-US" b="1" dirty="0">
              <a:solidFill>
                <a:srgbClr val="C00000"/>
              </a:solidFill>
            </a:endParaRP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23</a:t>
            </a:fld>
            <a:endParaRPr lang="en-US"/>
          </a:p>
        </p:txBody>
      </p:sp>
      <p:sp>
        <p:nvSpPr>
          <p:cNvPr id="6" name="頁尾版面配置區 3"/>
          <p:cNvSpPr>
            <a:spLocks noGrp="1"/>
          </p:cNvSpPr>
          <p:nvPr>
            <p:ph type="ftr" sz="quarter" idx="11"/>
          </p:nvPr>
        </p:nvSpPr>
        <p:spPr>
          <a:xfrm>
            <a:off x="0" y="6359858"/>
            <a:ext cx="11887200" cy="498143"/>
          </a:xfrm>
        </p:spPr>
        <p:txBody>
          <a:bodyPr/>
          <a:lstStyle/>
          <a:p>
            <a:pPr>
              <a:defRPr/>
            </a:pPr>
            <a:r>
              <a:rPr lang="en-US" sz="900" dirty="0" smtClean="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sz="900" dirty="0">
              <a:solidFill>
                <a:srgbClr val="000000"/>
              </a:solidFill>
            </a:endParaRPr>
          </a:p>
        </p:txBody>
      </p:sp>
    </p:spTree>
    <p:extLst>
      <p:ext uri="{BB962C8B-B14F-4D97-AF65-F5344CB8AC3E}">
        <p14:creationId xmlns:p14="http://schemas.microsoft.com/office/powerpoint/2010/main" val="258636466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Consumption (</a:t>
            </a:r>
            <a:r>
              <a:rPr lang="en-US" sz="4800" b="1" i="1" dirty="0"/>
              <a:t>C</a:t>
            </a:r>
            <a:r>
              <a:rPr lang="en-US" sz="4800" dirty="0"/>
              <a:t>)</a:t>
            </a:r>
          </a:p>
        </p:txBody>
      </p:sp>
      <p:sp>
        <p:nvSpPr>
          <p:cNvPr id="3" name="Content Placeholder 2"/>
          <p:cNvSpPr>
            <a:spLocks noGrp="1"/>
          </p:cNvSpPr>
          <p:nvPr>
            <p:ph idx="1"/>
          </p:nvPr>
        </p:nvSpPr>
        <p:spPr/>
        <p:txBody>
          <a:bodyPr/>
          <a:lstStyle/>
          <a:p>
            <a:pPr>
              <a:lnSpc>
                <a:spcPct val="150000"/>
              </a:lnSpc>
              <a:spcBef>
                <a:spcPts val="0"/>
              </a:spcBef>
            </a:pPr>
            <a:r>
              <a:rPr lang="en-US" dirty="0"/>
              <a:t>Consumption, </a:t>
            </a:r>
            <a:r>
              <a:rPr lang="en-US" b="1" i="1" dirty="0"/>
              <a:t>C</a:t>
            </a:r>
          </a:p>
          <a:p>
            <a:pPr lvl="1">
              <a:lnSpc>
                <a:spcPct val="150000"/>
              </a:lnSpc>
              <a:spcBef>
                <a:spcPts val="0"/>
              </a:spcBef>
            </a:pPr>
            <a:r>
              <a:rPr lang="en-US" dirty="0"/>
              <a:t>Total spending by households on goods and services </a:t>
            </a:r>
          </a:p>
          <a:p>
            <a:pPr lvl="1">
              <a:lnSpc>
                <a:spcPct val="150000"/>
              </a:lnSpc>
              <a:spcBef>
                <a:spcPts val="0"/>
              </a:spcBef>
            </a:pPr>
            <a:r>
              <a:rPr lang="en-US" u="sng" dirty="0"/>
              <a:t>Does not include </a:t>
            </a:r>
            <a:r>
              <a:rPr lang="en-US" dirty="0"/>
              <a:t>purchases of new housing </a:t>
            </a:r>
          </a:p>
          <a:p>
            <a:pPr>
              <a:lnSpc>
                <a:spcPct val="150000"/>
              </a:lnSpc>
              <a:spcBef>
                <a:spcPts val="0"/>
              </a:spcBef>
            </a:pPr>
            <a:r>
              <a:rPr lang="en-US" dirty="0"/>
              <a:t>Note on housing costs:  </a:t>
            </a:r>
          </a:p>
          <a:p>
            <a:pPr lvl="1">
              <a:lnSpc>
                <a:spcPct val="150000"/>
              </a:lnSpc>
              <a:spcBef>
                <a:spcPts val="0"/>
              </a:spcBef>
            </a:pPr>
            <a:r>
              <a:rPr lang="en-US" sz="2800" dirty="0"/>
              <a:t>For renters, </a:t>
            </a:r>
            <a:r>
              <a:rPr lang="en-US" sz="2800" b="1" i="1" dirty="0"/>
              <a:t>C</a:t>
            </a:r>
            <a:r>
              <a:rPr lang="en-US" sz="2800" dirty="0"/>
              <a:t> includes rent payments. </a:t>
            </a:r>
          </a:p>
          <a:p>
            <a:pPr lvl="1">
              <a:lnSpc>
                <a:spcPct val="150000"/>
              </a:lnSpc>
              <a:spcBef>
                <a:spcPts val="0"/>
              </a:spcBef>
            </a:pPr>
            <a:r>
              <a:rPr lang="en-US" sz="2800" dirty="0"/>
              <a:t>For homeowners, </a:t>
            </a:r>
            <a:r>
              <a:rPr lang="en-US" sz="2800" b="1" i="1" dirty="0"/>
              <a:t>C</a:t>
            </a:r>
            <a:r>
              <a:rPr lang="en-US" sz="2800" dirty="0"/>
              <a:t> includes the imputed rental value of the house, but not the purchase price or mortgage payments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24</a:t>
            </a:fld>
            <a:endParaRPr lang="en-US"/>
          </a:p>
        </p:txBody>
      </p:sp>
      <p:sp>
        <p:nvSpPr>
          <p:cNvPr id="6" name="Footer Placeholder 2"/>
          <p:cNvSpPr>
            <a:spLocks noGrp="1"/>
          </p:cNvSpPr>
          <p:nvPr>
            <p:ph type="ftr" sz="quarter" idx="4294967295"/>
          </p:nvPr>
        </p:nvSpPr>
        <p:spPr>
          <a:xfrm>
            <a:off x="6353" y="6400800"/>
            <a:ext cx="11815232" cy="4572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 2021 Cengage Learning</a:t>
            </a:r>
            <a:r>
              <a:rPr lang="en-US" baseline="30000" dirty="0"/>
              <a:t>®</a:t>
            </a:r>
            <a:r>
              <a:rPr lang="en-US" dirty="0"/>
              <a:t>.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88504399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Investment (</a:t>
            </a:r>
            <a:r>
              <a:rPr lang="en-US" sz="4800" b="1" i="1" dirty="0"/>
              <a:t>I</a:t>
            </a:r>
            <a:r>
              <a:rPr lang="en-US" sz="4800" dirty="0"/>
              <a:t>)</a:t>
            </a:r>
          </a:p>
        </p:txBody>
      </p:sp>
      <p:sp>
        <p:nvSpPr>
          <p:cNvPr id="3" name="Content Placeholder 2"/>
          <p:cNvSpPr>
            <a:spLocks noGrp="1"/>
          </p:cNvSpPr>
          <p:nvPr>
            <p:ph idx="1"/>
          </p:nvPr>
        </p:nvSpPr>
        <p:spPr/>
        <p:txBody>
          <a:bodyPr/>
          <a:lstStyle/>
          <a:p>
            <a:r>
              <a:rPr lang="en-US" sz="3200" dirty="0"/>
              <a:t>Investment, </a:t>
            </a:r>
            <a:r>
              <a:rPr lang="en-US" sz="3200" b="1" i="1" dirty="0"/>
              <a:t>I</a:t>
            </a:r>
          </a:p>
          <a:p>
            <a:pPr lvl="1"/>
            <a:r>
              <a:rPr lang="en-US" sz="2800" dirty="0"/>
              <a:t>Total spending on goods that will be used in the future to produce more goods  </a:t>
            </a:r>
          </a:p>
          <a:p>
            <a:pPr lvl="2"/>
            <a:r>
              <a:rPr lang="en-US" dirty="0"/>
              <a:t>Business capital: business structures, equipment, and intellectual property products </a:t>
            </a:r>
          </a:p>
          <a:p>
            <a:pPr lvl="2"/>
            <a:r>
              <a:rPr lang="en-US" dirty="0"/>
              <a:t>Residential capital: landlord’s apartment building; a homeowner’s personal residence</a:t>
            </a:r>
          </a:p>
          <a:p>
            <a:pPr lvl="2"/>
            <a:r>
              <a:rPr lang="en-US" dirty="0" smtClean="0"/>
              <a:t>Inventory accumulations: goods </a:t>
            </a:r>
            <a:r>
              <a:rPr lang="en-US" dirty="0"/>
              <a:t>produced but not yet </a:t>
            </a:r>
            <a:r>
              <a:rPr lang="en-US" dirty="0" smtClean="0"/>
              <a:t>sold</a:t>
            </a:r>
            <a:endParaRPr lang="en-US" dirty="0"/>
          </a:p>
          <a:p>
            <a:pPr marL="0" indent="0">
              <a:buNone/>
            </a:pPr>
            <a:r>
              <a:rPr lang="en-US" sz="3200" dirty="0">
                <a:solidFill>
                  <a:srgbClr val="C00000"/>
                </a:solidFill>
              </a:rPr>
              <a:t>“Investment” </a:t>
            </a:r>
            <a:r>
              <a:rPr lang="en-US" sz="3200" u="sng" dirty="0">
                <a:solidFill>
                  <a:srgbClr val="C00000"/>
                </a:solidFill>
              </a:rPr>
              <a:t>does not mean </a:t>
            </a:r>
            <a:r>
              <a:rPr lang="en-US" sz="3200" dirty="0">
                <a:solidFill>
                  <a:srgbClr val="C00000"/>
                </a:solidFill>
              </a:rPr>
              <a:t>the purchase of financial assets like stocks and bonds.</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25</a:t>
            </a:fld>
            <a:endParaRPr lang="en-US"/>
          </a:p>
        </p:txBody>
      </p:sp>
      <p:sp>
        <p:nvSpPr>
          <p:cNvPr id="6" name="頁尾版面配置區 3"/>
          <p:cNvSpPr>
            <a:spLocks noGrp="1"/>
          </p:cNvSpPr>
          <p:nvPr>
            <p:ph type="ftr" sz="quarter" idx="11"/>
          </p:nvPr>
        </p:nvSpPr>
        <p:spPr>
          <a:xfrm>
            <a:off x="0" y="6359858"/>
            <a:ext cx="11887200" cy="498143"/>
          </a:xfrm>
        </p:spPr>
        <p:txBody>
          <a:bodyPr/>
          <a:lstStyle/>
          <a:p>
            <a:pPr>
              <a:defRPr/>
            </a:pPr>
            <a:r>
              <a:rPr lang="en-US" sz="900" dirty="0" smtClean="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sz="900" dirty="0">
              <a:solidFill>
                <a:srgbClr val="000000"/>
              </a:solidFill>
            </a:endParaRPr>
          </a:p>
        </p:txBody>
      </p:sp>
    </p:spTree>
    <p:extLst>
      <p:ext uri="{BB962C8B-B14F-4D97-AF65-F5344CB8AC3E}">
        <p14:creationId xmlns:p14="http://schemas.microsoft.com/office/powerpoint/2010/main" val="96534807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Government Purchases (</a:t>
            </a:r>
            <a:r>
              <a:rPr lang="en-US" sz="4800" b="1" dirty="0"/>
              <a:t>G</a:t>
            </a:r>
            <a:r>
              <a:rPr lang="en-US" sz="4800" dirty="0"/>
              <a:t>)</a:t>
            </a:r>
          </a:p>
        </p:txBody>
      </p:sp>
      <p:sp>
        <p:nvSpPr>
          <p:cNvPr id="3" name="Content Placeholder 2"/>
          <p:cNvSpPr>
            <a:spLocks noGrp="1"/>
          </p:cNvSpPr>
          <p:nvPr>
            <p:ph idx="1"/>
          </p:nvPr>
        </p:nvSpPr>
        <p:spPr/>
        <p:txBody>
          <a:bodyPr/>
          <a:lstStyle/>
          <a:p>
            <a:r>
              <a:rPr lang="en-US" dirty="0"/>
              <a:t>Government </a:t>
            </a:r>
            <a:r>
              <a:rPr lang="en-US" dirty="0" smtClean="0"/>
              <a:t>purchases </a:t>
            </a:r>
            <a:r>
              <a:rPr lang="en-US" dirty="0"/>
              <a:t>(</a:t>
            </a:r>
            <a:r>
              <a:rPr lang="en-US" b="1" dirty="0"/>
              <a:t>G</a:t>
            </a:r>
            <a:r>
              <a:rPr lang="en-US" dirty="0" smtClean="0"/>
              <a:t>)</a:t>
            </a:r>
          </a:p>
          <a:p>
            <a:pPr lvl="1"/>
            <a:r>
              <a:rPr lang="en-US" dirty="0" smtClean="0"/>
              <a:t>All </a:t>
            </a:r>
            <a:r>
              <a:rPr lang="en-US" dirty="0"/>
              <a:t>spending on the </a:t>
            </a:r>
            <a:r>
              <a:rPr lang="en-US" dirty="0" smtClean="0"/>
              <a:t>goods and services </a:t>
            </a:r>
            <a:r>
              <a:rPr lang="en-US" dirty="0"/>
              <a:t>purchased by </a:t>
            </a:r>
            <a:r>
              <a:rPr lang="en-US" dirty="0" smtClean="0"/>
              <a:t>the government</a:t>
            </a:r>
          </a:p>
          <a:p>
            <a:pPr lvl="2"/>
            <a:r>
              <a:rPr lang="en-US" dirty="0" smtClean="0"/>
              <a:t>At </a:t>
            </a:r>
            <a:r>
              <a:rPr lang="en-US" dirty="0"/>
              <a:t>the federal, state, and local levels.</a:t>
            </a:r>
          </a:p>
          <a:p>
            <a:pPr lvl="1"/>
            <a:r>
              <a:rPr lang="en-US" dirty="0" smtClean="0"/>
              <a:t>Excludes </a:t>
            </a:r>
            <a:r>
              <a:rPr lang="en-US" dirty="0"/>
              <a:t>transfer </a:t>
            </a:r>
            <a:r>
              <a:rPr lang="en-US" dirty="0" smtClean="0"/>
              <a:t>payments</a:t>
            </a:r>
          </a:p>
          <a:p>
            <a:pPr lvl="2"/>
            <a:r>
              <a:rPr lang="en-US" dirty="0" smtClean="0"/>
              <a:t>Such </a:t>
            </a:r>
            <a:r>
              <a:rPr lang="en-US" dirty="0"/>
              <a:t>as </a:t>
            </a:r>
            <a:r>
              <a:rPr lang="en-US" dirty="0" smtClean="0"/>
              <a:t>Social </a:t>
            </a:r>
            <a:r>
              <a:rPr lang="en-US" dirty="0"/>
              <a:t>Security or unemployment insurance benefits. </a:t>
            </a:r>
            <a:endParaRPr lang="en-US" dirty="0" smtClean="0"/>
          </a:p>
          <a:p>
            <a:pPr lvl="2"/>
            <a:r>
              <a:rPr lang="en-US" dirty="0" smtClean="0"/>
              <a:t>They </a:t>
            </a:r>
            <a:r>
              <a:rPr lang="en-US" dirty="0"/>
              <a:t>are not purchases of </a:t>
            </a:r>
            <a:r>
              <a:rPr lang="en-US" dirty="0" smtClean="0"/>
              <a:t>goods and services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26</a:t>
            </a:fld>
            <a:endParaRPr lang="en-US"/>
          </a:p>
        </p:txBody>
      </p:sp>
      <p:sp>
        <p:nvSpPr>
          <p:cNvPr id="6" name="頁尾版面配置區 3"/>
          <p:cNvSpPr>
            <a:spLocks noGrp="1"/>
          </p:cNvSpPr>
          <p:nvPr>
            <p:ph type="ftr" sz="quarter" idx="11"/>
          </p:nvPr>
        </p:nvSpPr>
        <p:spPr>
          <a:xfrm>
            <a:off x="0" y="6359858"/>
            <a:ext cx="11887200" cy="498143"/>
          </a:xfrm>
        </p:spPr>
        <p:txBody>
          <a:bodyPr/>
          <a:lstStyle/>
          <a:p>
            <a:pPr>
              <a:defRPr/>
            </a:pPr>
            <a:r>
              <a:rPr lang="en-US" sz="900" dirty="0" smtClean="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sz="900" dirty="0">
              <a:solidFill>
                <a:srgbClr val="000000"/>
              </a:solidFill>
            </a:endParaRPr>
          </a:p>
        </p:txBody>
      </p:sp>
    </p:spTree>
    <p:extLst>
      <p:ext uri="{BB962C8B-B14F-4D97-AF65-F5344CB8AC3E}">
        <p14:creationId xmlns:p14="http://schemas.microsoft.com/office/powerpoint/2010/main" val="17344631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Net Exports (</a:t>
            </a:r>
            <a:r>
              <a:rPr lang="en-US" sz="4800" b="1" dirty="0"/>
              <a:t>NX</a:t>
            </a:r>
            <a:r>
              <a:rPr lang="en-US" sz="4800" dirty="0"/>
              <a:t>)</a:t>
            </a:r>
          </a:p>
        </p:txBody>
      </p:sp>
      <p:sp>
        <p:nvSpPr>
          <p:cNvPr id="3" name="Content Placeholder 2"/>
          <p:cNvSpPr>
            <a:spLocks noGrp="1"/>
          </p:cNvSpPr>
          <p:nvPr>
            <p:ph idx="1"/>
          </p:nvPr>
        </p:nvSpPr>
        <p:spPr/>
        <p:txBody>
          <a:bodyPr/>
          <a:lstStyle/>
          <a:p>
            <a:r>
              <a:rPr lang="en-US" dirty="0" smtClean="0"/>
              <a:t>Net exports, </a:t>
            </a:r>
            <a:r>
              <a:rPr lang="en-US" b="1" dirty="0" smtClean="0"/>
              <a:t>NX</a:t>
            </a:r>
            <a:r>
              <a:rPr lang="en-US" dirty="0" smtClean="0"/>
              <a:t> </a:t>
            </a:r>
            <a:r>
              <a:rPr lang="en-US" dirty="0"/>
              <a:t>= exports – imports</a:t>
            </a:r>
          </a:p>
          <a:p>
            <a:pPr lvl="1"/>
            <a:r>
              <a:rPr lang="en-US" dirty="0" smtClean="0"/>
              <a:t>Exports: foreign </a:t>
            </a:r>
            <a:r>
              <a:rPr lang="en-US" dirty="0"/>
              <a:t>spending on the economy’s </a:t>
            </a:r>
            <a:r>
              <a:rPr lang="en-US" dirty="0" smtClean="0"/>
              <a:t>goods and services  </a:t>
            </a:r>
            <a:endParaRPr lang="en-US" dirty="0"/>
          </a:p>
          <a:p>
            <a:pPr lvl="1"/>
            <a:r>
              <a:rPr lang="en-US" dirty="0" smtClean="0"/>
              <a:t>Imports: are </a:t>
            </a:r>
            <a:r>
              <a:rPr lang="en-US" dirty="0"/>
              <a:t>the portions of </a:t>
            </a:r>
            <a:r>
              <a:rPr lang="en-US" b="1" dirty="0"/>
              <a:t>C</a:t>
            </a:r>
            <a:r>
              <a:rPr lang="en-US" dirty="0"/>
              <a:t>, </a:t>
            </a:r>
            <a:r>
              <a:rPr lang="en-US" b="1" dirty="0"/>
              <a:t>I</a:t>
            </a:r>
            <a:r>
              <a:rPr lang="en-US" dirty="0"/>
              <a:t>, and </a:t>
            </a:r>
            <a:r>
              <a:rPr lang="en-US" b="1" dirty="0"/>
              <a:t>G</a:t>
            </a:r>
            <a:r>
              <a:rPr lang="en-US" dirty="0"/>
              <a:t> </a:t>
            </a:r>
            <a:br>
              <a:rPr lang="en-US" dirty="0"/>
            </a:br>
            <a:r>
              <a:rPr lang="en-US" dirty="0"/>
              <a:t>that are spent on </a:t>
            </a:r>
            <a:r>
              <a:rPr lang="en-US" dirty="0" smtClean="0"/>
              <a:t>goods and services </a:t>
            </a:r>
            <a:r>
              <a:rPr lang="en-US" dirty="0"/>
              <a:t>produced </a:t>
            </a:r>
            <a:r>
              <a:rPr lang="en-US" dirty="0" smtClean="0"/>
              <a:t>abroad</a:t>
            </a:r>
            <a:endParaRPr lang="en-US" dirty="0"/>
          </a:p>
          <a:p>
            <a:r>
              <a:rPr lang="en-US" dirty="0"/>
              <a:t>Adding up all the components of </a:t>
            </a:r>
            <a:r>
              <a:rPr lang="en-US" b="1" dirty="0"/>
              <a:t>GDP</a:t>
            </a:r>
            <a:r>
              <a:rPr lang="en-US" dirty="0"/>
              <a:t> gives</a:t>
            </a:r>
            <a:r>
              <a:rPr lang="en-US" dirty="0" smtClean="0"/>
              <a:t>:</a:t>
            </a:r>
          </a:p>
          <a:p>
            <a:pPr marL="0" indent="0" algn="ctr">
              <a:buNone/>
            </a:pPr>
            <a:r>
              <a:rPr lang="en-US" b="1" i="1" dirty="0" smtClean="0">
                <a:solidFill>
                  <a:srgbClr val="C00000"/>
                </a:solidFill>
              </a:rPr>
              <a:t>Y = C + I + G + NX</a:t>
            </a:r>
            <a:endParaRPr lang="en-US" b="1" i="1" dirty="0">
              <a:solidFill>
                <a:srgbClr val="C00000"/>
              </a:solidFill>
            </a:endParaRP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27</a:t>
            </a:fld>
            <a:endParaRPr lang="en-US"/>
          </a:p>
        </p:txBody>
      </p:sp>
      <p:sp>
        <p:nvSpPr>
          <p:cNvPr id="6" name="頁尾版面配置區 3"/>
          <p:cNvSpPr>
            <a:spLocks noGrp="1"/>
          </p:cNvSpPr>
          <p:nvPr>
            <p:ph type="ftr" sz="quarter" idx="11"/>
          </p:nvPr>
        </p:nvSpPr>
        <p:spPr>
          <a:xfrm>
            <a:off x="0" y="6359858"/>
            <a:ext cx="11887200" cy="498143"/>
          </a:xfrm>
        </p:spPr>
        <p:txBody>
          <a:bodyPr/>
          <a:lstStyle/>
          <a:p>
            <a:pPr>
              <a:defRPr/>
            </a:pPr>
            <a:r>
              <a:rPr lang="en-US" sz="900" dirty="0" smtClean="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sz="900" dirty="0">
              <a:solidFill>
                <a:srgbClr val="000000"/>
              </a:solidFill>
            </a:endParaRPr>
          </a:p>
        </p:txBody>
      </p:sp>
    </p:spTree>
    <p:extLst>
      <p:ext uri="{BB962C8B-B14F-4D97-AF65-F5344CB8AC3E}">
        <p14:creationId xmlns:p14="http://schemas.microsoft.com/office/powerpoint/2010/main" val="141509300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905000" y="1143000"/>
          <a:ext cx="8382000" cy="4937760"/>
        </p:xfrm>
        <a:graphic>
          <a:graphicData uri="http://schemas.openxmlformats.org/drawingml/2006/table">
            <a:tbl>
              <a:tblPr firstRow="1" bandRow="1">
                <a:tableStyleId>{5C22544A-7EE6-4342-B048-85BDC9FD1C3A}</a:tableStyleId>
              </a:tblPr>
              <a:tblGrid>
                <a:gridCol w="1611923">
                  <a:extLst>
                    <a:ext uri="{9D8B030D-6E8A-4147-A177-3AD203B41FA5}">
                      <a16:colId xmlns:a16="http://schemas.microsoft.com/office/drawing/2014/main" val="20000"/>
                    </a:ext>
                  </a:extLst>
                </a:gridCol>
                <a:gridCol w="1862443">
                  <a:extLst>
                    <a:ext uri="{9D8B030D-6E8A-4147-A177-3AD203B41FA5}">
                      <a16:colId xmlns:a16="http://schemas.microsoft.com/office/drawing/2014/main" val="20001"/>
                    </a:ext>
                  </a:extLst>
                </a:gridCol>
                <a:gridCol w="2270461">
                  <a:extLst>
                    <a:ext uri="{9D8B030D-6E8A-4147-A177-3AD203B41FA5}">
                      <a16:colId xmlns:a16="http://schemas.microsoft.com/office/drawing/2014/main" val="20002"/>
                    </a:ext>
                  </a:extLst>
                </a:gridCol>
                <a:gridCol w="2637173">
                  <a:extLst>
                    <a:ext uri="{9D8B030D-6E8A-4147-A177-3AD203B41FA5}">
                      <a16:colId xmlns:a16="http://schemas.microsoft.com/office/drawing/2014/main" val="20003"/>
                    </a:ext>
                  </a:extLst>
                </a:gridCol>
              </a:tblGrid>
              <a:tr h="289560">
                <a:tc>
                  <a:txBody>
                    <a:bodyPr/>
                    <a:lstStyle/>
                    <a:p>
                      <a:pPr>
                        <a:lnSpc>
                          <a:spcPct val="150000"/>
                        </a:lnSpc>
                      </a:pPr>
                      <a:endParaRPr lang="en-US" sz="3200" i="1"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pPr>
                      <a:r>
                        <a:rPr lang="en-US" sz="3200" i="1" dirty="0">
                          <a:solidFill>
                            <a:schemeClr val="tx1"/>
                          </a:solidFill>
                        </a:rPr>
                        <a:t>Billions</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50000"/>
                        </a:lnSpc>
                      </a:pPr>
                      <a:r>
                        <a:rPr lang="en-US" sz="3200" i="1" dirty="0">
                          <a:solidFill>
                            <a:schemeClr val="tx1"/>
                          </a:solidFill>
                        </a:rPr>
                        <a:t>% of GDP</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50000"/>
                        </a:lnSpc>
                      </a:pPr>
                      <a:r>
                        <a:rPr lang="en-US" sz="3200" i="1" dirty="0">
                          <a:solidFill>
                            <a:schemeClr val="tx1"/>
                          </a:solidFill>
                        </a:rPr>
                        <a:t>Per</a:t>
                      </a:r>
                      <a:r>
                        <a:rPr lang="en-US" sz="3200" i="1" baseline="0" dirty="0">
                          <a:solidFill>
                            <a:schemeClr val="tx1"/>
                          </a:solidFill>
                        </a:rPr>
                        <a:t> </a:t>
                      </a:r>
                      <a:r>
                        <a:rPr lang="en-US" sz="3200" i="1" dirty="0">
                          <a:solidFill>
                            <a:schemeClr val="tx1"/>
                          </a:solidFill>
                        </a:rPr>
                        <a:t>person</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89560">
                <a:tc>
                  <a:txBody>
                    <a:bodyPr/>
                    <a:lstStyle/>
                    <a:p>
                      <a:pPr algn="ctr">
                        <a:lnSpc>
                          <a:spcPct val="150000"/>
                        </a:lnSpc>
                      </a:pPr>
                      <a:r>
                        <a:rPr lang="en-US" sz="3200" b="1" dirty="0">
                          <a:solidFill>
                            <a:srgbClr val="002060"/>
                          </a:solidFill>
                        </a:rPr>
                        <a:t>Y</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50000"/>
                        </a:lnSpc>
                      </a:pPr>
                      <a:r>
                        <a:rPr lang="en-US" sz="3200" dirty="0">
                          <a:solidFill>
                            <a:schemeClr val="accent6">
                              <a:lumMod val="50000"/>
                            </a:schemeClr>
                          </a:solidFill>
                        </a:rPr>
                        <a:t>$20,494</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50000"/>
                        </a:lnSpc>
                      </a:pPr>
                      <a:r>
                        <a:rPr lang="en-US" sz="3200" dirty="0">
                          <a:solidFill>
                            <a:schemeClr val="accent6">
                              <a:lumMod val="50000"/>
                            </a:schemeClr>
                          </a:solidFill>
                        </a:rPr>
                        <a:t>100.0</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50000"/>
                        </a:lnSpc>
                      </a:pPr>
                      <a:r>
                        <a:rPr lang="en-US" sz="3200" dirty="0">
                          <a:solidFill>
                            <a:schemeClr val="accent6">
                              <a:lumMod val="50000"/>
                            </a:schemeClr>
                          </a:solidFill>
                        </a:rPr>
                        <a:t>$62,407</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89560">
                <a:tc>
                  <a:txBody>
                    <a:bodyPr/>
                    <a:lstStyle/>
                    <a:p>
                      <a:pPr algn="ctr">
                        <a:lnSpc>
                          <a:spcPct val="150000"/>
                        </a:lnSpc>
                      </a:pPr>
                      <a:r>
                        <a:rPr lang="en-US" sz="3200" b="1" dirty="0">
                          <a:solidFill>
                            <a:schemeClr val="tx1"/>
                          </a:solidFill>
                        </a:rPr>
                        <a:t>C</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50000"/>
                        </a:lnSpc>
                      </a:pPr>
                      <a:r>
                        <a:rPr lang="en-US" sz="3200" dirty="0">
                          <a:solidFill>
                            <a:schemeClr val="tx1"/>
                          </a:solidFill>
                        </a:rPr>
                        <a:t>13,948</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50000"/>
                        </a:lnSpc>
                      </a:pPr>
                      <a:r>
                        <a:rPr lang="en-US" sz="3200" dirty="0">
                          <a:solidFill>
                            <a:schemeClr val="tx1"/>
                          </a:solidFill>
                        </a:rPr>
                        <a:t>68.1</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50000"/>
                        </a:lnSpc>
                      </a:pPr>
                      <a:r>
                        <a:rPr lang="en-US" sz="3200" dirty="0">
                          <a:solidFill>
                            <a:schemeClr val="tx1"/>
                          </a:solidFill>
                        </a:rPr>
                        <a:t>42,473</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89560">
                <a:tc>
                  <a:txBody>
                    <a:bodyPr/>
                    <a:lstStyle/>
                    <a:p>
                      <a:pPr algn="ctr">
                        <a:lnSpc>
                          <a:spcPct val="150000"/>
                        </a:lnSpc>
                      </a:pPr>
                      <a:r>
                        <a:rPr lang="en-US" sz="3200" b="1" dirty="0">
                          <a:solidFill>
                            <a:schemeClr val="tx1"/>
                          </a:solidFill>
                        </a:rPr>
                        <a:t>I</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50000"/>
                        </a:lnSpc>
                      </a:pPr>
                      <a:r>
                        <a:rPr lang="en-US" sz="3200" dirty="0">
                          <a:solidFill>
                            <a:schemeClr val="tx1"/>
                          </a:solidFill>
                        </a:rPr>
                        <a:t>3,650</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50000"/>
                        </a:lnSpc>
                      </a:pPr>
                      <a:r>
                        <a:rPr lang="en-US" sz="3200" dirty="0">
                          <a:solidFill>
                            <a:schemeClr val="tx1"/>
                          </a:solidFill>
                        </a:rPr>
                        <a:t>17.8</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50000"/>
                        </a:lnSpc>
                      </a:pPr>
                      <a:r>
                        <a:rPr lang="en-US" sz="3200" dirty="0">
                          <a:solidFill>
                            <a:schemeClr val="tx1"/>
                          </a:solidFill>
                        </a:rPr>
                        <a:t>11,115</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89560">
                <a:tc>
                  <a:txBody>
                    <a:bodyPr/>
                    <a:lstStyle/>
                    <a:p>
                      <a:pPr algn="ctr">
                        <a:lnSpc>
                          <a:spcPct val="150000"/>
                        </a:lnSpc>
                      </a:pPr>
                      <a:r>
                        <a:rPr lang="en-US" sz="3200" b="1" dirty="0">
                          <a:solidFill>
                            <a:schemeClr val="tx1"/>
                          </a:solidFill>
                        </a:rPr>
                        <a:t>G</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50000"/>
                        </a:lnSpc>
                      </a:pPr>
                      <a:r>
                        <a:rPr lang="en-US" sz="3200" dirty="0">
                          <a:solidFill>
                            <a:schemeClr val="tx1"/>
                          </a:solidFill>
                        </a:rPr>
                        <a:t>3,521</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50000"/>
                        </a:lnSpc>
                      </a:pPr>
                      <a:r>
                        <a:rPr lang="en-US" sz="3200" dirty="0">
                          <a:solidFill>
                            <a:schemeClr val="tx1"/>
                          </a:solidFill>
                        </a:rPr>
                        <a:t>17.2</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50000"/>
                        </a:lnSpc>
                      </a:pPr>
                      <a:r>
                        <a:rPr lang="en-US" sz="3200" dirty="0">
                          <a:solidFill>
                            <a:schemeClr val="tx1"/>
                          </a:solidFill>
                        </a:rPr>
                        <a:t>10,722</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89560">
                <a:tc>
                  <a:txBody>
                    <a:bodyPr/>
                    <a:lstStyle/>
                    <a:p>
                      <a:pPr algn="ctr">
                        <a:lnSpc>
                          <a:spcPct val="150000"/>
                        </a:lnSpc>
                      </a:pPr>
                      <a:r>
                        <a:rPr lang="en-US" sz="3200" b="1" dirty="0">
                          <a:solidFill>
                            <a:schemeClr val="tx1"/>
                          </a:solidFill>
                        </a:rPr>
                        <a:t>NX</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50000"/>
                        </a:lnSpc>
                      </a:pPr>
                      <a:r>
                        <a:rPr lang="en-US" sz="3200" dirty="0">
                          <a:solidFill>
                            <a:schemeClr val="tx1"/>
                          </a:solidFill>
                        </a:rPr>
                        <a:t>-625</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50000"/>
                        </a:lnSpc>
                      </a:pPr>
                      <a:r>
                        <a:rPr lang="en-US" sz="3200" dirty="0">
                          <a:solidFill>
                            <a:schemeClr val="tx1"/>
                          </a:solidFill>
                        </a:rPr>
                        <a:t>-3.0</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50000"/>
                        </a:lnSpc>
                      </a:pPr>
                      <a:r>
                        <a:rPr lang="en-US" sz="3200" dirty="0">
                          <a:solidFill>
                            <a:schemeClr val="tx1"/>
                          </a:solidFill>
                        </a:rPr>
                        <a:t>-1,903</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a:xfrm>
            <a:off x="101600" y="100940"/>
            <a:ext cx="11887200" cy="965860"/>
          </a:xfrm>
        </p:spPr>
        <p:txBody>
          <a:bodyPr/>
          <a:lstStyle/>
          <a:p>
            <a:pPr algn="ctr"/>
            <a:r>
              <a:rPr lang="en-US" sz="4400" dirty="0">
                <a:solidFill>
                  <a:srgbClr val="C00000"/>
                </a:solidFill>
              </a:rPr>
              <a:t>U.S. </a:t>
            </a:r>
            <a:r>
              <a:rPr lang="en-US" sz="4400" b="1" i="1" dirty="0">
                <a:solidFill>
                  <a:srgbClr val="C00000"/>
                </a:solidFill>
              </a:rPr>
              <a:t>GDP</a:t>
            </a:r>
            <a:r>
              <a:rPr lang="en-US" sz="4400" dirty="0">
                <a:solidFill>
                  <a:srgbClr val="C00000"/>
                </a:solidFill>
              </a:rPr>
              <a:t> and its components, 2018</a:t>
            </a:r>
          </a:p>
        </p:txBody>
      </p:sp>
      <p:sp>
        <p:nvSpPr>
          <p:cNvPr id="4" name="Slide Number Placeholder 3"/>
          <p:cNvSpPr>
            <a:spLocks noGrp="1"/>
          </p:cNvSpPr>
          <p:nvPr>
            <p:ph type="sldNum" sz="quarter" idx="10"/>
          </p:nvPr>
        </p:nvSpPr>
        <p:spPr>
          <a:prstGeom prst="rect">
            <a:avLst/>
          </a:prstGeom>
        </p:spPr>
        <p:txBody>
          <a:bodyPr/>
          <a:lstStyle/>
          <a:p>
            <a:pPr>
              <a:defRPr/>
            </a:pPr>
            <a:fld id="{2F37425F-5E17-4209-B948-B5CE2119E408}" type="slidenum">
              <a:rPr lang="en-US" smtClean="0"/>
              <a:pPr>
                <a:defRPr/>
              </a:pPr>
              <a:t>28</a:t>
            </a:fld>
            <a:endParaRPr lang="en-US" dirty="0"/>
          </a:p>
        </p:txBody>
      </p:sp>
      <p:sp>
        <p:nvSpPr>
          <p:cNvPr id="7" name="Footer Placeholder 2"/>
          <p:cNvSpPr>
            <a:spLocks noGrp="1"/>
          </p:cNvSpPr>
          <p:nvPr>
            <p:ph type="ftr" sz="quarter" idx="4294967295"/>
          </p:nvPr>
        </p:nvSpPr>
        <p:spPr>
          <a:xfrm>
            <a:off x="0" y="6400800"/>
            <a:ext cx="11887200" cy="4572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 2021 Cengage Learning</a:t>
            </a:r>
            <a:r>
              <a:rPr lang="en-US" baseline="30000" dirty="0"/>
              <a:t>®</a:t>
            </a:r>
            <a:r>
              <a:rPr lang="en-US" dirty="0"/>
              <a:t>.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8544950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1600" y="100940"/>
            <a:ext cx="11887200" cy="871820"/>
          </a:xfrm>
        </p:spPr>
        <p:txBody>
          <a:bodyPr/>
          <a:lstStyle/>
          <a:p>
            <a:r>
              <a:rPr lang="en-US" altLang="zh-TW" sz="4000" dirty="0" smtClean="0"/>
              <a:t>Table 1A GDP and Its Component (Taiwan*)</a:t>
            </a:r>
            <a:endParaRPr lang="zh-TW" altLang="en-US" sz="4000" dirty="0"/>
          </a:p>
        </p:txBody>
      </p:sp>
      <p:sp>
        <p:nvSpPr>
          <p:cNvPr id="3" name="投影片編號版面配置區 2"/>
          <p:cNvSpPr>
            <a:spLocks noGrp="1"/>
          </p:cNvSpPr>
          <p:nvPr>
            <p:ph type="sldNum" sz="quarter" idx="10"/>
          </p:nvPr>
        </p:nvSpPr>
        <p:spPr/>
        <p:txBody>
          <a:bodyPr/>
          <a:lstStyle/>
          <a:p>
            <a:pPr>
              <a:defRPr/>
            </a:pPr>
            <a:fld id="{073C29DC-2178-4274-9150-45F8EBD31C2D}" type="slidenum">
              <a:rPr lang="en-US" smtClean="0"/>
              <a:pPr>
                <a:defRPr/>
              </a:pPr>
              <a:t>29</a:t>
            </a:fld>
            <a:endParaRPr lang="en-US"/>
          </a:p>
        </p:txBody>
      </p:sp>
      <p:sp>
        <p:nvSpPr>
          <p:cNvPr id="4" name="頁尾版面配置區 3"/>
          <p:cNvSpPr>
            <a:spLocks noGrp="1"/>
          </p:cNvSpPr>
          <p:nvPr>
            <p:ph type="ftr" sz="quarter" idx="11"/>
          </p:nvPr>
        </p:nvSpPr>
        <p:spPr>
          <a:xfrm>
            <a:off x="0" y="6359858"/>
            <a:ext cx="11887200" cy="498143"/>
          </a:xfrm>
        </p:spPr>
        <p:txBody>
          <a:bodyPr/>
          <a:lstStyle/>
          <a:p>
            <a:pPr>
              <a:defRPr/>
            </a:pPr>
            <a:r>
              <a:rPr lang="en-US" sz="900" dirty="0" smtClean="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sz="900" dirty="0">
              <a:solidFill>
                <a:srgbClr val="000000"/>
              </a:solidFill>
            </a:endParaRPr>
          </a:p>
        </p:txBody>
      </p:sp>
      <p:graphicFrame>
        <p:nvGraphicFramePr>
          <p:cNvPr id="6" name="內容版面配置區 5"/>
          <p:cNvGraphicFramePr>
            <a:graphicFrameLocks noGrp="1"/>
          </p:cNvGraphicFramePr>
          <p:nvPr>
            <p:ph idx="12"/>
            <p:extLst>
              <p:ext uri="{D42A27DB-BD31-4B8C-83A1-F6EECF244321}">
                <p14:modId xmlns:p14="http://schemas.microsoft.com/office/powerpoint/2010/main" val="1284918346"/>
              </p:ext>
            </p:extLst>
          </p:nvPr>
        </p:nvGraphicFramePr>
        <p:xfrm>
          <a:off x="1798638" y="1295400"/>
          <a:ext cx="8518524" cy="4741818"/>
        </p:xfrm>
        <a:graphic>
          <a:graphicData uri="http://schemas.openxmlformats.org/drawingml/2006/table">
            <a:tbl>
              <a:tblPr firstRow="1" bandRow="1">
                <a:tableStyleId>{93296810-A885-4BE3-A3E7-6D5BEEA58F35}</a:tableStyleId>
              </a:tblPr>
              <a:tblGrid>
                <a:gridCol w="2129631">
                  <a:extLst>
                    <a:ext uri="{9D8B030D-6E8A-4147-A177-3AD203B41FA5}">
                      <a16:colId xmlns:a16="http://schemas.microsoft.com/office/drawing/2014/main" val="3964224315"/>
                    </a:ext>
                  </a:extLst>
                </a:gridCol>
                <a:gridCol w="2129631">
                  <a:extLst>
                    <a:ext uri="{9D8B030D-6E8A-4147-A177-3AD203B41FA5}">
                      <a16:colId xmlns:a16="http://schemas.microsoft.com/office/drawing/2014/main" val="3945684841"/>
                    </a:ext>
                  </a:extLst>
                </a:gridCol>
                <a:gridCol w="2129631">
                  <a:extLst>
                    <a:ext uri="{9D8B030D-6E8A-4147-A177-3AD203B41FA5}">
                      <a16:colId xmlns:a16="http://schemas.microsoft.com/office/drawing/2014/main" val="1000878902"/>
                    </a:ext>
                  </a:extLst>
                </a:gridCol>
                <a:gridCol w="2129631">
                  <a:extLst>
                    <a:ext uri="{9D8B030D-6E8A-4147-A177-3AD203B41FA5}">
                      <a16:colId xmlns:a16="http://schemas.microsoft.com/office/drawing/2014/main" val="3920607663"/>
                    </a:ext>
                  </a:extLst>
                </a:gridCol>
              </a:tblGrid>
              <a:tr h="544286">
                <a:tc>
                  <a:txBody>
                    <a:bodyPr/>
                    <a:lstStyle/>
                    <a:p>
                      <a:pPr algn="ctr"/>
                      <a:endParaRPr lang="zh-TW" altLang="en-US" dirty="0"/>
                    </a:p>
                  </a:txBody>
                  <a:tcPr anchor="ctr"/>
                </a:tc>
                <a:tc>
                  <a:txBody>
                    <a:bodyPr/>
                    <a:lstStyle/>
                    <a:p>
                      <a:pPr algn="ctr"/>
                      <a:r>
                        <a:rPr lang="en-US" altLang="zh-TW" dirty="0" smtClean="0"/>
                        <a:t>Total</a:t>
                      </a:r>
                    </a:p>
                    <a:p>
                      <a:pPr algn="ctr"/>
                      <a:r>
                        <a:rPr lang="en-US" altLang="zh-TW" dirty="0" smtClean="0"/>
                        <a:t>(in billions of US dollars)</a:t>
                      </a:r>
                      <a:endParaRPr lang="zh-TW" altLang="en-US" dirty="0"/>
                    </a:p>
                  </a:txBody>
                  <a:tcPr anchor="ctr"/>
                </a:tc>
                <a:tc>
                  <a:txBody>
                    <a:bodyPr/>
                    <a:lstStyle/>
                    <a:p>
                      <a:pPr algn="ctr"/>
                      <a:r>
                        <a:rPr lang="en-US" altLang="zh-TW" dirty="0" smtClean="0"/>
                        <a:t>Per Person</a:t>
                      </a:r>
                    </a:p>
                    <a:p>
                      <a:pPr algn="ctr"/>
                      <a:r>
                        <a:rPr lang="en-US" altLang="zh-TW" dirty="0" smtClean="0"/>
                        <a:t>(in US dollars)</a:t>
                      </a:r>
                      <a:endParaRPr lang="zh-TW" altLang="en-US" dirty="0"/>
                    </a:p>
                  </a:txBody>
                  <a:tcPr anchor="ctr"/>
                </a:tc>
                <a:tc>
                  <a:txBody>
                    <a:bodyPr/>
                    <a:lstStyle/>
                    <a:p>
                      <a:pPr algn="ctr"/>
                      <a:r>
                        <a:rPr lang="en-US" altLang="zh-TW" dirty="0" smtClean="0"/>
                        <a:t>Percent of Total</a:t>
                      </a:r>
                      <a:endParaRPr lang="zh-TW" altLang="en-US" dirty="0"/>
                    </a:p>
                  </a:txBody>
                  <a:tcPr anchor="ctr"/>
                </a:tc>
                <a:extLst>
                  <a:ext uri="{0D108BD9-81ED-4DB2-BD59-A6C34878D82A}">
                    <a16:rowId xmlns:a16="http://schemas.microsoft.com/office/drawing/2014/main" val="1272826265"/>
                  </a:ext>
                </a:extLst>
              </a:tr>
              <a:tr h="544286">
                <a:tc>
                  <a:txBody>
                    <a:bodyPr/>
                    <a:lstStyle/>
                    <a:p>
                      <a:pPr algn="ctr"/>
                      <a:r>
                        <a:rPr lang="en-US" altLang="zh-TW" dirty="0" smtClean="0"/>
                        <a:t>Gross domestic</a:t>
                      </a:r>
                      <a:r>
                        <a:rPr lang="en-US" altLang="zh-TW" baseline="0" dirty="0" smtClean="0"/>
                        <a:t> product, Y</a:t>
                      </a:r>
                      <a:endParaRPr lang="zh-TW" altLang="en-US" dirty="0"/>
                    </a:p>
                  </a:txBody>
                  <a:tcPr anchor="ctr"/>
                </a:tc>
                <a:tc>
                  <a:txBody>
                    <a:bodyPr/>
                    <a:lstStyle/>
                    <a:p>
                      <a:pPr algn="ctr"/>
                      <a:r>
                        <a:rPr lang="en-US" altLang="zh-TW" dirty="0" smtClean="0"/>
                        <a:t>669</a:t>
                      </a:r>
                      <a:endParaRPr lang="zh-TW" altLang="en-US" dirty="0"/>
                    </a:p>
                  </a:txBody>
                  <a:tcPr anchor="ctr"/>
                </a:tc>
                <a:tc>
                  <a:txBody>
                    <a:bodyPr/>
                    <a:lstStyle/>
                    <a:p>
                      <a:pPr algn="ctr"/>
                      <a:r>
                        <a:rPr lang="en-US" altLang="zh-TW" dirty="0" smtClean="0"/>
                        <a:t>28,383</a:t>
                      </a:r>
                      <a:endParaRPr lang="zh-TW" altLang="en-US" dirty="0"/>
                    </a:p>
                  </a:txBody>
                  <a:tcPr anchor="ctr"/>
                </a:tc>
                <a:tc>
                  <a:txBody>
                    <a:bodyPr/>
                    <a:lstStyle/>
                    <a:p>
                      <a:pPr algn="ctr"/>
                      <a:r>
                        <a:rPr lang="en-US" altLang="zh-TW" dirty="0" smtClean="0"/>
                        <a:t>100%</a:t>
                      </a:r>
                      <a:endParaRPr lang="zh-TW" altLang="en-US" dirty="0"/>
                    </a:p>
                  </a:txBody>
                  <a:tcPr anchor="ctr"/>
                </a:tc>
                <a:extLst>
                  <a:ext uri="{0D108BD9-81ED-4DB2-BD59-A6C34878D82A}">
                    <a16:rowId xmlns:a16="http://schemas.microsoft.com/office/drawing/2014/main" val="2239565895"/>
                  </a:ext>
                </a:extLst>
              </a:tr>
              <a:tr h="544286">
                <a:tc>
                  <a:txBody>
                    <a:bodyPr/>
                    <a:lstStyle/>
                    <a:p>
                      <a:pPr algn="ctr"/>
                      <a:r>
                        <a:rPr lang="en-US" altLang="zh-TW" dirty="0" smtClean="0"/>
                        <a:t>Consumption, C</a:t>
                      </a:r>
                      <a:endParaRPr lang="zh-TW" altLang="en-US" dirty="0"/>
                    </a:p>
                  </a:txBody>
                  <a:tcPr anchor="ctr"/>
                </a:tc>
                <a:tc>
                  <a:txBody>
                    <a:bodyPr/>
                    <a:lstStyle/>
                    <a:p>
                      <a:pPr algn="ctr"/>
                      <a:r>
                        <a:rPr lang="en-US" altLang="zh-TW" dirty="0" smtClean="0"/>
                        <a:t>325</a:t>
                      </a:r>
                      <a:endParaRPr lang="zh-TW" altLang="en-US" dirty="0"/>
                    </a:p>
                  </a:txBody>
                  <a:tcPr anchor="ctr"/>
                </a:tc>
                <a:tc>
                  <a:txBody>
                    <a:bodyPr/>
                    <a:lstStyle/>
                    <a:p>
                      <a:pPr algn="ctr"/>
                      <a:r>
                        <a:rPr lang="en-US" altLang="zh-TW" dirty="0" smtClean="0"/>
                        <a:t>13,529</a:t>
                      </a:r>
                      <a:endParaRPr lang="zh-TW" altLang="en-US" dirty="0"/>
                    </a:p>
                  </a:txBody>
                  <a:tcPr anchor="ctr"/>
                </a:tc>
                <a:tc>
                  <a:txBody>
                    <a:bodyPr/>
                    <a:lstStyle/>
                    <a:p>
                      <a:pPr algn="ctr"/>
                      <a:r>
                        <a:rPr lang="en-US" altLang="zh-TW" dirty="0" smtClean="0"/>
                        <a:t>48.61</a:t>
                      </a:r>
                      <a:endParaRPr lang="zh-TW" altLang="en-US" dirty="0"/>
                    </a:p>
                  </a:txBody>
                  <a:tcPr anchor="ctr"/>
                </a:tc>
                <a:extLst>
                  <a:ext uri="{0D108BD9-81ED-4DB2-BD59-A6C34878D82A}">
                    <a16:rowId xmlns:a16="http://schemas.microsoft.com/office/drawing/2014/main" val="2096648209"/>
                  </a:ext>
                </a:extLst>
              </a:tr>
              <a:tr h="544286">
                <a:tc>
                  <a:txBody>
                    <a:bodyPr/>
                    <a:lstStyle/>
                    <a:p>
                      <a:pPr algn="ctr"/>
                      <a:r>
                        <a:rPr lang="en-US" altLang="zh-TW" dirty="0" smtClean="0"/>
                        <a:t>Investment,</a:t>
                      </a:r>
                      <a:r>
                        <a:rPr lang="en-US" altLang="zh-TW" baseline="0" dirty="0" smtClean="0"/>
                        <a:t> I</a:t>
                      </a:r>
                      <a:endParaRPr lang="zh-TW" altLang="en-US" dirty="0"/>
                    </a:p>
                  </a:txBody>
                  <a:tcPr anchor="ctr"/>
                </a:tc>
                <a:tc>
                  <a:txBody>
                    <a:bodyPr/>
                    <a:lstStyle/>
                    <a:p>
                      <a:pPr algn="ctr"/>
                      <a:r>
                        <a:rPr lang="en-US" altLang="zh-TW" dirty="0" smtClean="0"/>
                        <a:t>159</a:t>
                      </a:r>
                      <a:endParaRPr lang="zh-TW" altLang="en-US" dirty="0"/>
                    </a:p>
                  </a:txBody>
                  <a:tcPr anchor="ctr"/>
                </a:tc>
                <a:tc>
                  <a:txBody>
                    <a:bodyPr/>
                    <a:lstStyle/>
                    <a:p>
                      <a:pPr algn="ctr"/>
                      <a:r>
                        <a:rPr lang="en-US" altLang="zh-TW" dirty="0" smtClean="0"/>
                        <a:t>6,747</a:t>
                      </a:r>
                      <a:endParaRPr lang="zh-TW" altLang="en-US" dirty="0"/>
                    </a:p>
                  </a:txBody>
                  <a:tcPr anchor="ctr"/>
                </a:tc>
                <a:tc>
                  <a:txBody>
                    <a:bodyPr/>
                    <a:lstStyle/>
                    <a:p>
                      <a:pPr algn="ctr"/>
                      <a:r>
                        <a:rPr lang="en-US" altLang="zh-TW" dirty="0" smtClean="0"/>
                        <a:t>23.77</a:t>
                      </a:r>
                      <a:endParaRPr lang="zh-TW" altLang="en-US" dirty="0"/>
                    </a:p>
                  </a:txBody>
                  <a:tcPr anchor="ctr"/>
                </a:tc>
                <a:extLst>
                  <a:ext uri="{0D108BD9-81ED-4DB2-BD59-A6C34878D82A}">
                    <a16:rowId xmlns:a16="http://schemas.microsoft.com/office/drawing/2014/main" val="378876056"/>
                  </a:ext>
                </a:extLst>
              </a:tr>
              <a:tr h="544286">
                <a:tc>
                  <a:txBody>
                    <a:bodyPr/>
                    <a:lstStyle/>
                    <a:p>
                      <a:pPr algn="ctr"/>
                      <a:r>
                        <a:rPr lang="en-US" altLang="zh-TW" dirty="0" smtClean="0"/>
                        <a:t>Government</a:t>
                      </a:r>
                      <a:r>
                        <a:rPr lang="en-US" altLang="zh-TW" baseline="0" dirty="0" smtClean="0"/>
                        <a:t> purchases, G</a:t>
                      </a:r>
                      <a:endParaRPr lang="zh-TW" altLang="en-US" dirty="0"/>
                    </a:p>
                  </a:txBody>
                  <a:tcPr anchor="ctr"/>
                </a:tc>
                <a:tc>
                  <a:txBody>
                    <a:bodyPr/>
                    <a:lstStyle/>
                    <a:p>
                      <a:pPr algn="ctr"/>
                      <a:r>
                        <a:rPr lang="en-US" altLang="zh-TW" dirty="0" smtClean="0"/>
                        <a:t>94</a:t>
                      </a:r>
                      <a:endParaRPr lang="zh-TW" altLang="en-US" dirty="0"/>
                    </a:p>
                  </a:txBody>
                  <a:tcPr anchor="ctr"/>
                </a:tc>
                <a:tc>
                  <a:txBody>
                    <a:bodyPr/>
                    <a:lstStyle/>
                    <a:p>
                      <a:pPr algn="ctr"/>
                      <a:r>
                        <a:rPr lang="en-US" altLang="zh-TW" dirty="0" smtClean="0"/>
                        <a:t>3,982</a:t>
                      </a:r>
                      <a:endParaRPr lang="zh-TW" altLang="en-US" dirty="0"/>
                    </a:p>
                  </a:txBody>
                  <a:tcPr anchor="ctr"/>
                </a:tc>
                <a:tc>
                  <a:txBody>
                    <a:bodyPr/>
                    <a:lstStyle/>
                    <a:p>
                      <a:pPr algn="ctr"/>
                      <a:r>
                        <a:rPr lang="en-US" altLang="zh-TW" dirty="0" smtClean="0"/>
                        <a:t>14.03</a:t>
                      </a:r>
                      <a:endParaRPr lang="zh-TW" altLang="en-US" dirty="0"/>
                    </a:p>
                  </a:txBody>
                  <a:tcPr anchor="ctr"/>
                </a:tc>
                <a:extLst>
                  <a:ext uri="{0D108BD9-81ED-4DB2-BD59-A6C34878D82A}">
                    <a16:rowId xmlns:a16="http://schemas.microsoft.com/office/drawing/2014/main" val="2853512830"/>
                  </a:ext>
                </a:extLst>
              </a:tr>
              <a:tr h="544286">
                <a:tc>
                  <a:txBody>
                    <a:bodyPr/>
                    <a:lstStyle/>
                    <a:p>
                      <a:pPr algn="ctr"/>
                      <a:r>
                        <a:rPr lang="en-US" altLang="zh-TW" dirty="0" smtClean="0"/>
                        <a:t>Net exports,</a:t>
                      </a:r>
                      <a:r>
                        <a:rPr lang="en-US" altLang="zh-TW" baseline="0" dirty="0" smtClean="0"/>
                        <a:t> NX</a:t>
                      </a:r>
                      <a:endParaRPr lang="zh-TW" altLang="en-US" dirty="0"/>
                    </a:p>
                  </a:txBody>
                  <a:tcPr anchor="ctr"/>
                </a:tc>
                <a:tc>
                  <a:txBody>
                    <a:bodyPr/>
                    <a:lstStyle/>
                    <a:p>
                      <a:pPr algn="ctr"/>
                      <a:r>
                        <a:rPr lang="en-US" altLang="zh-TW" dirty="0" smtClean="0"/>
                        <a:t>92</a:t>
                      </a:r>
                      <a:endParaRPr lang="zh-TW" altLang="en-US" dirty="0"/>
                    </a:p>
                  </a:txBody>
                  <a:tcPr anchor="ctr"/>
                </a:tc>
                <a:tc>
                  <a:txBody>
                    <a:bodyPr/>
                    <a:lstStyle/>
                    <a:p>
                      <a:pPr algn="ctr"/>
                      <a:r>
                        <a:rPr lang="en-US" altLang="zh-TW" dirty="0" smtClean="0"/>
                        <a:t>3,883</a:t>
                      </a:r>
                      <a:endParaRPr lang="zh-TW" altLang="en-US" dirty="0"/>
                    </a:p>
                  </a:txBody>
                  <a:tcPr anchor="ctr"/>
                </a:tc>
                <a:tc>
                  <a:txBody>
                    <a:bodyPr/>
                    <a:lstStyle/>
                    <a:p>
                      <a:pPr algn="ctr"/>
                      <a:r>
                        <a:rPr lang="en-US" altLang="zh-TW" dirty="0" smtClean="0"/>
                        <a:t>13.68</a:t>
                      </a:r>
                      <a:endParaRPr lang="zh-TW" altLang="en-US" dirty="0"/>
                    </a:p>
                  </a:txBody>
                  <a:tcPr anchor="ctr"/>
                </a:tc>
                <a:extLst>
                  <a:ext uri="{0D108BD9-81ED-4DB2-BD59-A6C34878D82A}">
                    <a16:rowId xmlns:a16="http://schemas.microsoft.com/office/drawing/2014/main" val="1384335855"/>
                  </a:ext>
                </a:extLst>
              </a:tr>
              <a:tr h="544286">
                <a:tc gridSpan="4">
                  <a:txBody>
                    <a:bodyPr/>
                    <a:lstStyle/>
                    <a:p>
                      <a:pPr algn="l"/>
                      <a:r>
                        <a:rPr lang="en-US" altLang="zh-TW" dirty="0" smtClean="0"/>
                        <a:t>Note</a:t>
                      </a:r>
                      <a:r>
                        <a:rPr lang="zh-TW" altLang="en-US" dirty="0" smtClean="0"/>
                        <a:t>：*</a:t>
                      </a:r>
                      <a:r>
                        <a:rPr lang="en-US" altLang="zh-TW" dirty="0" smtClean="0"/>
                        <a:t>in 2020, exchange rate 29.54</a:t>
                      </a:r>
                    </a:p>
                    <a:p>
                      <a:pPr algn="l"/>
                      <a:r>
                        <a:rPr lang="en-US" altLang="zh-TW" dirty="0" smtClean="0"/>
                        <a:t>Source</a:t>
                      </a:r>
                      <a:r>
                        <a:rPr lang="zh-TW" altLang="en-US" dirty="0" smtClean="0"/>
                        <a:t>：</a:t>
                      </a:r>
                      <a:r>
                        <a:rPr lang="en-US" altLang="zh-TW" dirty="0" smtClean="0"/>
                        <a:t>Directorate General of Budget, Accounting and Statistics</a:t>
                      </a:r>
                      <a:r>
                        <a:rPr lang="en-US" altLang="zh-TW" baseline="0" dirty="0" smtClean="0"/>
                        <a:t> (DGBAS), Executive Yuan, Feb.2021.</a:t>
                      </a:r>
                      <a:endParaRPr lang="zh-TW" altLang="en-US" dirty="0"/>
                    </a:p>
                  </a:txBody>
                  <a:tcPr anchor="ct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2037426705"/>
                  </a:ext>
                </a:extLst>
              </a:tr>
            </a:tbl>
          </a:graphicData>
        </a:graphic>
      </p:graphicFrame>
    </p:spTree>
    <p:extLst>
      <p:ext uri="{BB962C8B-B14F-4D97-AF65-F5344CB8AC3E}">
        <p14:creationId xmlns:p14="http://schemas.microsoft.com/office/powerpoint/2010/main" val="412564612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Income and Expenditure</a:t>
            </a:r>
          </a:p>
        </p:txBody>
      </p:sp>
      <p:sp>
        <p:nvSpPr>
          <p:cNvPr id="3" name="Content Placeholder 2"/>
          <p:cNvSpPr>
            <a:spLocks noGrp="1"/>
          </p:cNvSpPr>
          <p:nvPr>
            <p:ph idx="1"/>
          </p:nvPr>
        </p:nvSpPr>
        <p:spPr>
          <a:xfrm>
            <a:off x="370418" y="1025525"/>
            <a:ext cx="11451167" cy="5422900"/>
          </a:xfrm>
        </p:spPr>
        <p:txBody>
          <a:bodyPr/>
          <a:lstStyle/>
          <a:p>
            <a:pPr eaLnBrk="1" hangingPunct="1"/>
            <a:r>
              <a:rPr lang="en-US" dirty="0"/>
              <a:t>Gross Domestic Product (</a:t>
            </a:r>
            <a:r>
              <a:rPr lang="en-US" b="1" dirty="0"/>
              <a:t>GDP</a:t>
            </a:r>
            <a:r>
              <a:rPr lang="en-US" dirty="0"/>
              <a:t>) </a:t>
            </a:r>
            <a:endParaRPr lang="en-US" dirty="0" smtClean="0"/>
          </a:p>
          <a:p>
            <a:pPr lvl="1" eaLnBrk="1" hangingPunct="1"/>
            <a:r>
              <a:rPr lang="en-US" dirty="0" smtClean="0"/>
              <a:t>Measures total </a:t>
            </a:r>
            <a:r>
              <a:rPr lang="en-US" dirty="0"/>
              <a:t>income of everyone in the economy.  </a:t>
            </a:r>
          </a:p>
          <a:p>
            <a:pPr lvl="1" eaLnBrk="1" hangingPunct="1"/>
            <a:r>
              <a:rPr lang="en-US" dirty="0" smtClean="0"/>
              <a:t>Also </a:t>
            </a:r>
            <a:r>
              <a:rPr lang="en-US" dirty="0"/>
              <a:t>measures total expenditure on the economy’s output of </a:t>
            </a:r>
            <a:r>
              <a:rPr lang="en-US" dirty="0" smtClean="0"/>
              <a:t>goods and services.</a:t>
            </a:r>
          </a:p>
          <a:p>
            <a:pPr eaLnBrk="1" hangingPunct="1"/>
            <a:r>
              <a:rPr lang="en-US" dirty="0" smtClean="0">
                <a:solidFill>
                  <a:srgbClr val="C00000"/>
                </a:solidFill>
              </a:rPr>
              <a:t>Income equals </a:t>
            </a:r>
            <a:r>
              <a:rPr lang="en-US" dirty="0">
                <a:solidFill>
                  <a:srgbClr val="C00000"/>
                </a:solidFill>
              </a:rPr>
              <a:t>expenditure </a:t>
            </a:r>
            <a:endParaRPr lang="en-US" dirty="0" smtClean="0">
              <a:solidFill>
                <a:srgbClr val="C00000"/>
              </a:solidFill>
            </a:endParaRPr>
          </a:p>
          <a:p>
            <a:pPr lvl="1" eaLnBrk="1" hangingPunct="1"/>
            <a:r>
              <a:rPr lang="en-US" dirty="0"/>
              <a:t>For the economy as a </a:t>
            </a:r>
            <a:r>
              <a:rPr lang="en-US" dirty="0" smtClean="0"/>
              <a:t>whole</a:t>
            </a:r>
          </a:p>
          <a:p>
            <a:pPr lvl="1" eaLnBrk="1" hangingPunct="1"/>
            <a:r>
              <a:rPr lang="en-US" dirty="0" smtClean="0"/>
              <a:t>Because every </a:t>
            </a:r>
            <a:r>
              <a:rPr lang="en-US" dirty="0"/>
              <a:t>dollar a buyer spends </a:t>
            </a:r>
            <a:r>
              <a:rPr lang="en-US" dirty="0" smtClean="0"/>
              <a:t>is </a:t>
            </a:r>
            <a:r>
              <a:rPr lang="en-US" dirty="0"/>
              <a:t>a dollar of income for the seller.</a:t>
            </a:r>
          </a:p>
          <a:p>
            <a:pPr eaLnBrk="1" hangingPunct="1"/>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a:t>
            </a:fld>
            <a:endParaRPr lang="en-US"/>
          </a:p>
        </p:txBody>
      </p:sp>
      <p:sp>
        <p:nvSpPr>
          <p:cNvPr id="6" name="頁尾版面配置區 3"/>
          <p:cNvSpPr>
            <a:spLocks noGrp="1"/>
          </p:cNvSpPr>
          <p:nvPr>
            <p:ph type="ftr" sz="quarter" idx="11"/>
          </p:nvPr>
        </p:nvSpPr>
        <p:spPr>
          <a:xfrm>
            <a:off x="0" y="6359858"/>
            <a:ext cx="11887200" cy="498143"/>
          </a:xfrm>
        </p:spPr>
        <p:txBody>
          <a:bodyPr/>
          <a:lstStyle/>
          <a:p>
            <a:pPr>
              <a:defRPr/>
            </a:pPr>
            <a:r>
              <a:rPr lang="en-US" sz="900" dirty="0" smtClean="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sz="900" dirty="0">
              <a:solidFill>
                <a:srgbClr val="000000"/>
              </a:solidFill>
            </a:endParaRPr>
          </a:p>
        </p:txBody>
      </p:sp>
    </p:spTree>
    <p:extLst>
      <p:ext uri="{BB962C8B-B14F-4D97-AF65-F5344CB8AC3E}">
        <p14:creationId xmlns:p14="http://schemas.microsoft.com/office/powerpoint/2010/main" val="165356655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accent6">
                    <a:lumMod val="50000"/>
                  </a:schemeClr>
                </a:solidFill>
              </a:rPr>
              <a:t>Active Learning 3: </a:t>
            </a:r>
            <a:r>
              <a:rPr lang="en-US" sz="4400" b="1" i="1" dirty="0"/>
              <a:t>GDP</a:t>
            </a:r>
            <a:r>
              <a:rPr lang="en-US" sz="4400" dirty="0"/>
              <a:t> and its components</a:t>
            </a:r>
          </a:p>
        </p:txBody>
      </p:sp>
      <p:sp>
        <p:nvSpPr>
          <p:cNvPr id="3" name="Content Placeholder 2"/>
          <p:cNvSpPr>
            <a:spLocks noGrp="1"/>
          </p:cNvSpPr>
          <p:nvPr>
            <p:ph idx="1"/>
          </p:nvPr>
        </p:nvSpPr>
        <p:spPr/>
        <p:txBody>
          <a:bodyPr>
            <a:noAutofit/>
          </a:bodyPr>
          <a:lstStyle/>
          <a:p>
            <a:pPr marL="0" indent="0">
              <a:buNone/>
            </a:pPr>
            <a:r>
              <a:rPr lang="en-US" sz="2800" dirty="0">
                <a:solidFill>
                  <a:schemeClr val="accent6">
                    <a:lumMod val="50000"/>
                  </a:schemeClr>
                </a:solidFill>
              </a:rPr>
              <a:t>What is the effect on </a:t>
            </a:r>
            <a:r>
              <a:rPr lang="en-US" sz="2800" b="1" i="1" dirty="0">
                <a:solidFill>
                  <a:schemeClr val="accent6">
                    <a:lumMod val="50000"/>
                  </a:schemeClr>
                </a:solidFill>
              </a:rPr>
              <a:t>GDP</a:t>
            </a:r>
            <a:r>
              <a:rPr lang="en-US" sz="2800" dirty="0">
                <a:solidFill>
                  <a:schemeClr val="accent6">
                    <a:lumMod val="50000"/>
                  </a:schemeClr>
                </a:solidFill>
              </a:rPr>
              <a:t> and its components?</a:t>
            </a:r>
          </a:p>
          <a:p>
            <a:pPr marL="514350" indent="-514350">
              <a:buClr>
                <a:srgbClr val="C00000"/>
              </a:buClr>
              <a:buFont typeface="+mj-lt"/>
              <a:buAutoNum type="alphaUcPeriod"/>
            </a:pPr>
            <a:r>
              <a:rPr lang="en-US" sz="2800" dirty="0" err="1">
                <a:solidFill>
                  <a:schemeClr val="tx1"/>
                </a:solidFill>
              </a:rPr>
              <a:t>Jahzara</a:t>
            </a:r>
            <a:r>
              <a:rPr lang="en-US" sz="2800" dirty="0">
                <a:solidFill>
                  <a:schemeClr val="tx1"/>
                </a:solidFill>
              </a:rPr>
              <a:t> spends $300 to buy her husband dinner at the finest restaurant in Boston.</a:t>
            </a:r>
          </a:p>
          <a:p>
            <a:pPr marL="514350" indent="-514350">
              <a:buClr>
                <a:srgbClr val="C00000"/>
              </a:buClr>
              <a:buFont typeface="+mj-lt"/>
              <a:buAutoNum type="alphaUcPeriod"/>
            </a:pPr>
            <a:r>
              <a:rPr lang="en-US" sz="2800" dirty="0">
                <a:solidFill>
                  <a:schemeClr val="tx1"/>
                </a:solidFill>
              </a:rPr>
              <a:t>Nylah spends $1,200 on a new smartphone to use in her publishing business. The smartphone was built in China.  </a:t>
            </a:r>
          </a:p>
          <a:p>
            <a:pPr marL="514350" indent="-514350">
              <a:buClr>
                <a:srgbClr val="C00000"/>
              </a:buClr>
              <a:buFont typeface="+mj-lt"/>
              <a:buAutoNum type="alphaUcPeriod"/>
            </a:pPr>
            <a:r>
              <a:rPr lang="en-US" sz="2800" dirty="0">
                <a:solidFill>
                  <a:schemeClr val="tx1"/>
                </a:solidFill>
              </a:rPr>
              <a:t>Joseph spends $800 on a tablet to use in his editing business.  He got last year’s model on sale for a great price from a local manufacturer.  </a:t>
            </a:r>
          </a:p>
          <a:p>
            <a:pPr marL="514350" indent="-514350">
              <a:buClr>
                <a:srgbClr val="C00000"/>
              </a:buClr>
              <a:buFont typeface="+mj-lt"/>
              <a:buAutoNum type="alphaUcPeriod"/>
            </a:pPr>
            <a:r>
              <a:rPr lang="en-US" sz="2800" dirty="0">
                <a:solidFill>
                  <a:schemeClr val="tx1"/>
                </a:solidFill>
              </a:rPr>
              <a:t>GM builds $500 million worth of cars, but consumers only buy $470 million worth of them</a:t>
            </a:r>
            <a:r>
              <a:rPr lang="en-US" sz="2800" dirty="0">
                <a:solidFill>
                  <a:schemeClr val="accent6">
                    <a:lumMod val="50000"/>
                  </a:schemeClr>
                </a:solidFill>
              </a:rPr>
              <a:t>.</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30</a:t>
            </a:fld>
            <a:endParaRPr lang="en-US"/>
          </a:p>
        </p:txBody>
      </p:sp>
      <p:sp>
        <p:nvSpPr>
          <p:cNvPr id="6" name="Footer Placeholder 2"/>
          <p:cNvSpPr>
            <a:spLocks noGrp="1"/>
          </p:cNvSpPr>
          <p:nvPr>
            <p:ph type="ftr" sz="quarter" idx="11"/>
          </p:nvPr>
        </p:nvSpPr>
        <p:spPr>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 2021 Cengage Learning</a:t>
            </a:r>
            <a:r>
              <a:rPr lang="en-US" baseline="30000" dirty="0"/>
              <a:t>®</a:t>
            </a:r>
            <a:r>
              <a:rPr lang="en-US" dirty="0"/>
              <a:t>.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17384383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100940"/>
            <a:ext cx="11887200" cy="930936"/>
          </a:xfrm>
        </p:spPr>
        <p:txBody>
          <a:bodyPr/>
          <a:lstStyle/>
          <a:p>
            <a:r>
              <a:rPr lang="en-US" sz="4800" dirty="0">
                <a:solidFill>
                  <a:schemeClr val="accent6">
                    <a:lumMod val="50000"/>
                  </a:schemeClr>
                </a:solidFill>
              </a:rPr>
              <a:t>Active Learning 3: </a:t>
            </a:r>
            <a:r>
              <a:rPr lang="en-US" sz="4800" dirty="0">
                <a:solidFill>
                  <a:srgbClr val="AE1221"/>
                </a:solidFill>
              </a:rPr>
              <a:t>Answers A, B</a:t>
            </a:r>
            <a:endParaRPr lang="en-US" sz="4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31</a:t>
            </a:fld>
            <a:endParaRPr lang="en-US"/>
          </a:p>
        </p:txBody>
      </p:sp>
      <p:sp>
        <p:nvSpPr>
          <p:cNvPr id="3" name="Content Placeholder 2"/>
          <p:cNvSpPr>
            <a:spLocks noGrp="1"/>
          </p:cNvSpPr>
          <p:nvPr>
            <p:ph idx="12"/>
          </p:nvPr>
        </p:nvSpPr>
        <p:spPr>
          <a:xfrm>
            <a:off x="381000" y="1087438"/>
            <a:ext cx="11430000" cy="5257800"/>
          </a:xfrm>
        </p:spPr>
        <p:txBody>
          <a:bodyPr>
            <a:noAutofit/>
          </a:bodyPr>
          <a:lstStyle/>
          <a:p>
            <a:pPr marL="514350" indent="-514350">
              <a:buClr>
                <a:srgbClr val="C00000"/>
              </a:buClr>
              <a:buFont typeface="+mj-lt"/>
              <a:buAutoNum type="alphaUcPeriod"/>
            </a:pPr>
            <a:r>
              <a:rPr lang="en-US" sz="2800" dirty="0" err="1"/>
              <a:t>Jahzara</a:t>
            </a:r>
            <a:r>
              <a:rPr lang="en-US" sz="2800" dirty="0"/>
              <a:t> spends $300 to buy her husband dinner at the finest restaurant in Boston.</a:t>
            </a:r>
          </a:p>
          <a:p>
            <a:pPr marL="857250" lvl="1" indent="-457200">
              <a:buClr>
                <a:srgbClr val="C00000"/>
              </a:buClr>
              <a:buFont typeface="Arial" panose="020B0604020202020204" pitchFamily="34" charset="0"/>
              <a:buChar char="•"/>
            </a:pPr>
            <a:r>
              <a:rPr lang="en-US" sz="2800" b="1" i="1" dirty="0">
                <a:solidFill>
                  <a:srgbClr val="002060"/>
                </a:solidFill>
              </a:rPr>
              <a:t>C</a:t>
            </a:r>
            <a:r>
              <a:rPr lang="en-US" sz="2800" dirty="0">
                <a:solidFill>
                  <a:srgbClr val="002060"/>
                </a:solidFill>
              </a:rPr>
              <a:t> rises by $300</a:t>
            </a:r>
          </a:p>
          <a:p>
            <a:pPr marL="857250" lvl="1" indent="-457200">
              <a:buClr>
                <a:srgbClr val="C00000"/>
              </a:buClr>
              <a:buFont typeface="Arial" panose="020B0604020202020204" pitchFamily="34" charset="0"/>
              <a:buChar char="•"/>
            </a:pPr>
            <a:r>
              <a:rPr lang="en-US" sz="2800" b="1" i="1" dirty="0">
                <a:solidFill>
                  <a:srgbClr val="002060"/>
                </a:solidFill>
              </a:rPr>
              <a:t>GDP</a:t>
            </a:r>
            <a:r>
              <a:rPr lang="en-US" sz="2800" dirty="0">
                <a:solidFill>
                  <a:srgbClr val="002060"/>
                </a:solidFill>
              </a:rPr>
              <a:t> rises by $300.</a:t>
            </a:r>
          </a:p>
          <a:p>
            <a:pPr marL="514350" indent="-514350">
              <a:buClr>
                <a:srgbClr val="C00000"/>
              </a:buClr>
              <a:buFont typeface="+mj-lt"/>
              <a:buAutoNum type="alphaUcPeriod" startAt="2"/>
            </a:pPr>
            <a:r>
              <a:rPr lang="en-US" sz="2800" dirty="0"/>
              <a:t>Nylah spends $1,200 on a new smartphone to use in her publishing business.  The smartphone was built in China.  </a:t>
            </a:r>
          </a:p>
          <a:p>
            <a:pPr lvl="1">
              <a:buClr>
                <a:srgbClr val="C00000"/>
              </a:buClr>
              <a:buFont typeface="Arial" panose="020B0604020202020204" pitchFamily="34" charset="0"/>
              <a:buChar char="•"/>
            </a:pPr>
            <a:r>
              <a:rPr lang="en-US" sz="2800" b="1" i="1" dirty="0">
                <a:solidFill>
                  <a:srgbClr val="002060"/>
                </a:solidFill>
              </a:rPr>
              <a:t>I</a:t>
            </a:r>
            <a:r>
              <a:rPr lang="en-US" sz="2800" dirty="0">
                <a:solidFill>
                  <a:srgbClr val="002060"/>
                </a:solidFill>
              </a:rPr>
              <a:t> rises by $1,200</a:t>
            </a:r>
          </a:p>
          <a:p>
            <a:pPr lvl="1">
              <a:buClr>
                <a:srgbClr val="C00000"/>
              </a:buClr>
              <a:buFont typeface="Arial" panose="020B0604020202020204" pitchFamily="34" charset="0"/>
              <a:buChar char="•"/>
            </a:pPr>
            <a:r>
              <a:rPr lang="en-US" sz="2800" b="1" i="1" dirty="0">
                <a:solidFill>
                  <a:srgbClr val="002060"/>
                </a:solidFill>
              </a:rPr>
              <a:t>NX</a:t>
            </a:r>
            <a:r>
              <a:rPr lang="en-US" sz="2800" dirty="0">
                <a:solidFill>
                  <a:srgbClr val="002060"/>
                </a:solidFill>
              </a:rPr>
              <a:t> fall by $1,200 (because Imports rise by $1,200)</a:t>
            </a:r>
          </a:p>
          <a:p>
            <a:pPr lvl="1">
              <a:buClr>
                <a:srgbClr val="C00000"/>
              </a:buClr>
              <a:buFont typeface="Arial" panose="020B0604020202020204" pitchFamily="34" charset="0"/>
              <a:buChar char="•"/>
            </a:pPr>
            <a:r>
              <a:rPr lang="en-US" sz="2800" b="1" i="1" dirty="0">
                <a:solidFill>
                  <a:srgbClr val="002060"/>
                </a:solidFill>
              </a:rPr>
              <a:t>GDP</a:t>
            </a:r>
            <a:r>
              <a:rPr lang="en-US" sz="2800" dirty="0">
                <a:solidFill>
                  <a:srgbClr val="002060"/>
                </a:solidFill>
              </a:rPr>
              <a:t> is unchanged.</a:t>
            </a:r>
            <a:r>
              <a:rPr lang="en-US" dirty="0">
                <a:solidFill>
                  <a:srgbClr val="002060"/>
                </a:solidFill>
              </a:rPr>
              <a:t>  </a:t>
            </a:r>
          </a:p>
        </p:txBody>
      </p:sp>
      <p:sp>
        <p:nvSpPr>
          <p:cNvPr id="6" name="Footer Placeholder 2"/>
          <p:cNvSpPr>
            <a:spLocks noGrp="1"/>
          </p:cNvSpPr>
          <p:nvPr>
            <p:ph type="ftr" sz="quarter" idx="4294967295"/>
          </p:nvPr>
        </p:nvSpPr>
        <p:spPr>
          <a:xfrm>
            <a:off x="0" y="6400800"/>
            <a:ext cx="11887200" cy="4572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 2021 Cengage Learning</a:t>
            </a:r>
            <a:r>
              <a:rPr lang="en-US" baseline="30000" dirty="0"/>
              <a:t>®</a:t>
            </a:r>
            <a:r>
              <a:rPr lang="en-US" dirty="0"/>
              <a:t>.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6269452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left)">
                                      <p:cBhvr>
                                        <p:cTn id="19" dur="500"/>
                                        <p:tgtEl>
                                          <p:spTgt spid="3">
                                            <p:txEl>
                                              <p:pRg st="5" end="5"/>
                                            </p:tx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left)">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100940"/>
            <a:ext cx="11887200" cy="965860"/>
          </a:xfrm>
        </p:spPr>
        <p:txBody>
          <a:bodyPr/>
          <a:lstStyle/>
          <a:p>
            <a:r>
              <a:rPr lang="en-US" sz="4800" dirty="0">
                <a:solidFill>
                  <a:schemeClr val="accent6">
                    <a:lumMod val="50000"/>
                  </a:schemeClr>
                </a:solidFill>
              </a:rPr>
              <a:t>Active Learning 3: </a:t>
            </a:r>
            <a:r>
              <a:rPr lang="en-US" sz="4800" dirty="0">
                <a:solidFill>
                  <a:srgbClr val="AE1221"/>
                </a:solidFill>
              </a:rPr>
              <a:t>Answers C, D</a:t>
            </a:r>
            <a:endParaRPr lang="en-US" sz="4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32</a:t>
            </a:fld>
            <a:endParaRPr lang="en-US"/>
          </a:p>
        </p:txBody>
      </p:sp>
      <p:sp>
        <p:nvSpPr>
          <p:cNvPr id="3" name="Content Placeholder 2"/>
          <p:cNvSpPr>
            <a:spLocks noGrp="1"/>
          </p:cNvSpPr>
          <p:nvPr>
            <p:ph idx="12"/>
          </p:nvPr>
        </p:nvSpPr>
        <p:spPr>
          <a:xfrm>
            <a:off x="381000" y="1066800"/>
            <a:ext cx="11430000" cy="5181600"/>
          </a:xfrm>
        </p:spPr>
        <p:txBody>
          <a:bodyPr>
            <a:noAutofit/>
          </a:bodyPr>
          <a:lstStyle/>
          <a:p>
            <a:pPr marL="514350" indent="-514350">
              <a:buClr>
                <a:srgbClr val="C00000"/>
              </a:buClr>
              <a:buFont typeface="+mj-lt"/>
              <a:buAutoNum type="alphaUcPeriod" startAt="3"/>
            </a:pPr>
            <a:r>
              <a:rPr lang="en-US" sz="2600" dirty="0"/>
              <a:t>Joseph spends $800 on a tablet to use in his editing business.  He got last year’s model on sale for a great price from a local manufacturer. </a:t>
            </a:r>
          </a:p>
          <a:p>
            <a:pPr lvl="1">
              <a:buClr>
                <a:srgbClr val="C00000"/>
              </a:buClr>
              <a:buFont typeface="Arial" panose="020B0604020202020204" pitchFamily="34" charset="0"/>
              <a:buChar char="•"/>
            </a:pPr>
            <a:r>
              <a:rPr lang="en-US" sz="2600" b="1" i="1" dirty="0">
                <a:solidFill>
                  <a:srgbClr val="002060"/>
                </a:solidFill>
              </a:rPr>
              <a:t>I</a:t>
            </a:r>
            <a:r>
              <a:rPr lang="en-US" sz="2600" dirty="0">
                <a:solidFill>
                  <a:srgbClr val="002060"/>
                </a:solidFill>
              </a:rPr>
              <a:t> and </a:t>
            </a:r>
            <a:r>
              <a:rPr lang="en-US" sz="2600" b="1" i="1" dirty="0">
                <a:solidFill>
                  <a:srgbClr val="002060"/>
                </a:solidFill>
              </a:rPr>
              <a:t>GDP</a:t>
            </a:r>
            <a:r>
              <a:rPr lang="en-US" sz="2600" dirty="0">
                <a:solidFill>
                  <a:srgbClr val="002060"/>
                </a:solidFill>
              </a:rPr>
              <a:t> are unchanged</a:t>
            </a:r>
          </a:p>
          <a:p>
            <a:pPr lvl="2">
              <a:buClr>
                <a:srgbClr val="C00000"/>
              </a:buClr>
              <a:buFont typeface="Arial" panose="020B0604020202020204" pitchFamily="34" charset="0"/>
              <a:buChar char="•"/>
            </a:pPr>
            <a:r>
              <a:rPr lang="en-US" sz="2600" b="1" i="1" dirty="0">
                <a:solidFill>
                  <a:srgbClr val="002060"/>
                </a:solidFill>
              </a:rPr>
              <a:t>I</a:t>
            </a:r>
            <a:r>
              <a:rPr lang="en-US" sz="2600" dirty="0">
                <a:solidFill>
                  <a:srgbClr val="002060"/>
                </a:solidFill>
              </a:rPr>
              <a:t> (Joseph’s business) rises by $800</a:t>
            </a:r>
          </a:p>
          <a:p>
            <a:pPr lvl="2">
              <a:buClr>
                <a:srgbClr val="C00000"/>
              </a:buClr>
              <a:buFont typeface="Arial" panose="020B0604020202020204" pitchFamily="34" charset="0"/>
              <a:buChar char="•"/>
            </a:pPr>
            <a:r>
              <a:rPr lang="en-US" sz="2600" b="1" i="1" dirty="0">
                <a:solidFill>
                  <a:srgbClr val="002060"/>
                </a:solidFill>
              </a:rPr>
              <a:t>I</a:t>
            </a:r>
            <a:r>
              <a:rPr lang="en-US" sz="2600" dirty="0">
                <a:solidFill>
                  <a:srgbClr val="002060"/>
                </a:solidFill>
              </a:rPr>
              <a:t> (inventories) fall by $800</a:t>
            </a:r>
          </a:p>
          <a:p>
            <a:pPr marL="514350" indent="-514350">
              <a:buClr>
                <a:srgbClr val="C00000"/>
              </a:buClr>
              <a:buFont typeface="+mj-lt"/>
              <a:buAutoNum type="alphaUcPeriod" startAt="4"/>
            </a:pPr>
            <a:r>
              <a:rPr lang="en-US" sz="2600" dirty="0"/>
              <a:t>GM builds $500 million worth of cars, but consumers only buy $470 million of them.</a:t>
            </a:r>
          </a:p>
          <a:p>
            <a:pPr lvl="1">
              <a:buClr>
                <a:srgbClr val="C00000"/>
              </a:buClr>
              <a:buFont typeface="Arial" panose="020B0604020202020204" pitchFamily="34" charset="0"/>
              <a:buChar char="•"/>
            </a:pPr>
            <a:r>
              <a:rPr lang="en-US" sz="2600" b="1" i="1" dirty="0">
                <a:solidFill>
                  <a:srgbClr val="002060"/>
                </a:solidFill>
              </a:rPr>
              <a:t>C</a:t>
            </a:r>
            <a:r>
              <a:rPr lang="en-US" sz="2600" dirty="0">
                <a:solidFill>
                  <a:srgbClr val="002060"/>
                </a:solidFill>
              </a:rPr>
              <a:t> rises by $470 million</a:t>
            </a:r>
          </a:p>
          <a:p>
            <a:pPr lvl="1">
              <a:buClr>
                <a:srgbClr val="C00000"/>
              </a:buClr>
              <a:buFont typeface="Arial" panose="020B0604020202020204" pitchFamily="34" charset="0"/>
              <a:buChar char="•"/>
            </a:pPr>
            <a:r>
              <a:rPr lang="en-US" sz="2600" b="1" i="1" dirty="0">
                <a:solidFill>
                  <a:srgbClr val="002060"/>
                </a:solidFill>
              </a:rPr>
              <a:t>I</a:t>
            </a:r>
            <a:r>
              <a:rPr lang="en-US" sz="2600" dirty="0">
                <a:solidFill>
                  <a:srgbClr val="002060"/>
                </a:solidFill>
              </a:rPr>
              <a:t> (inventory) rises by $30 million</a:t>
            </a:r>
          </a:p>
          <a:p>
            <a:pPr lvl="1">
              <a:buClr>
                <a:srgbClr val="C00000"/>
              </a:buClr>
              <a:buFont typeface="Arial" panose="020B0604020202020204" pitchFamily="34" charset="0"/>
              <a:buChar char="•"/>
            </a:pPr>
            <a:r>
              <a:rPr lang="en-US" sz="2600" b="1" i="1" dirty="0">
                <a:solidFill>
                  <a:srgbClr val="002060"/>
                </a:solidFill>
              </a:rPr>
              <a:t>GDP</a:t>
            </a:r>
            <a:r>
              <a:rPr lang="en-US" sz="2600" dirty="0">
                <a:solidFill>
                  <a:srgbClr val="002060"/>
                </a:solidFill>
              </a:rPr>
              <a:t> rises by $500 million.</a:t>
            </a:r>
          </a:p>
        </p:txBody>
      </p:sp>
      <p:sp>
        <p:nvSpPr>
          <p:cNvPr id="6" name="Footer Placeholder 2"/>
          <p:cNvSpPr>
            <a:spLocks noGrp="1"/>
          </p:cNvSpPr>
          <p:nvPr>
            <p:ph type="ftr" sz="quarter" idx="4294967295"/>
          </p:nvPr>
        </p:nvSpPr>
        <p:spPr>
          <a:xfrm>
            <a:off x="0" y="6400800"/>
            <a:ext cx="11811000" cy="4572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 2021 Cengage Learning</a:t>
            </a:r>
            <a:r>
              <a:rPr lang="en-US" baseline="30000" dirty="0"/>
              <a:t>®</a:t>
            </a:r>
            <a:r>
              <a:rPr lang="en-US" dirty="0"/>
              <a:t>.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225826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left)">
                                      <p:cBhvr>
                                        <p:cTn id="20" dur="500"/>
                                        <p:tgtEl>
                                          <p:spTgt spid="3">
                                            <p:txEl>
                                              <p:pRg st="5" end="5"/>
                                            </p:txEl>
                                          </p:spTgt>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left)">
                                      <p:cBhvr>
                                        <p:cTn id="24" dur="500"/>
                                        <p:tgtEl>
                                          <p:spTgt spid="3">
                                            <p:txEl>
                                              <p:pRg st="6" end="6"/>
                                            </p:txEl>
                                          </p:spTgt>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left)">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Real versus Nominal GDP</a:t>
            </a:r>
          </a:p>
        </p:txBody>
      </p:sp>
      <p:sp>
        <p:nvSpPr>
          <p:cNvPr id="3" name="Content Placeholder 2"/>
          <p:cNvSpPr>
            <a:spLocks noGrp="1"/>
          </p:cNvSpPr>
          <p:nvPr>
            <p:ph idx="1"/>
          </p:nvPr>
        </p:nvSpPr>
        <p:spPr/>
        <p:txBody>
          <a:bodyPr/>
          <a:lstStyle/>
          <a:p>
            <a:r>
              <a:rPr lang="en-US" dirty="0" smtClean="0"/>
              <a:t>Nominal </a:t>
            </a:r>
            <a:r>
              <a:rPr lang="en-US" b="1" dirty="0"/>
              <a:t>GDP</a:t>
            </a:r>
            <a:r>
              <a:rPr lang="en-US" dirty="0"/>
              <a:t> </a:t>
            </a:r>
          </a:p>
          <a:p>
            <a:pPr lvl="1"/>
            <a:r>
              <a:rPr lang="en-US" dirty="0" smtClean="0"/>
              <a:t>Values output </a:t>
            </a:r>
            <a:r>
              <a:rPr lang="en-US" dirty="0"/>
              <a:t>using current prices  </a:t>
            </a:r>
          </a:p>
          <a:p>
            <a:pPr lvl="1"/>
            <a:r>
              <a:rPr lang="en-US" u="sng" dirty="0" smtClean="0"/>
              <a:t>Not</a:t>
            </a:r>
            <a:r>
              <a:rPr lang="en-US" dirty="0" smtClean="0"/>
              <a:t> corrected </a:t>
            </a:r>
            <a:r>
              <a:rPr lang="en-US" dirty="0"/>
              <a:t>for inflation</a:t>
            </a:r>
          </a:p>
          <a:p>
            <a:r>
              <a:rPr lang="en-US" dirty="0"/>
              <a:t>Real </a:t>
            </a:r>
            <a:r>
              <a:rPr lang="en-US" b="1" dirty="0"/>
              <a:t>GDP</a:t>
            </a:r>
            <a:r>
              <a:rPr lang="en-US" dirty="0"/>
              <a:t> </a:t>
            </a:r>
          </a:p>
          <a:p>
            <a:pPr lvl="1"/>
            <a:r>
              <a:rPr lang="en-US" dirty="0" smtClean="0"/>
              <a:t>Values output </a:t>
            </a:r>
            <a:r>
              <a:rPr lang="en-US" dirty="0"/>
              <a:t>using the prices of </a:t>
            </a:r>
            <a:r>
              <a:rPr lang="en-US" u="sng" dirty="0"/>
              <a:t>a base year</a:t>
            </a:r>
          </a:p>
          <a:p>
            <a:pPr lvl="1"/>
            <a:r>
              <a:rPr lang="en-US" u="sng" dirty="0" smtClean="0"/>
              <a:t>Is</a:t>
            </a:r>
            <a:r>
              <a:rPr lang="en-US" dirty="0" smtClean="0"/>
              <a:t> corrected </a:t>
            </a:r>
            <a:r>
              <a:rPr lang="en-US" dirty="0"/>
              <a:t>for inflation </a:t>
            </a:r>
            <a:endParaRPr lang="en-US" dirty="0" smtClean="0"/>
          </a:p>
          <a:p>
            <a:r>
              <a:rPr lang="en-US" dirty="0" smtClean="0"/>
              <a:t>For the base year</a:t>
            </a:r>
          </a:p>
          <a:p>
            <a:pPr marL="457200" lvl="1" indent="0">
              <a:buNone/>
            </a:pPr>
            <a:r>
              <a:rPr lang="en-US" dirty="0" smtClean="0"/>
              <a:t>Nominal </a:t>
            </a:r>
            <a:r>
              <a:rPr lang="en-US" b="1" dirty="0" smtClean="0"/>
              <a:t>GDP</a:t>
            </a:r>
            <a:r>
              <a:rPr lang="en-US" dirty="0" smtClean="0"/>
              <a:t> = Real </a:t>
            </a:r>
            <a:r>
              <a:rPr lang="en-US" b="1" dirty="0" smtClean="0"/>
              <a:t>GDP</a:t>
            </a:r>
            <a:endParaRPr lang="en-US" b="1"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33</a:t>
            </a:fld>
            <a:endParaRPr lang="en-US"/>
          </a:p>
        </p:txBody>
      </p:sp>
      <p:sp>
        <p:nvSpPr>
          <p:cNvPr id="6" name="頁尾版面配置區 3"/>
          <p:cNvSpPr>
            <a:spLocks noGrp="1"/>
          </p:cNvSpPr>
          <p:nvPr>
            <p:ph type="ftr" sz="quarter" idx="11"/>
          </p:nvPr>
        </p:nvSpPr>
        <p:spPr>
          <a:xfrm>
            <a:off x="0" y="6359858"/>
            <a:ext cx="11887200" cy="498143"/>
          </a:xfrm>
        </p:spPr>
        <p:txBody>
          <a:bodyPr/>
          <a:lstStyle/>
          <a:p>
            <a:pPr>
              <a:defRPr/>
            </a:pPr>
            <a:r>
              <a:rPr lang="en-US" sz="900" dirty="0" smtClean="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sz="900" dirty="0">
              <a:solidFill>
                <a:srgbClr val="000000"/>
              </a:solidFill>
            </a:endParaRPr>
          </a:p>
        </p:txBody>
      </p:sp>
    </p:spTree>
    <p:extLst>
      <p:ext uri="{BB962C8B-B14F-4D97-AF65-F5344CB8AC3E}">
        <p14:creationId xmlns:p14="http://schemas.microsoft.com/office/powerpoint/2010/main" val="103891059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noAutofit/>
          </a:bodyPr>
          <a:lstStyle/>
          <a:p>
            <a:pPr algn="l" eaLnBrk="1" hangingPunct="1"/>
            <a:r>
              <a:rPr lang="en-US" sz="4000" dirty="0">
                <a:solidFill>
                  <a:schemeClr val="accent6">
                    <a:lumMod val="50000"/>
                  </a:schemeClr>
                </a:solidFill>
              </a:rPr>
              <a:t>EXAMPLE 1A: Calculating nominal </a:t>
            </a:r>
            <a:r>
              <a:rPr lang="en-US" sz="4000" b="1" i="1" dirty="0">
                <a:solidFill>
                  <a:schemeClr val="accent6">
                    <a:lumMod val="50000"/>
                  </a:schemeClr>
                </a:solidFill>
              </a:rPr>
              <a:t>GDP</a:t>
            </a:r>
          </a:p>
        </p:txBody>
      </p:sp>
      <p:sp>
        <p:nvSpPr>
          <p:cNvPr id="5" name="Slide Number Placeholder 4"/>
          <p:cNvSpPr>
            <a:spLocks noGrp="1"/>
          </p:cNvSpPr>
          <p:nvPr>
            <p:ph type="sldNum" sz="quarter" idx="10"/>
          </p:nvPr>
        </p:nvSpPr>
        <p:spPr/>
        <p:txBody>
          <a:bodyPr/>
          <a:lstStyle/>
          <a:p>
            <a:pPr>
              <a:defRPr/>
            </a:pPr>
            <a:fld id="{073C29DC-2178-4274-9150-45F8EBD31C2D}" type="slidenum">
              <a:rPr lang="en-US" smtClean="0"/>
              <a:pPr>
                <a:defRPr/>
              </a:pPr>
              <a:t>34</a:t>
            </a:fld>
            <a:endParaRPr lang="en-US"/>
          </a:p>
        </p:txBody>
      </p:sp>
      <p:sp>
        <p:nvSpPr>
          <p:cNvPr id="14" name="Footer Placeholder 2"/>
          <p:cNvSpPr>
            <a:spLocks noGrp="1"/>
          </p:cNvSpPr>
          <p:nvPr>
            <p:ph type="ftr" sz="quarter" idx="11"/>
          </p:nvPr>
        </p:nvSpPr>
        <p:spPr>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 2021 Cengage Learning</a:t>
            </a:r>
            <a:r>
              <a:rPr lang="en-US" baseline="30000" dirty="0"/>
              <a:t>®</a:t>
            </a:r>
            <a:r>
              <a:rPr lang="en-US" dirty="0"/>
              <a:t>.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111619" name="Rectangle 3"/>
          <p:cNvSpPr>
            <a:spLocks noGrp="1" noChangeArrowheads="1"/>
          </p:cNvSpPr>
          <p:nvPr>
            <p:ph idx="4294967295"/>
          </p:nvPr>
        </p:nvSpPr>
        <p:spPr>
          <a:xfrm>
            <a:off x="1688123" y="893714"/>
            <a:ext cx="8839200" cy="5568998"/>
          </a:xfrm>
        </p:spPr>
        <p:txBody>
          <a:bodyPr>
            <a:noAutofit/>
          </a:bodyPr>
          <a:lstStyle/>
          <a:p>
            <a:pPr marL="0" indent="0" eaLnBrk="1" hangingPunct="1">
              <a:spcBef>
                <a:spcPct val="60000"/>
              </a:spcBef>
              <a:buNone/>
              <a:tabLst>
                <a:tab pos="1146175" algn="l"/>
                <a:tab pos="5195888" algn="l"/>
              </a:tabLst>
            </a:pPr>
            <a:r>
              <a:rPr lang="en-US" sz="2800" dirty="0">
                <a:solidFill>
                  <a:srgbClr val="002060"/>
                </a:solidFill>
              </a:rPr>
              <a:t>Compute total spending (</a:t>
            </a:r>
            <a:r>
              <a:rPr lang="en-US" sz="2800" u="sng" dirty="0">
                <a:solidFill>
                  <a:srgbClr val="002060"/>
                </a:solidFill>
              </a:rPr>
              <a:t>nominal </a:t>
            </a:r>
            <a:r>
              <a:rPr lang="en-US" sz="2800" b="1" i="1" u="sng" dirty="0">
                <a:solidFill>
                  <a:srgbClr val="002060"/>
                </a:solidFill>
              </a:rPr>
              <a:t>GDP</a:t>
            </a:r>
            <a:r>
              <a:rPr lang="en-US" sz="2800" dirty="0">
                <a:solidFill>
                  <a:srgbClr val="002060"/>
                </a:solidFill>
              </a:rPr>
              <a:t>) in each year:</a:t>
            </a:r>
          </a:p>
          <a:p>
            <a:pPr marL="0" indent="0" eaLnBrk="1" hangingPunct="1">
              <a:spcBef>
                <a:spcPct val="60000"/>
              </a:spcBef>
              <a:buNone/>
              <a:tabLst>
                <a:tab pos="1146175" algn="l"/>
                <a:tab pos="5195888" algn="l"/>
              </a:tabLst>
            </a:pPr>
            <a:endParaRPr lang="en-US" sz="2800" dirty="0">
              <a:solidFill>
                <a:srgbClr val="002060"/>
              </a:solidFill>
            </a:endParaRPr>
          </a:p>
          <a:p>
            <a:pPr marL="0" indent="0" eaLnBrk="1" hangingPunct="1">
              <a:spcBef>
                <a:spcPct val="60000"/>
              </a:spcBef>
              <a:buNone/>
              <a:tabLst>
                <a:tab pos="1146175" algn="l"/>
                <a:tab pos="5195888" algn="l"/>
              </a:tabLst>
            </a:pPr>
            <a:endParaRPr lang="en-US" sz="2800" dirty="0">
              <a:solidFill>
                <a:srgbClr val="002060"/>
              </a:solidFill>
            </a:endParaRPr>
          </a:p>
          <a:p>
            <a:pPr marL="0" indent="0" eaLnBrk="1" hangingPunct="1">
              <a:spcBef>
                <a:spcPct val="60000"/>
              </a:spcBef>
              <a:buNone/>
              <a:tabLst>
                <a:tab pos="1146175" algn="l"/>
                <a:tab pos="5195888" algn="l"/>
              </a:tabLst>
            </a:pPr>
            <a:endParaRPr lang="en-US" sz="2800" dirty="0">
              <a:solidFill>
                <a:srgbClr val="002060"/>
              </a:solidFill>
            </a:endParaRPr>
          </a:p>
          <a:p>
            <a:pPr marL="0" indent="0" eaLnBrk="1" hangingPunct="1">
              <a:spcBef>
                <a:spcPct val="60000"/>
              </a:spcBef>
              <a:buNone/>
              <a:tabLst>
                <a:tab pos="1146175" algn="l"/>
                <a:tab pos="5195888" algn="l"/>
              </a:tabLst>
            </a:pPr>
            <a:endParaRPr lang="en-US" sz="2800" dirty="0">
              <a:solidFill>
                <a:srgbClr val="002060"/>
              </a:solidFill>
            </a:endParaRPr>
          </a:p>
          <a:p>
            <a:pPr marL="0" indent="0" eaLnBrk="1" hangingPunct="1">
              <a:spcBef>
                <a:spcPct val="60000"/>
              </a:spcBef>
              <a:buNone/>
              <a:tabLst>
                <a:tab pos="1146175" algn="l"/>
                <a:tab pos="5195888" algn="l"/>
              </a:tabLst>
            </a:pPr>
            <a:r>
              <a:rPr lang="en-US" sz="2800" dirty="0"/>
              <a:t>2019: $15 x 300 + $2.50 x 1,000 = $7,000</a:t>
            </a:r>
          </a:p>
          <a:p>
            <a:pPr marL="0" indent="0" eaLnBrk="1" hangingPunct="1">
              <a:spcBef>
                <a:spcPct val="60000"/>
              </a:spcBef>
              <a:buNone/>
              <a:tabLst>
                <a:tab pos="1146175" algn="l"/>
                <a:tab pos="5195888" algn="l"/>
              </a:tabLst>
            </a:pPr>
            <a:r>
              <a:rPr lang="en-US" sz="2800" dirty="0"/>
              <a:t>2020: $16 x 400 + $3.00 x 1,200 = $10,000</a:t>
            </a:r>
          </a:p>
          <a:p>
            <a:pPr marL="0" indent="0" eaLnBrk="1" hangingPunct="1">
              <a:spcBef>
                <a:spcPct val="60000"/>
              </a:spcBef>
              <a:buNone/>
              <a:tabLst>
                <a:tab pos="1146175" algn="l"/>
                <a:tab pos="5195888" algn="l"/>
              </a:tabLst>
            </a:pPr>
            <a:r>
              <a:rPr lang="en-US" sz="2800" dirty="0"/>
              <a:t>2021: $17 x 500 + $3.50 x 1,300 = $13,050</a:t>
            </a:r>
          </a:p>
        </p:txBody>
      </p:sp>
      <p:graphicFrame>
        <p:nvGraphicFramePr>
          <p:cNvPr id="100399" name="Group 47"/>
          <p:cNvGraphicFramePr>
            <a:graphicFrameLocks noGrp="1"/>
          </p:cNvGraphicFramePr>
          <p:nvPr>
            <p:extLst>
              <p:ext uri="{D42A27DB-BD31-4B8C-83A1-F6EECF244321}">
                <p14:modId xmlns:p14="http://schemas.microsoft.com/office/powerpoint/2010/main" val="669453725"/>
              </p:ext>
            </p:extLst>
          </p:nvPr>
        </p:nvGraphicFramePr>
        <p:xfrm>
          <a:off x="1941414" y="1482388"/>
          <a:ext cx="7691438" cy="2417001"/>
        </p:xfrm>
        <a:graphic>
          <a:graphicData uri="http://schemas.openxmlformats.org/drawingml/2006/table">
            <a:tbl>
              <a:tblPr/>
              <a:tblGrid>
                <a:gridCol w="1538288">
                  <a:extLst>
                    <a:ext uri="{9D8B030D-6E8A-4147-A177-3AD203B41FA5}">
                      <a16:colId xmlns:a16="http://schemas.microsoft.com/office/drawing/2014/main" val="20000"/>
                    </a:ext>
                  </a:extLst>
                </a:gridCol>
                <a:gridCol w="1538287">
                  <a:extLst>
                    <a:ext uri="{9D8B030D-6E8A-4147-A177-3AD203B41FA5}">
                      <a16:colId xmlns:a16="http://schemas.microsoft.com/office/drawing/2014/main" val="20001"/>
                    </a:ext>
                  </a:extLst>
                </a:gridCol>
                <a:gridCol w="1538288">
                  <a:extLst>
                    <a:ext uri="{9D8B030D-6E8A-4147-A177-3AD203B41FA5}">
                      <a16:colId xmlns:a16="http://schemas.microsoft.com/office/drawing/2014/main" val="20002"/>
                    </a:ext>
                  </a:extLst>
                </a:gridCol>
                <a:gridCol w="1538287">
                  <a:extLst>
                    <a:ext uri="{9D8B030D-6E8A-4147-A177-3AD203B41FA5}">
                      <a16:colId xmlns:a16="http://schemas.microsoft.com/office/drawing/2014/main" val="20003"/>
                    </a:ext>
                  </a:extLst>
                </a:gridCol>
                <a:gridCol w="1538288">
                  <a:extLst>
                    <a:ext uri="{9D8B030D-6E8A-4147-A177-3AD203B41FA5}">
                      <a16:colId xmlns:a16="http://schemas.microsoft.com/office/drawing/2014/main" val="20004"/>
                    </a:ext>
                  </a:extLst>
                </a:gridCol>
              </a:tblGrid>
              <a:tr h="45402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dirty="0">
                        <a:ln>
                          <a:noFill/>
                        </a:ln>
                        <a:solidFill>
                          <a:schemeClr val="tx1"/>
                        </a:solidFill>
                        <a:effectLst/>
                        <a:latin typeface="Arial" charset="0"/>
                      </a:endParaRPr>
                    </a:p>
                  </a:txBody>
                  <a:tcPr anchor="ctr" anchorCtr="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Pizza</a:t>
                      </a:r>
                    </a:p>
                  </a:txBody>
                  <a:tcPr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Chocolate</a:t>
                      </a:r>
                    </a:p>
                  </a:txBody>
                  <a:tcPr anchor="ctr" anchorCtr="1" horzOverflow="overflow">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1" u="none" strike="noStrike" cap="none" normalizeH="0" baseline="0" dirty="0">
                          <a:ln>
                            <a:noFill/>
                          </a:ln>
                          <a:solidFill>
                            <a:schemeClr val="tx1"/>
                          </a:solidFill>
                          <a:effectLst/>
                          <a:latin typeface="Arial" charset="0"/>
                        </a:rPr>
                        <a:t>year</a:t>
                      </a:r>
                    </a:p>
                  </a:txBody>
                  <a:tcPr anchor="ctr" anchorCtr="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dirty="0">
                          <a:ln>
                            <a:noFill/>
                          </a:ln>
                          <a:solidFill>
                            <a:schemeClr val="tx1"/>
                          </a:solidFill>
                          <a:effectLst/>
                          <a:latin typeface="Arial" charset="0"/>
                        </a:rPr>
                        <a:t>P</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dirty="0">
                          <a:ln>
                            <a:noFill/>
                          </a:ln>
                          <a:solidFill>
                            <a:schemeClr val="tx1"/>
                          </a:solidFill>
                          <a:effectLst/>
                          <a:latin typeface="Arial" charset="0"/>
                        </a:rPr>
                        <a:t>Q</a:t>
                      </a:r>
                    </a:p>
                  </a:txBody>
                  <a:tcPr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dirty="0">
                          <a:ln>
                            <a:noFill/>
                          </a:ln>
                          <a:solidFill>
                            <a:schemeClr val="tx1"/>
                          </a:solidFill>
                          <a:effectLst/>
                          <a:latin typeface="Arial" charset="0"/>
                        </a:rPr>
                        <a:t>P</a:t>
                      </a:r>
                    </a:p>
                  </a:txBody>
                  <a:tcPr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dirty="0">
                          <a:ln>
                            <a:noFill/>
                          </a:ln>
                          <a:solidFill>
                            <a:schemeClr val="tx1"/>
                          </a:solidFill>
                          <a:effectLst/>
                          <a:latin typeface="Arial" charset="0"/>
                        </a:rPr>
                        <a:t>Q</a:t>
                      </a:r>
                    </a:p>
                  </a:txBody>
                  <a:tcPr anchor="ctr" anchorCtr="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577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2019</a:t>
                      </a:r>
                    </a:p>
                  </a:txBody>
                  <a:tcPr anchor="ctr" anchorCtr="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8E08C"/>
                    </a:solidFill>
                  </a:tcPr>
                </a:tc>
                <a:tc>
                  <a:txBody>
                    <a:bodyPr/>
                    <a:lstStyle/>
                    <a:p>
                      <a:pPr algn="ctr" rtl="0" fontAlgn="ctr"/>
                      <a:r>
                        <a:rPr lang="en-US" sz="2400" b="0" i="0" u="none" strike="noStrike" dirty="0">
                          <a:solidFill>
                            <a:srgbClr val="000000"/>
                          </a:solidFill>
                          <a:effectLst/>
                          <a:latin typeface="Arial"/>
                        </a:rPr>
                        <a:t>$15 </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8E08C"/>
                    </a:solidFill>
                  </a:tcPr>
                </a:tc>
                <a:tc>
                  <a:txBody>
                    <a:bodyPr/>
                    <a:lstStyle/>
                    <a:p>
                      <a:pPr algn="ctr" rtl="0" fontAlgn="ctr"/>
                      <a:r>
                        <a:rPr lang="en-US" sz="2400" b="0" i="0" u="none" strike="noStrike" dirty="0">
                          <a:solidFill>
                            <a:srgbClr val="000000"/>
                          </a:solidFill>
                          <a:effectLst/>
                          <a:latin typeface="Arial"/>
                        </a:rPr>
                        <a:t>300</a:t>
                      </a:r>
                    </a:p>
                  </a:txBody>
                  <a:tcPr marL="857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8E08C"/>
                    </a:solidFill>
                  </a:tcPr>
                </a:tc>
                <a:tc>
                  <a:txBody>
                    <a:bodyPr/>
                    <a:lstStyle/>
                    <a:p>
                      <a:pPr algn="ctr" rtl="0" fontAlgn="ctr"/>
                      <a:r>
                        <a:rPr lang="en-US" sz="2400" b="0" i="0" u="none" strike="noStrike" dirty="0">
                          <a:solidFill>
                            <a:srgbClr val="000000"/>
                          </a:solidFill>
                          <a:effectLst/>
                          <a:latin typeface="Arial"/>
                        </a:rPr>
                        <a:t>$2.50 </a:t>
                      </a:r>
                    </a:p>
                  </a:txBody>
                  <a:tcPr marL="857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8E08C"/>
                    </a:solidFill>
                  </a:tcPr>
                </a:tc>
                <a:tc>
                  <a:txBody>
                    <a:bodyPr/>
                    <a:lstStyle/>
                    <a:p>
                      <a:pPr algn="ctr" rtl="0" fontAlgn="ctr"/>
                      <a:r>
                        <a:rPr lang="en-US" sz="2400" b="0" i="0" u="none" strike="noStrike" dirty="0">
                          <a:solidFill>
                            <a:srgbClr val="000000"/>
                          </a:solidFill>
                          <a:effectLst/>
                          <a:latin typeface="Arial"/>
                        </a:rPr>
                        <a:t>1,000</a:t>
                      </a:r>
                    </a:p>
                  </a:txBody>
                  <a:tcPr marL="85725" marR="9525" marT="9525"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8E08C"/>
                    </a:solidFill>
                  </a:tcPr>
                </a:tc>
                <a:extLst>
                  <a:ext uri="{0D108BD9-81ED-4DB2-BD59-A6C34878D82A}">
                    <a16:rowId xmlns:a16="http://schemas.microsoft.com/office/drawing/2014/main" val="10002"/>
                  </a:ext>
                </a:extLst>
              </a:tr>
              <a:tr h="48577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2020</a:t>
                      </a:r>
                    </a:p>
                  </a:txBody>
                  <a:tcPr anchor="ctr" anchorCtr="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en-US" sz="2400" b="0" i="0" u="none" strike="noStrike">
                          <a:solidFill>
                            <a:srgbClr val="000000"/>
                          </a:solidFill>
                          <a:effectLst/>
                          <a:latin typeface="Arial"/>
                        </a:rPr>
                        <a:t>$16 </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en-US" sz="2400" b="0" i="0" u="none" strike="noStrike" dirty="0">
                          <a:solidFill>
                            <a:srgbClr val="000000"/>
                          </a:solidFill>
                          <a:effectLst/>
                          <a:latin typeface="Arial"/>
                        </a:rPr>
                        <a:t>400</a:t>
                      </a:r>
                    </a:p>
                  </a:txBody>
                  <a:tcPr marL="857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en-US" sz="2400" b="0" i="0" u="none" strike="noStrike">
                          <a:solidFill>
                            <a:srgbClr val="000000"/>
                          </a:solidFill>
                          <a:effectLst/>
                          <a:latin typeface="Arial"/>
                        </a:rPr>
                        <a:t>$3.00 </a:t>
                      </a:r>
                    </a:p>
                  </a:txBody>
                  <a:tcPr marL="857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en-US" sz="2400" b="0" i="0" u="none" strike="noStrike" dirty="0">
                          <a:solidFill>
                            <a:srgbClr val="000000"/>
                          </a:solidFill>
                          <a:effectLst/>
                          <a:latin typeface="Arial"/>
                        </a:rPr>
                        <a:t>1,200</a:t>
                      </a:r>
                    </a:p>
                  </a:txBody>
                  <a:tcPr marL="85725" marR="9525" marT="9525"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4188">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2021</a:t>
                      </a:r>
                    </a:p>
                  </a:txBody>
                  <a:tcPr anchor="ctr" anchorCtr="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8E08C"/>
                    </a:solidFill>
                  </a:tcPr>
                </a:tc>
                <a:tc>
                  <a:txBody>
                    <a:bodyPr/>
                    <a:lstStyle/>
                    <a:p>
                      <a:pPr algn="ctr" rtl="0" fontAlgn="ctr"/>
                      <a:r>
                        <a:rPr lang="en-US" sz="2400" b="0" i="0" u="none" strike="noStrike" dirty="0">
                          <a:solidFill>
                            <a:srgbClr val="000000"/>
                          </a:solidFill>
                          <a:effectLst/>
                          <a:latin typeface="Arial"/>
                        </a:rPr>
                        <a:t>$17 </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8E08C"/>
                    </a:solidFill>
                  </a:tcPr>
                </a:tc>
                <a:tc>
                  <a:txBody>
                    <a:bodyPr/>
                    <a:lstStyle/>
                    <a:p>
                      <a:pPr algn="ctr" rtl="0" fontAlgn="ctr"/>
                      <a:r>
                        <a:rPr lang="en-US" sz="2400" b="0" i="0" u="none" strike="noStrike" dirty="0">
                          <a:solidFill>
                            <a:srgbClr val="000000"/>
                          </a:solidFill>
                          <a:effectLst/>
                          <a:latin typeface="Arial"/>
                        </a:rPr>
                        <a:t>500</a:t>
                      </a:r>
                    </a:p>
                  </a:txBody>
                  <a:tcPr marL="857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8E08C"/>
                    </a:solidFill>
                  </a:tcPr>
                </a:tc>
                <a:tc>
                  <a:txBody>
                    <a:bodyPr/>
                    <a:lstStyle/>
                    <a:p>
                      <a:pPr algn="ctr" rtl="0" fontAlgn="ctr"/>
                      <a:r>
                        <a:rPr lang="en-US" sz="2400" b="0" i="0" u="none" strike="noStrike" dirty="0">
                          <a:solidFill>
                            <a:srgbClr val="000000"/>
                          </a:solidFill>
                          <a:effectLst/>
                          <a:latin typeface="Arial"/>
                        </a:rPr>
                        <a:t>$3.50 </a:t>
                      </a:r>
                    </a:p>
                  </a:txBody>
                  <a:tcPr marL="857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8E08C"/>
                    </a:solidFill>
                  </a:tcPr>
                </a:tc>
                <a:tc>
                  <a:txBody>
                    <a:bodyPr/>
                    <a:lstStyle/>
                    <a:p>
                      <a:pPr algn="ctr" rtl="0" fontAlgn="ctr"/>
                      <a:r>
                        <a:rPr lang="en-US" sz="2400" b="0" i="0" u="none" strike="noStrike" dirty="0">
                          <a:solidFill>
                            <a:srgbClr val="000000"/>
                          </a:solidFill>
                          <a:effectLst/>
                          <a:latin typeface="Arial"/>
                        </a:rPr>
                        <a:t>1,300</a:t>
                      </a:r>
                    </a:p>
                  </a:txBody>
                  <a:tcPr marL="85725" marR="9525" marT="9525"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8E08C"/>
                    </a:solidFill>
                  </a:tcPr>
                </a:tc>
                <a:extLst>
                  <a:ext uri="{0D108BD9-81ED-4DB2-BD59-A6C34878D82A}">
                    <a16:rowId xmlns:a16="http://schemas.microsoft.com/office/drawing/2014/main" val="10004"/>
                  </a:ext>
                </a:extLst>
              </a:tr>
            </a:tbl>
          </a:graphicData>
        </a:graphic>
      </p:graphicFrame>
      <p:grpSp>
        <p:nvGrpSpPr>
          <p:cNvPr id="2" name="Group 40"/>
          <p:cNvGrpSpPr>
            <a:grpSpLocks/>
          </p:cNvGrpSpPr>
          <p:nvPr/>
        </p:nvGrpSpPr>
        <p:grpSpPr bwMode="auto">
          <a:xfrm>
            <a:off x="8715060" y="4471157"/>
            <a:ext cx="1355725" cy="685800"/>
            <a:chOff x="4574" y="2877"/>
            <a:chExt cx="854" cy="426"/>
          </a:xfrm>
        </p:grpSpPr>
        <p:sp>
          <p:nvSpPr>
            <p:cNvPr id="30767" name="Text Box 41"/>
            <p:cNvSpPr txBox="1">
              <a:spLocks noChangeArrowheads="1"/>
            </p:cNvSpPr>
            <p:nvPr/>
          </p:nvSpPr>
          <p:spPr bwMode="auto">
            <a:xfrm>
              <a:off x="4756" y="2918"/>
              <a:ext cx="672" cy="306"/>
            </a:xfrm>
            <a:prstGeom prst="rect">
              <a:avLst/>
            </a:prstGeom>
            <a:solidFill>
              <a:srgbClr val="B8E08C"/>
            </a:solidFill>
            <a:ln w="9525">
              <a:noFill/>
              <a:miter lim="800000"/>
              <a:headEnd/>
              <a:tailEnd/>
            </a:ln>
          </p:spPr>
          <p:txBody>
            <a:bodyPr lIns="45720" rIns="45720">
              <a:spAutoFit/>
            </a:bodyPr>
            <a:lstStyle/>
            <a:p>
              <a:pPr>
                <a:spcBef>
                  <a:spcPct val="50000"/>
                </a:spcBef>
              </a:pPr>
              <a:r>
                <a:rPr lang="en-US" sz="2600" b="1" dirty="0">
                  <a:solidFill>
                    <a:srgbClr val="C00000"/>
                  </a:solidFill>
                  <a:latin typeface="Arial"/>
                  <a:cs typeface="Arial"/>
                </a:rPr>
                <a:t>42.9%</a:t>
              </a:r>
            </a:p>
          </p:txBody>
        </p:sp>
        <p:sp>
          <p:nvSpPr>
            <p:cNvPr id="30768" name="AutoShape 42"/>
            <p:cNvSpPr>
              <a:spLocks/>
            </p:cNvSpPr>
            <p:nvPr/>
          </p:nvSpPr>
          <p:spPr bwMode="auto">
            <a:xfrm>
              <a:off x="4574" y="2877"/>
              <a:ext cx="156" cy="426"/>
            </a:xfrm>
            <a:prstGeom prst="rightBrace">
              <a:avLst>
                <a:gd name="adj1" fmla="val 22756"/>
                <a:gd name="adj2" fmla="val 50000"/>
              </a:avLst>
            </a:prstGeom>
            <a:noFill/>
            <a:ln w="19050">
              <a:solidFill>
                <a:srgbClr val="3333CC"/>
              </a:solidFill>
              <a:round/>
              <a:headEnd/>
              <a:tailEnd/>
            </a:ln>
          </p:spPr>
          <p:txBody>
            <a:bodyPr wrap="none" anchor="ctr"/>
            <a:lstStyle/>
            <a:p>
              <a:endParaRPr lang="en-US">
                <a:latin typeface="Arial"/>
                <a:cs typeface="Arial"/>
              </a:endParaRPr>
            </a:p>
          </p:txBody>
        </p:sp>
      </p:grpSp>
      <p:sp>
        <p:nvSpPr>
          <p:cNvPr id="111659" name="Text Box 43"/>
          <p:cNvSpPr txBox="1">
            <a:spLocks noChangeArrowheads="1"/>
          </p:cNvSpPr>
          <p:nvPr/>
        </p:nvSpPr>
        <p:spPr bwMode="auto">
          <a:xfrm>
            <a:off x="8662181" y="3854439"/>
            <a:ext cx="1828800" cy="484187"/>
          </a:xfrm>
          <a:prstGeom prst="rect">
            <a:avLst/>
          </a:prstGeom>
          <a:noFill/>
          <a:ln w="9525">
            <a:noFill/>
            <a:miter lim="800000"/>
            <a:headEnd/>
            <a:tailEnd/>
          </a:ln>
        </p:spPr>
        <p:txBody>
          <a:bodyPr/>
          <a:lstStyle/>
          <a:p>
            <a:r>
              <a:rPr lang="en-US" sz="2600" b="1" i="1" u="sng" dirty="0">
                <a:solidFill>
                  <a:srgbClr val="C00000"/>
                </a:solidFill>
                <a:latin typeface="Arial"/>
                <a:cs typeface="Arial"/>
              </a:rPr>
              <a:t>Increase:</a:t>
            </a:r>
          </a:p>
        </p:txBody>
      </p:sp>
      <p:grpSp>
        <p:nvGrpSpPr>
          <p:cNvPr id="3" name="Group 44"/>
          <p:cNvGrpSpPr>
            <a:grpSpLocks/>
          </p:cNvGrpSpPr>
          <p:nvPr/>
        </p:nvGrpSpPr>
        <p:grpSpPr bwMode="auto">
          <a:xfrm>
            <a:off x="8734110" y="5288671"/>
            <a:ext cx="1336675" cy="704850"/>
            <a:chOff x="4579" y="3302"/>
            <a:chExt cx="842" cy="432"/>
          </a:xfrm>
        </p:grpSpPr>
        <p:sp>
          <p:nvSpPr>
            <p:cNvPr id="30765" name="Text Box 45"/>
            <p:cNvSpPr txBox="1">
              <a:spLocks noChangeArrowheads="1"/>
            </p:cNvSpPr>
            <p:nvPr/>
          </p:nvSpPr>
          <p:spPr bwMode="auto">
            <a:xfrm>
              <a:off x="4766" y="3367"/>
              <a:ext cx="655" cy="302"/>
            </a:xfrm>
            <a:prstGeom prst="rect">
              <a:avLst/>
            </a:prstGeom>
            <a:solidFill>
              <a:srgbClr val="B8E08C"/>
            </a:solidFill>
            <a:ln w="9525">
              <a:noFill/>
              <a:miter lim="800000"/>
              <a:headEnd/>
              <a:tailEnd/>
            </a:ln>
          </p:spPr>
          <p:txBody>
            <a:bodyPr lIns="45720" rIns="45720">
              <a:spAutoFit/>
            </a:bodyPr>
            <a:lstStyle/>
            <a:p>
              <a:pPr>
                <a:spcBef>
                  <a:spcPct val="50000"/>
                </a:spcBef>
              </a:pPr>
              <a:r>
                <a:rPr lang="en-US" sz="2600" b="1" dirty="0">
                  <a:solidFill>
                    <a:srgbClr val="C00000"/>
                  </a:solidFill>
                  <a:latin typeface="Arial"/>
                  <a:cs typeface="Arial"/>
                </a:rPr>
                <a:t>30.5%</a:t>
              </a:r>
            </a:p>
          </p:txBody>
        </p:sp>
        <p:sp>
          <p:nvSpPr>
            <p:cNvPr id="30766" name="AutoShape 46"/>
            <p:cNvSpPr>
              <a:spLocks/>
            </p:cNvSpPr>
            <p:nvPr/>
          </p:nvSpPr>
          <p:spPr bwMode="auto">
            <a:xfrm>
              <a:off x="4579" y="3302"/>
              <a:ext cx="156" cy="432"/>
            </a:xfrm>
            <a:prstGeom prst="rightBrace">
              <a:avLst>
                <a:gd name="adj1" fmla="val 23077"/>
                <a:gd name="adj2" fmla="val 50000"/>
              </a:avLst>
            </a:prstGeom>
            <a:noFill/>
            <a:ln w="19050">
              <a:solidFill>
                <a:srgbClr val="3333CC"/>
              </a:solidFill>
              <a:round/>
              <a:headEnd/>
              <a:tailEnd/>
            </a:ln>
          </p:spPr>
          <p:txBody>
            <a:bodyPr wrap="none" anchor="ctr"/>
            <a:lstStyle/>
            <a:p>
              <a:endParaRPr lang="en-US">
                <a:latin typeface="Arial"/>
                <a:cs typeface="Arial"/>
              </a:endParaRPr>
            </a:p>
          </p:txBody>
        </p:sp>
      </p:grpSp>
    </p:spTree>
    <p:extLst>
      <p:ext uri="{BB962C8B-B14F-4D97-AF65-F5344CB8AC3E}">
        <p14:creationId xmlns:p14="http://schemas.microsoft.com/office/powerpoint/2010/main" val="14938426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5" end="5"/>
                                            </p:txEl>
                                          </p:spTgt>
                                        </p:tgtEl>
                                        <p:attrNameLst>
                                          <p:attrName>style.visibility</p:attrName>
                                        </p:attrNameLst>
                                      </p:cBhvr>
                                      <p:to>
                                        <p:strVal val="visible"/>
                                      </p:to>
                                    </p:set>
                                    <p:animEffect transition="in" filter="wipe(left)">
                                      <p:cBhvr>
                                        <p:cTn id="12" dur="500"/>
                                        <p:tgtEl>
                                          <p:spTgt spid="111619">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6" end="6"/>
                                            </p:txEl>
                                          </p:spTgt>
                                        </p:tgtEl>
                                        <p:attrNameLst>
                                          <p:attrName>style.visibility</p:attrName>
                                        </p:attrNameLst>
                                      </p:cBhvr>
                                      <p:to>
                                        <p:strVal val="visible"/>
                                      </p:to>
                                    </p:set>
                                    <p:animEffect transition="in" filter="wipe(left)">
                                      <p:cBhvr>
                                        <p:cTn id="17" dur="500"/>
                                        <p:tgtEl>
                                          <p:spTgt spid="111619">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7" end="7"/>
                                            </p:txEl>
                                          </p:spTgt>
                                        </p:tgtEl>
                                        <p:attrNameLst>
                                          <p:attrName>style.visibility</p:attrName>
                                        </p:attrNameLst>
                                      </p:cBhvr>
                                      <p:to>
                                        <p:strVal val="visible"/>
                                      </p:to>
                                    </p:set>
                                    <p:animEffect transition="in" filter="wipe(left)">
                                      <p:cBhvr>
                                        <p:cTn id="22" dur="500"/>
                                        <p:tgtEl>
                                          <p:spTgt spid="111619">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1659"/>
                                        </p:tgtEl>
                                        <p:attrNameLst>
                                          <p:attrName>style.visibility</p:attrName>
                                        </p:attrNameLst>
                                      </p:cBhvr>
                                      <p:to>
                                        <p:strVal val="visible"/>
                                      </p:to>
                                    </p:set>
                                    <p:animEffect transition="in" filter="fade">
                                      <p:cBhvr>
                                        <p:cTn id="27" dur="500"/>
                                        <p:tgtEl>
                                          <p:spTgt spid="111659"/>
                                        </p:tgtEl>
                                      </p:cBhvr>
                                    </p:animEffect>
                                  </p:childTnLst>
                                </p:cTn>
                              </p:par>
                              <p:par>
                                <p:cTn id="28" presetID="10"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bldLvl="5"/>
      <p:bldP spid="111659"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noAutofit/>
          </a:bodyPr>
          <a:lstStyle/>
          <a:p>
            <a:pPr algn="l" eaLnBrk="1" hangingPunct="1"/>
            <a:r>
              <a:rPr lang="en-US" sz="4000" dirty="0">
                <a:solidFill>
                  <a:schemeClr val="accent6">
                    <a:lumMod val="50000"/>
                  </a:schemeClr>
                </a:solidFill>
              </a:rPr>
              <a:t>EXAMPLE 1B: Calculating real </a:t>
            </a:r>
            <a:r>
              <a:rPr lang="en-US" sz="4000" b="1" i="1" dirty="0">
                <a:solidFill>
                  <a:schemeClr val="accent6">
                    <a:lumMod val="50000"/>
                  </a:schemeClr>
                </a:solidFill>
              </a:rPr>
              <a:t>GDP</a:t>
            </a:r>
          </a:p>
        </p:txBody>
      </p:sp>
      <p:sp>
        <p:nvSpPr>
          <p:cNvPr id="5" name="Slide Number Placeholder 4"/>
          <p:cNvSpPr>
            <a:spLocks noGrp="1"/>
          </p:cNvSpPr>
          <p:nvPr>
            <p:ph type="sldNum" sz="quarter" idx="10"/>
          </p:nvPr>
        </p:nvSpPr>
        <p:spPr/>
        <p:txBody>
          <a:bodyPr/>
          <a:lstStyle/>
          <a:p>
            <a:pPr>
              <a:defRPr/>
            </a:pPr>
            <a:fld id="{073C29DC-2178-4274-9150-45F8EBD31C2D}" type="slidenum">
              <a:rPr lang="en-US" smtClean="0"/>
              <a:pPr>
                <a:defRPr/>
              </a:pPr>
              <a:t>35</a:t>
            </a:fld>
            <a:endParaRPr lang="en-US"/>
          </a:p>
        </p:txBody>
      </p:sp>
      <p:sp>
        <p:nvSpPr>
          <p:cNvPr id="18" name="Footer Placeholder 2"/>
          <p:cNvSpPr>
            <a:spLocks noGrp="1"/>
          </p:cNvSpPr>
          <p:nvPr>
            <p:ph type="ftr" sz="quarter" idx="11"/>
          </p:nvPr>
        </p:nvSpPr>
        <p:spPr>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 2021 Cengage Learning</a:t>
            </a:r>
            <a:r>
              <a:rPr lang="en-US" baseline="30000" dirty="0"/>
              <a:t>®</a:t>
            </a:r>
            <a:r>
              <a:rPr lang="en-US" dirty="0"/>
              <a:t>.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111619" name="Rectangle 3"/>
          <p:cNvSpPr>
            <a:spLocks noGrp="1" noChangeArrowheads="1"/>
          </p:cNvSpPr>
          <p:nvPr>
            <p:ph idx="4294967295"/>
          </p:nvPr>
        </p:nvSpPr>
        <p:spPr>
          <a:xfrm>
            <a:off x="1646238" y="930812"/>
            <a:ext cx="8518525" cy="5539838"/>
          </a:xfrm>
        </p:spPr>
        <p:txBody>
          <a:bodyPr>
            <a:normAutofit/>
          </a:bodyPr>
          <a:lstStyle/>
          <a:p>
            <a:pPr marL="0" indent="0" eaLnBrk="1" hangingPunct="1">
              <a:spcBef>
                <a:spcPct val="60000"/>
              </a:spcBef>
              <a:buNone/>
              <a:tabLst>
                <a:tab pos="1146175" algn="l"/>
                <a:tab pos="5195888" algn="l"/>
              </a:tabLst>
            </a:pPr>
            <a:r>
              <a:rPr lang="en-US" sz="2800" dirty="0">
                <a:solidFill>
                  <a:srgbClr val="002060"/>
                </a:solidFill>
              </a:rPr>
              <a:t>Compute </a:t>
            </a:r>
            <a:r>
              <a:rPr lang="en-US" sz="2800" u="sng" dirty="0">
                <a:solidFill>
                  <a:srgbClr val="002060"/>
                </a:solidFill>
              </a:rPr>
              <a:t>real </a:t>
            </a:r>
            <a:r>
              <a:rPr lang="en-US" sz="2800" b="1" i="1" u="sng" dirty="0">
                <a:solidFill>
                  <a:srgbClr val="002060"/>
                </a:solidFill>
              </a:rPr>
              <a:t>GDP</a:t>
            </a:r>
            <a:r>
              <a:rPr lang="en-US" sz="2800" u="sng" dirty="0">
                <a:solidFill>
                  <a:srgbClr val="002060"/>
                </a:solidFill>
              </a:rPr>
              <a:t> </a:t>
            </a:r>
            <a:r>
              <a:rPr lang="en-US" sz="2800" dirty="0">
                <a:solidFill>
                  <a:srgbClr val="002060"/>
                </a:solidFill>
              </a:rPr>
              <a:t>in each year (base year 2019):</a:t>
            </a:r>
          </a:p>
          <a:p>
            <a:pPr marL="0" indent="0" eaLnBrk="1" hangingPunct="1">
              <a:spcBef>
                <a:spcPct val="60000"/>
              </a:spcBef>
              <a:buNone/>
              <a:tabLst>
                <a:tab pos="1146175" algn="l"/>
                <a:tab pos="5195888" algn="l"/>
              </a:tabLst>
            </a:pPr>
            <a:endParaRPr lang="en-US" sz="2800" dirty="0">
              <a:solidFill>
                <a:srgbClr val="002060"/>
              </a:solidFill>
            </a:endParaRPr>
          </a:p>
          <a:p>
            <a:pPr marL="0" indent="0" eaLnBrk="1" hangingPunct="1">
              <a:spcBef>
                <a:spcPct val="60000"/>
              </a:spcBef>
              <a:buNone/>
              <a:tabLst>
                <a:tab pos="1146175" algn="l"/>
                <a:tab pos="5195888" algn="l"/>
              </a:tabLst>
            </a:pPr>
            <a:endParaRPr lang="en-US" sz="2800" dirty="0">
              <a:solidFill>
                <a:srgbClr val="002060"/>
              </a:solidFill>
            </a:endParaRPr>
          </a:p>
          <a:p>
            <a:pPr marL="0" indent="0" eaLnBrk="1" hangingPunct="1">
              <a:spcBef>
                <a:spcPct val="60000"/>
              </a:spcBef>
              <a:buNone/>
              <a:tabLst>
                <a:tab pos="1146175" algn="l"/>
                <a:tab pos="5195888" algn="l"/>
              </a:tabLst>
            </a:pPr>
            <a:endParaRPr lang="en-US" sz="2800" dirty="0">
              <a:solidFill>
                <a:srgbClr val="002060"/>
              </a:solidFill>
            </a:endParaRPr>
          </a:p>
          <a:p>
            <a:pPr marL="0" indent="0" eaLnBrk="1" hangingPunct="1">
              <a:spcBef>
                <a:spcPct val="60000"/>
              </a:spcBef>
              <a:buNone/>
              <a:tabLst>
                <a:tab pos="1146175" algn="l"/>
                <a:tab pos="5195888" algn="l"/>
              </a:tabLst>
            </a:pPr>
            <a:endParaRPr lang="en-US" sz="2800" dirty="0">
              <a:solidFill>
                <a:srgbClr val="002060"/>
              </a:solidFill>
            </a:endParaRPr>
          </a:p>
          <a:p>
            <a:pPr marL="0" indent="0" eaLnBrk="1" hangingPunct="1">
              <a:spcBef>
                <a:spcPct val="60000"/>
              </a:spcBef>
              <a:buNone/>
              <a:tabLst>
                <a:tab pos="1146175" algn="l"/>
                <a:tab pos="5195888" algn="l"/>
              </a:tabLst>
            </a:pPr>
            <a:r>
              <a:rPr lang="en-US" sz="2800" dirty="0"/>
              <a:t>2019: $15 x 300 + $2.50 x 1,000 = $7,000</a:t>
            </a:r>
          </a:p>
          <a:p>
            <a:pPr marL="0" indent="0" eaLnBrk="1" hangingPunct="1">
              <a:spcBef>
                <a:spcPct val="60000"/>
              </a:spcBef>
              <a:buNone/>
              <a:tabLst>
                <a:tab pos="1146175" algn="l"/>
                <a:tab pos="5195888" algn="l"/>
              </a:tabLst>
            </a:pPr>
            <a:r>
              <a:rPr lang="en-US" sz="2800" dirty="0"/>
              <a:t>2020: $15 x 400 + $2.50 x 1,200 = $9,000</a:t>
            </a:r>
          </a:p>
          <a:p>
            <a:pPr marL="0" indent="0" eaLnBrk="1" hangingPunct="1">
              <a:spcBef>
                <a:spcPct val="60000"/>
              </a:spcBef>
              <a:buNone/>
              <a:tabLst>
                <a:tab pos="1146175" algn="l"/>
                <a:tab pos="5195888" algn="l"/>
              </a:tabLst>
            </a:pPr>
            <a:r>
              <a:rPr lang="en-US" sz="2800" dirty="0"/>
              <a:t>2021: $15 x 500 + $2.50 x 1,300 = $10,750</a:t>
            </a:r>
          </a:p>
        </p:txBody>
      </p:sp>
      <p:graphicFrame>
        <p:nvGraphicFramePr>
          <p:cNvPr id="100399" name="Group 47"/>
          <p:cNvGraphicFramePr>
            <a:graphicFrameLocks noGrp="1"/>
          </p:cNvGraphicFramePr>
          <p:nvPr>
            <p:extLst>
              <p:ext uri="{D42A27DB-BD31-4B8C-83A1-F6EECF244321}">
                <p14:modId xmlns:p14="http://schemas.microsoft.com/office/powerpoint/2010/main" val="955215371"/>
              </p:ext>
            </p:extLst>
          </p:nvPr>
        </p:nvGraphicFramePr>
        <p:xfrm>
          <a:off x="1928019" y="1554164"/>
          <a:ext cx="7691438" cy="2417001"/>
        </p:xfrm>
        <a:graphic>
          <a:graphicData uri="http://schemas.openxmlformats.org/drawingml/2006/table">
            <a:tbl>
              <a:tblPr/>
              <a:tblGrid>
                <a:gridCol w="1538288">
                  <a:extLst>
                    <a:ext uri="{9D8B030D-6E8A-4147-A177-3AD203B41FA5}">
                      <a16:colId xmlns:a16="http://schemas.microsoft.com/office/drawing/2014/main" val="20000"/>
                    </a:ext>
                  </a:extLst>
                </a:gridCol>
                <a:gridCol w="1538287">
                  <a:extLst>
                    <a:ext uri="{9D8B030D-6E8A-4147-A177-3AD203B41FA5}">
                      <a16:colId xmlns:a16="http://schemas.microsoft.com/office/drawing/2014/main" val="20001"/>
                    </a:ext>
                  </a:extLst>
                </a:gridCol>
                <a:gridCol w="1538288">
                  <a:extLst>
                    <a:ext uri="{9D8B030D-6E8A-4147-A177-3AD203B41FA5}">
                      <a16:colId xmlns:a16="http://schemas.microsoft.com/office/drawing/2014/main" val="20002"/>
                    </a:ext>
                  </a:extLst>
                </a:gridCol>
                <a:gridCol w="1538287">
                  <a:extLst>
                    <a:ext uri="{9D8B030D-6E8A-4147-A177-3AD203B41FA5}">
                      <a16:colId xmlns:a16="http://schemas.microsoft.com/office/drawing/2014/main" val="20003"/>
                    </a:ext>
                  </a:extLst>
                </a:gridCol>
                <a:gridCol w="1538288">
                  <a:extLst>
                    <a:ext uri="{9D8B030D-6E8A-4147-A177-3AD203B41FA5}">
                      <a16:colId xmlns:a16="http://schemas.microsoft.com/office/drawing/2014/main" val="20004"/>
                    </a:ext>
                  </a:extLst>
                </a:gridCol>
              </a:tblGrid>
              <a:tr h="45402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dirty="0">
                        <a:ln>
                          <a:noFill/>
                        </a:ln>
                        <a:solidFill>
                          <a:schemeClr val="tx1"/>
                        </a:solidFill>
                        <a:effectLst/>
                        <a:latin typeface="Arial" charset="0"/>
                      </a:endParaRPr>
                    </a:p>
                  </a:txBody>
                  <a:tcPr anchor="ctr" anchorCtr="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Pizza</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Chocolate</a:t>
                      </a:r>
                    </a:p>
                  </a:txBody>
                  <a:tcPr anchor="ctr" anchorCtr="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1" u="none" strike="noStrike" cap="none" normalizeH="0" baseline="0" dirty="0">
                          <a:ln>
                            <a:noFill/>
                          </a:ln>
                          <a:solidFill>
                            <a:schemeClr val="tx1"/>
                          </a:solidFill>
                          <a:effectLst/>
                          <a:latin typeface="Arial" charset="0"/>
                        </a:rPr>
                        <a:t>year</a:t>
                      </a:r>
                    </a:p>
                  </a:txBody>
                  <a:tcPr anchor="ctr" anchorCtr="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dirty="0">
                          <a:ln>
                            <a:noFill/>
                          </a:ln>
                          <a:solidFill>
                            <a:schemeClr val="tx1"/>
                          </a:solidFill>
                          <a:effectLst/>
                          <a:latin typeface="Arial" charset="0"/>
                        </a:rPr>
                        <a:t>P</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dirty="0">
                          <a:ln>
                            <a:noFill/>
                          </a:ln>
                          <a:solidFill>
                            <a:schemeClr val="tx1"/>
                          </a:solidFill>
                          <a:effectLst/>
                          <a:latin typeface="Arial" charset="0"/>
                        </a:rPr>
                        <a:t>Q</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dirty="0">
                          <a:ln>
                            <a:noFill/>
                          </a:ln>
                          <a:solidFill>
                            <a:schemeClr val="tx1"/>
                          </a:solidFill>
                          <a:effectLst/>
                          <a:latin typeface="Arial" charset="0"/>
                        </a:rPr>
                        <a:t>P</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dirty="0">
                          <a:ln>
                            <a:noFill/>
                          </a:ln>
                          <a:solidFill>
                            <a:schemeClr val="tx1"/>
                          </a:solidFill>
                          <a:effectLst/>
                          <a:latin typeface="Arial" charset="0"/>
                        </a:rPr>
                        <a:t>Q</a:t>
                      </a:r>
                    </a:p>
                  </a:txBody>
                  <a:tcPr anchor="ctr" anchorCtr="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577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0" u="none" strike="noStrike" cap="none" normalizeH="0" baseline="0" dirty="0">
                          <a:ln>
                            <a:noFill/>
                          </a:ln>
                          <a:solidFill>
                            <a:srgbClr val="C00000"/>
                          </a:solidFill>
                          <a:effectLst/>
                          <a:latin typeface="Arial" charset="0"/>
                        </a:rPr>
                        <a:t>2019</a:t>
                      </a:r>
                    </a:p>
                  </a:txBody>
                  <a:tcPr anchor="ctr" anchorCtr="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8E08C"/>
                    </a:solidFill>
                  </a:tcPr>
                </a:tc>
                <a:tc>
                  <a:txBody>
                    <a:bodyPr/>
                    <a:lstStyle/>
                    <a:p>
                      <a:pPr algn="ctr" rtl="0" fontAlgn="ctr"/>
                      <a:r>
                        <a:rPr lang="en-US" sz="2400" b="1" i="0" u="none" strike="noStrike" dirty="0">
                          <a:solidFill>
                            <a:srgbClr val="C00000"/>
                          </a:solidFill>
                          <a:effectLst/>
                          <a:latin typeface="Arial"/>
                        </a:rPr>
                        <a:t>$15 </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8E08C"/>
                    </a:solidFill>
                  </a:tcPr>
                </a:tc>
                <a:tc>
                  <a:txBody>
                    <a:bodyPr/>
                    <a:lstStyle/>
                    <a:p>
                      <a:pPr algn="ctr" rtl="0" fontAlgn="ctr"/>
                      <a:r>
                        <a:rPr lang="en-US" sz="2400" b="0" i="0" u="none" strike="noStrike">
                          <a:solidFill>
                            <a:srgbClr val="000000"/>
                          </a:solidFill>
                          <a:effectLst/>
                          <a:latin typeface="Arial"/>
                        </a:rPr>
                        <a:t>300</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8E08C"/>
                    </a:solidFill>
                  </a:tcPr>
                </a:tc>
                <a:tc>
                  <a:txBody>
                    <a:bodyPr/>
                    <a:lstStyle/>
                    <a:p>
                      <a:pPr algn="ctr" rtl="0" fontAlgn="ctr"/>
                      <a:r>
                        <a:rPr lang="en-US" sz="2400" b="1" i="0" u="none" strike="noStrike" dirty="0">
                          <a:solidFill>
                            <a:srgbClr val="C00000"/>
                          </a:solidFill>
                          <a:effectLst/>
                          <a:latin typeface="Arial"/>
                        </a:rPr>
                        <a:t>$2.50 </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8E08C"/>
                    </a:solidFill>
                  </a:tcPr>
                </a:tc>
                <a:tc>
                  <a:txBody>
                    <a:bodyPr/>
                    <a:lstStyle/>
                    <a:p>
                      <a:pPr algn="ctr" rtl="0" fontAlgn="ctr"/>
                      <a:r>
                        <a:rPr lang="en-US" sz="2400" b="0" i="0" u="none" strike="noStrike" dirty="0">
                          <a:solidFill>
                            <a:srgbClr val="000000"/>
                          </a:solidFill>
                          <a:effectLst/>
                          <a:latin typeface="Arial"/>
                        </a:rPr>
                        <a:t>1,000</a:t>
                      </a:r>
                    </a:p>
                  </a:txBody>
                  <a:tcPr marL="85725" marR="9525" marT="9525"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8E08C"/>
                    </a:solidFill>
                  </a:tcPr>
                </a:tc>
                <a:extLst>
                  <a:ext uri="{0D108BD9-81ED-4DB2-BD59-A6C34878D82A}">
                    <a16:rowId xmlns:a16="http://schemas.microsoft.com/office/drawing/2014/main" val="10002"/>
                  </a:ext>
                </a:extLst>
              </a:tr>
              <a:tr h="48577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2020</a:t>
                      </a:r>
                    </a:p>
                  </a:txBody>
                  <a:tcPr anchor="ctr" anchorCtr="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en-US" sz="2400" b="0" i="0" u="none" strike="noStrike">
                          <a:solidFill>
                            <a:srgbClr val="000000"/>
                          </a:solidFill>
                          <a:effectLst/>
                          <a:latin typeface="Arial"/>
                        </a:rPr>
                        <a:t>$16 </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en-US" sz="2400" b="0" i="0" u="none" strike="noStrike" dirty="0">
                          <a:solidFill>
                            <a:srgbClr val="000000"/>
                          </a:solidFill>
                          <a:effectLst/>
                          <a:latin typeface="Arial"/>
                        </a:rPr>
                        <a:t>400</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en-US" sz="2400" b="0" i="0" u="none" strike="noStrike">
                          <a:solidFill>
                            <a:srgbClr val="000000"/>
                          </a:solidFill>
                          <a:effectLst/>
                          <a:latin typeface="Arial"/>
                        </a:rPr>
                        <a:t>$3.00 </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en-US" sz="2400" b="0" i="0" u="none" strike="noStrike" dirty="0">
                          <a:solidFill>
                            <a:srgbClr val="000000"/>
                          </a:solidFill>
                          <a:effectLst/>
                          <a:latin typeface="Arial"/>
                        </a:rPr>
                        <a:t>1,200</a:t>
                      </a:r>
                    </a:p>
                  </a:txBody>
                  <a:tcPr marL="85725" marR="9525" marT="9525"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4188">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2021</a:t>
                      </a:r>
                    </a:p>
                  </a:txBody>
                  <a:tcPr anchor="ctr" anchorCtr="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8E08C"/>
                    </a:solidFill>
                  </a:tcPr>
                </a:tc>
                <a:tc>
                  <a:txBody>
                    <a:bodyPr/>
                    <a:lstStyle/>
                    <a:p>
                      <a:pPr algn="ctr" rtl="0" fontAlgn="ctr"/>
                      <a:r>
                        <a:rPr lang="en-US" sz="2400" b="0" i="0" u="none" strike="noStrike" dirty="0">
                          <a:solidFill>
                            <a:srgbClr val="000000"/>
                          </a:solidFill>
                          <a:effectLst/>
                          <a:latin typeface="Arial"/>
                        </a:rPr>
                        <a:t>$17 </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8E08C"/>
                    </a:solidFill>
                  </a:tcPr>
                </a:tc>
                <a:tc>
                  <a:txBody>
                    <a:bodyPr/>
                    <a:lstStyle/>
                    <a:p>
                      <a:pPr algn="ctr" rtl="0" fontAlgn="ctr"/>
                      <a:r>
                        <a:rPr lang="en-US" sz="2400" b="0" i="0" u="none" strike="noStrike" dirty="0">
                          <a:solidFill>
                            <a:srgbClr val="000000"/>
                          </a:solidFill>
                          <a:effectLst/>
                          <a:latin typeface="Arial"/>
                        </a:rPr>
                        <a:t>500</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8E08C"/>
                    </a:solidFill>
                  </a:tcPr>
                </a:tc>
                <a:tc>
                  <a:txBody>
                    <a:bodyPr/>
                    <a:lstStyle/>
                    <a:p>
                      <a:pPr algn="ctr" rtl="0" fontAlgn="ctr"/>
                      <a:r>
                        <a:rPr lang="en-US" sz="2400" b="0" i="0" u="none" strike="noStrike" dirty="0">
                          <a:solidFill>
                            <a:srgbClr val="000000"/>
                          </a:solidFill>
                          <a:effectLst/>
                          <a:latin typeface="Arial"/>
                        </a:rPr>
                        <a:t>$3.50 </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8E08C"/>
                    </a:solidFill>
                  </a:tcPr>
                </a:tc>
                <a:tc>
                  <a:txBody>
                    <a:bodyPr/>
                    <a:lstStyle/>
                    <a:p>
                      <a:pPr algn="ctr" rtl="0" fontAlgn="ctr"/>
                      <a:r>
                        <a:rPr lang="en-US" sz="2400" b="0" i="0" u="none" strike="noStrike" dirty="0">
                          <a:solidFill>
                            <a:srgbClr val="000000"/>
                          </a:solidFill>
                          <a:effectLst/>
                          <a:latin typeface="Arial"/>
                        </a:rPr>
                        <a:t>1,300</a:t>
                      </a:r>
                    </a:p>
                  </a:txBody>
                  <a:tcPr marL="85725" marR="9525" marT="9525"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8E08C"/>
                    </a:solidFill>
                  </a:tcPr>
                </a:tc>
                <a:extLst>
                  <a:ext uri="{0D108BD9-81ED-4DB2-BD59-A6C34878D82A}">
                    <a16:rowId xmlns:a16="http://schemas.microsoft.com/office/drawing/2014/main" val="10004"/>
                  </a:ext>
                </a:extLst>
              </a:tr>
            </a:tbl>
          </a:graphicData>
        </a:graphic>
      </p:graphicFrame>
      <p:grpSp>
        <p:nvGrpSpPr>
          <p:cNvPr id="2" name="Group 40"/>
          <p:cNvGrpSpPr>
            <a:grpSpLocks/>
          </p:cNvGrpSpPr>
          <p:nvPr/>
        </p:nvGrpSpPr>
        <p:grpSpPr bwMode="auto">
          <a:xfrm>
            <a:off x="8553525" y="4512181"/>
            <a:ext cx="1355725" cy="685800"/>
            <a:chOff x="4574" y="2877"/>
            <a:chExt cx="854" cy="426"/>
          </a:xfrm>
        </p:grpSpPr>
        <p:sp>
          <p:nvSpPr>
            <p:cNvPr id="30767" name="Text Box 41"/>
            <p:cNvSpPr txBox="1">
              <a:spLocks noChangeArrowheads="1"/>
            </p:cNvSpPr>
            <p:nvPr/>
          </p:nvSpPr>
          <p:spPr bwMode="auto">
            <a:xfrm>
              <a:off x="4756" y="2918"/>
              <a:ext cx="672" cy="306"/>
            </a:xfrm>
            <a:prstGeom prst="rect">
              <a:avLst/>
            </a:prstGeom>
            <a:solidFill>
              <a:srgbClr val="B8E08C"/>
            </a:solidFill>
            <a:ln w="9525">
              <a:noFill/>
              <a:miter lim="800000"/>
              <a:headEnd/>
              <a:tailEnd/>
            </a:ln>
          </p:spPr>
          <p:txBody>
            <a:bodyPr lIns="45720" rIns="45720">
              <a:spAutoFit/>
            </a:bodyPr>
            <a:lstStyle/>
            <a:p>
              <a:pPr>
                <a:spcBef>
                  <a:spcPct val="50000"/>
                </a:spcBef>
              </a:pPr>
              <a:r>
                <a:rPr lang="en-US" sz="2600" b="1" dirty="0">
                  <a:solidFill>
                    <a:srgbClr val="C00000"/>
                  </a:solidFill>
                  <a:latin typeface="Arial"/>
                  <a:cs typeface="Arial"/>
                </a:rPr>
                <a:t>28.6%</a:t>
              </a:r>
            </a:p>
          </p:txBody>
        </p:sp>
        <p:sp>
          <p:nvSpPr>
            <p:cNvPr id="30768" name="AutoShape 42"/>
            <p:cNvSpPr>
              <a:spLocks/>
            </p:cNvSpPr>
            <p:nvPr/>
          </p:nvSpPr>
          <p:spPr bwMode="auto">
            <a:xfrm>
              <a:off x="4574" y="2877"/>
              <a:ext cx="156" cy="426"/>
            </a:xfrm>
            <a:prstGeom prst="rightBrace">
              <a:avLst>
                <a:gd name="adj1" fmla="val 22756"/>
                <a:gd name="adj2" fmla="val 50000"/>
              </a:avLst>
            </a:prstGeom>
            <a:noFill/>
            <a:ln w="19050">
              <a:solidFill>
                <a:srgbClr val="3333CC"/>
              </a:solidFill>
              <a:round/>
              <a:headEnd/>
              <a:tailEnd/>
            </a:ln>
          </p:spPr>
          <p:txBody>
            <a:bodyPr wrap="none" anchor="ctr"/>
            <a:lstStyle/>
            <a:p>
              <a:endParaRPr lang="en-US">
                <a:latin typeface="Arial"/>
                <a:cs typeface="Arial"/>
              </a:endParaRPr>
            </a:p>
          </p:txBody>
        </p:sp>
      </p:grpSp>
      <p:sp>
        <p:nvSpPr>
          <p:cNvPr id="111659" name="Text Box 43"/>
          <p:cNvSpPr txBox="1">
            <a:spLocks noChangeArrowheads="1"/>
          </p:cNvSpPr>
          <p:nvPr/>
        </p:nvSpPr>
        <p:spPr bwMode="auto">
          <a:xfrm>
            <a:off x="8458199" y="3968426"/>
            <a:ext cx="1828800" cy="484187"/>
          </a:xfrm>
          <a:prstGeom prst="rect">
            <a:avLst/>
          </a:prstGeom>
          <a:noFill/>
          <a:ln w="9525">
            <a:noFill/>
            <a:miter lim="800000"/>
            <a:headEnd/>
            <a:tailEnd/>
          </a:ln>
        </p:spPr>
        <p:txBody>
          <a:bodyPr/>
          <a:lstStyle/>
          <a:p>
            <a:r>
              <a:rPr lang="en-US" sz="2600" b="1" i="1" u="sng" dirty="0">
                <a:solidFill>
                  <a:srgbClr val="C00000"/>
                </a:solidFill>
                <a:latin typeface="Arial"/>
                <a:cs typeface="Arial"/>
              </a:rPr>
              <a:t>Increase:</a:t>
            </a:r>
          </a:p>
        </p:txBody>
      </p:sp>
      <p:grpSp>
        <p:nvGrpSpPr>
          <p:cNvPr id="3" name="Group 44"/>
          <p:cNvGrpSpPr>
            <a:grpSpLocks/>
          </p:cNvGrpSpPr>
          <p:nvPr/>
        </p:nvGrpSpPr>
        <p:grpSpPr bwMode="auto">
          <a:xfrm>
            <a:off x="8572575" y="5323554"/>
            <a:ext cx="1336675" cy="704850"/>
            <a:chOff x="4579" y="3302"/>
            <a:chExt cx="842" cy="432"/>
          </a:xfrm>
        </p:grpSpPr>
        <p:sp>
          <p:nvSpPr>
            <p:cNvPr id="30765" name="Text Box 45"/>
            <p:cNvSpPr txBox="1">
              <a:spLocks noChangeArrowheads="1"/>
            </p:cNvSpPr>
            <p:nvPr/>
          </p:nvSpPr>
          <p:spPr bwMode="auto">
            <a:xfrm>
              <a:off x="4766" y="3367"/>
              <a:ext cx="655" cy="302"/>
            </a:xfrm>
            <a:prstGeom prst="rect">
              <a:avLst/>
            </a:prstGeom>
            <a:solidFill>
              <a:srgbClr val="B8E08C"/>
            </a:solidFill>
            <a:ln w="9525">
              <a:noFill/>
              <a:miter lim="800000"/>
              <a:headEnd/>
              <a:tailEnd/>
            </a:ln>
          </p:spPr>
          <p:txBody>
            <a:bodyPr lIns="45720" rIns="45720">
              <a:spAutoFit/>
            </a:bodyPr>
            <a:lstStyle/>
            <a:p>
              <a:pPr>
                <a:spcBef>
                  <a:spcPct val="50000"/>
                </a:spcBef>
              </a:pPr>
              <a:r>
                <a:rPr lang="en-US" sz="2600" b="1" dirty="0">
                  <a:solidFill>
                    <a:srgbClr val="C00000"/>
                  </a:solidFill>
                  <a:latin typeface="Arial"/>
                  <a:cs typeface="Arial"/>
                </a:rPr>
                <a:t>19.4%</a:t>
              </a:r>
            </a:p>
          </p:txBody>
        </p:sp>
        <p:sp>
          <p:nvSpPr>
            <p:cNvPr id="30766" name="AutoShape 46"/>
            <p:cNvSpPr>
              <a:spLocks/>
            </p:cNvSpPr>
            <p:nvPr/>
          </p:nvSpPr>
          <p:spPr bwMode="auto">
            <a:xfrm>
              <a:off x="4579" y="3302"/>
              <a:ext cx="156" cy="432"/>
            </a:xfrm>
            <a:prstGeom prst="rightBrace">
              <a:avLst>
                <a:gd name="adj1" fmla="val 23077"/>
                <a:gd name="adj2" fmla="val 50000"/>
              </a:avLst>
            </a:prstGeom>
            <a:noFill/>
            <a:ln w="19050">
              <a:solidFill>
                <a:srgbClr val="3333CC"/>
              </a:solidFill>
              <a:round/>
              <a:headEnd/>
              <a:tailEnd/>
            </a:ln>
          </p:spPr>
          <p:txBody>
            <a:bodyPr wrap="none" anchor="ctr"/>
            <a:lstStyle/>
            <a:p>
              <a:endParaRPr lang="en-US">
                <a:latin typeface="Arial"/>
                <a:cs typeface="Arial"/>
              </a:endParaRPr>
            </a:p>
          </p:txBody>
        </p:sp>
      </p:grpSp>
      <p:grpSp>
        <p:nvGrpSpPr>
          <p:cNvPr id="14" name="Group 47"/>
          <p:cNvGrpSpPr>
            <a:grpSpLocks/>
          </p:cNvGrpSpPr>
          <p:nvPr/>
        </p:nvGrpSpPr>
        <p:grpSpPr bwMode="auto">
          <a:xfrm>
            <a:off x="2209800" y="1580832"/>
            <a:ext cx="7620001" cy="368300"/>
            <a:chOff x="-415" y="1285"/>
            <a:chExt cx="4800" cy="232"/>
          </a:xfrm>
        </p:grpSpPr>
        <p:sp>
          <p:nvSpPr>
            <p:cNvPr id="15" name="Text Box 48"/>
            <p:cNvSpPr txBox="1">
              <a:spLocks noChangeArrowheads="1"/>
            </p:cNvSpPr>
            <p:nvPr/>
          </p:nvSpPr>
          <p:spPr bwMode="auto">
            <a:xfrm>
              <a:off x="1679" y="1285"/>
              <a:ext cx="497" cy="229"/>
            </a:xfrm>
            <a:prstGeom prst="rect">
              <a:avLst/>
            </a:prstGeom>
            <a:noFill/>
            <a:ln w="28575">
              <a:solidFill>
                <a:srgbClr val="FF0000"/>
              </a:solidFill>
              <a:miter lim="800000"/>
              <a:headEnd/>
              <a:tailEnd/>
            </a:ln>
          </p:spPr>
          <p:txBody>
            <a:bodyPr anchor="ctr" anchorCtr="1"/>
            <a:lstStyle/>
            <a:p>
              <a:pPr>
                <a:spcBef>
                  <a:spcPct val="50000"/>
                </a:spcBef>
              </a:pPr>
              <a:r>
                <a:rPr lang="en-US" sz="2400" dirty="0">
                  <a:latin typeface="Arial"/>
                  <a:cs typeface="Arial"/>
                </a:rPr>
                <a:t>$15</a:t>
              </a:r>
            </a:p>
          </p:txBody>
        </p:sp>
        <p:sp>
          <p:nvSpPr>
            <p:cNvPr id="16" name="Text Box 49"/>
            <p:cNvSpPr txBox="1">
              <a:spLocks noChangeArrowheads="1"/>
            </p:cNvSpPr>
            <p:nvPr/>
          </p:nvSpPr>
          <p:spPr bwMode="auto">
            <a:xfrm>
              <a:off x="3736" y="1288"/>
              <a:ext cx="649" cy="229"/>
            </a:xfrm>
            <a:prstGeom prst="rect">
              <a:avLst/>
            </a:prstGeom>
            <a:noFill/>
            <a:ln w="28575">
              <a:solidFill>
                <a:srgbClr val="FF0000"/>
              </a:solidFill>
              <a:miter lim="800000"/>
              <a:headEnd/>
              <a:tailEnd/>
            </a:ln>
          </p:spPr>
          <p:txBody>
            <a:bodyPr anchor="ctr" anchorCtr="1"/>
            <a:lstStyle/>
            <a:p>
              <a:pPr>
                <a:spcBef>
                  <a:spcPct val="50000"/>
                </a:spcBef>
              </a:pPr>
              <a:r>
                <a:rPr lang="en-US" sz="2400" dirty="0">
                  <a:latin typeface="Arial"/>
                  <a:cs typeface="Arial"/>
                </a:rPr>
                <a:t>$2.50</a:t>
              </a:r>
            </a:p>
          </p:txBody>
        </p:sp>
        <p:sp>
          <p:nvSpPr>
            <p:cNvPr id="17" name="Line 50"/>
            <p:cNvSpPr>
              <a:spLocks noChangeShapeType="1"/>
            </p:cNvSpPr>
            <p:nvPr/>
          </p:nvSpPr>
          <p:spPr bwMode="auto">
            <a:xfrm flipV="1">
              <a:off x="-415" y="1399"/>
              <a:ext cx="657" cy="0"/>
            </a:xfrm>
            <a:prstGeom prst="line">
              <a:avLst/>
            </a:prstGeom>
            <a:noFill/>
            <a:ln w="44450">
              <a:solidFill>
                <a:srgbClr val="FF0000"/>
              </a:solidFill>
              <a:round/>
              <a:headEnd/>
              <a:tailEnd type="triangle" w="lg" len="med"/>
            </a:ln>
          </p:spPr>
          <p:txBody>
            <a:bodyPr/>
            <a:lstStyle/>
            <a:p>
              <a:endParaRPr lang="en-US">
                <a:latin typeface="Arial"/>
                <a:cs typeface="Arial"/>
              </a:endParaRPr>
            </a:p>
          </p:txBody>
        </p:sp>
      </p:grpSp>
    </p:spTree>
    <p:extLst>
      <p:ext uri="{BB962C8B-B14F-4D97-AF65-F5344CB8AC3E}">
        <p14:creationId xmlns:p14="http://schemas.microsoft.com/office/powerpoint/2010/main" val="990103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1619">
                                            <p:txEl>
                                              <p:pRg st="5" end="5"/>
                                            </p:txEl>
                                          </p:spTgt>
                                        </p:tgtEl>
                                        <p:attrNameLst>
                                          <p:attrName>style.visibility</p:attrName>
                                        </p:attrNameLst>
                                      </p:cBhvr>
                                      <p:to>
                                        <p:strVal val="visible"/>
                                      </p:to>
                                    </p:set>
                                    <p:animEffect transition="in" filter="wipe(left)">
                                      <p:cBhvr>
                                        <p:cTn id="11" dur="500"/>
                                        <p:tgtEl>
                                          <p:spTgt spid="111619">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1619">
                                            <p:txEl>
                                              <p:pRg st="6" end="6"/>
                                            </p:txEl>
                                          </p:spTgt>
                                        </p:tgtEl>
                                        <p:attrNameLst>
                                          <p:attrName>style.visibility</p:attrName>
                                        </p:attrNameLst>
                                      </p:cBhvr>
                                      <p:to>
                                        <p:strVal val="visible"/>
                                      </p:to>
                                    </p:set>
                                    <p:animEffect transition="in" filter="wipe(left)">
                                      <p:cBhvr>
                                        <p:cTn id="16" dur="500"/>
                                        <p:tgtEl>
                                          <p:spTgt spid="111619">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1619">
                                            <p:txEl>
                                              <p:pRg st="7" end="7"/>
                                            </p:txEl>
                                          </p:spTgt>
                                        </p:tgtEl>
                                        <p:attrNameLst>
                                          <p:attrName>style.visibility</p:attrName>
                                        </p:attrNameLst>
                                      </p:cBhvr>
                                      <p:to>
                                        <p:strVal val="visible"/>
                                      </p:to>
                                    </p:set>
                                    <p:animEffect transition="in" filter="wipe(left)">
                                      <p:cBhvr>
                                        <p:cTn id="21" dur="500"/>
                                        <p:tgtEl>
                                          <p:spTgt spid="111619">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1659"/>
                                        </p:tgtEl>
                                        <p:attrNameLst>
                                          <p:attrName>style.visibility</p:attrName>
                                        </p:attrNameLst>
                                      </p:cBhvr>
                                      <p:to>
                                        <p:strVal val="visible"/>
                                      </p:to>
                                    </p:set>
                                    <p:animEffect transition="in" filter="fade">
                                      <p:cBhvr>
                                        <p:cTn id="26" dur="500"/>
                                        <p:tgtEl>
                                          <p:spTgt spid="111659"/>
                                        </p:tgtEl>
                                      </p:cBhvr>
                                    </p:animEffect>
                                  </p:childTnLst>
                                </p:cTn>
                              </p:par>
                              <p:par>
                                <p:cTn id="27" presetID="10"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bldLvl="5"/>
      <p:bldP spid="111659"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noAutofit/>
          </a:bodyPr>
          <a:lstStyle/>
          <a:p>
            <a:pPr algn="l" eaLnBrk="1" hangingPunct="1"/>
            <a:r>
              <a:rPr lang="en-US" sz="4000" dirty="0">
                <a:solidFill>
                  <a:schemeClr val="accent6">
                    <a:lumMod val="50000"/>
                  </a:schemeClr>
                </a:solidFill>
              </a:rPr>
              <a:t>EXAMPLE 1C: Correcting for inflation </a:t>
            </a:r>
          </a:p>
        </p:txBody>
      </p:sp>
      <p:sp>
        <p:nvSpPr>
          <p:cNvPr id="3" name="Slide Number Placeholder 2"/>
          <p:cNvSpPr>
            <a:spLocks noGrp="1"/>
          </p:cNvSpPr>
          <p:nvPr>
            <p:ph type="sldNum" sz="quarter" idx="10"/>
          </p:nvPr>
        </p:nvSpPr>
        <p:spPr/>
        <p:txBody>
          <a:bodyPr/>
          <a:lstStyle/>
          <a:p>
            <a:pPr>
              <a:defRPr/>
            </a:pPr>
            <a:fld id="{073C29DC-2178-4274-9150-45F8EBD31C2D}" type="slidenum">
              <a:rPr lang="en-US" smtClean="0"/>
              <a:pPr>
                <a:defRPr/>
              </a:pPr>
              <a:t>36</a:t>
            </a:fld>
            <a:endParaRPr lang="en-US"/>
          </a:p>
        </p:txBody>
      </p:sp>
      <p:sp>
        <p:nvSpPr>
          <p:cNvPr id="22" name="Footer Placeholder 2"/>
          <p:cNvSpPr>
            <a:spLocks noGrp="1"/>
          </p:cNvSpPr>
          <p:nvPr>
            <p:ph type="ftr" sz="quarter" idx="11"/>
          </p:nvPr>
        </p:nvSpPr>
        <p:spPr>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 2021 Cengage Learning</a:t>
            </a:r>
            <a:r>
              <a:rPr lang="en-US" baseline="30000" dirty="0"/>
              <a:t>®</a:t>
            </a:r>
            <a:r>
              <a:rPr lang="en-US" dirty="0"/>
              <a:t>.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32773" name="Rectangle 3"/>
          <p:cNvSpPr>
            <a:spLocks noGrp="1" noChangeArrowheads="1"/>
          </p:cNvSpPr>
          <p:nvPr>
            <p:ph idx="4294967295"/>
          </p:nvPr>
        </p:nvSpPr>
        <p:spPr>
          <a:xfrm>
            <a:off x="304800" y="3279776"/>
            <a:ext cx="11379200" cy="2971800"/>
          </a:xfrm>
        </p:spPr>
        <p:txBody>
          <a:bodyPr>
            <a:noAutofit/>
          </a:bodyPr>
          <a:lstStyle/>
          <a:p>
            <a:pPr marL="285750" indent="-285750" eaLnBrk="1" hangingPunct="1">
              <a:spcBef>
                <a:spcPct val="50000"/>
              </a:spcBef>
              <a:tabLst>
                <a:tab pos="4859338" algn="l"/>
              </a:tabLst>
            </a:pPr>
            <a:r>
              <a:rPr lang="en-US" sz="2800" dirty="0"/>
              <a:t>The </a:t>
            </a:r>
            <a:r>
              <a:rPr lang="en-US" sz="2800" u="sng" dirty="0"/>
              <a:t>change in nominal </a:t>
            </a:r>
            <a:r>
              <a:rPr lang="en-US" sz="2800" b="1" i="1" u="sng" dirty="0"/>
              <a:t>GDP</a:t>
            </a:r>
            <a:r>
              <a:rPr lang="en-US" sz="2800" u="sng" dirty="0"/>
              <a:t> </a:t>
            </a:r>
            <a:r>
              <a:rPr lang="en-US" sz="2800" dirty="0"/>
              <a:t>reflects both prices and quantities.  </a:t>
            </a:r>
          </a:p>
          <a:p>
            <a:pPr marL="285750" indent="-285750" eaLnBrk="1" hangingPunct="1">
              <a:spcBef>
                <a:spcPct val="50000"/>
              </a:spcBef>
              <a:tabLst>
                <a:tab pos="4859338" algn="l"/>
              </a:tabLst>
            </a:pPr>
            <a:r>
              <a:rPr lang="en-US" sz="2800" dirty="0">
                <a:cs typeface="Arial"/>
              </a:rPr>
              <a:t>The </a:t>
            </a:r>
            <a:r>
              <a:rPr lang="en-US" sz="2800" u="sng" dirty="0">
                <a:cs typeface="Arial"/>
              </a:rPr>
              <a:t>change in real </a:t>
            </a:r>
            <a:r>
              <a:rPr lang="en-US" sz="2800" b="1" i="1" u="sng" dirty="0">
                <a:cs typeface="Arial"/>
              </a:rPr>
              <a:t>GDP</a:t>
            </a:r>
            <a:r>
              <a:rPr lang="en-US" sz="2800" u="sng" dirty="0">
                <a:cs typeface="Arial"/>
              </a:rPr>
              <a:t> </a:t>
            </a:r>
            <a:r>
              <a:rPr lang="en-US" sz="2800" dirty="0">
                <a:cs typeface="Arial"/>
              </a:rPr>
              <a:t>is the amount that </a:t>
            </a:r>
            <a:r>
              <a:rPr lang="en-US" sz="2800" b="1" i="1" dirty="0">
                <a:cs typeface="Arial"/>
              </a:rPr>
              <a:t>GDP</a:t>
            </a:r>
            <a:r>
              <a:rPr lang="en-US" sz="2800" dirty="0">
                <a:cs typeface="Arial"/>
              </a:rPr>
              <a:t> would change if prices were constant (i.e., if zero inflation). </a:t>
            </a:r>
          </a:p>
          <a:p>
            <a:pPr marL="285750" indent="-285750" eaLnBrk="1" hangingPunct="1">
              <a:spcBef>
                <a:spcPct val="50000"/>
              </a:spcBef>
              <a:tabLst>
                <a:tab pos="4859338" algn="l"/>
              </a:tabLst>
            </a:pPr>
            <a:r>
              <a:rPr lang="en-US" sz="2800" b="1" i="1" dirty="0">
                <a:solidFill>
                  <a:srgbClr val="C00000"/>
                </a:solidFill>
                <a:cs typeface="Arial"/>
              </a:rPr>
              <a:t>Hence, real GDP is corrected for inflation. </a:t>
            </a:r>
            <a:endParaRPr lang="en-US" sz="2800" dirty="0">
              <a:solidFill>
                <a:srgbClr val="C00000"/>
              </a:solidFill>
            </a:endParaRPr>
          </a:p>
        </p:txBody>
      </p:sp>
      <p:graphicFrame>
        <p:nvGraphicFramePr>
          <p:cNvPr id="7" name="Group 47"/>
          <p:cNvGraphicFramePr>
            <a:graphicFrameLocks noGrp="1"/>
          </p:cNvGraphicFramePr>
          <p:nvPr>
            <p:extLst>
              <p:ext uri="{D42A27DB-BD31-4B8C-83A1-F6EECF244321}">
                <p14:modId xmlns:p14="http://schemas.microsoft.com/office/powerpoint/2010/main" val="2941898462"/>
              </p:ext>
            </p:extLst>
          </p:nvPr>
        </p:nvGraphicFramePr>
        <p:xfrm>
          <a:off x="304800" y="1011372"/>
          <a:ext cx="11379200" cy="1941513"/>
        </p:xfrm>
        <a:graphic>
          <a:graphicData uri="http://schemas.openxmlformats.org/drawingml/2006/table">
            <a:tbl>
              <a:tblPr/>
              <a:tblGrid>
                <a:gridCol w="1237396">
                  <a:extLst>
                    <a:ext uri="{9D8B030D-6E8A-4147-A177-3AD203B41FA5}">
                      <a16:colId xmlns:a16="http://schemas.microsoft.com/office/drawing/2014/main" val="20000"/>
                    </a:ext>
                  </a:extLst>
                </a:gridCol>
                <a:gridCol w="3003620">
                  <a:extLst>
                    <a:ext uri="{9D8B030D-6E8A-4147-A177-3AD203B41FA5}">
                      <a16:colId xmlns:a16="http://schemas.microsoft.com/office/drawing/2014/main" val="20001"/>
                    </a:ext>
                  </a:extLst>
                </a:gridCol>
                <a:gridCol w="2134827">
                  <a:extLst>
                    <a:ext uri="{9D8B030D-6E8A-4147-A177-3AD203B41FA5}">
                      <a16:colId xmlns:a16="http://schemas.microsoft.com/office/drawing/2014/main" val="20002"/>
                    </a:ext>
                  </a:extLst>
                </a:gridCol>
                <a:gridCol w="2490563">
                  <a:extLst>
                    <a:ext uri="{9D8B030D-6E8A-4147-A177-3AD203B41FA5}">
                      <a16:colId xmlns:a16="http://schemas.microsoft.com/office/drawing/2014/main" val="20003"/>
                    </a:ext>
                  </a:extLst>
                </a:gridCol>
                <a:gridCol w="2512794">
                  <a:extLst>
                    <a:ext uri="{9D8B030D-6E8A-4147-A177-3AD203B41FA5}">
                      <a16:colId xmlns:a16="http://schemas.microsoft.com/office/drawing/2014/main" val="20004"/>
                    </a:ext>
                  </a:extLst>
                </a:gridCol>
              </a:tblGrid>
              <a:tr h="48577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1" u="none" strike="noStrike" cap="none" normalizeH="0" baseline="0" dirty="0">
                          <a:ln>
                            <a:noFill/>
                          </a:ln>
                          <a:solidFill>
                            <a:schemeClr val="tx1"/>
                          </a:solidFill>
                          <a:effectLst/>
                          <a:latin typeface="Arial" charset="0"/>
                        </a:rPr>
                        <a:t>year</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dirty="0">
                          <a:ln>
                            <a:noFill/>
                          </a:ln>
                          <a:solidFill>
                            <a:schemeClr val="tx1"/>
                          </a:solidFill>
                          <a:effectLst/>
                          <a:latin typeface="Arial" charset="0"/>
                        </a:rPr>
                        <a:t> Nominal GDP</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1" i="1" u="none" strike="noStrike" cap="none" normalizeH="0" baseline="0" dirty="0">
                        <a:ln>
                          <a:noFill/>
                        </a:ln>
                        <a:solidFill>
                          <a:schemeClr val="tx1"/>
                        </a:solidFill>
                        <a:effectLst/>
                        <a:latin typeface="Arial" charset="0"/>
                      </a:endParaRP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dirty="0">
                          <a:ln>
                            <a:noFill/>
                          </a:ln>
                          <a:solidFill>
                            <a:schemeClr val="tx1"/>
                          </a:solidFill>
                          <a:effectLst/>
                          <a:latin typeface="Arial" charset="0"/>
                        </a:rPr>
                        <a:t>Real GDP</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1" i="1" u="none" strike="noStrike" cap="none" normalizeH="0" baseline="0" dirty="0">
                        <a:ln>
                          <a:noFill/>
                        </a:ln>
                        <a:solidFill>
                          <a:schemeClr val="tx1"/>
                        </a:solidFill>
                        <a:effectLst/>
                        <a:latin typeface="Arial" charset="0"/>
                      </a:endParaRP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577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2019</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en-US" sz="2400" b="0" i="0" u="none" strike="noStrike" dirty="0">
                          <a:solidFill>
                            <a:srgbClr val="000000"/>
                          </a:solidFill>
                          <a:effectLst/>
                          <a:latin typeface="Arial"/>
                        </a:rPr>
                        <a:t>  $7,000   </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endParaRPr lang="en-US" sz="2400" b="0" i="0" u="none" strike="noStrike" dirty="0">
                        <a:solidFill>
                          <a:srgbClr val="000000"/>
                        </a:solidFill>
                        <a:effectLst/>
                        <a:latin typeface="Arial"/>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en-US" sz="2400" b="0" i="0" u="none" strike="noStrike" dirty="0">
                          <a:solidFill>
                            <a:srgbClr val="000000"/>
                          </a:solidFill>
                          <a:effectLst/>
                          <a:latin typeface="Arial"/>
                        </a:rPr>
                        <a:t>  $7,000</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endParaRPr lang="en-US" sz="2400" b="0" i="0" u="none" strike="noStrike" dirty="0">
                        <a:solidFill>
                          <a:srgbClr val="000000"/>
                        </a:solidFill>
                        <a:effectLst/>
                        <a:latin typeface="Arial"/>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577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2020</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en-US" sz="2400" b="0" i="0" u="none" strike="noStrike" dirty="0">
                          <a:solidFill>
                            <a:srgbClr val="000000"/>
                          </a:solidFill>
                          <a:effectLst/>
                          <a:latin typeface="Arial"/>
                        </a:rPr>
                        <a:t>$10,000   </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endParaRPr lang="en-US" sz="2400" b="0" i="0" u="none" strike="noStrike" dirty="0">
                        <a:solidFill>
                          <a:srgbClr val="000000"/>
                        </a:solidFill>
                        <a:effectLst/>
                        <a:latin typeface="Arial"/>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en-US" sz="2400" b="0" i="0" u="none" strike="noStrike" dirty="0">
                          <a:solidFill>
                            <a:srgbClr val="000000"/>
                          </a:solidFill>
                          <a:effectLst/>
                          <a:latin typeface="Arial"/>
                        </a:rPr>
                        <a:t>  $9,000</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endParaRPr lang="en-US" sz="2400" b="0" i="0" u="none" strike="noStrike" dirty="0">
                        <a:solidFill>
                          <a:srgbClr val="000000"/>
                        </a:solidFill>
                        <a:effectLst/>
                        <a:latin typeface="Arial"/>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4188">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2021</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sz="2400" b="0" i="0" u="none" strike="noStrike" dirty="0">
                          <a:solidFill>
                            <a:srgbClr val="000000"/>
                          </a:solidFill>
                          <a:effectLst/>
                          <a:latin typeface="Arial"/>
                        </a:rPr>
                        <a:t>$13,050   </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endParaRPr lang="en-US" sz="2400" b="0" i="0" u="none" strike="noStrike" dirty="0">
                        <a:solidFill>
                          <a:srgbClr val="000000"/>
                        </a:solidFill>
                        <a:effectLst/>
                        <a:latin typeface="Arial"/>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sz="2400" b="0" i="0" u="none" strike="noStrike" dirty="0">
                          <a:solidFill>
                            <a:srgbClr val="000000"/>
                          </a:solidFill>
                          <a:effectLst/>
                          <a:latin typeface="Arial"/>
                        </a:rPr>
                        <a:t>$10,750</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endParaRPr lang="en-US" sz="2400" b="0" i="0" u="none" strike="noStrike" dirty="0">
                        <a:solidFill>
                          <a:srgbClr val="000000"/>
                        </a:solidFill>
                        <a:effectLst/>
                        <a:latin typeface="Arial"/>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8" name="Group 40"/>
          <p:cNvGrpSpPr>
            <a:grpSpLocks/>
          </p:cNvGrpSpPr>
          <p:nvPr/>
        </p:nvGrpSpPr>
        <p:grpSpPr bwMode="auto">
          <a:xfrm>
            <a:off x="4372444" y="1636082"/>
            <a:ext cx="1355725" cy="544133"/>
            <a:chOff x="4574" y="2918"/>
            <a:chExt cx="854" cy="338"/>
          </a:xfrm>
        </p:grpSpPr>
        <p:sp>
          <p:nvSpPr>
            <p:cNvPr id="9" name="Text Box 41"/>
            <p:cNvSpPr txBox="1">
              <a:spLocks noChangeArrowheads="1"/>
            </p:cNvSpPr>
            <p:nvPr/>
          </p:nvSpPr>
          <p:spPr bwMode="auto">
            <a:xfrm>
              <a:off x="4756" y="2918"/>
              <a:ext cx="672" cy="287"/>
            </a:xfrm>
            <a:prstGeom prst="rect">
              <a:avLst/>
            </a:prstGeom>
            <a:solidFill>
              <a:srgbClr val="B8E08C"/>
            </a:solidFill>
            <a:ln w="9525">
              <a:noFill/>
              <a:miter lim="800000"/>
              <a:headEnd/>
              <a:tailEnd/>
            </a:ln>
          </p:spPr>
          <p:txBody>
            <a:bodyPr lIns="45720" rIns="45720">
              <a:spAutoFit/>
            </a:bodyPr>
            <a:lstStyle/>
            <a:p>
              <a:pPr>
                <a:spcBef>
                  <a:spcPct val="50000"/>
                </a:spcBef>
              </a:pPr>
              <a:r>
                <a:rPr lang="en-US" sz="2400" b="1" dirty="0">
                  <a:solidFill>
                    <a:srgbClr val="C00000"/>
                  </a:solidFill>
                  <a:latin typeface="Arial"/>
                  <a:cs typeface="Arial"/>
                </a:rPr>
                <a:t>42.9%</a:t>
              </a:r>
            </a:p>
          </p:txBody>
        </p:sp>
        <p:sp>
          <p:nvSpPr>
            <p:cNvPr id="10" name="AutoShape 42"/>
            <p:cNvSpPr>
              <a:spLocks/>
            </p:cNvSpPr>
            <p:nvPr/>
          </p:nvSpPr>
          <p:spPr bwMode="auto">
            <a:xfrm>
              <a:off x="4574" y="2918"/>
              <a:ext cx="156" cy="338"/>
            </a:xfrm>
            <a:prstGeom prst="rightBrace">
              <a:avLst>
                <a:gd name="adj1" fmla="val 22756"/>
                <a:gd name="adj2" fmla="val 50000"/>
              </a:avLst>
            </a:prstGeom>
            <a:noFill/>
            <a:ln w="19050">
              <a:solidFill>
                <a:srgbClr val="3333CC"/>
              </a:solidFill>
              <a:round/>
              <a:headEnd/>
              <a:tailEnd/>
            </a:ln>
          </p:spPr>
          <p:txBody>
            <a:bodyPr wrap="none" anchor="ctr"/>
            <a:lstStyle/>
            <a:p>
              <a:endParaRPr lang="en-US" sz="2400">
                <a:latin typeface="Arial"/>
                <a:cs typeface="Arial"/>
              </a:endParaRPr>
            </a:p>
          </p:txBody>
        </p:sp>
      </p:grpSp>
      <p:sp>
        <p:nvSpPr>
          <p:cNvPr id="11" name="Text Box 43"/>
          <p:cNvSpPr txBox="1">
            <a:spLocks noChangeArrowheads="1"/>
          </p:cNvSpPr>
          <p:nvPr/>
        </p:nvSpPr>
        <p:spPr bwMode="auto">
          <a:xfrm>
            <a:off x="4477498" y="970818"/>
            <a:ext cx="1828800" cy="484187"/>
          </a:xfrm>
          <a:prstGeom prst="rect">
            <a:avLst/>
          </a:prstGeom>
          <a:noFill/>
          <a:ln w="9525">
            <a:noFill/>
            <a:miter lim="800000"/>
            <a:headEnd/>
            <a:tailEnd/>
          </a:ln>
        </p:spPr>
        <p:txBody>
          <a:bodyPr/>
          <a:lstStyle/>
          <a:p>
            <a:r>
              <a:rPr lang="en-US" sz="2400" b="1" i="1" u="sng" dirty="0">
                <a:solidFill>
                  <a:srgbClr val="C00000"/>
                </a:solidFill>
                <a:latin typeface="Arial"/>
                <a:cs typeface="Arial"/>
              </a:rPr>
              <a:t>Increase:</a:t>
            </a:r>
          </a:p>
        </p:txBody>
      </p:sp>
      <p:grpSp>
        <p:nvGrpSpPr>
          <p:cNvPr id="12" name="Group 44"/>
          <p:cNvGrpSpPr>
            <a:grpSpLocks/>
          </p:cNvGrpSpPr>
          <p:nvPr/>
        </p:nvGrpSpPr>
        <p:grpSpPr bwMode="auto">
          <a:xfrm>
            <a:off x="4391494" y="2282472"/>
            <a:ext cx="1336675" cy="533532"/>
            <a:chOff x="4579" y="3220"/>
            <a:chExt cx="842" cy="327"/>
          </a:xfrm>
        </p:grpSpPr>
        <p:sp>
          <p:nvSpPr>
            <p:cNvPr id="13" name="Text Box 45"/>
            <p:cNvSpPr txBox="1">
              <a:spLocks noChangeArrowheads="1"/>
            </p:cNvSpPr>
            <p:nvPr/>
          </p:nvSpPr>
          <p:spPr bwMode="auto">
            <a:xfrm>
              <a:off x="4766" y="3264"/>
              <a:ext cx="655" cy="283"/>
            </a:xfrm>
            <a:prstGeom prst="rect">
              <a:avLst/>
            </a:prstGeom>
            <a:solidFill>
              <a:srgbClr val="B8E08C"/>
            </a:solidFill>
            <a:ln w="9525">
              <a:noFill/>
              <a:miter lim="800000"/>
              <a:headEnd/>
              <a:tailEnd/>
            </a:ln>
          </p:spPr>
          <p:txBody>
            <a:bodyPr lIns="45720" rIns="45720">
              <a:spAutoFit/>
            </a:bodyPr>
            <a:lstStyle/>
            <a:p>
              <a:pPr>
                <a:spcBef>
                  <a:spcPct val="50000"/>
                </a:spcBef>
              </a:pPr>
              <a:r>
                <a:rPr lang="en-US" sz="2400" b="1" dirty="0">
                  <a:solidFill>
                    <a:srgbClr val="C00000"/>
                  </a:solidFill>
                  <a:latin typeface="Arial"/>
                  <a:cs typeface="Arial"/>
                </a:rPr>
                <a:t>30.5%</a:t>
              </a:r>
            </a:p>
          </p:txBody>
        </p:sp>
        <p:sp>
          <p:nvSpPr>
            <p:cNvPr id="14" name="AutoShape 46"/>
            <p:cNvSpPr>
              <a:spLocks/>
            </p:cNvSpPr>
            <p:nvPr/>
          </p:nvSpPr>
          <p:spPr bwMode="auto">
            <a:xfrm>
              <a:off x="4579" y="3220"/>
              <a:ext cx="156" cy="327"/>
            </a:xfrm>
            <a:prstGeom prst="rightBrace">
              <a:avLst>
                <a:gd name="adj1" fmla="val 23077"/>
                <a:gd name="adj2" fmla="val 50000"/>
              </a:avLst>
            </a:prstGeom>
            <a:noFill/>
            <a:ln w="19050">
              <a:solidFill>
                <a:srgbClr val="3333CC"/>
              </a:solidFill>
              <a:round/>
              <a:headEnd/>
              <a:tailEnd/>
            </a:ln>
          </p:spPr>
          <p:txBody>
            <a:bodyPr wrap="none" anchor="ctr"/>
            <a:lstStyle/>
            <a:p>
              <a:endParaRPr lang="en-US" sz="2400">
                <a:latin typeface="Arial"/>
                <a:cs typeface="Arial"/>
              </a:endParaRPr>
            </a:p>
          </p:txBody>
        </p:sp>
      </p:grpSp>
      <p:grpSp>
        <p:nvGrpSpPr>
          <p:cNvPr id="15" name="Group 40"/>
          <p:cNvGrpSpPr>
            <a:grpSpLocks/>
          </p:cNvGrpSpPr>
          <p:nvPr/>
        </p:nvGrpSpPr>
        <p:grpSpPr bwMode="auto">
          <a:xfrm>
            <a:off x="8991600" y="1663822"/>
            <a:ext cx="1355725" cy="532863"/>
            <a:chOff x="4574" y="2972"/>
            <a:chExt cx="854" cy="331"/>
          </a:xfrm>
        </p:grpSpPr>
        <p:sp>
          <p:nvSpPr>
            <p:cNvPr id="16" name="Text Box 41"/>
            <p:cNvSpPr txBox="1">
              <a:spLocks noChangeArrowheads="1"/>
            </p:cNvSpPr>
            <p:nvPr/>
          </p:nvSpPr>
          <p:spPr bwMode="auto">
            <a:xfrm>
              <a:off x="4756" y="2972"/>
              <a:ext cx="672" cy="287"/>
            </a:xfrm>
            <a:prstGeom prst="rect">
              <a:avLst/>
            </a:prstGeom>
            <a:solidFill>
              <a:srgbClr val="B8E08C"/>
            </a:solidFill>
            <a:ln w="9525">
              <a:noFill/>
              <a:miter lim="800000"/>
              <a:headEnd/>
              <a:tailEnd/>
            </a:ln>
          </p:spPr>
          <p:txBody>
            <a:bodyPr lIns="45720" rIns="45720">
              <a:spAutoFit/>
            </a:bodyPr>
            <a:lstStyle/>
            <a:p>
              <a:pPr>
                <a:spcBef>
                  <a:spcPct val="50000"/>
                </a:spcBef>
              </a:pPr>
              <a:r>
                <a:rPr lang="en-US" sz="2400" b="1" dirty="0">
                  <a:solidFill>
                    <a:srgbClr val="C00000"/>
                  </a:solidFill>
                  <a:latin typeface="Arial"/>
                  <a:cs typeface="Arial"/>
                </a:rPr>
                <a:t>28.6%</a:t>
              </a:r>
            </a:p>
          </p:txBody>
        </p:sp>
        <p:sp>
          <p:nvSpPr>
            <p:cNvPr id="17" name="AutoShape 42"/>
            <p:cNvSpPr>
              <a:spLocks/>
            </p:cNvSpPr>
            <p:nvPr/>
          </p:nvSpPr>
          <p:spPr bwMode="auto">
            <a:xfrm>
              <a:off x="4574" y="2972"/>
              <a:ext cx="156" cy="331"/>
            </a:xfrm>
            <a:prstGeom prst="rightBrace">
              <a:avLst>
                <a:gd name="adj1" fmla="val 22756"/>
                <a:gd name="adj2" fmla="val 50000"/>
              </a:avLst>
            </a:prstGeom>
            <a:noFill/>
            <a:ln w="19050">
              <a:solidFill>
                <a:srgbClr val="3333CC"/>
              </a:solidFill>
              <a:round/>
              <a:headEnd/>
              <a:tailEnd/>
            </a:ln>
          </p:spPr>
          <p:txBody>
            <a:bodyPr wrap="none" anchor="ctr"/>
            <a:lstStyle/>
            <a:p>
              <a:endParaRPr lang="en-US" sz="2400">
                <a:latin typeface="Arial"/>
                <a:cs typeface="Arial"/>
              </a:endParaRPr>
            </a:p>
          </p:txBody>
        </p:sp>
      </p:grpSp>
      <p:sp>
        <p:nvSpPr>
          <p:cNvPr id="18" name="Text Box 43"/>
          <p:cNvSpPr txBox="1">
            <a:spLocks noChangeArrowheads="1"/>
          </p:cNvSpPr>
          <p:nvPr/>
        </p:nvSpPr>
        <p:spPr bwMode="auto">
          <a:xfrm>
            <a:off x="8991600" y="970818"/>
            <a:ext cx="1828800" cy="484187"/>
          </a:xfrm>
          <a:prstGeom prst="rect">
            <a:avLst/>
          </a:prstGeom>
          <a:noFill/>
          <a:ln w="9525">
            <a:noFill/>
            <a:miter lim="800000"/>
            <a:headEnd/>
            <a:tailEnd/>
          </a:ln>
        </p:spPr>
        <p:txBody>
          <a:bodyPr/>
          <a:lstStyle/>
          <a:p>
            <a:r>
              <a:rPr lang="en-US" sz="2400" b="1" i="1" u="sng" dirty="0">
                <a:solidFill>
                  <a:srgbClr val="C00000"/>
                </a:solidFill>
                <a:latin typeface="Arial"/>
                <a:cs typeface="Arial"/>
              </a:rPr>
              <a:t>Increase:</a:t>
            </a:r>
          </a:p>
        </p:txBody>
      </p:sp>
      <p:grpSp>
        <p:nvGrpSpPr>
          <p:cNvPr id="19" name="Group 44"/>
          <p:cNvGrpSpPr>
            <a:grpSpLocks/>
          </p:cNvGrpSpPr>
          <p:nvPr/>
        </p:nvGrpSpPr>
        <p:grpSpPr bwMode="auto">
          <a:xfrm>
            <a:off x="9010650" y="2375222"/>
            <a:ext cx="1336675" cy="476426"/>
            <a:chOff x="4579" y="3302"/>
            <a:chExt cx="842" cy="292"/>
          </a:xfrm>
        </p:grpSpPr>
        <p:sp>
          <p:nvSpPr>
            <p:cNvPr id="20" name="Text Box 45"/>
            <p:cNvSpPr txBox="1">
              <a:spLocks noChangeArrowheads="1"/>
            </p:cNvSpPr>
            <p:nvPr/>
          </p:nvSpPr>
          <p:spPr bwMode="auto">
            <a:xfrm>
              <a:off x="4766" y="3311"/>
              <a:ext cx="655" cy="283"/>
            </a:xfrm>
            <a:prstGeom prst="rect">
              <a:avLst/>
            </a:prstGeom>
            <a:solidFill>
              <a:srgbClr val="B8E08C"/>
            </a:solidFill>
            <a:ln w="9525">
              <a:noFill/>
              <a:miter lim="800000"/>
              <a:headEnd/>
              <a:tailEnd/>
            </a:ln>
          </p:spPr>
          <p:txBody>
            <a:bodyPr lIns="45720" rIns="45720">
              <a:spAutoFit/>
            </a:bodyPr>
            <a:lstStyle/>
            <a:p>
              <a:pPr>
                <a:spcBef>
                  <a:spcPct val="50000"/>
                </a:spcBef>
              </a:pPr>
              <a:r>
                <a:rPr lang="en-US" sz="2400" b="1" dirty="0">
                  <a:solidFill>
                    <a:srgbClr val="C00000"/>
                  </a:solidFill>
                  <a:latin typeface="Arial"/>
                  <a:cs typeface="Arial"/>
                </a:rPr>
                <a:t>19.4%</a:t>
              </a:r>
            </a:p>
          </p:txBody>
        </p:sp>
        <p:sp>
          <p:nvSpPr>
            <p:cNvPr id="21" name="AutoShape 46"/>
            <p:cNvSpPr>
              <a:spLocks/>
            </p:cNvSpPr>
            <p:nvPr/>
          </p:nvSpPr>
          <p:spPr bwMode="auto">
            <a:xfrm>
              <a:off x="4579" y="3302"/>
              <a:ext cx="156" cy="292"/>
            </a:xfrm>
            <a:prstGeom prst="rightBrace">
              <a:avLst>
                <a:gd name="adj1" fmla="val 23077"/>
                <a:gd name="adj2" fmla="val 50000"/>
              </a:avLst>
            </a:prstGeom>
            <a:noFill/>
            <a:ln w="19050">
              <a:solidFill>
                <a:srgbClr val="3333CC"/>
              </a:solidFill>
              <a:round/>
              <a:headEnd/>
              <a:tailEnd/>
            </a:ln>
          </p:spPr>
          <p:txBody>
            <a:bodyPr wrap="none" anchor="ctr"/>
            <a:lstStyle/>
            <a:p>
              <a:endParaRPr lang="en-US" sz="2400">
                <a:latin typeface="Arial"/>
                <a:cs typeface="Arial"/>
              </a:endParaRPr>
            </a:p>
          </p:txBody>
        </p:sp>
      </p:grpSp>
    </p:spTree>
    <p:extLst>
      <p:ext uri="{BB962C8B-B14F-4D97-AF65-F5344CB8AC3E}">
        <p14:creationId xmlns:p14="http://schemas.microsoft.com/office/powerpoint/2010/main" val="41494994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wipe(left)">
                                      <p:cBhvr>
                                        <p:cTn id="7" dur="500"/>
                                        <p:tgtEl>
                                          <p:spTgt spid="327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2773">
                                            <p:txEl>
                                              <p:pRg st="1" end="1"/>
                                            </p:txEl>
                                          </p:spTgt>
                                        </p:tgtEl>
                                        <p:attrNameLst>
                                          <p:attrName>style.visibility</p:attrName>
                                        </p:attrNameLst>
                                      </p:cBhvr>
                                      <p:to>
                                        <p:strVal val="visible"/>
                                      </p:to>
                                    </p:set>
                                    <p:animEffect transition="in" filter="wipe(left)">
                                      <p:cBhvr>
                                        <p:cTn id="24" dur="500"/>
                                        <p:tgtEl>
                                          <p:spTgt spid="3277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2773">
                                            <p:txEl>
                                              <p:pRg st="2" end="2"/>
                                            </p:txEl>
                                          </p:spTgt>
                                        </p:tgtEl>
                                        <p:attrNameLst>
                                          <p:attrName>style.visibility</p:attrName>
                                        </p:attrNameLst>
                                      </p:cBhvr>
                                      <p:to>
                                        <p:strVal val="visible"/>
                                      </p:to>
                                    </p:set>
                                    <p:animEffect transition="in" filter="wipe(left)">
                                      <p:cBhvr>
                                        <p:cTn id="41" dur="500"/>
                                        <p:tgtEl>
                                          <p:spTgt spid="327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p:bldP spid="11"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C00000"/>
                </a:solidFill>
              </a:rPr>
              <a:t>Nominal and real GDP in the U.S., 1965–2019</a:t>
            </a:r>
          </a:p>
        </p:txBody>
      </p:sp>
      <p:sp>
        <p:nvSpPr>
          <p:cNvPr id="4" name="Slide Number Placeholder 3"/>
          <p:cNvSpPr>
            <a:spLocks noGrp="1"/>
          </p:cNvSpPr>
          <p:nvPr>
            <p:ph type="sldNum" sz="quarter" idx="10"/>
          </p:nvPr>
        </p:nvSpPr>
        <p:spPr>
          <a:prstGeom prst="rect">
            <a:avLst/>
          </a:prstGeom>
        </p:spPr>
        <p:txBody>
          <a:bodyPr/>
          <a:lstStyle/>
          <a:p>
            <a:pPr>
              <a:defRPr/>
            </a:pPr>
            <a:fld id="{2F37425F-5E17-4209-B948-B5CE2119E408}" type="slidenum">
              <a:rPr lang="en-US" smtClean="0"/>
              <a:pPr>
                <a:defRPr/>
              </a:pPr>
              <a:t>37</a:t>
            </a:fld>
            <a:endParaRPr lang="en-US" dirty="0"/>
          </a:p>
        </p:txBody>
      </p:sp>
      <p:sp>
        <p:nvSpPr>
          <p:cNvPr id="9" name="Footer Placeholder 2"/>
          <p:cNvSpPr>
            <a:spLocks noGrp="1"/>
          </p:cNvSpPr>
          <p:nvPr>
            <p:ph type="ftr" sz="quarter" idx="11"/>
          </p:nvPr>
        </p:nvSpPr>
        <p:spPr>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 2021 Cengage Learning</a:t>
            </a:r>
            <a:r>
              <a:rPr lang="en-US" baseline="30000" dirty="0"/>
              <a:t>®</a:t>
            </a:r>
            <a:r>
              <a:rPr lang="en-US" dirty="0"/>
              <a:t>.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grpSp>
        <p:nvGrpSpPr>
          <p:cNvPr id="7" name="Group 6"/>
          <p:cNvGrpSpPr/>
          <p:nvPr/>
        </p:nvGrpSpPr>
        <p:grpSpPr>
          <a:xfrm>
            <a:off x="1828800" y="909222"/>
            <a:ext cx="8313738" cy="5475873"/>
            <a:chOff x="574210" y="882169"/>
            <a:chExt cx="7995580" cy="5392368"/>
          </a:xfrm>
        </p:grpSpPr>
        <p:pic>
          <p:nvPicPr>
            <p:cNvPr id="14" name="FRED Graph Chart" descr="FRED Graph">
              <a:hlinkClick r:id="rId3" tooltip="View this chart in your browser. "/>
            </p:cNvPr>
            <p:cNvPicPr>
              <a:picLocks noChangeAspect="1"/>
            </p:cNvPicPr>
            <p:nvPr/>
          </p:nvPicPr>
          <p:blipFill>
            <a:blip r:embed="rId4"/>
            <a:stretch>
              <a:fillRect/>
            </a:stretch>
          </p:blipFill>
          <p:spPr>
            <a:xfrm>
              <a:off x="574210" y="882169"/>
              <a:ext cx="7995580" cy="5392368"/>
            </a:xfrm>
            <a:prstGeom prst="rect">
              <a:avLst/>
            </a:prstGeom>
          </p:spPr>
        </p:pic>
        <p:sp>
          <p:nvSpPr>
            <p:cNvPr id="3" name="TextBox 2"/>
            <p:cNvSpPr txBox="1"/>
            <p:nvPr/>
          </p:nvSpPr>
          <p:spPr>
            <a:xfrm>
              <a:off x="2514600" y="3149599"/>
              <a:ext cx="1928733" cy="646331"/>
            </a:xfrm>
            <a:prstGeom prst="rect">
              <a:avLst/>
            </a:prstGeom>
            <a:noFill/>
          </p:spPr>
          <p:txBody>
            <a:bodyPr wrap="none" rtlCol="0">
              <a:spAutoFit/>
            </a:bodyPr>
            <a:lstStyle/>
            <a:p>
              <a:r>
                <a:rPr lang="en-US" dirty="0"/>
                <a:t>Real GDP</a:t>
              </a:r>
            </a:p>
            <a:p>
              <a:r>
                <a:rPr lang="en-US" dirty="0"/>
                <a:t>(base year 2012)</a:t>
              </a:r>
            </a:p>
          </p:txBody>
        </p:sp>
        <p:sp>
          <p:nvSpPr>
            <p:cNvPr id="15" name="TextBox 14"/>
            <p:cNvSpPr txBox="1"/>
            <p:nvPr/>
          </p:nvSpPr>
          <p:spPr>
            <a:xfrm>
              <a:off x="5486400" y="3930134"/>
              <a:ext cx="1595309" cy="369332"/>
            </a:xfrm>
            <a:prstGeom prst="rect">
              <a:avLst/>
            </a:prstGeom>
            <a:noFill/>
          </p:spPr>
          <p:txBody>
            <a:bodyPr wrap="none" rtlCol="0">
              <a:spAutoFit/>
            </a:bodyPr>
            <a:lstStyle/>
            <a:p>
              <a:r>
                <a:rPr lang="en-US" dirty="0"/>
                <a:t>Nominal GDP</a:t>
              </a:r>
            </a:p>
          </p:txBody>
        </p:sp>
      </p:grpSp>
    </p:spTree>
    <p:extLst>
      <p:ext uri="{BB962C8B-B14F-4D97-AF65-F5344CB8AC3E}">
        <p14:creationId xmlns:p14="http://schemas.microsoft.com/office/powerpoint/2010/main" val="20365076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The </a:t>
            </a:r>
            <a:r>
              <a:rPr lang="en-US" sz="4800" b="1" i="1" dirty="0"/>
              <a:t>GDP</a:t>
            </a:r>
            <a:r>
              <a:rPr lang="en-US" sz="4800" dirty="0"/>
              <a:t> Deflator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3200" b="1" i="1" dirty="0"/>
                  <a:t>GDP</a:t>
                </a:r>
                <a:r>
                  <a:rPr lang="en-US" sz="3200" dirty="0"/>
                  <a:t> deflator </a:t>
                </a:r>
                <a14:m>
                  <m:oMath xmlns:m="http://schemas.openxmlformats.org/officeDocument/2006/math">
                    <m:r>
                      <a:rPr lang="en-US" sz="3200" i="1">
                        <a:solidFill>
                          <a:srgbClr val="C00000"/>
                        </a:solidFill>
                        <a:latin typeface="Cambria Math"/>
                      </a:rPr>
                      <m:t>=100</m:t>
                    </m:r>
                    <m:r>
                      <a:rPr lang="en-US" sz="3200" i="1">
                        <a:solidFill>
                          <a:srgbClr val="C00000"/>
                        </a:solidFill>
                        <a:latin typeface="Cambria Math"/>
                        <a:ea typeface="Cambria Math"/>
                      </a:rPr>
                      <m:t>×</m:t>
                    </m:r>
                    <m:f>
                      <m:fPr>
                        <m:ctrlPr>
                          <a:rPr lang="en-US" sz="3200" i="1">
                            <a:solidFill>
                              <a:srgbClr val="C00000"/>
                            </a:solidFill>
                            <a:latin typeface="Cambria Math" panose="02040503050406030204" pitchFamily="18" charset="0"/>
                            <a:ea typeface="Cambria Math"/>
                          </a:rPr>
                        </m:ctrlPr>
                      </m:fPr>
                      <m:num>
                        <m:r>
                          <a:rPr lang="en-US" sz="3200" i="1">
                            <a:solidFill>
                              <a:srgbClr val="C00000"/>
                            </a:solidFill>
                            <a:latin typeface="Cambria Math"/>
                            <a:ea typeface="Cambria Math"/>
                          </a:rPr>
                          <m:t>𝑛𝑜𝑚𝑖𝑛𝑎𝑙</m:t>
                        </m:r>
                        <m:r>
                          <a:rPr lang="en-US" sz="3200" i="1">
                            <a:solidFill>
                              <a:srgbClr val="C00000"/>
                            </a:solidFill>
                            <a:latin typeface="Cambria Math"/>
                            <a:ea typeface="Cambria Math"/>
                          </a:rPr>
                          <m:t> </m:t>
                        </m:r>
                        <m:r>
                          <a:rPr lang="en-US" sz="3200" i="1">
                            <a:solidFill>
                              <a:srgbClr val="C00000"/>
                            </a:solidFill>
                            <a:latin typeface="Cambria Math"/>
                            <a:ea typeface="Cambria Math"/>
                          </a:rPr>
                          <m:t>𝐺𝐷𝑃</m:t>
                        </m:r>
                      </m:num>
                      <m:den>
                        <m:r>
                          <a:rPr lang="en-US" sz="3200" i="1">
                            <a:solidFill>
                              <a:srgbClr val="C00000"/>
                            </a:solidFill>
                            <a:latin typeface="Cambria Math"/>
                            <a:ea typeface="Cambria Math"/>
                          </a:rPr>
                          <m:t>𝑟𝑒𝑎𝑙</m:t>
                        </m:r>
                        <m:r>
                          <a:rPr lang="en-US" sz="3200" i="1">
                            <a:solidFill>
                              <a:srgbClr val="C00000"/>
                            </a:solidFill>
                            <a:latin typeface="Cambria Math"/>
                            <a:ea typeface="Cambria Math"/>
                          </a:rPr>
                          <m:t> </m:t>
                        </m:r>
                        <m:r>
                          <a:rPr lang="en-US" sz="3200" i="1">
                            <a:solidFill>
                              <a:srgbClr val="C00000"/>
                            </a:solidFill>
                            <a:latin typeface="Cambria Math"/>
                            <a:ea typeface="Cambria Math"/>
                          </a:rPr>
                          <m:t>𝐺𝐷𝑃</m:t>
                        </m:r>
                      </m:den>
                    </m:f>
                  </m:oMath>
                </a14:m>
                <a:endParaRPr lang="en-US" sz="3200" dirty="0"/>
              </a:p>
              <a:p>
                <a:pPr lvl="1"/>
                <a:r>
                  <a:rPr lang="en-US" sz="2800" dirty="0"/>
                  <a:t>A measure of the price level  </a:t>
                </a:r>
              </a:p>
              <a:p>
                <a:pPr lvl="1"/>
                <a:r>
                  <a:rPr lang="en-US" sz="2800" dirty="0"/>
                  <a:t>Measures the current level of prices relative to the level of prices in the base year</a:t>
                </a:r>
              </a:p>
              <a:p>
                <a:r>
                  <a:rPr lang="en-US" sz="3200" dirty="0"/>
                  <a:t>Economy’s inflation rate </a:t>
                </a:r>
              </a:p>
              <a:p>
                <a:pPr lvl="1"/>
                <a:r>
                  <a:rPr lang="en-US" sz="2800" dirty="0"/>
                  <a:t>Compute the percentage increase in the GDP deflator from one year to the next </a:t>
                </a:r>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6079" y="990600"/>
                <a:ext cx="8588375" cy="5422900"/>
              </a:xfrm>
              <a:blipFill rotWithShape="1">
                <a:blip r:embed="rId3"/>
                <a:stretch>
                  <a:fillRect l="-1561"/>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38</a:t>
            </a:fld>
            <a:endParaRPr lang="en-US"/>
          </a:p>
        </p:txBody>
      </p:sp>
      <p:sp>
        <p:nvSpPr>
          <p:cNvPr id="7" name="Footer Placeholder 2"/>
          <p:cNvSpPr>
            <a:spLocks noGrp="1"/>
          </p:cNvSpPr>
          <p:nvPr>
            <p:ph type="ftr" sz="quarter" idx="11"/>
          </p:nvPr>
        </p:nvSpPr>
        <p:spPr>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 2021 Cengage Learning</a:t>
            </a:r>
            <a:r>
              <a:rPr lang="en-US" baseline="30000" dirty="0"/>
              <a:t>®</a:t>
            </a:r>
            <a:r>
              <a:rPr lang="en-US" dirty="0"/>
              <a:t>.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939044"/>
            <a:ext cx="833437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29521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noAutofit/>
          </a:bodyPr>
          <a:lstStyle/>
          <a:p>
            <a:pPr algn="l" eaLnBrk="1" hangingPunct="1"/>
            <a:r>
              <a:rPr lang="en-US" sz="4000" dirty="0">
                <a:solidFill>
                  <a:schemeClr val="accent6">
                    <a:lumMod val="50000"/>
                  </a:schemeClr>
                </a:solidFill>
              </a:rPr>
              <a:t>EXAMPLE 1D: Calculate the </a:t>
            </a:r>
            <a:r>
              <a:rPr lang="en-US" sz="4000" b="1" i="1" dirty="0">
                <a:solidFill>
                  <a:schemeClr val="accent6">
                    <a:lumMod val="50000"/>
                  </a:schemeClr>
                </a:solidFill>
              </a:rPr>
              <a:t>GDP</a:t>
            </a:r>
            <a:r>
              <a:rPr lang="en-US" sz="4000" dirty="0">
                <a:solidFill>
                  <a:schemeClr val="accent6">
                    <a:lumMod val="50000"/>
                  </a:schemeClr>
                </a:solidFill>
              </a:rPr>
              <a:t> deflator</a:t>
            </a:r>
          </a:p>
        </p:txBody>
      </p:sp>
      <p:sp>
        <p:nvSpPr>
          <p:cNvPr id="36869" name="Rectangle 3"/>
          <p:cNvSpPr>
            <a:spLocks noGrp="1" noChangeArrowheads="1"/>
          </p:cNvSpPr>
          <p:nvPr>
            <p:ph idx="1"/>
          </p:nvPr>
        </p:nvSpPr>
        <p:spPr/>
        <p:txBody>
          <a:bodyPr>
            <a:normAutofit/>
          </a:bodyPr>
          <a:lstStyle/>
          <a:p>
            <a:pPr marL="0" indent="0" eaLnBrk="1" hangingPunct="1">
              <a:spcBef>
                <a:spcPct val="50000"/>
              </a:spcBef>
              <a:buNone/>
              <a:tabLst>
                <a:tab pos="4859338" algn="l"/>
              </a:tabLst>
            </a:pPr>
            <a:r>
              <a:rPr lang="en-US" sz="3000" dirty="0">
                <a:solidFill>
                  <a:srgbClr val="002060"/>
                </a:solidFill>
              </a:rPr>
              <a:t>Compute the </a:t>
            </a:r>
            <a:r>
              <a:rPr lang="en-US" sz="3000" b="1" i="1" dirty="0">
                <a:solidFill>
                  <a:srgbClr val="002060"/>
                </a:solidFill>
              </a:rPr>
              <a:t>GDP</a:t>
            </a:r>
            <a:r>
              <a:rPr lang="en-US" sz="3000" dirty="0">
                <a:solidFill>
                  <a:srgbClr val="002060"/>
                </a:solidFill>
              </a:rPr>
              <a:t> deflator in each year:</a:t>
            </a:r>
          </a:p>
          <a:p>
            <a:pPr eaLnBrk="1" hangingPunct="1">
              <a:spcBef>
                <a:spcPct val="50000"/>
              </a:spcBef>
              <a:tabLst>
                <a:tab pos="4859338" algn="l"/>
              </a:tabLst>
            </a:pPr>
            <a:endParaRPr lang="en-US" dirty="0">
              <a:solidFill>
                <a:srgbClr val="005EA4"/>
              </a:solidFill>
            </a:endParaRPr>
          </a:p>
          <a:p>
            <a:pPr eaLnBrk="1" hangingPunct="1">
              <a:spcBef>
                <a:spcPct val="50000"/>
              </a:spcBef>
              <a:tabLst>
                <a:tab pos="4859338" algn="l"/>
              </a:tabLst>
            </a:pPr>
            <a:endParaRPr lang="en-US" dirty="0">
              <a:solidFill>
                <a:srgbClr val="005EA4"/>
              </a:solidFill>
            </a:endParaRPr>
          </a:p>
          <a:p>
            <a:pPr eaLnBrk="1" hangingPunct="1">
              <a:spcBef>
                <a:spcPct val="50000"/>
              </a:spcBef>
              <a:tabLst>
                <a:tab pos="4859338" algn="l"/>
              </a:tabLst>
            </a:pPr>
            <a:endParaRPr lang="en-US" dirty="0">
              <a:solidFill>
                <a:srgbClr val="005EA4"/>
              </a:solidFill>
            </a:endParaRPr>
          </a:p>
          <a:p>
            <a:pPr marL="457200" lvl="1" indent="0" eaLnBrk="1" hangingPunct="1">
              <a:spcBef>
                <a:spcPct val="50000"/>
              </a:spcBef>
              <a:buNone/>
              <a:tabLst>
                <a:tab pos="4859338" algn="l"/>
              </a:tabLst>
            </a:pPr>
            <a:endParaRPr lang="en-US" dirty="0">
              <a:solidFill>
                <a:schemeClr val="tx1"/>
              </a:solidFill>
            </a:endParaRPr>
          </a:p>
          <a:p>
            <a:pPr marL="57150" indent="0" eaLnBrk="1" hangingPunct="1">
              <a:spcBef>
                <a:spcPct val="50000"/>
              </a:spcBef>
              <a:buNone/>
              <a:tabLst>
                <a:tab pos="4859338" algn="l"/>
              </a:tabLst>
            </a:pPr>
            <a:r>
              <a:rPr lang="en-US" sz="2800" dirty="0">
                <a:solidFill>
                  <a:schemeClr val="tx1"/>
                </a:solidFill>
              </a:rPr>
              <a:t>2019: 100 </a:t>
            </a:r>
            <a:r>
              <a:rPr lang="en-US" sz="2800" dirty="0">
                <a:solidFill>
                  <a:schemeClr val="tx1"/>
                </a:solidFill>
                <a:cs typeface="Arial"/>
              </a:rPr>
              <a:t>x (7,000/7,000) = 100</a:t>
            </a:r>
          </a:p>
          <a:p>
            <a:pPr marL="57150" indent="0" eaLnBrk="1" hangingPunct="1">
              <a:spcBef>
                <a:spcPct val="50000"/>
              </a:spcBef>
              <a:buNone/>
              <a:tabLst>
                <a:tab pos="4859338" algn="l"/>
              </a:tabLst>
            </a:pPr>
            <a:r>
              <a:rPr lang="en-US" sz="2800" dirty="0">
                <a:solidFill>
                  <a:schemeClr val="tx1"/>
                </a:solidFill>
                <a:cs typeface="Arial"/>
              </a:rPr>
              <a:t>2020: 100 x (10,000/9,000) = 111.1</a:t>
            </a:r>
          </a:p>
          <a:p>
            <a:pPr marL="57150" indent="0" eaLnBrk="1" hangingPunct="1">
              <a:spcBef>
                <a:spcPct val="50000"/>
              </a:spcBef>
              <a:buNone/>
              <a:tabLst>
                <a:tab pos="4859338" algn="l"/>
              </a:tabLst>
            </a:pPr>
            <a:r>
              <a:rPr lang="en-US" sz="2800" dirty="0">
                <a:solidFill>
                  <a:schemeClr val="tx1"/>
                </a:solidFill>
                <a:cs typeface="Arial"/>
              </a:rPr>
              <a:t>2021: 100 x (13,050/10,750) = 121.4</a:t>
            </a:r>
            <a:endParaRPr lang="en-US" sz="2800" dirty="0">
              <a:solidFill>
                <a:schemeClr val="tx1"/>
              </a:solidFill>
            </a:endParaRPr>
          </a:p>
        </p:txBody>
      </p:sp>
      <p:sp>
        <p:nvSpPr>
          <p:cNvPr id="8" name="Slide Number Placeholder 7"/>
          <p:cNvSpPr>
            <a:spLocks noGrp="1"/>
          </p:cNvSpPr>
          <p:nvPr>
            <p:ph type="sldNum" sz="quarter" idx="10"/>
          </p:nvPr>
        </p:nvSpPr>
        <p:spPr/>
        <p:txBody>
          <a:bodyPr/>
          <a:lstStyle/>
          <a:p>
            <a:pPr>
              <a:defRPr/>
            </a:pPr>
            <a:fld id="{073C29DC-2178-4274-9150-45F8EBD31C2D}" type="slidenum">
              <a:rPr lang="en-US" smtClean="0"/>
              <a:pPr>
                <a:defRPr/>
              </a:pPr>
              <a:t>39</a:t>
            </a:fld>
            <a:endParaRPr lang="en-US"/>
          </a:p>
        </p:txBody>
      </p:sp>
      <p:graphicFrame>
        <p:nvGraphicFramePr>
          <p:cNvPr id="16" name="Group 47"/>
          <p:cNvGraphicFramePr>
            <a:graphicFrameLocks noGrp="1"/>
          </p:cNvGraphicFramePr>
          <p:nvPr>
            <p:extLst/>
          </p:nvPr>
        </p:nvGraphicFramePr>
        <p:xfrm>
          <a:off x="1752600" y="1600200"/>
          <a:ext cx="8703804" cy="2288604"/>
        </p:xfrm>
        <a:graphic>
          <a:graphicData uri="http://schemas.openxmlformats.org/drawingml/2006/table">
            <a:tbl>
              <a:tblPr/>
              <a:tblGrid>
                <a:gridCol w="946468">
                  <a:extLst>
                    <a:ext uri="{9D8B030D-6E8A-4147-A177-3AD203B41FA5}">
                      <a16:colId xmlns:a16="http://schemas.microsoft.com/office/drawing/2014/main" val="20000"/>
                    </a:ext>
                  </a:extLst>
                </a:gridCol>
                <a:gridCol w="2025332">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2531604">
                  <a:extLst>
                    <a:ext uri="{9D8B030D-6E8A-4147-A177-3AD203B41FA5}">
                      <a16:colId xmlns:a16="http://schemas.microsoft.com/office/drawing/2014/main" val="20004"/>
                    </a:ext>
                  </a:extLst>
                </a:gridCol>
              </a:tblGrid>
              <a:tr h="48577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1" u="none" strike="noStrike" cap="none" normalizeH="0" baseline="0" dirty="0">
                          <a:ln>
                            <a:noFill/>
                          </a:ln>
                          <a:solidFill>
                            <a:schemeClr val="tx1"/>
                          </a:solidFill>
                          <a:effectLst/>
                          <a:latin typeface="Arial" charset="0"/>
                        </a:rPr>
                        <a:t>year</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dirty="0">
                          <a:ln>
                            <a:noFill/>
                          </a:ln>
                          <a:solidFill>
                            <a:schemeClr val="tx1"/>
                          </a:solidFill>
                          <a:effectLst/>
                          <a:latin typeface="Arial" charset="0"/>
                        </a:rPr>
                        <a:t> Nominal GDP</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dirty="0">
                          <a:ln>
                            <a:noFill/>
                          </a:ln>
                          <a:solidFill>
                            <a:schemeClr val="tx1"/>
                          </a:solidFill>
                          <a:effectLst/>
                          <a:latin typeface="Arial" charset="0"/>
                        </a:rPr>
                        <a:t>Real GDP</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dirty="0">
                          <a:ln>
                            <a:noFill/>
                          </a:ln>
                          <a:solidFill>
                            <a:schemeClr val="tx1"/>
                          </a:solidFill>
                          <a:effectLst/>
                          <a:latin typeface="Arial" charset="0"/>
                        </a:rPr>
                        <a:t>GDP deflator</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dirty="0">
                          <a:ln>
                            <a:noFill/>
                          </a:ln>
                          <a:solidFill>
                            <a:schemeClr val="tx1"/>
                          </a:solidFill>
                          <a:effectLst/>
                          <a:latin typeface="Arial" charset="0"/>
                        </a:rPr>
                        <a:t>Inflation rate</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577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2019</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8E08C"/>
                    </a:solidFill>
                  </a:tcPr>
                </a:tc>
                <a:tc>
                  <a:txBody>
                    <a:bodyPr/>
                    <a:lstStyle/>
                    <a:p>
                      <a:pPr algn="ctr" rtl="0" fontAlgn="ctr"/>
                      <a:r>
                        <a:rPr lang="en-US" sz="2400" b="0" i="0" u="none" strike="noStrike" dirty="0">
                          <a:solidFill>
                            <a:srgbClr val="000000"/>
                          </a:solidFill>
                          <a:effectLst/>
                          <a:latin typeface="Arial"/>
                        </a:rPr>
                        <a:t>  $7,000   </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8E08C"/>
                    </a:solidFill>
                  </a:tcPr>
                </a:tc>
                <a:tc>
                  <a:txBody>
                    <a:bodyPr/>
                    <a:lstStyle/>
                    <a:p>
                      <a:pPr algn="ctr" rtl="0" fontAlgn="ctr"/>
                      <a:r>
                        <a:rPr lang="en-US" sz="2400" b="0" i="0" u="none" strike="noStrike" dirty="0">
                          <a:solidFill>
                            <a:srgbClr val="000000"/>
                          </a:solidFill>
                          <a:effectLst/>
                          <a:latin typeface="Arial"/>
                        </a:rPr>
                        <a:t>  $7,000</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8E08C"/>
                    </a:solidFill>
                  </a:tcPr>
                </a:tc>
                <a:tc>
                  <a:txBody>
                    <a:bodyPr/>
                    <a:lstStyle/>
                    <a:p>
                      <a:pPr algn="ctr" rtl="0" fontAlgn="ctr"/>
                      <a:endParaRPr lang="en-US" sz="2400" b="0" i="0" u="none" strike="noStrike" dirty="0">
                        <a:solidFill>
                          <a:srgbClr val="000000"/>
                        </a:solidFill>
                        <a:effectLst/>
                        <a:latin typeface="Arial"/>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8E08C"/>
                    </a:solidFill>
                  </a:tcPr>
                </a:tc>
                <a:tc>
                  <a:txBody>
                    <a:bodyPr/>
                    <a:lstStyle/>
                    <a:p>
                      <a:pPr algn="ctr" rtl="0" fontAlgn="ctr"/>
                      <a:endParaRPr lang="en-US" sz="2400" b="0" i="0" u="none" strike="noStrike" dirty="0">
                        <a:solidFill>
                          <a:srgbClr val="000000"/>
                        </a:solidFill>
                        <a:effectLst/>
                        <a:latin typeface="Arial"/>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577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2020</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en-US" sz="2400" b="0" i="0" u="none" strike="noStrike" dirty="0">
                          <a:solidFill>
                            <a:srgbClr val="000000"/>
                          </a:solidFill>
                          <a:effectLst/>
                          <a:latin typeface="Arial"/>
                        </a:rPr>
                        <a:t>$10,000   </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en-US" sz="2400" b="0" i="0" u="none" strike="noStrike" dirty="0">
                          <a:solidFill>
                            <a:srgbClr val="000000"/>
                          </a:solidFill>
                          <a:effectLst/>
                          <a:latin typeface="Arial"/>
                        </a:rPr>
                        <a:t>  $9,000</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endParaRPr lang="en-US" sz="2400" b="0" i="0" u="none" strike="noStrike" dirty="0">
                        <a:solidFill>
                          <a:srgbClr val="000000"/>
                        </a:solidFill>
                        <a:effectLst/>
                        <a:latin typeface="Arial"/>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endParaRPr lang="en-US" sz="2400" b="0" i="0" u="none" strike="noStrike" dirty="0">
                        <a:solidFill>
                          <a:srgbClr val="000000"/>
                        </a:solidFill>
                        <a:effectLst/>
                        <a:latin typeface="Arial"/>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4188">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2021</a:t>
                      </a:r>
                    </a:p>
                  </a:txBody>
                  <a:tcPr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8E08C"/>
                    </a:solidFill>
                  </a:tcPr>
                </a:tc>
                <a:tc>
                  <a:txBody>
                    <a:bodyPr/>
                    <a:lstStyle/>
                    <a:p>
                      <a:pPr algn="ctr" rtl="0" fontAlgn="ctr"/>
                      <a:r>
                        <a:rPr lang="en-US" sz="2400" b="0" i="0" u="none" strike="noStrike" dirty="0">
                          <a:solidFill>
                            <a:srgbClr val="000000"/>
                          </a:solidFill>
                          <a:effectLst/>
                          <a:latin typeface="Arial"/>
                        </a:rPr>
                        <a:t>$13,050   </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8E08C"/>
                    </a:solidFill>
                  </a:tcPr>
                </a:tc>
                <a:tc>
                  <a:txBody>
                    <a:bodyPr/>
                    <a:lstStyle/>
                    <a:p>
                      <a:pPr algn="ctr" rtl="0" fontAlgn="ctr"/>
                      <a:r>
                        <a:rPr lang="en-US" sz="2400" b="0" i="0" u="none" strike="noStrike" dirty="0">
                          <a:solidFill>
                            <a:srgbClr val="000000"/>
                          </a:solidFill>
                          <a:effectLst/>
                          <a:latin typeface="Arial"/>
                        </a:rPr>
                        <a:t>$10,750</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8E08C"/>
                    </a:solidFill>
                  </a:tcPr>
                </a:tc>
                <a:tc>
                  <a:txBody>
                    <a:bodyPr/>
                    <a:lstStyle/>
                    <a:p>
                      <a:pPr algn="ctr" rtl="0" fontAlgn="ctr"/>
                      <a:endParaRPr lang="en-US" sz="2400" b="0" i="0" u="none" strike="noStrike" dirty="0">
                        <a:solidFill>
                          <a:srgbClr val="000000"/>
                        </a:solidFill>
                        <a:effectLst/>
                        <a:latin typeface="Arial"/>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8E08C"/>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Arial"/>
                      </a:endParaRP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TextBox 1"/>
          <p:cNvSpPr txBox="1"/>
          <p:nvPr/>
        </p:nvSpPr>
        <p:spPr>
          <a:xfrm>
            <a:off x="8255090" y="2572804"/>
            <a:ext cx="1041311" cy="1200329"/>
          </a:xfrm>
          <a:prstGeom prst="rect">
            <a:avLst/>
          </a:prstGeom>
          <a:noFill/>
        </p:spPr>
        <p:txBody>
          <a:bodyPr wrap="none" rtlCol="0">
            <a:spAutoFit/>
          </a:bodyPr>
          <a:lstStyle/>
          <a:p>
            <a:pPr algn="r">
              <a:lnSpc>
                <a:spcPct val="150000"/>
              </a:lnSpc>
            </a:pPr>
            <a:r>
              <a:rPr lang="en-US" sz="2400" b="1" dirty="0">
                <a:solidFill>
                  <a:srgbClr val="C00000"/>
                </a:solidFill>
              </a:rPr>
              <a:t>11.1%</a:t>
            </a:r>
          </a:p>
          <a:p>
            <a:pPr algn="r">
              <a:lnSpc>
                <a:spcPct val="150000"/>
              </a:lnSpc>
            </a:pPr>
            <a:r>
              <a:rPr lang="en-US" sz="2400" b="1" dirty="0">
                <a:solidFill>
                  <a:srgbClr val="C00000"/>
                </a:solidFill>
              </a:rPr>
              <a:t>9.3%</a:t>
            </a:r>
          </a:p>
        </p:txBody>
      </p:sp>
      <p:sp>
        <p:nvSpPr>
          <p:cNvPr id="18" name="TextBox 17"/>
          <p:cNvSpPr txBox="1"/>
          <p:nvPr/>
        </p:nvSpPr>
        <p:spPr>
          <a:xfrm>
            <a:off x="6607832" y="2362201"/>
            <a:ext cx="891590" cy="1615827"/>
          </a:xfrm>
          <a:prstGeom prst="rect">
            <a:avLst/>
          </a:prstGeom>
          <a:noFill/>
        </p:spPr>
        <p:txBody>
          <a:bodyPr wrap="none" rtlCol="0">
            <a:spAutoFit/>
          </a:bodyPr>
          <a:lstStyle/>
          <a:p>
            <a:pPr algn="r">
              <a:lnSpc>
                <a:spcPct val="150000"/>
              </a:lnSpc>
            </a:pPr>
            <a:r>
              <a:rPr lang="en-US" sz="2200" b="1" dirty="0">
                <a:solidFill>
                  <a:srgbClr val="002060"/>
                </a:solidFill>
              </a:rPr>
              <a:t>100.0</a:t>
            </a:r>
          </a:p>
          <a:p>
            <a:pPr algn="r">
              <a:lnSpc>
                <a:spcPct val="150000"/>
              </a:lnSpc>
            </a:pPr>
            <a:r>
              <a:rPr lang="en-US" sz="2200" b="1" dirty="0">
                <a:solidFill>
                  <a:srgbClr val="002060"/>
                </a:solidFill>
              </a:rPr>
              <a:t>111.1</a:t>
            </a:r>
          </a:p>
          <a:p>
            <a:pPr algn="r">
              <a:lnSpc>
                <a:spcPct val="150000"/>
              </a:lnSpc>
            </a:pPr>
            <a:r>
              <a:rPr lang="en-US" sz="2200" b="1" dirty="0">
                <a:solidFill>
                  <a:srgbClr val="002060"/>
                </a:solidFill>
              </a:rPr>
              <a:t>121.4</a:t>
            </a:r>
          </a:p>
        </p:txBody>
      </p:sp>
      <p:sp>
        <p:nvSpPr>
          <p:cNvPr id="9" name="Footer Placeholder 2"/>
          <p:cNvSpPr>
            <a:spLocks noGrp="1"/>
          </p:cNvSpPr>
          <p:nvPr>
            <p:ph type="ftr" sz="quarter" idx="4294967295"/>
          </p:nvPr>
        </p:nvSpPr>
        <p:spPr>
          <a:xfrm>
            <a:off x="-1" y="6400800"/>
            <a:ext cx="11821585" cy="4572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 2021 Cengage Learning</a:t>
            </a:r>
            <a:r>
              <a:rPr lang="en-US" baseline="30000" dirty="0"/>
              <a:t>®</a:t>
            </a:r>
            <a:r>
              <a:rPr lang="en-US" dirty="0"/>
              <a:t>.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9767573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869">
                                            <p:txEl>
                                              <p:pRg st="5" end="5"/>
                                            </p:txEl>
                                          </p:spTgt>
                                        </p:tgtEl>
                                        <p:attrNameLst>
                                          <p:attrName>style.visibility</p:attrName>
                                        </p:attrNameLst>
                                      </p:cBhvr>
                                      <p:to>
                                        <p:strVal val="visible"/>
                                      </p:to>
                                    </p:set>
                                    <p:animEffect transition="in" filter="wipe(left)">
                                      <p:cBhvr>
                                        <p:cTn id="7" dur="500"/>
                                        <p:tgtEl>
                                          <p:spTgt spid="36869">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6869">
                                            <p:txEl>
                                              <p:pRg st="6" end="6"/>
                                            </p:txEl>
                                          </p:spTgt>
                                        </p:tgtEl>
                                        <p:attrNameLst>
                                          <p:attrName>style.visibility</p:attrName>
                                        </p:attrNameLst>
                                      </p:cBhvr>
                                      <p:to>
                                        <p:strVal val="visible"/>
                                      </p:to>
                                    </p:set>
                                    <p:animEffect transition="in" filter="wipe(left)">
                                      <p:cBhvr>
                                        <p:cTn id="12" dur="500"/>
                                        <p:tgtEl>
                                          <p:spTgt spid="36869">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6869">
                                            <p:txEl>
                                              <p:pRg st="7" end="7"/>
                                            </p:txEl>
                                          </p:spTgt>
                                        </p:tgtEl>
                                        <p:attrNameLst>
                                          <p:attrName>style.visibility</p:attrName>
                                        </p:attrNameLst>
                                      </p:cBhvr>
                                      <p:to>
                                        <p:strVal val="visible"/>
                                      </p:to>
                                    </p:set>
                                    <p:animEffect transition="in" filter="wipe(left)">
                                      <p:cBhvr>
                                        <p:cTn id="17" dur="500"/>
                                        <p:tgtEl>
                                          <p:spTgt spid="36869">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a:solidFill>
                  <a:schemeClr val="accent6">
                    <a:lumMod val="50000"/>
                  </a:schemeClr>
                </a:solidFill>
              </a:rPr>
              <a:t>Active Learning 1: </a:t>
            </a:r>
            <a:r>
              <a:rPr lang="en-US" sz="4000" dirty="0">
                <a:solidFill>
                  <a:srgbClr val="C00000"/>
                </a:solidFill>
              </a:rPr>
              <a:t>Income equals expenditure</a:t>
            </a:r>
          </a:p>
        </p:txBody>
      </p:sp>
      <p:sp>
        <p:nvSpPr>
          <p:cNvPr id="6" name="Content Placeholder 5"/>
          <p:cNvSpPr>
            <a:spLocks noGrp="1"/>
          </p:cNvSpPr>
          <p:nvPr>
            <p:ph idx="1"/>
          </p:nvPr>
        </p:nvSpPr>
        <p:spPr/>
        <p:txBody>
          <a:bodyPr>
            <a:normAutofit/>
          </a:bodyPr>
          <a:lstStyle/>
          <a:p>
            <a:r>
              <a:rPr lang="en-US" kern="1200" dirty="0" err="1">
                <a:solidFill>
                  <a:schemeClr val="tx1"/>
                </a:solidFill>
              </a:rPr>
              <a:t>Nalah</a:t>
            </a:r>
            <a:r>
              <a:rPr lang="en-US" kern="1200" dirty="0">
                <a:solidFill>
                  <a:schemeClr val="tx1"/>
                </a:solidFill>
              </a:rPr>
              <a:t> pays James $50 to mow her lawn. </a:t>
            </a:r>
          </a:p>
          <a:p>
            <a:pPr marL="971550" lvl="1" indent="-514350">
              <a:buClr>
                <a:srgbClr val="C00000"/>
              </a:buClr>
              <a:buFont typeface="+mj-lt"/>
              <a:buAutoNum type="alphaUcPeriod"/>
            </a:pPr>
            <a:r>
              <a:rPr lang="en-US" sz="3200" kern="1200" dirty="0">
                <a:solidFill>
                  <a:schemeClr val="tx1"/>
                </a:solidFill>
              </a:rPr>
              <a:t>What happens with total expenditure? </a:t>
            </a:r>
          </a:p>
          <a:p>
            <a:pPr marL="971550" lvl="1" indent="-514350">
              <a:buClr>
                <a:srgbClr val="C00000"/>
              </a:buClr>
              <a:buFont typeface="+mj-lt"/>
              <a:buAutoNum type="alphaUcPeriod"/>
            </a:pPr>
            <a:r>
              <a:rPr lang="en-US" sz="3200" kern="1200" dirty="0">
                <a:solidFill>
                  <a:schemeClr val="tx1"/>
                </a:solidFill>
              </a:rPr>
              <a:t>What happens with total income?</a:t>
            </a:r>
            <a:endParaRPr lang="en-US" sz="32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a:t>
            </a:fld>
            <a:endParaRPr lang="en-US"/>
          </a:p>
        </p:txBody>
      </p:sp>
      <p:sp>
        <p:nvSpPr>
          <p:cNvPr id="8" name="Footer Placeholder 2"/>
          <p:cNvSpPr>
            <a:spLocks noGrp="1"/>
          </p:cNvSpPr>
          <p:nvPr>
            <p:ph type="ftr" sz="quarter" idx="11"/>
          </p:nvPr>
        </p:nvSpPr>
        <p:spPr>
          <a:xfrm>
            <a:off x="-1" y="6324601"/>
            <a:ext cx="11821585" cy="5334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 2021 Cengage Learning</a:t>
            </a:r>
            <a:r>
              <a:rPr lang="en-US" baseline="30000" dirty="0"/>
              <a:t>®</a:t>
            </a:r>
            <a:r>
              <a:rPr lang="en-US" dirty="0"/>
              <a:t>.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7" name="Content Placeholder 6"/>
          <p:cNvSpPr>
            <a:spLocks noGrp="1"/>
          </p:cNvSpPr>
          <p:nvPr>
            <p:ph idx="4294967295"/>
          </p:nvPr>
        </p:nvSpPr>
        <p:spPr>
          <a:xfrm>
            <a:off x="383894" y="2971801"/>
            <a:ext cx="11516785" cy="3200400"/>
          </a:xfrm>
        </p:spPr>
        <p:txBody>
          <a:bodyPr>
            <a:normAutofit/>
          </a:bodyPr>
          <a:lstStyle/>
          <a:p>
            <a:r>
              <a:rPr lang="en-US" sz="3200" dirty="0"/>
              <a:t>James is a seller of a service and </a:t>
            </a:r>
            <a:r>
              <a:rPr lang="en-US" sz="3200" dirty="0" err="1"/>
              <a:t>Nalah</a:t>
            </a:r>
            <a:r>
              <a:rPr lang="en-US" sz="3200" dirty="0"/>
              <a:t> is a buyer. </a:t>
            </a:r>
          </a:p>
          <a:p>
            <a:pPr lvl="1"/>
            <a:r>
              <a:rPr lang="en-US" dirty="0"/>
              <a:t>James earns $50 and </a:t>
            </a:r>
            <a:r>
              <a:rPr lang="en-US" dirty="0" err="1"/>
              <a:t>Nalah</a:t>
            </a:r>
            <a:r>
              <a:rPr lang="en-US" dirty="0"/>
              <a:t> spends $50. </a:t>
            </a:r>
          </a:p>
          <a:p>
            <a:pPr marL="971550" lvl="1" indent="-514350">
              <a:buClr>
                <a:srgbClr val="C00000"/>
              </a:buClr>
              <a:buFont typeface="+mj-lt"/>
              <a:buAutoNum type="alphaUcPeriod"/>
            </a:pPr>
            <a:r>
              <a:rPr lang="en-US" dirty="0"/>
              <a:t>Total expenditure rises by $50.</a:t>
            </a:r>
          </a:p>
          <a:p>
            <a:pPr marL="971550" lvl="1" indent="-514350">
              <a:buClr>
                <a:srgbClr val="C00000"/>
              </a:buClr>
              <a:buFont typeface="+mj-lt"/>
              <a:buAutoNum type="alphaUcPeriod"/>
            </a:pPr>
            <a:r>
              <a:rPr lang="en-US" dirty="0"/>
              <a:t>Total income rises by $50.</a:t>
            </a:r>
          </a:p>
        </p:txBody>
      </p:sp>
    </p:spTree>
    <p:extLst>
      <p:ext uri="{BB962C8B-B14F-4D97-AF65-F5344CB8AC3E}">
        <p14:creationId xmlns:p14="http://schemas.microsoft.com/office/powerpoint/2010/main" val="196877320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accent6">
                    <a:lumMod val="50000"/>
                  </a:schemeClr>
                </a:solidFill>
              </a:rPr>
              <a:t>Active Learning 4: </a:t>
            </a:r>
            <a:r>
              <a:rPr lang="en-US" sz="4000" dirty="0">
                <a:solidFill>
                  <a:srgbClr val="AE1221"/>
                </a:solidFill>
              </a:rPr>
              <a:t>Computing </a:t>
            </a:r>
            <a:r>
              <a:rPr lang="en-US" sz="4000" b="1" i="1" dirty="0">
                <a:solidFill>
                  <a:srgbClr val="AE1221"/>
                </a:solidFill>
              </a:rPr>
              <a:t>GDP</a:t>
            </a:r>
            <a:endParaRPr lang="en-US" sz="4000" b="1" i="1"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40</a:t>
            </a:fld>
            <a:endParaRPr lang="en-US"/>
          </a:p>
        </p:txBody>
      </p:sp>
      <p:sp>
        <p:nvSpPr>
          <p:cNvPr id="3" name="Content Placeholder 2"/>
          <p:cNvSpPr>
            <a:spLocks noGrp="1"/>
          </p:cNvSpPr>
          <p:nvPr>
            <p:ph idx="12"/>
          </p:nvPr>
        </p:nvSpPr>
        <p:spPr>
          <a:xfrm>
            <a:off x="685800" y="3733800"/>
            <a:ext cx="9890548" cy="2667000"/>
          </a:xfrm>
        </p:spPr>
        <p:txBody>
          <a:bodyPr>
            <a:noAutofit/>
          </a:bodyPr>
          <a:lstStyle/>
          <a:p>
            <a:pPr marL="0" indent="0">
              <a:buNone/>
            </a:pPr>
            <a:r>
              <a:rPr lang="en-US" sz="3200" dirty="0">
                <a:solidFill>
                  <a:srgbClr val="002060"/>
                </a:solidFill>
              </a:rPr>
              <a:t>Use the above data to solve these problems:</a:t>
            </a:r>
          </a:p>
          <a:p>
            <a:pPr marL="514350" indent="-514350">
              <a:buClr>
                <a:srgbClr val="C00000"/>
              </a:buClr>
              <a:buFont typeface="+mj-lt"/>
              <a:buAutoNum type="alphaUcPeriod"/>
            </a:pPr>
            <a:r>
              <a:rPr lang="en-US" sz="3200" dirty="0"/>
              <a:t>Compute nominal </a:t>
            </a:r>
            <a:r>
              <a:rPr lang="en-US" sz="3200" b="1" i="1" dirty="0"/>
              <a:t>GDP</a:t>
            </a:r>
            <a:r>
              <a:rPr lang="en-US" sz="3200" dirty="0"/>
              <a:t> in 2019.</a:t>
            </a:r>
          </a:p>
          <a:p>
            <a:pPr marL="514350" indent="-514350">
              <a:buClr>
                <a:srgbClr val="C00000"/>
              </a:buClr>
              <a:buFont typeface="+mj-lt"/>
              <a:buAutoNum type="alphaUcPeriod"/>
            </a:pPr>
            <a:r>
              <a:rPr lang="en-US" sz="3200" dirty="0"/>
              <a:t>Compute real </a:t>
            </a:r>
            <a:r>
              <a:rPr lang="en-US" sz="3200" b="1" i="1" dirty="0"/>
              <a:t>GDP</a:t>
            </a:r>
            <a:r>
              <a:rPr lang="en-US" sz="3200" dirty="0"/>
              <a:t> in 2020. </a:t>
            </a:r>
          </a:p>
          <a:p>
            <a:pPr marL="514350" indent="-514350">
              <a:buClr>
                <a:srgbClr val="C00000"/>
              </a:buClr>
              <a:buFont typeface="+mj-lt"/>
              <a:buAutoNum type="alphaUcPeriod"/>
            </a:pPr>
            <a:r>
              <a:rPr lang="en-US" sz="3200" dirty="0"/>
              <a:t>Compute the </a:t>
            </a:r>
            <a:r>
              <a:rPr lang="en-US" sz="3200" b="1" i="1" dirty="0"/>
              <a:t>GDP</a:t>
            </a:r>
            <a:r>
              <a:rPr lang="en-US" sz="3200" dirty="0"/>
              <a:t> deflator in 2021. </a:t>
            </a:r>
          </a:p>
        </p:txBody>
      </p:sp>
      <p:graphicFrame>
        <p:nvGraphicFramePr>
          <p:cNvPr id="6" name="Group 50"/>
          <p:cNvGraphicFramePr>
            <a:graphicFrameLocks noGrp="1"/>
          </p:cNvGraphicFramePr>
          <p:nvPr>
            <p:extLst>
              <p:ext uri="{D42A27DB-BD31-4B8C-83A1-F6EECF244321}">
                <p14:modId xmlns:p14="http://schemas.microsoft.com/office/powerpoint/2010/main" val="1359600896"/>
              </p:ext>
            </p:extLst>
          </p:nvPr>
        </p:nvGraphicFramePr>
        <p:xfrm>
          <a:off x="685800" y="1102995"/>
          <a:ext cx="8746171" cy="2289810"/>
        </p:xfrm>
        <a:graphic>
          <a:graphicData uri="http://schemas.openxmlformats.org/drawingml/2006/table">
            <a:tbl>
              <a:tblPr/>
              <a:tblGrid>
                <a:gridCol w="2159317">
                  <a:extLst>
                    <a:ext uri="{9D8B030D-6E8A-4147-A177-3AD203B41FA5}">
                      <a16:colId xmlns:a16="http://schemas.microsoft.com/office/drawing/2014/main" val="20000"/>
                    </a:ext>
                  </a:extLst>
                </a:gridCol>
                <a:gridCol w="1022350">
                  <a:extLst>
                    <a:ext uri="{9D8B030D-6E8A-4147-A177-3AD203B41FA5}">
                      <a16:colId xmlns:a16="http://schemas.microsoft.com/office/drawing/2014/main" val="20001"/>
                    </a:ext>
                  </a:extLst>
                </a:gridCol>
                <a:gridCol w="855980">
                  <a:extLst>
                    <a:ext uri="{9D8B030D-6E8A-4147-A177-3AD203B41FA5}">
                      <a16:colId xmlns:a16="http://schemas.microsoft.com/office/drawing/2014/main" val="20002"/>
                    </a:ext>
                  </a:extLst>
                </a:gridCol>
                <a:gridCol w="1287462">
                  <a:extLst>
                    <a:ext uri="{9D8B030D-6E8A-4147-A177-3AD203B41FA5}">
                      <a16:colId xmlns:a16="http://schemas.microsoft.com/office/drawing/2014/main" val="20003"/>
                    </a:ext>
                  </a:extLst>
                </a:gridCol>
                <a:gridCol w="1022350">
                  <a:extLst>
                    <a:ext uri="{9D8B030D-6E8A-4147-A177-3AD203B41FA5}">
                      <a16:colId xmlns:a16="http://schemas.microsoft.com/office/drawing/2014/main" val="20004"/>
                    </a:ext>
                  </a:extLst>
                </a:gridCol>
                <a:gridCol w="1287462">
                  <a:extLst>
                    <a:ext uri="{9D8B030D-6E8A-4147-A177-3AD203B41FA5}">
                      <a16:colId xmlns:a16="http://schemas.microsoft.com/office/drawing/2014/main" val="20005"/>
                    </a:ext>
                  </a:extLst>
                </a:gridCol>
                <a:gridCol w="1111250">
                  <a:extLst>
                    <a:ext uri="{9D8B030D-6E8A-4147-A177-3AD203B41FA5}">
                      <a16:colId xmlns:a16="http://schemas.microsoft.com/office/drawing/2014/main" val="20006"/>
                    </a:ext>
                  </a:extLst>
                </a:gridCol>
              </a:tblGrid>
              <a:tr h="26035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500" b="0" i="0"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cs typeface="Times New Roman" pitchFamily="18" charset="0"/>
                        </a:rPr>
                        <a:t>2019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cs typeface="Times New Roman" pitchFamily="18" charset="0"/>
                        </a:rPr>
                        <a:t>(base year)</a:t>
                      </a:r>
                      <a:endParaRPr kumimoji="0" lang="en-US" sz="2500" b="0" i="0"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rgbClr val="002060"/>
                          </a:solidFill>
                          <a:effectLst/>
                          <a:latin typeface="Arial" charset="0"/>
                          <a:cs typeface="Times New Roman" pitchFamily="18" charset="0"/>
                        </a:rPr>
                        <a:t>2020</a:t>
                      </a:r>
                      <a:endParaRPr kumimoji="0" lang="en-US" sz="2500" b="0" i="0" u="none" strike="noStrike" cap="none" normalizeH="0" baseline="0" dirty="0">
                        <a:ln>
                          <a:noFill/>
                        </a:ln>
                        <a:solidFill>
                          <a:srgbClr val="002060"/>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cs typeface="Times New Roman" pitchFamily="18" charset="0"/>
                        </a:rPr>
                        <a:t>2021</a:t>
                      </a:r>
                      <a:endParaRPr kumimoji="0" lang="en-US" sz="2500" b="0" i="0"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26035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500" b="0" i="0"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1" u="none" strike="noStrike" cap="none" normalizeH="0" baseline="0" dirty="0">
                          <a:ln>
                            <a:noFill/>
                          </a:ln>
                          <a:solidFill>
                            <a:schemeClr val="tx1"/>
                          </a:solidFill>
                          <a:effectLst/>
                          <a:latin typeface="Arial" charset="0"/>
                          <a:cs typeface="Times New Roman" pitchFamily="18" charset="0"/>
                        </a:rPr>
                        <a:t>P</a:t>
                      </a:r>
                      <a:endParaRPr kumimoji="0" lang="en-US" sz="2500" b="0" i="1"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1" u="none" strike="noStrike" cap="none" normalizeH="0" baseline="0" dirty="0">
                          <a:ln>
                            <a:noFill/>
                          </a:ln>
                          <a:solidFill>
                            <a:schemeClr val="tx1"/>
                          </a:solidFill>
                          <a:effectLst/>
                          <a:latin typeface="Arial" charset="0"/>
                          <a:cs typeface="Times New Roman" pitchFamily="18" charset="0"/>
                        </a:rPr>
                        <a:t>Q</a:t>
                      </a:r>
                      <a:endParaRPr kumimoji="0" lang="en-US" sz="2500" b="0" i="1"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1" u="none" strike="noStrike" cap="none" normalizeH="0" baseline="0" dirty="0">
                          <a:ln>
                            <a:noFill/>
                          </a:ln>
                          <a:solidFill>
                            <a:srgbClr val="002060"/>
                          </a:solidFill>
                          <a:effectLst/>
                          <a:latin typeface="Arial" charset="0"/>
                          <a:cs typeface="Times New Roman" pitchFamily="18" charset="0"/>
                        </a:rPr>
                        <a:t>P</a:t>
                      </a:r>
                      <a:endParaRPr kumimoji="0" lang="en-US" sz="2500" b="0" i="1" u="none" strike="noStrike" cap="none" normalizeH="0" baseline="0" dirty="0">
                        <a:ln>
                          <a:noFill/>
                        </a:ln>
                        <a:solidFill>
                          <a:srgbClr val="002060"/>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1" u="none" strike="noStrike" cap="none" normalizeH="0" baseline="0" dirty="0">
                          <a:ln>
                            <a:noFill/>
                          </a:ln>
                          <a:solidFill>
                            <a:srgbClr val="002060"/>
                          </a:solidFill>
                          <a:effectLst/>
                          <a:latin typeface="Arial" charset="0"/>
                          <a:cs typeface="Times New Roman" pitchFamily="18" charset="0"/>
                        </a:rPr>
                        <a:t>Q</a:t>
                      </a:r>
                      <a:endParaRPr kumimoji="0" lang="en-US" sz="2500" b="0" i="1" u="none" strike="noStrike" cap="none" normalizeH="0" baseline="0" dirty="0">
                        <a:ln>
                          <a:noFill/>
                        </a:ln>
                        <a:solidFill>
                          <a:srgbClr val="002060"/>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1" u="none" strike="noStrike" cap="none" normalizeH="0" baseline="0" dirty="0">
                          <a:ln>
                            <a:noFill/>
                          </a:ln>
                          <a:solidFill>
                            <a:schemeClr val="tx1"/>
                          </a:solidFill>
                          <a:effectLst/>
                          <a:latin typeface="Arial" charset="0"/>
                          <a:cs typeface="Times New Roman" pitchFamily="18" charset="0"/>
                        </a:rPr>
                        <a:t>P</a:t>
                      </a:r>
                      <a:endParaRPr kumimoji="0" lang="en-US" sz="2500" b="0" i="1"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1" u="none" strike="noStrike" cap="none" normalizeH="0" baseline="0" dirty="0">
                          <a:ln>
                            <a:noFill/>
                          </a:ln>
                          <a:solidFill>
                            <a:schemeClr val="tx1"/>
                          </a:solidFill>
                          <a:effectLst/>
                          <a:latin typeface="Arial" charset="0"/>
                          <a:cs typeface="Times New Roman" pitchFamily="18" charset="0"/>
                        </a:rPr>
                        <a:t>Q</a:t>
                      </a:r>
                      <a:endParaRPr kumimoji="0" lang="en-US" sz="2500" b="0" i="1"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cs typeface="Times New Roman" pitchFamily="18" charset="0"/>
                        </a:rPr>
                        <a:t> Cookies</a:t>
                      </a:r>
                      <a:endParaRPr kumimoji="0" lang="en-US" sz="2500" b="0" i="0"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cs typeface="Times New Roman" pitchFamily="18" charset="0"/>
                        </a:rPr>
                        <a:t>$1</a:t>
                      </a:r>
                      <a:endParaRPr kumimoji="0" lang="en-US" sz="2500" b="0" i="0" u="none" strike="noStrike" cap="none" normalizeH="0" baseline="0" dirty="0">
                        <a:ln>
                          <a:noFill/>
                        </a:ln>
                        <a:solidFill>
                          <a:schemeClr val="tx1"/>
                        </a:solidFill>
                        <a:effectLst/>
                        <a:latin typeface="Arial" charset="0"/>
                      </a:endParaRPr>
                    </a:p>
                  </a:txBody>
                  <a:tcPr marL="4572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chemeClr val="tx1"/>
                          </a:solidFill>
                          <a:effectLst/>
                          <a:latin typeface="Arial" charset="0"/>
                          <a:cs typeface="Times New Roman" pitchFamily="18" charset="0"/>
                        </a:rPr>
                        <a:t>900</a:t>
                      </a:r>
                      <a:endParaRPr kumimoji="0" lang="en-US" sz="2500" b="0" i="0" u="none" strike="noStrike" cap="none" normalizeH="0" baseline="0">
                        <a:ln>
                          <a:noFill/>
                        </a:ln>
                        <a:solidFill>
                          <a:schemeClr val="tx1"/>
                        </a:solidFill>
                        <a:effectLst/>
                        <a:latin typeface="Arial" charset="0"/>
                      </a:endParaRPr>
                    </a:p>
                  </a:txBody>
                  <a:tcPr marL="4572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rgbClr val="002060"/>
                          </a:solidFill>
                          <a:effectLst/>
                          <a:latin typeface="Arial" charset="0"/>
                          <a:cs typeface="Times New Roman" pitchFamily="18" charset="0"/>
                        </a:rPr>
                        <a:t>$2</a:t>
                      </a:r>
                      <a:endParaRPr kumimoji="0" lang="en-US" sz="2500" b="0" i="0" u="none" strike="noStrike" cap="none" normalizeH="0" baseline="0" dirty="0">
                        <a:ln>
                          <a:noFill/>
                        </a:ln>
                        <a:solidFill>
                          <a:srgbClr val="002060"/>
                        </a:solidFill>
                        <a:effectLst/>
                        <a:latin typeface="Arial" charset="0"/>
                      </a:endParaRPr>
                    </a:p>
                  </a:txBody>
                  <a:tcPr marL="4572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rgbClr val="002060"/>
                          </a:solidFill>
                          <a:effectLst/>
                          <a:latin typeface="Arial" charset="0"/>
                          <a:cs typeface="Times New Roman" pitchFamily="18" charset="0"/>
                        </a:rPr>
                        <a:t>1,000</a:t>
                      </a:r>
                      <a:endParaRPr kumimoji="0" lang="en-US" sz="2500" b="0" i="0" u="none" strike="noStrike" cap="none" normalizeH="0" baseline="0" dirty="0">
                        <a:ln>
                          <a:noFill/>
                        </a:ln>
                        <a:solidFill>
                          <a:srgbClr val="002060"/>
                        </a:solidFill>
                        <a:effectLst/>
                        <a:latin typeface="Arial" charset="0"/>
                      </a:endParaRPr>
                    </a:p>
                  </a:txBody>
                  <a:tcPr marL="4572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cs typeface="Times New Roman" pitchFamily="18" charset="0"/>
                        </a:rPr>
                        <a:t>$3</a:t>
                      </a:r>
                      <a:endParaRPr kumimoji="0" lang="en-US" sz="2500" b="0" i="0" u="none" strike="noStrike" cap="none" normalizeH="0" baseline="0" dirty="0">
                        <a:ln>
                          <a:noFill/>
                        </a:ln>
                        <a:solidFill>
                          <a:schemeClr val="tx1"/>
                        </a:solidFill>
                        <a:effectLst/>
                        <a:latin typeface="Arial" charset="0"/>
                      </a:endParaRPr>
                    </a:p>
                  </a:txBody>
                  <a:tcPr marL="4572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cs typeface="Times New Roman" pitchFamily="18" charset="0"/>
                        </a:rPr>
                        <a:t>1,250</a:t>
                      </a:r>
                      <a:endParaRPr kumimoji="0" lang="en-US" sz="2500" b="0" i="0" u="none" strike="noStrike" cap="none" normalizeH="0" baseline="0" dirty="0">
                        <a:ln>
                          <a:noFill/>
                        </a:ln>
                        <a:solidFill>
                          <a:schemeClr val="tx1"/>
                        </a:solidFill>
                        <a:effectLst/>
                        <a:latin typeface="Arial" charset="0"/>
                      </a:endParaRPr>
                    </a:p>
                  </a:txBody>
                  <a:tcPr marL="4572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cs typeface="Times New Roman" pitchFamily="18" charset="0"/>
                        </a:rPr>
                        <a:t>Smartphones</a:t>
                      </a:r>
                      <a:endParaRPr kumimoji="0" lang="en-US" sz="2500" b="0" i="0"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cs typeface="Times New Roman" pitchFamily="18" charset="0"/>
                        </a:rPr>
                        <a:t>$900</a:t>
                      </a:r>
                      <a:endParaRPr kumimoji="0" lang="en-US" sz="2500" b="0" i="0" u="none" strike="noStrike" cap="none" normalizeH="0" baseline="0" dirty="0">
                        <a:ln>
                          <a:noFill/>
                        </a:ln>
                        <a:solidFill>
                          <a:schemeClr val="tx1"/>
                        </a:solidFill>
                        <a:effectLst/>
                        <a:latin typeface="Arial" charset="0"/>
                      </a:endParaRPr>
                    </a:p>
                  </a:txBody>
                  <a:tcPr marL="4572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cs typeface="Times New Roman" pitchFamily="18" charset="0"/>
                        </a:rPr>
                        <a:t>185</a:t>
                      </a:r>
                      <a:endParaRPr kumimoji="0" lang="en-US" sz="2500" b="0" i="0" u="none" strike="noStrike" cap="none" normalizeH="0" baseline="0" dirty="0">
                        <a:ln>
                          <a:noFill/>
                        </a:ln>
                        <a:solidFill>
                          <a:schemeClr val="tx1"/>
                        </a:solidFill>
                        <a:effectLst/>
                        <a:latin typeface="Arial" charset="0"/>
                      </a:endParaRPr>
                    </a:p>
                  </a:txBody>
                  <a:tcPr marL="4572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rgbClr val="002060"/>
                          </a:solidFill>
                          <a:effectLst/>
                          <a:latin typeface="Arial" charset="0"/>
                          <a:cs typeface="Times New Roman" pitchFamily="18" charset="0"/>
                        </a:rPr>
                        <a:t>$1,000</a:t>
                      </a:r>
                      <a:endParaRPr kumimoji="0" lang="en-US" sz="2500" b="0" i="0" u="none" strike="noStrike" cap="none" normalizeH="0" baseline="0" dirty="0">
                        <a:ln>
                          <a:noFill/>
                        </a:ln>
                        <a:solidFill>
                          <a:srgbClr val="002060"/>
                        </a:solidFill>
                        <a:effectLst/>
                        <a:latin typeface="Arial" charset="0"/>
                      </a:endParaRPr>
                    </a:p>
                  </a:txBody>
                  <a:tcPr marL="4572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rgbClr val="002060"/>
                          </a:solidFill>
                          <a:effectLst/>
                          <a:latin typeface="Arial" charset="0"/>
                          <a:cs typeface="Times New Roman" pitchFamily="18" charset="0"/>
                        </a:rPr>
                        <a:t>200</a:t>
                      </a:r>
                      <a:endParaRPr kumimoji="0" lang="en-US" sz="2500" b="0" i="0" u="none" strike="noStrike" cap="none" normalizeH="0" baseline="0" dirty="0">
                        <a:ln>
                          <a:noFill/>
                        </a:ln>
                        <a:solidFill>
                          <a:srgbClr val="002060"/>
                        </a:solidFill>
                        <a:effectLst/>
                        <a:latin typeface="Arial" charset="0"/>
                      </a:endParaRPr>
                    </a:p>
                  </a:txBody>
                  <a:tcPr marL="4572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cs typeface="Times New Roman" pitchFamily="18" charset="0"/>
                        </a:rPr>
                        <a:t>$1,200</a:t>
                      </a:r>
                      <a:endParaRPr kumimoji="0" lang="en-US" sz="2500" b="0" i="0" u="none" strike="noStrike" cap="none" normalizeH="0" baseline="0" dirty="0">
                        <a:ln>
                          <a:noFill/>
                        </a:ln>
                        <a:solidFill>
                          <a:schemeClr val="tx1"/>
                        </a:solidFill>
                        <a:effectLst/>
                        <a:latin typeface="Arial" charset="0"/>
                      </a:endParaRPr>
                    </a:p>
                  </a:txBody>
                  <a:tcPr marL="4572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cs typeface="Times New Roman" pitchFamily="18" charset="0"/>
                        </a:rPr>
                        <a:t>210</a:t>
                      </a:r>
                      <a:endParaRPr kumimoji="0" lang="en-US" sz="2500" b="0" i="0" u="none" strike="noStrike" cap="none" normalizeH="0" baseline="0" dirty="0">
                        <a:ln>
                          <a:noFill/>
                        </a:ln>
                        <a:solidFill>
                          <a:schemeClr val="tx1"/>
                        </a:solidFill>
                        <a:effectLst/>
                        <a:latin typeface="Arial" charset="0"/>
                      </a:endParaRPr>
                    </a:p>
                  </a:txBody>
                  <a:tcPr marL="4572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7" name="Footer Placeholder 2"/>
          <p:cNvSpPr>
            <a:spLocks noGrp="1"/>
          </p:cNvSpPr>
          <p:nvPr>
            <p:ph type="ftr" sz="quarter" idx="4294967295"/>
          </p:nvPr>
        </p:nvSpPr>
        <p:spPr>
          <a:xfrm>
            <a:off x="0" y="6400800"/>
            <a:ext cx="11811000" cy="4572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 2021 Cengage Learning</a:t>
            </a:r>
            <a:r>
              <a:rPr lang="en-US" baseline="30000" dirty="0"/>
              <a:t>®</a:t>
            </a:r>
            <a:r>
              <a:rPr lang="en-US" dirty="0"/>
              <a:t>.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3803500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accent6">
                    <a:lumMod val="50000"/>
                  </a:schemeClr>
                </a:solidFill>
              </a:rPr>
              <a:t>Active Learning 4: </a:t>
            </a:r>
            <a:r>
              <a:rPr lang="en-US" sz="4000" dirty="0">
                <a:solidFill>
                  <a:srgbClr val="AE1221"/>
                </a:solidFill>
              </a:rPr>
              <a:t>Answers A, B</a:t>
            </a:r>
            <a:endParaRPr lang="en-US" sz="40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41</a:t>
            </a:fld>
            <a:endParaRPr lang="en-US"/>
          </a:p>
        </p:txBody>
      </p:sp>
      <p:sp>
        <p:nvSpPr>
          <p:cNvPr id="3" name="Content Placeholder 2"/>
          <p:cNvSpPr>
            <a:spLocks noGrp="1"/>
          </p:cNvSpPr>
          <p:nvPr>
            <p:ph idx="12"/>
          </p:nvPr>
        </p:nvSpPr>
        <p:spPr>
          <a:xfrm>
            <a:off x="838201" y="3654083"/>
            <a:ext cx="9585544" cy="2743200"/>
          </a:xfrm>
        </p:spPr>
        <p:txBody>
          <a:bodyPr>
            <a:noAutofit/>
          </a:bodyPr>
          <a:lstStyle/>
          <a:p>
            <a:pPr marL="514350" indent="-514350">
              <a:buClr>
                <a:srgbClr val="C00000"/>
              </a:buClr>
              <a:buFont typeface="+mj-lt"/>
              <a:buAutoNum type="alphaUcPeriod"/>
            </a:pPr>
            <a:r>
              <a:rPr lang="en-US" dirty="0">
                <a:solidFill>
                  <a:schemeClr val="tx1"/>
                </a:solidFill>
              </a:rPr>
              <a:t>Compute nominal </a:t>
            </a:r>
            <a:r>
              <a:rPr lang="en-US" b="1" i="1" dirty="0">
                <a:solidFill>
                  <a:schemeClr val="tx1"/>
                </a:solidFill>
              </a:rPr>
              <a:t>GDP</a:t>
            </a:r>
            <a:r>
              <a:rPr lang="en-US" dirty="0">
                <a:solidFill>
                  <a:schemeClr val="tx1"/>
                </a:solidFill>
              </a:rPr>
              <a:t> in 2019.</a:t>
            </a:r>
          </a:p>
          <a:p>
            <a:pPr marL="400050" lvl="2" indent="0">
              <a:buClr>
                <a:srgbClr val="C00000"/>
              </a:buClr>
              <a:buNone/>
            </a:pPr>
            <a:r>
              <a:rPr lang="en-US" sz="2800" dirty="0">
                <a:solidFill>
                  <a:schemeClr val="accent6">
                    <a:lumMod val="50000"/>
                  </a:schemeClr>
                </a:solidFill>
              </a:rPr>
              <a:t>	</a:t>
            </a:r>
            <a:r>
              <a:rPr lang="en-US" sz="2800" dirty="0">
                <a:solidFill>
                  <a:srgbClr val="002060"/>
                </a:solidFill>
              </a:rPr>
              <a:t>$1 x 900  +  $900 x 185  =  $167,400</a:t>
            </a:r>
          </a:p>
          <a:p>
            <a:pPr marL="514350" indent="-514350">
              <a:buClr>
                <a:srgbClr val="C00000"/>
              </a:buClr>
              <a:buFont typeface="+mj-lt"/>
              <a:buAutoNum type="alphaUcPeriod" startAt="2"/>
            </a:pPr>
            <a:r>
              <a:rPr lang="en-US" dirty="0">
                <a:solidFill>
                  <a:schemeClr val="tx1"/>
                </a:solidFill>
              </a:rPr>
              <a:t>Compute real </a:t>
            </a:r>
            <a:r>
              <a:rPr lang="en-US" b="1" i="1" dirty="0">
                <a:solidFill>
                  <a:schemeClr val="tx1"/>
                </a:solidFill>
              </a:rPr>
              <a:t>GDP</a:t>
            </a:r>
            <a:r>
              <a:rPr lang="en-US" dirty="0">
                <a:solidFill>
                  <a:schemeClr val="tx1"/>
                </a:solidFill>
              </a:rPr>
              <a:t> in 2020. </a:t>
            </a:r>
          </a:p>
          <a:p>
            <a:pPr marL="0" lvl="2" indent="0">
              <a:buClr>
                <a:srgbClr val="C00000"/>
              </a:buClr>
              <a:buSzTx/>
              <a:buNone/>
            </a:pPr>
            <a:r>
              <a:rPr lang="en-US" dirty="0">
                <a:solidFill>
                  <a:schemeClr val="tx1"/>
                </a:solidFill>
              </a:rPr>
              <a:t>	</a:t>
            </a:r>
            <a:r>
              <a:rPr lang="en-US" sz="2800" dirty="0">
                <a:solidFill>
                  <a:srgbClr val="002060"/>
                </a:solidFill>
              </a:rPr>
              <a:t>$1 x 1,000  +  $900 x 200  =  $181,000</a:t>
            </a:r>
          </a:p>
          <a:p>
            <a:pPr marL="0" indent="0">
              <a:buClr>
                <a:srgbClr val="C00000"/>
              </a:buClr>
              <a:buNone/>
            </a:pPr>
            <a:endParaRPr lang="en-US" dirty="0">
              <a:solidFill>
                <a:schemeClr val="tx1"/>
              </a:solidFill>
            </a:endParaRPr>
          </a:p>
          <a:p>
            <a:pPr marL="0" indent="0">
              <a:buClr>
                <a:srgbClr val="C00000"/>
              </a:buClr>
              <a:buNone/>
            </a:pPr>
            <a:endParaRPr lang="en-US" dirty="0">
              <a:solidFill>
                <a:schemeClr val="tx1"/>
              </a:solidFill>
            </a:endParaRPr>
          </a:p>
        </p:txBody>
      </p:sp>
      <p:graphicFrame>
        <p:nvGraphicFramePr>
          <p:cNvPr id="6" name="Group 50"/>
          <p:cNvGraphicFramePr>
            <a:graphicFrameLocks noGrp="1"/>
          </p:cNvGraphicFramePr>
          <p:nvPr>
            <p:extLst>
              <p:ext uri="{D42A27DB-BD31-4B8C-83A1-F6EECF244321}">
                <p14:modId xmlns:p14="http://schemas.microsoft.com/office/powerpoint/2010/main" val="2233219719"/>
              </p:ext>
            </p:extLst>
          </p:nvPr>
        </p:nvGraphicFramePr>
        <p:xfrm>
          <a:off x="838202" y="990600"/>
          <a:ext cx="9584370" cy="2289810"/>
        </p:xfrm>
        <a:graphic>
          <a:graphicData uri="http://schemas.openxmlformats.org/drawingml/2006/table">
            <a:tbl>
              <a:tblPr/>
              <a:tblGrid>
                <a:gridCol w="2366258">
                  <a:extLst>
                    <a:ext uri="{9D8B030D-6E8A-4147-A177-3AD203B41FA5}">
                      <a16:colId xmlns:a16="http://schemas.microsoft.com/office/drawing/2014/main" val="20000"/>
                    </a:ext>
                  </a:extLst>
                </a:gridCol>
                <a:gridCol w="1120328">
                  <a:extLst>
                    <a:ext uri="{9D8B030D-6E8A-4147-A177-3AD203B41FA5}">
                      <a16:colId xmlns:a16="http://schemas.microsoft.com/office/drawing/2014/main" val="20001"/>
                    </a:ext>
                  </a:extLst>
                </a:gridCol>
                <a:gridCol w="938014">
                  <a:extLst>
                    <a:ext uri="{9D8B030D-6E8A-4147-A177-3AD203B41FA5}">
                      <a16:colId xmlns:a16="http://schemas.microsoft.com/office/drawing/2014/main" val="20002"/>
                    </a:ext>
                  </a:extLst>
                </a:gridCol>
                <a:gridCol w="1410847">
                  <a:extLst>
                    <a:ext uri="{9D8B030D-6E8A-4147-A177-3AD203B41FA5}">
                      <a16:colId xmlns:a16="http://schemas.microsoft.com/office/drawing/2014/main" val="20003"/>
                    </a:ext>
                  </a:extLst>
                </a:gridCol>
                <a:gridCol w="1120328">
                  <a:extLst>
                    <a:ext uri="{9D8B030D-6E8A-4147-A177-3AD203B41FA5}">
                      <a16:colId xmlns:a16="http://schemas.microsoft.com/office/drawing/2014/main" val="20004"/>
                    </a:ext>
                  </a:extLst>
                </a:gridCol>
                <a:gridCol w="1410847">
                  <a:extLst>
                    <a:ext uri="{9D8B030D-6E8A-4147-A177-3AD203B41FA5}">
                      <a16:colId xmlns:a16="http://schemas.microsoft.com/office/drawing/2014/main" val="20005"/>
                    </a:ext>
                  </a:extLst>
                </a:gridCol>
                <a:gridCol w="1217748">
                  <a:extLst>
                    <a:ext uri="{9D8B030D-6E8A-4147-A177-3AD203B41FA5}">
                      <a16:colId xmlns:a16="http://schemas.microsoft.com/office/drawing/2014/main" val="20006"/>
                    </a:ext>
                  </a:extLst>
                </a:gridCol>
              </a:tblGrid>
              <a:tr h="26035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500" b="0" i="0"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cs typeface="Times New Roman" pitchFamily="18" charset="0"/>
                        </a:rPr>
                        <a:t>2019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cs typeface="Times New Roman" pitchFamily="18" charset="0"/>
                        </a:rPr>
                        <a:t>(base year)</a:t>
                      </a:r>
                      <a:endParaRPr kumimoji="0" lang="en-US" sz="2500" b="0" i="0"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rgbClr val="002060"/>
                          </a:solidFill>
                          <a:effectLst/>
                          <a:latin typeface="Arial" charset="0"/>
                          <a:cs typeface="Times New Roman" pitchFamily="18" charset="0"/>
                        </a:rPr>
                        <a:t>2020</a:t>
                      </a:r>
                      <a:endParaRPr kumimoji="0" lang="en-US" sz="2500" b="0" i="0" u="none" strike="noStrike" cap="none" normalizeH="0" baseline="0" dirty="0">
                        <a:ln>
                          <a:noFill/>
                        </a:ln>
                        <a:solidFill>
                          <a:srgbClr val="002060"/>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cs typeface="Times New Roman" pitchFamily="18" charset="0"/>
                        </a:rPr>
                        <a:t>2021</a:t>
                      </a:r>
                      <a:endParaRPr kumimoji="0" lang="en-US" sz="2500" b="0" i="0"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26035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500" b="0" i="0"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1" u="none" strike="noStrike" cap="none" normalizeH="0" baseline="0" dirty="0">
                          <a:ln>
                            <a:noFill/>
                          </a:ln>
                          <a:solidFill>
                            <a:schemeClr val="tx1"/>
                          </a:solidFill>
                          <a:effectLst/>
                          <a:latin typeface="Arial" charset="0"/>
                          <a:cs typeface="Times New Roman" pitchFamily="18" charset="0"/>
                        </a:rPr>
                        <a:t>P</a:t>
                      </a:r>
                      <a:endParaRPr kumimoji="0" lang="en-US" sz="2500" b="0" i="1"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1" u="none" strike="noStrike" cap="none" normalizeH="0" baseline="0" dirty="0">
                          <a:ln>
                            <a:noFill/>
                          </a:ln>
                          <a:solidFill>
                            <a:schemeClr val="tx1"/>
                          </a:solidFill>
                          <a:effectLst/>
                          <a:latin typeface="Arial" charset="0"/>
                          <a:cs typeface="Times New Roman" pitchFamily="18" charset="0"/>
                        </a:rPr>
                        <a:t>Q</a:t>
                      </a:r>
                      <a:endParaRPr kumimoji="0" lang="en-US" sz="2500" b="0" i="1"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1" u="none" strike="noStrike" cap="none" normalizeH="0" baseline="0" dirty="0">
                          <a:ln>
                            <a:noFill/>
                          </a:ln>
                          <a:solidFill>
                            <a:srgbClr val="002060"/>
                          </a:solidFill>
                          <a:effectLst/>
                          <a:latin typeface="Arial" charset="0"/>
                          <a:cs typeface="Times New Roman" pitchFamily="18" charset="0"/>
                        </a:rPr>
                        <a:t>P</a:t>
                      </a:r>
                      <a:endParaRPr kumimoji="0" lang="en-US" sz="2500" b="0" i="1" u="none" strike="noStrike" cap="none" normalizeH="0" baseline="0" dirty="0">
                        <a:ln>
                          <a:noFill/>
                        </a:ln>
                        <a:solidFill>
                          <a:srgbClr val="002060"/>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1" u="none" strike="noStrike" cap="none" normalizeH="0" baseline="0" dirty="0">
                          <a:ln>
                            <a:noFill/>
                          </a:ln>
                          <a:solidFill>
                            <a:srgbClr val="002060"/>
                          </a:solidFill>
                          <a:effectLst/>
                          <a:latin typeface="Arial" charset="0"/>
                          <a:cs typeface="Times New Roman" pitchFamily="18" charset="0"/>
                        </a:rPr>
                        <a:t>Q</a:t>
                      </a:r>
                      <a:endParaRPr kumimoji="0" lang="en-US" sz="2500" b="0" i="1" u="none" strike="noStrike" cap="none" normalizeH="0" baseline="0" dirty="0">
                        <a:ln>
                          <a:noFill/>
                        </a:ln>
                        <a:solidFill>
                          <a:srgbClr val="002060"/>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1" u="none" strike="noStrike" cap="none" normalizeH="0" baseline="0" dirty="0">
                          <a:ln>
                            <a:noFill/>
                          </a:ln>
                          <a:solidFill>
                            <a:schemeClr val="tx1"/>
                          </a:solidFill>
                          <a:effectLst/>
                          <a:latin typeface="Arial" charset="0"/>
                          <a:cs typeface="Times New Roman" pitchFamily="18" charset="0"/>
                        </a:rPr>
                        <a:t>P</a:t>
                      </a:r>
                      <a:endParaRPr kumimoji="0" lang="en-US" sz="2500" b="0" i="1"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1" u="none" strike="noStrike" cap="none" normalizeH="0" baseline="0" dirty="0">
                          <a:ln>
                            <a:noFill/>
                          </a:ln>
                          <a:solidFill>
                            <a:schemeClr val="tx1"/>
                          </a:solidFill>
                          <a:effectLst/>
                          <a:latin typeface="Arial" charset="0"/>
                          <a:cs typeface="Times New Roman" pitchFamily="18" charset="0"/>
                        </a:rPr>
                        <a:t>Q</a:t>
                      </a:r>
                      <a:endParaRPr kumimoji="0" lang="en-US" sz="2500" b="0" i="1"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cs typeface="Times New Roman" pitchFamily="18" charset="0"/>
                        </a:rPr>
                        <a:t> Cookies</a:t>
                      </a:r>
                      <a:endParaRPr kumimoji="0" lang="en-US" sz="2500" b="0" i="0"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cs typeface="Times New Roman" pitchFamily="18" charset="0"/>
                        </a:rPr>
                        <a:t>$1</a:t>
                      </a:r>
                      <a:endParaRPr kumimoji="0" lang="en-US" sz="2500" b="0" i="0" u="none" strike="noStrike" cap="none" normalizeH="0" baseline="0" dirty="0">
                        <a:ln>
                          <a:noFill/>
                        </a:ln>
                        <a:solidFill>
                          <a:schemeClr val="tx1"/>
                        </a:solidFill>
                        <a:effectLst/>
                        <a:latin typeface="Arial" charset="0"/>
                      </a:endParaRPr>
                    </a:p>
                  </a:txBody>
                  <a:tcPr marL="4572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chemeClr val="tx1"/>
                          </a:solidFill>
                          <a:effectLst/>
                          <a:latin typeface="Arial" charset="0"/>
                          <a:cs typeface="Times New Roman" pitchFamily="18" charset="0"/>
                        </a:rPr>
                        <a:t>900</a:t>
                      </a:r>
                      <a:endParaRPr kumimoji="0" lang="en-US" sz="2500" b="0" i="0" u="none" strike="noStrike" cap="none" normalizeH="0" baseline="0">
                        <a:ln>
                          <a:noFill/>
                        </a:ln>
                        <a:solidFill>
                          <a:schemeClr val="tx1"/>
                        </a:solidFill>
                        <a:effectLst/>
                        <a:latin typeface="Arial" charset="0"/>
                      </a:endParaRPr>
                    </a:p>
                  </a:txBody>
                  <a:tcPr marL="4572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rgbClr val="002060"/>
                          </a:solidFill>
                          <a:effectLst/>
                          <a:latin typeface="Arial" charset="0"/>
                          <a:cs typeface="Times New Roman" pitchFamily="18" charset="0"/>
                        </a:rPr>
                        <a:t>$2</a:t>
                      </a:r>
                      <a:endParaRPr kumimoji="0" lang="en-US" sz="2500" b="0" i="0" u="none" strike="noStrike" cap="none" normalizeH="0" baseline="0" dirty="0">
                        <a:ln>
                          <a:noFill/>
                        </a:ln>
                        <a:solidFill>
                          <a:srgbClr val="002060"/>
                        </a:solidFill>
                        <a:effectLst/>
                        <a:latin typeface="Arial" charset="0"/>
                      </a:endParaRPr>
                    </a:p>
                  </a:txBody>
                  <a:tcPr marL="4572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rgbClr val="002060"/>
                          </a:solidFill>
                          <a:effectLst/>
                          <a:latin typeface="Arial" charset="0"/>
                          <a:cs typeface="Times New Roman" pitchFamily="18" charset="0"/>
                        </a:rPr>
                        <a:t>1,000</a:t>
                      </a:r>
                      <a:endParaRPr kumimoji="0" lang="en-US" sz="2500" b="0" i="0" u="none" strike="noStrike" cap="none" normalizeH="0" baseline="0" dirty="0">
                        <a:ln>
                          <a:noFill/>
                        </a:ln>
                        <a:solidFill>
                          <a:srgbClr val="002060"/>
                        </a:solidFill>
                        <a:effectLst/>
                        <a:latin typeface="Arial" charset="0"/>
                      </a:endParaRPr>
                    </a:p>
                  </a:txBody>
                  <a:tcPr marL="4572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cs typeface="Times New Roman" pitchFamily="18" charset="0"/>
                        </a:rPr>
                        <a:t>$3</a:t>
                      </a:r>
                      <a:endParaRPr kumimoji="0" lang="en-US" sz="2500" b="0" i="0" u="none" strike="noStrike" cap="none" normalizeH="0" baseline="0" dirty="0">
                        <a:ln>
                          <a:noFill/>
                        </a:ln>
                        <a:solidFill>
                          <a:schemeClr val="tx1"/>
                        </a:solidFill>
                        <a:effectLst/>
                        <a:latin typeface="Arial" charset="0"/>
                      </a:endParaRPr>
                    </a:p>
                  </a:txBody>
                  <a:tcPr marL="4572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cs typeface="Times New Roman" pitchFamily="18" charset="0"/>
                        </a:rPr>
                        <a:t>1,250</a:t>
                      </a:r>
                      <a:endParaRPr kumimoji="0" lang="en-US" sz="2500" b="0" i="0" u="none" strike="noStrike" cap="none" normalizeH="0" baseline="0" dirty="0">
                        <a:ln>
                          <a:noFill/>
                        </a:ln>
                        <a:solidFill>
                          <a:schemeClr val="tx1"/>
                        </a:solidFill>
                        <a:effectLst/>
                        <a:latin typeface="Arial" charset="0"/>
                      </a:endParaRPr>
                    </a:p>
                  </a:txBody>
                  <a:tcPr marL="4572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cs typeface="Times New Roman" pitchFamily="18" charset="0"/>
                        </a:rPr>
                        <a:t>Smartphones</a:t>
                      </a:r>
                      <a:endParaRPr kumimoji="0" lang="en-US" sz="2500" b="0" i="0"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cs typeface="Times New Roman" pitchFamily="18" charset="0"/>
                        </a:rPr>
                        <a:t>$900</a:t>
                      </a:r>
                      <a:endParaRPr kumimoji="0" lang="en-US" sz="2500" b="0" i="0" u="none" strike="noStrike" cap="none" normalizeH="0" baseline="0" dirty="0">
                        <a:ln>
                          <a:noFill/>
                        </a:ln>
                        <a:solidFill>
                          <a:schemeClr val="tx1"/>
                        </a:solidFill>
                        <a:effectLst/>
                        <a:latin typeface="Arial" charset="0"/>
                      </a:endParaRPr>
                    </a:p>
                  </a:txBody>
                  <a:tcPr marL="4572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cs typeface="Times New Roman" pitchFamily="18" charset="0"/>
                        </a:rPr>
                        <a:t>185</a:t>
                      </a:r>
                      <a:endParaRPr kumimoji="0" lang="en-US" sz="2500" b="0" i="0" u="none" strike="noStrike" cap="none" normalizeH="0" baseline="0" dirty="0">
                        <a:ln>
                          <a:noFill/>
                        </a:ln>
                        <a:solidFill>
                          <a:schemeClr val="tx1"/>
                        </a:solidFill>
                        <a:effectLst/>
                        <a:latin typeface="Arial" charset="0"/>
                      </a:endParaRPr>
                    </a:p>
                  </a:txBody>
                  <a:tcPr marL="4572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rgbClr val="002060"/>
                          </a:solidFill>
                          <a:effectLst/>
                          <a:latin typeface="Arial" charset="0"/>
                          <a:cs typeface="Times New Roman" pitchFamily="18" charset="0"/>
                        </a:rPr>
                        <a:t>$1,000</a:t>
                      </a:r>
                      <a:endParaRPr kumimoji="0" lang="en-US" sz="2500" b="0" i="0" u="none" strike="noStrike" cap="none" normalizeH="0" baseline="0" dirty="0">
                        <a:ln>
                          <a:noFill/>
                        </a:ln>
                        <a:solidFill>
                          <a:srgbClr val="002060"/>
                        </a:solidFill>
                        <a:effectLst/>
                        <a:latin typeface="Arial" charset="0"/>
                      </a:endParaRPr>
                    </a:p>
                  </a:txBody>
                  <a:tcPr marL="4572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rgbClr val="002060"/>
                          </a:solidFill>
                          <a:effectLst/>
                          <a:latin typeface="Arial" charset="0"/>
                          <a:cs typeface="Times New Roman" pitchFamily="18" charset="0"/>
                        </a:rPr>
                        <a:t>200</a:t>
                      </a:r>
                      <a:endParaRPr kumimoji="0" lang="en-US" sz="2500" b="0" i="0" u="none" strike="noStrike" cap="none" normalizeH="0" baseline="0" dirty="0">
                        <a:ln>
                          <a:noFill/>
                        </a:ln>
                        <a:solidFill>
                          <a:srgbClr val="002060"/>
                        </a:solidFill>
                        <a:effectLst/>
                        <a:latin typeface="Arial" charset="0"/>
                      </a:endParaRPr>
                    </a:p>
                  </a:txBody>
                  <a:tcPr marL="4572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cs typeface="Times New Roman" pitchFamily="18" charset="0"/>
                        </a:rPr>
                        <a:t>$1,200</a:t>
                      </a:r>
                      <a:endParaRPr kumimoji="0" lang="en-US" sz="2500" b="0" i="0" u="none" strike="noStrike" cap="none" normalizeH="0" baseline="0" dirty="0">
                        <a:ln>
                          <a:noFill/>
                        </a:ln>
                        <a:solidFill>
                          <a:schemeClr val="tx1"/>
                        </a:solidFill>
                        <a:effectLst/>
                        <a:latin typeface="Arial" charset="0"/>
                      </a:endParaRPr>
                    </a:p>
                  </a:txBody>
                  <a:tcPr marL="4572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cs typeface="Times New Roman" pitchFamily="18" charset="0"/>
                        </a:rPr>
                        <a:t>210</a:t>
                      </a:r>
                      <a:endParaRPr kumimoji="0" lang="en-US" sz="2500" b="0" i="0" u="none" strike="noStrike" cap="none" normalizeH="0" baseline="0" dirty="0">
                        <a:ln>
                          <a:noFill/>
                        </a:ln>
                        <a:solidFill>
                          <a:schemeClr val="tx1"/>
                        </a:solidFill>
                        <a:effectLst/>
                        <a:latin typeface="Arial" charset="0"/>
                      </a:endParaRPr>
                    </a:p>
                  </a:txBody>
                  <a:tcPr marL="4572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7" name="Footer Placeholder 2"/>
          <p:cNvSpPr>
            <a:spLocks noGrp="1"/>
          </p:cNvSpPr>
          <p:nvPr>
            <p:ph type="ftr" sz="quarter" idx="4294967295"/>
          </p:nvPr>
        </p:nvSpPr>
        <p:spPr>
          <a:xfrm>
            <a:off x="0" y="6400800"/>
            <a:ext cx="11811000" cy="4572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 2021 Cengage Learning</a:t>
            </a:r>
            <a:r>
              <a:rPr lang="en-US" baseline="30000" dirty="0"/>
              <a:t>®</a:t>
            </a:r>
            <a:r>
              <a:rPr lang="en-US" dirty="0"/>
              <a:t>.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085574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accent6">
                    <a:lumMod val="50000"/>
                  </a:schemeClr>
                </a:solidFill>
              </a:rPr>
              <a:t>Active Learning 4: </a:t>
            </a:r>
            <a:r>
              <a:rPr lang="en-US" sz="4000" dirty="0">
                <a:solidFill>
                  <a:srgbClr val="AE1221"/>
                </a:solidFill>
              </a:rPr>
              <a:t>Answers, C</a:t>
            </a:r>
            <a:endParaRPr lang="en-US" sz="40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42</a:t>
            </a:fld>
            <a:endParaRPr lang="en-US"/>
          </a:p>
        </p:txBody>
      </p:sp>
      <p:sp>
        <p:nvSpPr>
          <p:cNvPr id="3" name="Content Placeholder 2"/>
          <p:cNvSpPr>
            <a:spLocks noGrp="1"/>
          </p:cNvSpPr>
          <p:nvPr>
            <p:ph idx="12"/>
          </p:nvPr>
        </p:nvSpPr>
        <p:spPr>
          <a:xfrm>
            <a:off x="457201" y="3505200"/>
            <a:ext cx="10339916" cy="2971800"/>
          </a:xfrm>
        </p:spPr>
        <p:txBody>
          <a:bodyPr>
            <a:noAutofit/>
          </a:bodyPr>
          <a:lstStyle/>
          <a:p>
            <a:pPr marL="514350" indent="-514350">
              <a:buClr>
                <a:srgbClr val="C00000"/>
              </a:buClr>
              <a:buFont typeface="+mj-lt"/>
              <a:buAutoNum type="alphaUcPeriod" startAt="3"/>
            </a:pPr>
            <a:r>
              <a:rPr lang="en-US" dirty="0">
                <a:solidFill>
                  <a:schemeClr val="tx1"/>
                </a:solidFill>
              </a:rPr>
              <a:t>Compute the </a:t>
            </a:r>
            <a:r>
              <a:rPr lang="en-US" b="1" i="1" dirty="0">
                <a:solidFill>
                  <a:schemeClr val="tx1"/>
                </a:solidFill>
              </a:rPr>
              <a:t>GDP</a:t>
            </a:r>
            <a:r>
              <a:rPr lang="en-US" dirty="0">
                <a:solidFill>
                  <a:schemeClr val="tx1"/>
                </a:solidFill>
              </a:rPr>
              <a:t> deflator in 2021. </a:t>
            </a:r>
          </a:p>
          <a:p>
            <a:pPr marL="0" indent="0">
              <a:buNone/>
            </a:pPr>
            <a:r>
              <a:rPr lang="en-US" dirty="0">
                <a:solidFill>
                  <a:schemeClr val="accent6">
                    <a:lumMod val="50000"/>
                  </a:schemeClr>
                </a:solidFill>
              </a:rPr>
              <a:t>  </a:t>
            </a:r>
            <a:r>
              <a:rPr lang="en-US" sz="2700" dirty="0">
                <a:solidFill>
                  <a:srgbClr val="002060"/>
                </a:solidFill>
              </a:rPr>
              <a:t>Nom </a:t>
            </a:r>
            <a:r>
              <a:rPr lang="en-US" sz="2700" b="1" i="1" dirty="0">
                <a:solidFill>
                  <a:srgbClr val="002060"/>
                </a:solidFill>
              </a:rPr>
              <a:t>GDP</a:t>
            </a:r>
            <a:r>
              <a:rPr lang="en-US" sz="2700" dirty="0">
                <a:solidFill>
                  <a:srgbClr val="002060"/>
                </a:solidFill>
              </a:rPr>
              <a:t> = $3 x 1,250 + $1,200 x 210 = $255,750</a:t>
            </a:r>
          </a:p>
          <a:p>
            <a:pPr marL="0" indent="0">
              <a:buNone/>
            </a:pPr>
            <a:r>
              <a:rPr lang="en-US" sz="2700" dirty="0">
                <a:solidFill>
                  <a:srgbClr val="002060"/>
                </a:solidFill>
              </a:rPr>
              <a:t>  Real </a:t>
            </a:r>
            <a:r>
              <a:rPr lang="en-US" sz="2700" b="1" i="1" dirty="0">
                <a:solidFill>
                  <a:srgbClr val="002060"/>
                </a:solidFill>
              </a:rPr>
              <a:t>GDP</a:t>
            </a:r>
            <a:r>
              <a:rPr lang="en-US" sz="2700" dirty="0">
                <a:solidFill>
                  <a:srgbClr val="002060"/>
                </a:solidFill>
              </a:rPr>
              <a:t> = $1 x 1,250 + $900 x 210 = $190,250</a:t>
            </a:r>
          </a:p>
          <a:p>
            <a:pPr marL="0" indent="0">
              <a:buNone/>
            </a:pPr>
            <a:r>
              <a:rPr lang="en-US" sz="2700" dirty="0">
                <a:solidFill>
                  <a:srgbClr val="002060"/>
                </a:solidFill>
              </a:rPr>
              <a:t>  </a:t>
            </a:r>
            <a:r>
              <a:rPr lang="en-US" sz="2700" b="1" i="1" dirty="0">
                <a:solidFill>
                  <a:srgbClr val="002060"/>
                </a:solidFill>
              </a:rPr>
              <a:t>GDP</a:t>
            </a:r>
            <a:r>
              <a:rPr lang="en-US" sz="2700" dirty="0">
                <a:solidFill>
                  <a:srgbClr val="002060"/>
                </a:solidFill>
              </a:rPr>
              <a:t> deflator = 100 x (Nom </a:t>
            </a:r>
            <a:r>
              <a:rPr lang="en-US" sz="2700" b="1" i="1" dirty="0">
                <a:solidFill>
                  <a:srgbClr val="002060"/>
                </a:solidFill>
              </a:rPr>
              <a:t>GDP</a:t>
            </a:r>
            <a:r>
              <a:rPr lang="en-US" sz="2700" dirty="0">
                <a:solidFill>
                  <a:srgbClr val="002060"/>
                </a:solidFill>
              </a:rPr>
              <a:t>)/(Real </a:t>
            </a:r>
            <a:r>
              <a:rPr lang="en-US" sz="2700" b="1" i="1" dirty="0">
                <a:solidFill>
                  <a:srgbClr val="002060"/>
                </a:solidFill>
              </a:rPr>
              <a:t>GDP</a:t>
            </a:r>
            <a:r>
              <a:rPr lang="en-US" sz="2700" dirty="0">
                <a:solidFill>
                  <a:srgbClr val="002060"/>
                </a:solidFill>
              </a:rPr>
              <a:t>)</a:t>
            </a:r>
          </a:p>
          <a:p>
            <a:pPr marL="0" indent="0">
              <a:buNone/>
            </a:pPr>
            <a:r>
              <a:rPr lang="en-US" sz="2700" dirty="0">
                <a:solidFill>
                  <a:srgbClr val="002060"/>
                </a:solidFill>
              </a:rPr>
              <a:t>		    = 100 x ($255,750)/($190,250) =  134.4</a:t>
            </a:r>
          </a:p>
          <a:p>
            <a:pPr marL="0" indent="0">
              <a:buClr>
                <a:srgbClr val="C00000"/>
              </a:buClr>
              <a:buNone/>
            </a:pPr>
            <a:endParaRPr lang="en-US" dirty="0">
              <a:solidFill>
                <a:schemeClr val="tx1"/>
              </a:solidFill>
            </a:endParaRPr>
          </a:p>
          <a:p>
            <a:pPr marL="0" indent="0">
              <a:buClr>
                <a:srgbClr val="C00000"/>
              </a:buClr>
              <a:buNone/>
            </a:pPr>
            <a:endParaRPr lang="en-US" dirty="0">
              <a:solidFill>
                <a:schemeClr val="tx1"/>
              </a:solidFill>
            </a:endParaRPr>
          </a:p>
        </p:txBody>
      </p:sp>
      <p:graphicFrame>
        <p:nvGraphicFramePr>
          <p:cNvPr id="6" name="Group 50"/>
          <p:cNvGraphicFramePr>
            <a:graphicFrameLocks noGrp="1"/>
          </p:cNvGraphicFramePr>
          <p:nvPr>
            <p:extLst>
              <p:ext uri="{D42A27DB-BD31-4B8C-83A1-F6EECF244321}">
                <p14:modId xmlns:p14="http://schemas.microsoft.com/office/powerpoint/2010/main" val="639845433"/>
              </p:ext>
            </p:extLst>
          </p:nvPr>
        </p:nvGraphicFramePr>
        <p:xfrm>
          <a:off x="685803" y="990600"/>
          <a:ext cx="9736770" cy="2289810"/>
        </p:xfrm>
        <a:graphic>
          <a:graphicData uri="http://schemas.openxmlformats.org/drawingml/2006/table">
            <a:tbl>
              <a:tblPr/>
              <a:tblGrid>
                <a:gridCol w="2403884">
                  <a:extLst>
                    <a:ext uri="{9D8B030D-6E8A-4147-A177-3AD203B41FA5}">
                      <a16:colId xmlns:a16="http://schemas.microsoft.com/office/drawing/2014/main" val="20000"/>
                    </a:ext>
                  </a:extLst>
                </a:gridCol>
                <a:gridCol w="1138142">
                  <a:extLst>
                    <a:ext uri="{9D8B030D-6E8A-4147-A177-3AD203B41FA5}">
                      <a16:colId xmlns:a16="http://schemas.microsoft.com/office/drawing/2014/main" val="20001"/>
                    </a:ext>
                  </a:extLst>
                </a:gridCol>
                <a:gridCol w="952929">
                  <a:extLst>
                    <a:ext uri="{9D8B030D-6E8A-4147-A177-3AD203B41FA5}">
                      <a16:colId xmlns:a16="http://schemas.microsoft.com/office/drawing/2014/main" val="20002"/>
                    </a:ext>
                  </a:extLst>
                </a:gridCol>
                <a:gridCol w="1433281">
                  <a:extLst>
                    <a:ext uri="{9D8B030D-6E8A-4147-A177-3AD203B41FA5}">
                      <a16:colId xmlns:a16="http://schemas.microsoft.com/office/drawing/2014/main" val="20003"/>
                    </a:ext>
                  </a:extLst>
                </a:gridCol>
                <a:gridCol w="1138142">
                  <a:extLst>
                    <a:ext uri="{9D8B030D-6E8A-4147-A177-3AD203B41FA5}">
                      <a16:colId xmlns:a16="http://schemas.microsoft.com/office/drawing/2014/main" val="20004"/>
                    </a:ext>
                  </a:extLst>
                </a:gridCol>
                <a:gridCol w="1433281">
                  <a:extLst>
                    <a:ext uri="{9D8B030D-6E8A-4147-A177-3AD203B41FA5}">
                      <a16:colId xmlns:a16="http://schemas.microsoft.com/office/drawing/2014/main" val="20005"/>
                    </a:ext>
                  </a:extLst>
                </a:gridCol>
                <a:gridCol w="1237111">
                  <a:extLst>
                    <a:ext uri="{9D8B030D-6E8A-4147-A177-3AD203B41FA5}">
                      <a16:colId xmlns:a16="http://schemas.microsoft.com/office/drawing/2014/main" val="20006"/>
                    </a:ext>
                  </a:extLst>
                </a:gridCol>
              </a:tblGrid>
              <a:tr h="26035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500" b="0" i="0"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cs typeface="Times New Roman" pitchFamily="18" charset="0"/>
                        </a:rPr>
                        <a:t>2019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cs typeface="Times New Roman" pitchFamily="18" charset="0"/>
                        </a:rPr>
                        <a:t>(base year)</a:t>
                      </a:r>
                      <a:endParaRPr kumimoji="0" lang="en-US" sz="2500" b="0" i="0"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rgbClr val="002060"/>
                          </a:solidFill>
                          <a:effectLst/>
                          <a:latin typeface="Arial" charset="0"/>
                          <a:cs typeface="Times New Roman" pitchFamily="18" charset="0"/>
                        </a:rPr>
                        <a:t>2020</a:t>
                      </a:r>
                      <a:endParaRPr kumimoji="0" lang="en-US" sz="2500" b="0" i="0" u="none" strike="noStrike" cap="none" normalizeH="0" baseline="0" dirty="0">
                        <a:ln>
                          <a:noFill/>
                        </a:ln>
                        <a:solidFill>
                          <a:srgbClr val="002060"/>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cs typeface="Times New Roman" pitchFamily="18" charset="0"/>
                        </a:rPr>
                        <a:t>2021</a:t>
                      </a:r>
                      <a:endParaRPr kumimoji="0" lang="en-US" sz="2500" b="0" i="0"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26035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500" b="0" i="0"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1" u="none" strike="noStrike" cap="none" normalizeH="0" baseline="0" dirty="0">
                          <a:ln>
                            <a:noFill/>
                          </a:ln>
                          <a:solidFill>
                            <a:schemeClr val="tx1"/>
                          </a:solidFill>
                          <a:effectLst/>
                          <a:latin typeface="Arial" charset="0"/>
                          <a:cs typeface="Times New Roman" pitchFamily="18" charset="0"/>
                        </a:rPr>
                        <a:t>P</a:t>
                      </a:r>
                      <a:endParaRPr kumimoji="0" lang="en-US" sz="2500" b="0" i="1"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1" u="none" strike="noStrike" cap="none" normalizeH="0" baseline="0" dirty="0">
                          <a:ln>
                            <a:noFill/>
                          </a:ln>
                          <a:solidFill>
                            <a:schemeClr val="tx1"/>
                          </a:solidFill>
                          <a:effectLst/>
                          <a:latin typeface="Arial" charset="0"/>
                          <a:cs typeface="Times New Roman" pitchFamily="18" charset="0"/>
                        </a:rPr>
                        <a:t>Q</a:t>
                      </a:r>
                      <a:endParaRPr kumimoji="0" lang="en-US" sz="2500" b="0" i="1"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1" u="none" strike="noStrike" cap="none" normalizeH="0" baseline="0" dirty="0">
                          <a:ln>
                            <a:noFill/>
                          </a:ln>
                          <a:solidFill>
                            <a:srgbClr val="002060"/>
                          </a:solidFill>
                          <a:effectLst/>
                          <a:latin typeface="Arial" charset="0"/>
                          <a:cs typeface="Times New Roman" pitchFamily="18" charset="0"/>
                        </a:rPr>
                        <a:t>P</a:t>
                      </a:r>
                      <a:endParaRPr kumimoji="0" lang="en-US" sz="2500" b="0" i="1" u="none" strike="noStrike" cap="none" normalizeH="0" baseline="0" dirty="0">
                        <a:ln>
                          <a:noFill/>
                        </a:ln>
                        <a:solidFill>
                          <a:srgbClr val="002060"/>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1" u="none" strike="noStrike" cap="none" normalizeH="0" baseline="0" dirty="0">
                          <a:ln>
                            <a:noFill/>
                          </a:ln>
                          <a:solidFill>
                            <a:srgbClr val="002060"/>
                          </a:solidFill>
                          <a:effectLst/>
                          <a:latin typeface="Arial" charset="0"/>
                          <a:cs typeface="Times New Roman" pitchFamily="18" charset="0"/>
                        </a:rPr>
                        <a:t>Q</a:t>
                      </a:r>
                      <a:endParaRPr kumimoji="0" lang="en-US" sz="2500" b="0" i="1" u="none" strike="noStrike" cap="none" normalizeH="0" baseline="0" dirty="0">
                        <a:ln>
                          <a:noFill/>
                        </a:ln>
                        <a:solidFill>
                          <a:srgbClr val="002060"/>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1" u="none" strike="noStrike" cap="none" normalizeH="0" baseline="0" dirty="0">
                          <a:ln>
                            <a:noFill/>
                          </a:ln>
                          <a:solidFill>
                            <a:schemeClr val="tx1"/>
                          </a:solidFill>
                          <a:effectLst/>
                          <a:latin typeface="Arial" charset="0"/>
                          <a:cs typeface="Times New Roman" pitchFamily="18" charset="0"/>
                        </a:rPr>
                        <a:t>P</a:t>
                      </a:r>
                      <a:endParaRPr kumimoji="0" lang="en-US" sz="2500" b="0" i="1"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1" u="none" strike="noStrike" cap="none" normalizeH="0" baseline="0" dirty="0">
                          <a:ln>
                            <a:noFill/>
                          </a:ln>
                          <a:solidFill>
                            <a:schemeClr val="tx1"/>
                          </a:solidFill>
                          <a:effectLst/>
                          <a:latin typeface="Arial" charset="0"/>
                          <a:cs typeface="Times New Roman" pitchFamily="18" charset="0"/>
                        </a:rPr>
                        <a:t>Q</a:t>
                      </a:r>
                      <a:endParaRPr kumimoji="0" lang="en-US" sz="2500" b="0" i="1"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cs typeface="Times New Roman" pitchFamily="18" charset="0"/>
                        </a:rPr>
                        <a:t>Cookies</a:t>
                      </a:r>
                      <a:endParaRPr kumimoji="0" lang="en-US" sz="2500" b="0" i="0"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cs typeface="Times New Roman" pitchFamily="18" charset="0"/>
                        </a:rPr>
                        <a:t>$1</a:t>
                      </a:r>
                      <a:endParaRPr kumimoji="0" lang="en-US" sz="2500" b="0" i="0" u="none" strike="noStrike" cap="none" normalizeH="0" baseline="0" dirty="0">
                        <a:ln>
                          <a:noFill/>
                        </a:ln>
                        <a:solidFill>
                          <a:schemeClr val="tx1"/>
                        </a:solidFill>
                        <a:effectLst/>
                        <a:latin typeface="Arial" charset="0"/>
                      </a:endParaRPr>
                    </a:p>
                  </a:txBody>
                  <a:tcPr marL="4572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chemeClr val="tx1"/>
                          </a:solidFill>
                          <a:effectLst/>
                          <a:latin typeface="Arial" charset="0"/>
                          <a:cs typeface="Times New Roman" pitchFamily="18" charset="0"/>
                        </a:rPr>
                        <a:t>900</a:t>
                      </a:r>
                      <a:endParaRPr kumimoji="0" lang="en-US" sz="2500" b="0" i="0" u="none" strike="noStrike" cap="none" normalizeH="0" baseline="0">
                        <a:ln>
                          <a:noFill/>
                        </a:ln>
                        <a:solidFill>
                          <a:schemeClr val="tx1"/>
                        </a:solidFill>
                        <a:effectLst/>
                        <a:latin typeface="Arial" charset="0"/>
                      </a:endParaRPr>
                    </a:p>
                  </a:txBody>
                  <a:tcPr marL="4572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rgbClr val="002060"/>
                          </a:solidFill>
                          <a:effectLst/>
                          <a:latin typeface="Arial" charset="0"/>
                          <a:cs typeface="Times New Roman" pitchFamily="18" charset="0"/>
                        </a:rPr>
                        <a:t>$2</a:t>
                      </a:r>
                      <a:endParaRPr kumimoji="0" lang="en-US" sz="2500" b="0" i="0" u="none" strike="noStrike" cap="none" normalizeH="0" baseline="0" dirty="0">
                        <a:ln>
                          <a:noFill/>
                        </a:ln>
                        <a:solidFill>
                          <a:srgbClr val="002060"/>
                        </a:solidFill>
                        <a:effectLst/>
                        <a:latin typeface="Arial" charset="0"/>
                      </a:endParaRPr>
                    </a:p>
                  </a:txBody>
                  <a:tcPr marL="4572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rgbClr val="002060"/>
                          </a:solidFill>
                          <a:effectLst/>
                          <a:latin typeface="Arial" charset="0"/>
                          <a:cs typeface="Times New Roman" pitchFamily="18" charset="0"/>
                        </a:rPr>
                        <a:t>1,000</a:t>
                      </a:r>
                      <a:endParaRPr kumimoji="0" lang="en-US" sz="2500" b="0" i="0" u="none" strike="noStrike" cap="none" normalizeH="0" baseline="0" dirty="0">
                        <a:ln>
                          <a:noFill/>
                        </a:ln>
                        <a:solidFill>
                          <a:srgbClr val="002060"/>
                        </a:solidFill>
                        <a:effectLst/>
                        <a:latin typeface="Arial" charset="0"/>
                      </a:endParaRPr>
                    </a:p>
                  </a:txBody>
                  <a:tcPr marL="4572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cs typeface="Times New Roman" pitchFamily="18" charset="0"/>
                        </a:rPr>
                        <a:t>$3</a:t>
                      </a:r>
                      <a:endParaRPr kumimoji="0" lang="en-US" sz="2500" b="0" i="0" u="none" strike="noStrike" cap="none" normalizeH="0" baseline="0" dirty="0">
                        <a:ln>
                          <a:noFill/>
                        </a:ln>
                        <a:solidFill>
                          <a:schemeClr val="tx1"/>
                        </a:solidFill>
                        <a:effectLst/>
                        <a:latin typeface="Arial" charset="0"/>
                      </a:endParaRPr>
                    </a:p>
                  </a:txBody>
                  <a:tcPr marL="4572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cs typeface="Times New Roman" pitchFamily="18" charset="0"/>
                        </a:rPr>
                        <a:t>1,250</a:t>
                      </a:r>
                      <a:endParaRPr kumimoji="0" lang="en-US" sz="2500" b="0" i="0" u="none" strike="noStrike" cap="none" normalizeH="0" baseline="0" dirty="0">
                        <a:ln>
                          <a:noFill/>
                        </a:ln>
                        <a:solidFill>
                          <a:schemeClr val="tx1"/>
                        </a:solidFill>
                        <a:effectLst/>
                        <a:latin typeface="Arial" charset="0"/>
                      </a:endParaRPr>
                    </a:p>
                  </a:txBody>
                  <a:tcPr marL="4572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cs typeface="Times New Roman" pitchFamily="18" charset="0"/>
                        </a:rPr>
                        <a:t>Smartphones</a:t>
                      </a:r>
                      <a:endParaRPr kumimoji="0" lang="en-US" sz="2500" b="0" i="0"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cs typeface="Times New Roman" pitchFamily="18" charset="0"/>
                        </a:rPr>
                        <a:t>$900</a:t>
                      </a:r>
                      <a:endParaRPr kumimoji="0" lang="en-US" sz="2500" b="0" i="0" u="none" strike="noStrike" cap="none" normalizeH="0" baseline="0" dirty="0">
                        <a:ln>
                          <a:noFill/>
                        </a:ln>
                        <a:solidFill>
                          <a:schemeClr val="tx1"/>
                        </a:solidFill>
                        <a:effectLst/>
                        <a:latin typeface="Arial" charset="0"/>
                      </a:endParaRPr>
                    </a:p>
                  </a:txBody>
                  <a:tcPr marL="4572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cs typeface="Times New Roman" pitchFamily="18" charset="0"/>
                        </a:rPr>
                        <a:t>185</a:t>
                      </a:r>
                      <a:endParaRPr kumimoji="0" lang="en-US" sz="2500" b="0" i="0" u="none" strike="noStrike" cap="none" normalizeH="0" baseline="0" dirty="0">
                        <a:ln>
                          <a:noFill/>
                        </a:ln>
                        <a:solidFill>
                          <a:schemeClr val="tx1"/>
                        </a:solidFill>
                        <a:effectLst/>
                        <a:latin typeface="Arial" charset="0"/>
                      </a:endParaRPr>
                    </a:p>
                  </a:txBody>
                  <a:tcPr marL="4572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rgbClr val="002060"/>
                          </a:solidFill>
                          <a:effectLst/>
                          <a:latin typeface="Arial" charset="0"/>
                          <a:cs typeface="Times New Roman" pitchFamily="18" charset="0"/>
                        </a:rPr>
                        <a:t>$1,000</a:t>
                      </a:r>
                      <a:endParaRPr kumimoji="0" lang="en-US" sz="2500" b="0" i="0" u="none" strike="noStrike" cap="none" normalizeH="0" baseline="0" dirty="0">
                        <a:ln>
                          <a:noFill/>
                        </a:ln>
                        <a:solidFill>
                          <a:srgbClr val="002060"/>
                        </a:solidFill>
                        <a:effectLst/>
                        <a:latin typeface="Arial" charset="0"/>
                      </a:endParaRPr>
                    </a:p>
                  </a:txBody>
                  <a:tcPr marL="4572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rgbClr val="002060"/>
                          </a:solidFill>
                          <a:effectLst/>
                          <a:latin typeface="Arial" charset="0"/>
                          <a:cs typeface="Times New Roman" pitchFamily="18" charset="0"/>
                        </a:rPr>
                        <a:t>200</a:t>
                      </a:r>
                      <a:endParaRPr kumimoji="0" lang="en-US" sz="2500" b="0" i="0" u="none" strike="noStrike" cap="none" normalizeH="0" baseline="0" dirty="0">
                        <a:ln>
                          <a:noFill/>
                        </a:ln>
                        <a:solidFill>
                          <a:srgbClr val="002060"/>
                        </a:solidFill>
                        <a:effectLst/>
                        <a:latin typeface="Arial" charset="0"/>
                      </a:endParaRPr>
                    </a:p>
                  </a:txBody>
                  <a:tcPr marL="4572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cs typeface="Times New Roman" pitchFamily="18" charset="0"/>
                        </a:rPr>
                        <a:t>$1,200</a:t>
                      </a:r>
                      <a:endParaRPr kumimoji="0" lang="en-US" sz="2500" b="0" i="0" u="none" strike="noStrike" cap="none" normalizeH="0" baseline="0" dirty="0">
                        <a:ln>
                          <a:noFill/>
                        </a:ln>
                        <a:solidFill>
                          <a:schemeClr val="tx1"/>
                        </a:solidFill>
                        <a:effectLst/>
                        <a:latin typeface="Arial" charset="0"/>
                      </a:endParaRPr>
                    </a:p>
                  </a:txBody>
                  <a:tcPr marL="4572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charset="0"/>
                          <a:cs typeface="Times New Roman" pitchFamily="18" charset="0"/>
                        </a:rPr>
                        <a:t>210</a:t>
                      </a:r>
                      <a:endParaRPr kumimoji="0" lang="en-US" sz="2500" b="0" i="0" u="none" strike="noStrike" cap="none" normalizeH="0" baseline="0" dirty="0">
                        <a:ln>
                          <a:noFill/>
                        </a:ln>
                        <a:solidFill>
                          <a:schemeClr val="tx1"/>
                        </a:solidFill>
                        <a:effectLst/>
                        <a:latin typeface="Arial" charset="0"/>
                      </a:endParaRPr>
                    </a:p>
                  </a:txBody>
                  <a:tcPr marL="4572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7" name="Footer Placeholder 2"/>
          <p:cNvSpPr>
            <a:spLocks noGrp="1"/>
          </p:cNvSpPr>
          <p:nvPr>
            <p:ph type="ftr" sz="quarter" idx="4294967295"/>
          </p:nvPr>
        </p:nvSpPr>
        <p:spPr>
          <a:xfrm>
            <a:off x="0" y="6400800"/>
            <a:ext cx="11811000" cy="4572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 2021 Cengage Learning</a:t>
            </a:r>
            <a:r>
              <a:rPr lang="en-US" baseline="30000" dirty="0"/>
              <a:t>®</a:t>
            </a:r>
            <a:r>
              <a:rPr lang="en-US" dirty="0"/>
              <a:t>.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666598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solidFill>
            <a:srgbClr val="FFFFFF"/>
          </a:solidFill>
        </p:spPr>
        <p:txBody>
          <a:bodyPr/>
          <a:lstStyle/>
          <a:p>
            <a:r>
              <a:rPr lang="en-US" altLang="zh-TW" sz="4800" dirty="0">
                <a:solidFill>
                  <a:srgbClr val="000070"/>
                </a:solidFill>
                <a:ea typeface="新細明體" charset="-120"/>
              </a:rPr>
              <a:t>OTHER MEASURES OF INCOME</a:t>
            </a:r>
            <a:endParaRPr lang="zh-TW" altLang="en-US" sz="4800" dirty="0">
              <a:solidFill>
                <a:srgbClr val="000070"/>
              </a:solidFill>
              <a:ea typeface="新細明體" charset="-120"/>
            </a:endParaRPr>
          </a:p>
        </p:txBody>
      </p:sp>
      <p:sp>
        <p:nvSpPr>
          <p:cNvPr id="23555" name="Rectangle 3"/>
          <p:cNvSpPr>
            <a:spLocks noGrp="1" noChangeArrowheads="1"/>
          </p:cNvSpPr>
          <p:nvPr>
            <p:ph idx="1"/>
          </p:nvPr>
        </p:nvSpPr>
        <p:spPr>
          <a:xfrm>
            <a:off x="304800" y="1371600"/>
            <a:ext cx="11516785" cy="4800601"/>
          </a:xfrm>
          <a:solidFill>
            <a:srgbClr val="FFFFFF"/>
          </a:solidFill>
        </p:spPr>
        <p:txBody>
          <a:bodyPr/>
          <a:lstStyle/>
          <a:p>
            <a:pPr algn="just">
              <a:lnSpc>
                <a:spcPct val="200000"/>
              </a:lnSpc>
              <a:spcBef>
                <a:spcPts val="600"/>
              </a:spcBef>
              <a:spcAft>
                <a:spcPts val="600"/>
              </a:spcAft>
            </a:pPr>
            <a:r>
              <a:rPr lang="en-US" altLang="zh-TW" sz="3200" b="1" dirty="0">
                <a:latin typeface="標楷體" panose="03000509000000000000" pitchFamily="65" charset="-120"/>
                <a:ea typeface="標楷體" panose="03000509000000000000" pitchFamily="65" charset="-120"/>
              </a:rPr>
              <a:t>2014</a:t>
            </a:r>
            <a:r>
              <a:rPr lang="zh-TW" altLang="en-US" sz="3200" b="1" dirty="0">
                <a:latin typeface="標楷體" panose="03000509000000000000" pitchFamily="65" charset="-120"/>
                <a:ea typeface="標楷體" panose="03000509000000000000" pitchFamily="65" charset="-120"/>
              </a:rPr>
              <a:t>年</a:t>
            </a:r>
            <a:r>
              <a:rPr lang="en-US" altLang="zh-TW" sz="3200" b="1" dirty="0">
                <a:latin typeface="標楷體" panose="03000509000000000000" pitchFamily="65" charset="-120"/>
                <a:ea typeface="標楷體" panose="03000509000000000000" pitchFamily="65" charset="-120"/>
              </a:rPr>
              <a:t>11</a:t>
            </a:r>
            <a:r>
              <a:rPr lang="zh-TW" altLang="en-US" sz="3200" b="1" dirty="0">
                <a:latin typeface="標楷體" panose="03000509000000000000" pitchFamily="65" charset="-120"/>
                <a:ea typeface="標楷體" panose="03000509000000000000" pitchFamily="65" charset="-120"/>
              </a:rPr>
              <a:t>月</a:t>
            </a:r>
            <a:r>
              <a:rPr lang="en-US" altLang="zh-TW" sz="3200" b="1" dirty="0">
                <a:latin typeface="標楷體" panose="03000509000000000000" pitchFamily="65" charset="-120"/>
                <a:ea typeface="標楷體" panose="03000509000000000000" pitchFamily="65" charset="-120"/>
              </a:rPr>
              <a:t>20</a:t>
            </a:r>
            <a:r>
              <a:rPr lang="zh-TW" altLang="en-US" sz="3200" b="1" dirty="0">
                <a:latin typeface="標楷體" panose="03000509000000000000" pitchFamily="65" charset="-120"/>
                <a:ea typeface="標楷體" panose="03000509000000000000" pitchFamily="65" charset="-120"/>
              </a:rPr>
              <a:t>日行政院主計總處國民所得統計評審會決議，將研發支出由中間消費改列固定投資（配合聯合國最新版國民經濟會計制度</a:t>
            </a:r>
            <a:r>
              <a:rPr lang="en-US" altLang="zh-TW" sz="3200" b="1" dirty="0">
                <a:latin typeface="標楷體" panose="03000509000000000000" pitchFamily="65" charset="-120"/>
                <a:ea typeface="標楷體" panose="03000509000000000000" pitchFamily="65" charset="-120"/>
              </a:rPr>
              <a:t>2008 SNA</a:t>
            </a:r>
            <a:r>
              <a:rPr lang="zh-TW" altLang="en-US" sz="3200" b="1" dirty="0">
                <a:latin typeface="標楷體" panose="03000509000000000000" pitchFamily="65" charset="-120"/>
                <a:ea typeface="標楷體" panose="03000509000000000000" pitchFamily="65" charset="-120"/>
              </a:rPr>
              <a:t>修正編算原則</a:t>
            </a:r>
            <a:r>
              <a:rPr lang="en-US" altLang="zh-TW" sz="3200" b="1" dirty="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a:t>
            </a:r>
            <a:endParaRPr lang="en-US" altLang="zh-TW" sz="3200" b="1" dirty="0">
              <a:latin typeface="標楷體" panose="03000509000000000000" pitchFamily="65" charset="-120"/>
              <a:ea typeface="標楷體" panose="03000509000000000000" pitchFamily="65" charset="-120"/>
            </a:endParaRPr>
          </a:p>
          <a:p>
            <a:pPr algn="just">
              <a:lnSpc>
                <a:spcPct val="200000"/>
              </a:lnSpc>
              <a:spcBef>
                <a:spcPts val="600"/>
              </a:spcBef>
              <a:spcAft>
                <a:spcPts val="600"/>
              </a:spcAft>
            </a:pPr>
            <a:r>
              <a:rPr lang="zh-TW" altLang="en-US" sz="3200" b="1" dirty="0">
                <a:latin typeface="標楷體" panose="03000509000000000000" pitchFamily="65" charset="-120"/>
                <a:ea typeface="標楷體" panose="03000509000000000000" pitchFamily="65" charset="-120"/>
              </a:rPr>
              <a:t>以連鎖法取代定基法衡量實質</a:t>
            </a:r>
            <a:r>
              <a:rPr lang="en-US" altLang="zh-TW" sz="3200" b="1" dirty="0">
                <a:latin typeface="標楷體" panose="03000509000000000000" pitchFamily="65" charset="-120"/>
                <a:ea typeface="標楷體" panose="03000509000000000000" pitchFamily="65" charset="-120"/>
              </a:rPr>
              <a:t>GDP</a:t>
            </a:r>
            <a:r>
              <a:rPr lang="zh-TW" altLang="en-US" sz="3200" b="1" dirty="0">
                <a:latin typeface="標楷體" panose="03000509000000000000" pitchFamily="65" charset="-120"/>
                <a:ea typeface="標楷體" panose="03000509000000000000" pitchFamily="65" charset="-120"/>
              </a:rPr>
              <a:t>及經濟成長率。</a:t>
            </a:r>
            <a:endParaRPr lang="en-US" altLang="zh-TW" sz="3200" b="1" dirty="0">
              <a:latin typeface="標楷體" panose="03000509000000000000" pitchFamily="65" charset="-120"/>
              <a:ea typeface="標楷體" panose="03000509000000000000" pitchFamily="65" charset="-120"/>
            </a:endParaRPr>
          </a:p>
          <a:p>
            <a:pPr algn="just">
              <a:lnSpc>
                <a:spcPct val="200000"/>
              </a:lnSpc>
              <a:spcBef>
                <a:spcPts val="600"/>
              </a:spcBef>
              <a:spcAft>
                <a:spcPts val="600"/>
              </a:spcAft>
              <a:buFontTx/>
              <a:buNone/>
            </a:pPr>
            <a:r>
              <a:rPr lang="zh-TW" altLang="en-US" sz="2600" b="1" dirty="0">
                <a:solidFill>
                  <a:srgbClr val="FF3399"/>
                </a:solidFill>
                <a:latin typeface="標楷體" pitchFamily="65" charset="-120"/>
                <a:ea typeface="標楷體" pitchFamily="65" charset="-120"/>
              </a:rPr>
              <a:t>  </a:t>
            </a:r>
            <a:endParaRPr lang="en-US" altLang="zh-TW" sz="2600" b="1" dirty="0">
              <a:solidFill>
                <a:srgbClr val="FF3399"/>
              </a:solidFill>
              <a:latin typeface="標楷體" pitchFamily="65" charset="-120"/>
              <a:ea typeface="標楷體" pitchFamily="65" charset="-120"/>
            </a:endParaRPr>
          </a:p>
        </p:txBody>
      </p:sp>
      <p:sp>
        <p:nvSpPr>
          <p:cNvPr id="4"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A60DC82D-1F65-4D1E-B505-5C968D1C3BB6}" type="slidenum">
              <a:rPr lang="en-US" altLang="zh-TW" sz="1200">
                <a:solidFill>
                  <a:srgbClr val="002060"/>
                </a:solidFill>
                <a:ea typeface="新細明體" charset="-120"/>
              </a:rPr>
              <a:pPr algn="ctr" eaLnBrk="1" hangingPunct="1"/>
              <a:t>43</a:t>
            </a:fld>
            <a:endParaRPr lang="en-US" altLang="zh-TW" sz="1200" dirty="0">
              <a:solidFill>
                <a:srgbClr val="002060"/>
              </a:solidFill>
              <a:ea typeface="新細明體" charset="-120"/>
            </a:endParaRPr>
          </a:p>
        </p:txBody>
      </p:sp>
      <p:sp>
        <p:nvSpPr>
          <p:cNvPr id="5" name="頁尾版面配置區 3"/>
          <p:cNvSpPr>
            <a:spLocks noGrp="1"/>
          </p:cNvSpPr>
          <p:nvPr>
            <p:ph type="ftr" sz="quarter" idx="11"/>
          </p:nvPr>
        </p:nvSpPr>
        <p:spPr>
          <a:xfrm>
            <a:off x="0" y="6359858"/>
            <a:ext cx="11887200" cy="498143"/>
          </a:xfrm>
        </p:spPr>
        <p:txBody>
          <a:bodyPr/>
          <a:lstStyle/>
          <a:p>
            <a:pPr>
              <a:defRPr/>
            </a:pPr>
            <a:r>
              <a:rPr lang="en-US" sz="900" dirty="0" smtClean="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sz="900" dirty="0">
              <a:solidFill>
                <a:srgbClr val="000000"/>
              </a:solidFill>
            </a:endParaRPr>
          </a:p>
        </p:txBody>
      </p:sp>
    </p:spTree>
    <p:extLst>
      <p:ext uri="{BB962C8B-B14F-4D97-AF65-F5344CB8AC3E}">
        <p14:creationId xmlns:p14="http://schemas.microsoft.com/office/powerpoint/2010/main" val="609513078"/>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solidFill>
            <a:srgbClr val="FFFFFF"/>
          </a:solidFill>
        </p:spPr>
        <p:txBody>
          <a:bodyPr/>
          <a:lstStyle/>
          <a:p>
            <a:r>
              <a:rPr lang="zh-TW" altLang="en-US" sz="4800" b="1" dirty="0" smtClean="0">
                <a:solidFill>
                  <a:srgbClr val="000070"/>
                </a:solidFill>
                <a:latin typeface="標楷體" panose="03000509000000000000" pitchFamily="65" charset="-120"/>
                <a:ea typeface="標楷體" panose="03000509000000000000" pitchFamily="65" charset="-120"/>
              </a:rPr>
              <a:t>定基法 </a:t>
            </a:r>
            <a:r>
              <a:rPr lang="en-US" altLang="zh-TW" sz="4800" b="1" dirty="0" smtClean="0">
                <a:solidFill>
                  <a:srgbClr val="000070"/>
                </a:solidFill>
                <a:latin typeface="標楷體" panose="03000509000000000000" pitchFamily="65" charset="-120"/>
                <a:ea typeface="標楷體" panose="03000509000000000000" pitchFamily="65" charset="-120"/>
              </a:rPr>
              <a:t>vs </a:t>
            </a:r>
            <a:r>
              <a:rPr lang="zh-TW" altLang="en-US" sz="4800" b="1" dirty="0" smtClean="0">
                <a:solidFill>
                  <a:srgbClr val="000070"/>
                </a:solidFill>
                <a:latin typeface="標楷體" panose="03000509000000000000" pitchFamily="65" charset="-120"/>
                <a:ea typeface="標楷體" panose="03000509000000000000" pitchFamily="65" charset="-120"/>
              </a:rPr>
              <a:t>連鎖法</a:t>
            </a:r>
          </a:p>
        </p:txBody>
      </p:sp>
      <p:sp>
        <p:nvSpPr>
          <p:cNvPr id="23555" name="Rectangle 3"/>
          <p:cNvSpPr>
            <a:spLocks noGrp="1" noChangeArrowheads="1"/>
          </p:cNvSpPr>
          <p:nvPr>
            <p:ph idx="1"/>
          </p:nvPr>
        </p:nvSpPr>
        <p:spPr>
          <a:xfrm>
            <a:off x="370418" y="1143000"/>
            <a:ext cx="11451167" cy="5105401"/>
          </a:xfrm>
          <a:solidFill>
            <a:srgbClr val="FFFFFF"/>
          </a:solidFill>
        </p:spPr>
        <p:txBody>
          <a:bodyPr/>
          <a:lstStyle/>
          <a:p>
            <a:pPr marL="0" indent="457200" algn="just">
              <a:spcBef>
                <a:spcPts val="600"/>
              </a:spcBef>
              <a:spcAft>
                <a:spcPts val="600"/>
              </a:spcAft>
              <a:buNone/>
            </a:pPr>
            <a:r>
              <a:rPr lang="zh-TW" altLang="en-US" sz="2400" b="1" dirty="0">
                <a:latin typeface="標楷體" panose="03000509000000000000" pitchFamily="65" charset="-120"/>
                <a:ea typeface="標楷體" panose="03000509000000000000" pitchFamily="65" charset="-120"/>
              </a:rPr>
              <a:t>計算實質</a:t>
            </a:r>
            <a:r>
              <a:rPr lang="en-US" altLang="zh-TW" sz="2400" b="1" dirty="0">
                <a:latin typeface="標楷體" panose="03000509000000000000" pitchFamily="65" charset="-120"/>
                <a:ea typeface="標楷體" panose="03000509000000000000" pitchFamily="65" charset="-120"/>
              </a:rPr>
              <a:t>GDP</a:t>
            </a:r>
            <a:r>
              <a:rPr lang="zh-TW" altLang="en-US" sz="2400" b="1" dirty="0">
                <a:latin typeface="標楷體" panose="03000509000000000000" pitchFamily="65" charset="-120"/>
                <a:ea typeface="標楷體" panose="03000509000000000000" pitchFamily="65" charset="-120"/>
              </a:rPr>
              <a:t>時，由於不同商品之數量無法直接相加，需以價格為權數將之轉換為可加總的貨幣單位。</a:t>
            </a:r>
            <a:endParaRPr lang="en-US" altLang="zh-TW" sz="2400" b="1" dirty="0">
              <a:latin typeface="標楷體" panose="03000509000000000000" pitchFamily="65" charset="-120"/>
              <a:ea typeface="標楷體" panose="03000509000000000000" pitchFamily="65" charset="-120"/>
            </a:endParaRPr>
          </a:p>
          <a:p>
            <a:pPr marL="0" indent="457200" algn="just">
              <a:spcBef>
                <a:spcPts val="600"/>
              </a:spcBef>
              <a:spcAft>
                <a:spcPts val="600"/>
              </a:spcAft>
              <a:buNone/>
            </a:pPr>
            <a:r>
              <a:rPr lang="zh-TW" altLang="en-US" sz="2400" b="1" dirty="0">
                <a:latin typeface="標楷體" panose="03000509000000000000" pitchFamily="65" charset="-120"/>
                <a:ea typeface="標楷體" panose="03000509000000000000" pitchFamily="65" charset="-120"/>
              </a:rPr>
              <a:t>定基法</a:t>
            </a:r>
            <a:r>
              <a:rPr lang="en-US" altLang="zh-TW" sz="2400" b="1" dirty="0">
                <a:latin typeface="標楷體" panose="03000509000000000000" pitchFamily="65" charset="-120"/>
                <a:ea typeface="標楷體" panose="03000509000000000000" pitchFamily="65" charset="-120"/>
              </a:rPr>
              <a:t>(fixed-based)</a:t>
            </a:r>
          </a:p>
          <a:p>
            <a:pPr marL="0" indent="457200" algn="just">
              <a:spcBef>
                <a:spcPts val="600"/>
              </a:spcBef>
              <a:spcAft>
                <a:spcPts val="600"/>
              </a:spcAft>
              <a:buNone/>
            </a:pPr>
            <a:r>
              <a:rPr lang="zh-TW" altLang="en-US" sz="2400" b="1" dirty="0">
                <a:latin typeface="標楷體" panose="03000509000000000000" pitchFamily="65" charset="-120"/>
                <a:ea typeface="標楷體" panose="03000509000000000000" pitchFamily="65" charset="-120"/>
              </a:rPr>
              <a:t>選定某一年為基期，以該年的價格為權數，計算實質</a:t>
            </a:r>
            <a:r>
              <a:rPr lang="en-US" altLang="zh-TW" sz="2400" b="1" dirty="0">
                <a:latin typeface="標楷體" panose="03000509000000000000" pitchFamily="65" charset="-120"/>
                <a:ea typeface="標楷體" panose="03000509000000000000" pitchFamily="65" charset="-120"/>
              </a:rPr>
              <a:t>GDP</a:t>
            </a:r>
            <a:r>
              <a:rPr lang="zh-TW" altLang="en-US" sz="2400" b="1" dirty="0">
                <a:latin typeface="標楷體" panose="03000509000000000000" pitchFamily="65" charset="-120"/>
                <a:ea typeface="標楷體" panose="03000509000000000000" pitchFamily="65" charset="-120"/>
              </a:rPr>
              <a:t>。</a:t>
            </a:r>
            <a:endParaRPr lang="en-US" altLang="zh-TW" sz="2400" b="1" dirty="0">
              <a:latin typeface="標楷體" panose="03000509000000000000" pitchFamily="65" charset="-120"/>
              <a:ea typeface="標楷體" panose="03000509000000000000" pitchFamily="65" charset="-120"/>
            </a:endParaRPr>
          </a:p>
          <a:p>
            <a:pPr marL="0" indent="457200" algn="just">
              <a:spcBef>
                <a:spcPts val="600"/>
              </a:spcBef>
              <a:spcAft>
                <a:spcPts val="600"/>
              </a:spcAft>
              <a:buNone/>
            </a:pPr>
            <a:r>
              <a:rPr lang="zh-TW" altLang="en-US" sz="2400" b="1" dirty="0">
                <a:latin typeface="標楷體" panose="03000509000000000000" pitchFamily="65" charset="-120"/>
                <a:ea typeface="標楷體" panose="03000509000000000000" pitchFamily="65" charset="-120"/>
              </a:rPr>
              <a:t>由於商品的價格隨時間會變動，若某商品價格變貴，消費者將以他種商品替代此商品。亦即以定基法計算實質</a:t>
            </a:r>
            <a:r>
              <a:rPr lang="en-US" altLang="zh-TW" sz="2400" b="1" dirty="0">
                <a:latin typeface="標楷體" panose="03000509000000000000" pitchFamily="65" charset="-120"/>
                <a:ea typeface="標楷體" panose="03000509000000000000" pitchFamily="65" charset="-120"/>
              </a:rPr>
              <a:t>GDP</a:t>
            </a:r>
            <a:r>
              <a:rPr lang="zh-TW" altLang="en-US" sz="2400" b="1" dirty="0">
                <a:latin typeface="標楷體" panose="03000509000000000000" pitchFamily="65" charset="-120"/>
                <a:ea typeface="標楷體" panose="03000509000000000000" pitchFamily="65" charset="-120"/>
              </a:rPr>
              <a:t>，假使基期與當期相距過遠，容易出現替代性偏誤（</a:t>
            </a:r>
            <a:r>
              <a:rPr lang="en-US" altLang="zh-TW" sz="2400" b="1" dirty="0">
                <a:latin typeface="標楷體" panose="03000509000000000000" pitchFamily="65" charset="-120"/>
                <a:ea typeface="標楷體" panose="03000509000000000000" pitchFamily="65" charset="-120"/>
              </a:rPr>
              <a:t>substitution bias</a:t>
            </a:r>
            <a:r>
              <a:rPr lang="zh-TW" altLang="en-US" sz="2400" b="1" dirty="0">
                <a:latin typeface="標楷體" panose="03000509000000000000" pitchFamily="65" charset="-120"/>
                <a:ea typeface="標楷體" panose="03000509000000000000" pitchFamily="65" charset="-120"/>
              </a:rPr>
              <a:t>）。近年來電子資訊產品隨著技術與偏好等因素，易出現隨時間價格下跌的情形，且該產品占</a:t>
            </a:r>
            <a:r>
              <a:rPr lang="en-US" altLang="zh-TW" sz="2400" b="1" dirty="0">
                <a:latin typeface="標楷體" panose="03000509000000000000" pitchFamily="65" charset="-120"/>
                <a:ea typeface="標楷體" panose="03000509000000000000" pitchFamily="65" charset="-120"/>
              </a:rPr>
              <a:t>GDP</a:t>
            </a:r>
            <a:r>
              <a:rPr lang="zh-TW" altLang="en-US" sz="2400" b="1" dirty="0">
                <a:latin typeface="標楷體" panose="03000509000000000000" pitchFamily="65" charset="-120"/>
                <a:ea typeface="標楷體" panose="03000509000000000000" pitchFamily="65" charset="-120"/>
              </a:rPr>
              <a:t>的比重逐年上升，替代性所產生的偏誤愈加明顯。目前各主要國家，如經濟合作開發組織（</a:t>
            </a:r>
            <a:r>
              <a:rPr lang="en-US" altLang="zh-TW" sz="2400" b="1" dirty="0">
                <a:latin typeface="標楷體" panose="03000509000000000000" pitchFamily="65" charset="-120"/>
                <a:ea typeface="標楷體" panose="03000509000000000000" pitchFamily="65" charset="-120"/>
              </a:rPr>
              <a:t>OECD</a:t>
            </a:r>
            <a:r>
              <a:rPr lang="zh-TW" altLang="en-US" sz="2400" b="1" dirty="0">
                <a:latin typeface="標楷體" panose="03000509000000000000" pitchFamily="65" charset="-120"/>
                <a:ea typeface="標楷體" panose="03000509000000000000" pitchFamily="65" charset="-120"/>
              </a:rPr>
              <a:t>）的</a:t>
            </a:r>
            <a:r>
              <a:rPr lang="en-US" altLang="zh-TW" sz="2400" b="1" dirty="0">
                <a:latin typeface="標楷體" panose="03000509000000000000" pitchFamily="65" charset="-120"/>
                <a:ea typeface="標楷體" panose="03000509000000000000" pitchFamily="65" charset="-120"/>
              </a:rPr>
              <a:t>34</a:t>
            </a:r>
            <a:r>
              <a:rPr lang="zh-TW" altLang="en-US" sz="2400" b="1" dirty="0">
                <a:latin typeface="標楷體" panose="03000509000000000000" pitchFamily="65" charset="-120"/>
                <a:ea typeface="標楷體" panose="03000509000000000000" pitchFamily="65" charset="-120"/>
              </a:rPr>
              <a:t>個會員國，除墨西哥外，均已採用連鎖法（</a:t>
            </a:r>
            <a:r>
              <a:rPr lang="en-US" altLang="zh-TW" sz="2400" b="1" dirty="0">
                <a:latin typeface="標楷體" panose="03000509000000000000" pitchFamily="65" charset="-120"/>
                <a:ea typeface="標楷體" panose="03000509000000000000" pitchFamily="65" charset="-120"/>
              </a:rPr>
              <a:t>chain-linked</a:t>
            </a:r>
            <a:r>
              <a:rPr lang="zh-TW" altLang="en-US" sz="2400" b="1" dirty="0">
                <a:latin typeface="標楷體" panose="03000509000000000000" pitchFamily="65" charset="-120"/>
                <a:ea typeface="標楷體" panose="03000509000000000000" pitchFamily="65" charset="-120"/>
              </a:rPr>
              <a:t>）。</a:t>
            </a:r>
            <a:r>
              <a:rPr lang="zh-TW" altLang="en-US" sz="2400" b="1" dirty="0">
                <a:solidFill>
                  <a:srgbClr val="FF3399"/>
                </a:solidFill>
                <a:latin typeface="標楷體" pitchFamily="65" charset="-120"/>
                <a:ea typeface="標楷體" pitchFamily="65" charset="-120"/>
              </a:rPr>
              <a:t>  </a:t>
            </a:r>
            <a:endParaRPr lang="en-US" altLang="zh-TW" sz="2400" b="1" dirty="0">
              <a:solidFill>
                <a:srgbClr val="FF3399"/>
              </a:solidFill>
              <a:latin typeface="標楷體" pitchFamily="65" charset="-120"/>
              <a:ea typeface="標楷體" pitchFamily="65" charset="-120"/>
            </a:endParaRPr>
          </a:p>
        </p:txBody>
      </p:sp>
      <p:sp>
        <p:nvSpPr>
          <p:cNvPr id="4"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A60DC82D-1F65-4D1E-B505-5C968D1C3BB6}" type="slidenum">
              <a:rPr lang="en-US" altLang="zh-TW" sz="1200">
                <a:solidFill>
                  <a:srgbClr val="002060"/>
                </a:solidFill>
                <a:ea typeface="新細明體" charset="-120"/>
              </a:rPr>
              <a:pPr algn="ctr" eaLnBrk="1" hangingPunct="1"/>
              <a:t>44</a:t>
            </a:fld>
            <a:endParaRPr lang="en-US" altLang="zh-TW" sz="1200" dirty="0">
              <a:solidFill>
                <a:srgbClr val="002060"/>
              </a:solidFill>
              <a:ea typeface="新細明體" charset="-120"/>
            </a:endParaRPr>
          </a:p>
        </p:txBody>
      </p:sp>
      <p:sp>
        <p:nvSpPr>
          <p:cNvPr id="5" name="頁尾版面配置區 3"/>
          <p:cNvSpPr>
            <a:spLocks noGrp="1"/>
          </p:cNvSpPr>
          <p:nvPr>
            <p:ph type="ftr" sz="quarter" idx="11"/>
          </p:nvPr>
        </p:nvSpPr>
        <p:spPr>
          <a:xfrm>
            <a:off x="0" y="6359858"/>
            <a:ext cx="11887200" cy="498143"/>
          </a:xfrm>
        </p:spPr>
        <p:txBody>
          <a:bodyPr/>
          <a:lstStyle/>
          <a:p>
            <a:pPr>
              <a:defRPr/>
            </a:pPr>
            <a:r>
              <a:rPr lang="en-US" sz="900" dirty="0" smtClean="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sz="900" dirty="0">
              <a:solidFill>
                <a:srgbClr val="000000"/>
              </a:solidFill>
            </a:endParaRPr>
          </a:p>
        </p:txBody>
      </p:sp>
    </p:spTree>
    <p:extLst>
      <p:ext uri="{BB962C8B-B14F-4D97-AF65-F5344CB8AC3E}">
        <p14:creationId xmlns:p14="http://schemas.microsoft.com/office/powerpoint/2010/main" val="2591074818"/>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solidFill>
            <a:srgbClr val="FFFFFF"/>
          </a:solidFill>
        </p:spPr>
        <p:txBody>
          <a:bodyPr/>
          <a:lstStyle/>
          <a:p>
            <a:r>
              <a:rPr lang="zh-TW" altLang="en-US" sz="4800" b="1" dirty="0">
                <a:solidFill>
                  <a:srgbClr val="000070"/>
                </a:solidFill>
                <a:latin typeface="標楷體" panose="03000509000000000000" pitchFamily="65" charset="-120"/>
                <a:ea typeface="標楷體" panose="03000509000000000000" pitchFamily="65" charset="-120"/>
              </a:rPr>
              <a:t>定基法 </a:t>
            </a:r>
            <a:r>
              <a:rPr lang="en-US" altLang="zh-TW" sz="4800" b="1" dirty="0">
                <a:solidFill>
                  <a:srgbClr val="000070"/>
                </a:solidFill>
                <a:latin typeface="標楷體" panose="03000509000000000000" pitchFamily="65" charset="-120"/>
                <a:ea typeface="標楷體" panose="03000509000000000000" pitchFamily="65" charset="-120"/>
              </a:rPr>
              <a:t>vs </a:t>
            </a:r>
            <a:r>
              <a:rPr lang="zh-TW" altLang="en-US" sz="4800" b="1" dirty="0">
                <a:solidFill>
                  <a:srgbClr val="000070"/>
                </a:solidFill>
                <a:latin typeface="標楷體" panose="03000509000000000000" pitchFamily="65" charset="-120"/>
                <a:ea typeface="標楷體" panose="03000509000000000000" pitchFamily="65" charset="-120"/>
              </a:rPr>
              <a:t>連鎖法</a:t>
            </a:r>
            <a:endParaRPr lang="zh-TW" altLang="en-US" dirty="0">
              <a:solidFill>
                <a:srgbClr val="000070"/>
              </a:solidFill>
              <a:ea typeface="新細明體" charset="-120"/>
            </a:endParaRPr>
          </a:p>
        </p:txBody>
      </p:sp>
      <p:sp>
        <p:nvSpPr>
          <p:cNvPr id="23555" name="Rectangle 3"/>
          <p:cNvSpPr>
            <a:spLocks noGrp="1" noChangeArrowheads="1"/>
          </p:cNvSpPr>
          <p:nvPr>
            <p:ph idx="1"/>
          </p:nvPr>
        </p:nvSpPr>
        <p:spPr>
          <a:xfrm>
            <a:off x="457200" y="1143001"/>
            <a:ext cx="11364385" cy="5105400"/>
          </a:xfrm>
          <a:solidFill>
            <a:srgbClr val="FFFFFF"/>
          </a:solidFill>
        </p:spPr>
        <p:txBody>
          <a:bodyPr/>
          <a:lstStyle/>
          <a:p>
            <a:pPr marL="0" indent="457200">
              <a:spcBef>
                <a:spcPts val="600"/>
              </a:spcBef>
              <a:spcAft>
                <a:spcPts val="600"/>
              </a:spcAft>
              <a:buNone/>
            </a:pPr>
            <a:r>
              <a:rPr lang="zh-TW" altLang="en-US" sz="2400" b="1" dirty="0">
                <a:latin typeface="標楷體" panose="03000509000000000000" pitchFamily="65" charset="-120"/>
                <a:ea typeface="標楷體" panose="03000509000000000000" pitchFamily="65" charset="-120"/>
              </a:rPr>
              <a:t>連鎖法（</a:t>
            </a:r>
            <a:r>
              <a:rPr lang="en-US" altLang="zh-TW" sz="2400" b="1" dirty="0">
                <a:latin typeface="標楷體" panose="03000509000000000000" pitchFamily="65" charset="-120"/>
                <a:ea typeface="標楷體" panose="03000509000000000000" pitchFamily="65" charset="-120"/>
              </a:rPr>
              <a:t>chain-linked</a:t>
            </a:r>
            <a:r>
              <a:rPr lang="zh-TW" altLang="en-US" sz="2400" b="1" dirty="0">
                <a:latin typeface="標楷體" panose="03000509000000000000" pitchFamily="65" charset="-120"/>
                <a:ea typeface="標楷體" panose="03000509000000000000" pitchFamily="65" charset="-120"/>
              </a:rPr>
              <a:t>）</a:t>
            </a:r>
            <a:endParaRPr lang="en-US" altLang="zh-TW" sz="2400" b="1" dirty="0">
              <a:latin typeface="標楷體" panose="03000509000000000000" pitchFamily="65" charset="-120"/>
              <a:ea typeface="標楷體" panose="03000509000000000000" pitchFamily="65" charset="-120"/>
            </a:endParaRPr>
          </a:p>
          <a:p>
            <a:pPr marL="0" indent="457200" algn="just">
              <a:spcBef>
                <a:spcPts val="600"/>
              </a:spcBef>
              <a:spcAft>
                <a:spcPts val="600"/>
              </a:spcAft>
              <a:buNone/>
            </a:pPr>
            <a:r>
              <a:rPr lang="zh-TW" altLang="en-US" sz="2400" b="1" dirty="0">
                <a:latin typeface="標楷體" panose="03000509000000000000" pitchFamily="65" charset="-120"/>
                <a:ea typeface="標楷體" panose="03000509000000000000" pitchFamily="65" charset="-120"/>
              </a:rPr>
              <a:t>連鎖法是以最近期的商品價格作為權數。</a:t>
            </a:r>
            <a:endParaRPr lang="en-US" altLang="zh-TW" sz="2400" b="1" dirty="0">
              <a:latin typeface="標楷體" panose="03000509000000000000" pitchFamily="65" charset="-120"/>
              <a:ea typeface="標楷體" panose="03000509000000000000" pitchFamily="65" charset="-120"/>
            </a:endParaRPr>
          </a:p>
          <a:p>
            <a:pPr marL="0" indent="457200" algn="just" hangingPunct="1">
              <a:spcBef>
                <a:spcPts val="600"/>
              </a:spcBef>
              <a:spcAft>
                <a:spcPts val="600"/>
              </a:spcAft>
              <a:buNone/>
            </a:pPr>
            <a:r>
              <a:rPr lang="en-US" altLang="zh-TW" sz="2400" b="1" dirty="0">
                <a:latin typeface="標楷體" panose="03000509000000000000" pitchFamily="65" charset="-120"/>
                <a:ea typeface="標楷體" panose="03000509000000000000" pitchFamily="65" charset="-120"/>
              </a:rPr>
              <a:t>t+1</a:t>
            </a:r>
            <a:r>
              <a:rPr lang="zh-TW" altLang="en-US" sz="2400" b="1" dirty="0">
                <a:latin typeface="標楷體" panose="03000509000000000000" pitchFamily="65" charset="-120"/>
                <a:ea typeface="標楷體" panose="03000509000000000000" pitchFamily="65" charset="-120"/>
              </a:rPr>
              <a:t>期的實質</a:t>
            </a:r>
            <a:r>
              <a:rPr lang="en-US" altLang="zh-TW" sz="2400" b="1" dirty="0">
                <a:latin typeface="標楷體" panose="03000509000000000000" pitchFamily="65" charset="-120"/>
                <a:ea typeface="標楷體" panose="03000509000000000000" pitchFamily="65" charset="-120"/>
              </a:rPr>
              <a:t>GDP</a:t>
            </a:r>
            <a:r>
              <a:rPr lang="zh-TW" altLang="en-US" sz="2400" b="1" dirty="0">
                <a:latin typeface="標楷體" panose="03000509000000000000" pitchFamily="65" charset="-120"/>
                <a:ea typeface="標楷體" panose="03000509000000000000" pitchFamily="65" charset="-120"/>
              </a:rPr>
              <a:t>以</a:t>
            </a:r>
            <a:r>
              <a:rPr lang="en-US" altLang="zh-TW" sz="2400" b="1" dirty="0">
                <a:latin typeface="標楷體" panose="03000509000000000000" pitchFamily="65" charset="-120"/>
                <a:ea typeface="標楷體" panose="03000509000000000000" pitchFamily="65" charset="-120"/>
              </a:rPr>
              <a:t>t</a:t>
            </a:r>
            <a:r>
              <a:rPr lang="zh-TW" altLang="en-US" sz="2400" b="1" dirty="0">
                <a:latin typeface="標楷體" panose="03000509000000000000" pitchFamily="65" charset="-120"/>
                <a:ea typeface="標楷體" panose="03000509000000000000" pitchFamily="65" charset="-120"/>
              </a:rPr>
              <a:t>期的價格為權數，</a:t>
            </a:r>
            <a:r>
              <a:rPr lang="en-US" altLang="zh-TW" sz="2400" b="1" dirty="0">
                <a:latin typeface="標楷體" panose="03000509000000000000" pitchFamily="65" charset="-120"/>
                <a:ea typeface="標楷體" panose="03000509000000000000" pitchFamily="65" charset="-120"/>
              </a:rPr>
              <a:t>t+2</a:t>
            </a:r>
            <a:r>
              <a:rPr lang="zh-TW" altLang="en-US" sz="2400" b="1" dirty="0">
                <a:latin typeface="標楷體" panose="03000509000000000000" pitchFamily="65" charset="-120"/>
                <a:ea typeface="標楷體" panose="03000509000000000000" pitchFamily="65" charset="-120"/>
              </a:rPr>
              <a:t>期以</a:t>
            </a:r>
            <a:r>
              <a:rPr lang="en-US" altLang="zh-TW" sz="2400" b="1" dirty="0">
                <a:latin typeface="標楷體" panose="03000509000000000000" pitchFamily="65" charset="-120"/>
                <a:ea typeface="標楷體" panose="03000509000000000000" pitchFamily="65" charset="-120"/>
              </a:rPr>
              <a:t>t+1</a:t>
            </a:r>
            <a:r>
              <a:rPr lang="zh-TW" altLang="en-US" sz="2400" b="1" dirty="0">
                <a:latin typeface="標楷體" panose="03000509000000000000" pitchFamily="65" charset="-120"/>
                <a:ea typeface="標楷體" panose="03000509000000000000" pitchFamily="65" charset="-120"/>
              </a:rPr>
              <a:t>期為權數，以此類推。在連鎖法之下，基期不斷更動。</a:t>
            </a:r>
            <a:endParaRPr lang="en-US" altLang="zh-TW" sz="2400" b="1" dirty="0">
              <a:latin typeface="標楷體" panose="03000509000000000000" pitchFamily="65" charset="-120"/>
              <a:ea typeface="標楷體" panose="03000509000000000000" pitchFamily="65" charset="-120"/>
            </a:endParaRPr>
          </a:p>
          <a:p>
            <a:pPr marL="0" indent="457200" algn="just" hangingPunct="1">
              <a:spcBef>
                <a:spcPts val="600"/>
              </a:spcBef>
              <a:spcAft>
                <a:spcPts val="600"/>
              </a:spcAft>
              <a:buNone/>
            </a:pPr>
            <a:r>
              <a:rPr lang="zh-TW" altLang="en-US" sz="2400" b="1" dirty="0">
                <a:latin typeface="標楷體" panose="03000509000000000000" pitchFamily="65" charset="-120"/>
                <a:ea typeface="標楷體" panose="03000509000000000000" pitchFamily="65" charset="-120"/>
              </a:rPr>
              <a:t>連鎖法固然能降低替代性偏誤的問題，但定基法的若干優點亦無法延續。</a:t>
            </a:r>
            <a:endParaRPr lang="en-US" altLang="zh-TW" sz="2400" b="1" dirty="0">
              <a:latin typeface="標楷體" panose="03000509000000000000" pitchFamily="65" charset="-120"/>
              <a:ea typeface="標楷體" panose="03000509000000000000" pitchFamily="65" charset="-120"/>
            </a:endParaRPr>
          </a:p>
          <a:p>
            <a:pPr marL="271463" indent="-271463" algn="just">
              <a:spcBef>
                <a:spcPts val="600"/>
              </a:spcBef>
              <a:spcAft>
                <a:spcPts val="600"/>
              </a:spcAft>
              <a:buFont typeface="Arial" panose="020B0604020202020204" pitchFamily="34" charset="0"/>
              <a:buChar char="•"/>
            </a:pPr>
            <a:r>
              <a:rPr lang="zh-TW" altLang="en-US" sz="2400" b="1" dirty="0">
                <a:latin typeface="標楷體" panose="03000509000000000000" pitchFamily="65" charset="-120"/>
                <a:ea typeface="標楷體" panose="03000509000000000000" pitchFamily="65" charset="-120"/>
              </a:rPr>
              <a:t>以連鎖法計算之名目</a:t>
            </a:r>
            <a:r>
              <a:rPr lang="en-US" altLang="zh-TW" sz="2400" b="1" dirty="0">
                <a:latin typeface="標楷體" panose="03000509000000000000" pitchFamily="65" charset="-120"/>
                <a:ea typeface="標楷體" panose="03000509000000000000" pitchFamily="65" charset="-120"/>
              </a:rPr>
              <a:t>GDP</a:t>
            </a:r>
            <a:r>
              <a:rPr lang="zh-TW" altLang="en-US" sz="2400" b="1" dirty="0">
                <a:latin typeface="標楷體" panose="03000509000000000000" pitchFamily="65" charset="-120"/>
                <a:ea typeface="標楷體" panose="03000509000000000000" pitchFamily="65" charset="-120"/>
              </a:rPr>
              <a:t>仍具有可加性，但所計算的實質</a:t>
            </a:r>
            <a:r>
              <a:rPr lang="en-US" altLang="zh-TW" sz="2400" b="1" dirty="0">
                <a:latin typeface="標楷體" panose="03000509000000000000" pitchFamily="65" charset="-120"/>
                <a:ea typeface="標楷體" panose="03000509000000000000" pitchFamily="65" charset="-120"/>
              </a:rPr>
              <a:t>GDP</a:t>
            </a:r>
            <a:r>
              <a:rPr lang="zh-TW" altLang="en-US" sz="2400" b="1" dirty="0">
                <a:latin typeface="標楷體" panose="03000509000000000000" pitchFamily="65" charset="-120"/>
                <a:ea typeface="標楷體" panose="03000509000000000000" pitchFamily="65" charset="-120"/>
              </a:rPr>
              <a:t>僅在參考年及其次</a:t>
            </a:r>
            <a:r>
              <a:rPr lang="en-US" altLang="zh-TW" sz="2400" b="1" dirty="0">
                <a:latin typeface="標楷體" panose="03000509000000000000" pitchFamily="65" charset="-120"/>
                <a:ea typeface="標楷體" panose="03000509000000000000" pitchFamily="65" charset="-120"/>
              </a:rPr>
              <a:t>1</a:t>
            </a:r>
            <a:r>
              <a:rPr lang="zh-TW" altLang="en-US" sz="2400" b="1" dirty="0">
                <a:latin typeface="標楷體" panose="03000509000000000000" pitchFamily="65" charset="-120"/>
                <a:ea typeface="標楷體" panose="03000509000000000000" pitchFamily="65" charset="-120"/>
              </a:rPr>
              <a:t>年具有可加性，其餘年不具可加性。</a:t>
            </a:r>
            <a:endParaRPr lang="en-US" altLang="zh-TW" sz="2400" b="1" dirty="0">
              <a:latin typeface="標楷體" panose="03000509000000000000" pitchFamily="65" charset="-120"/>
              <a:ea typeface="標楷體" panose="03000509000000000000" pitchFamily="65" charset="-120"/>
            </a:endParaRPr>
          </a:p>
          <a:p>
            <a:pPr marL="0" indent="0" algn="just">
              <a:spcBef>
                <a:spcPts val="600"/>
              </a:spcBef>
              <a:spcAft>
                <a:spcPts val="600"/>
              </a:spcAft>
              <a:buNone/>
            </a:pPr>
            <a:r>
              <a:rPr lang="zh-TW" altLang="en-US" sz="2400" b="1" dirty="0">
                <a:latin typeface="標楷體" panose="03000509000000000000" pitchFamily="65" charset="-120"/>
                <a:ea typeface="標楷體" panose="03000509000000000000" pitchFamily="65" charset="-120"/>
              </a:rPr>
              <a:t>　以連鎖法估算的實質</a:t>
            </a:r>
            <a:r>
              <a:rPr lang="en-US" altLang="zh-TW" sz="2400" b="1" dirty="0">
                <a:latin typeface="標楷體" panose="03000509000000000000" pitchFamily="65" charset="-120"/>
                <a:ea typeface="標楷體" panose="03000509000000000000" pitchFamily="65" charset="-120"/>
              </a:rPr>
              <a:t>GDP</a:t>
            </a:r>
            <a:r>
              <a:rPr lang="zh-TW" altLang="en-US" sz="2400" b="1" dirty="0">
                <a:latin typeface="標楷體" panose="03000509000000000000" pitchFamily="65" charset="-120"/>
                <a:ea typeface="標楷體" panose="03000509000000000000" pitchFamily="65" charset="-120"/>
              </a:rPr>
              <a:t>，不宜用來計算各組成項目之實質分配比率，也無法逕以計算各組成對經濟成長的貢獻，可另以公式間接計算。</a:t>
            </a:r>
          </a:p>
          <a:p>
            <a:pPr marL="0" indent="457200" algn="just">
              <a:spcBef>
                <a:spcPts val="600"/>
              </a:spcBef>
              <a:spcAft>
                <a:spcPts val="600"/>
              </a:spcAft>
              <a:buNone/>
            </a:pPr>
            <a:r>
              <a:rPr lang="zh-TW" altLang="en-US" sz="2800" b="1" dirty="0">
                <a:solidFill>
                  <a:srgbClr val="FF3399"/>
                </a:solidFill>
                <a:latin typeface="標楷體" pitchFamily="65" charset="-120"/>
                <a:ea typeface="標楷體" pitchFamily="65" charset="-120"/>
              </a:rPr>
              <a:t> </a:t>
            </a:r>
            <a:endParaRPr lang="en-US" altLang="zh-TW" sz="2800" b="1" dirty="0">
              <a:solidFill>
                <a:srgbClr val="FF3399"/>
              </a:solidFill>
              <a:latin typeface="標楷體" pitchFamily="65" charset="-120"/>
              <a:ea typeface="標楷體" pitchFamily="65" charset="-120"/>
            </a:endParaRPr>
          </a:p>
        </p:txBody>
      </p:sp>
      <p:sp>
        <p:nvSpPr>
          <p:cNvPr id="4"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A60DC82D-1F65-4D1E-B505-5C968D1C3BB6}" type="slidenum">
              <a:rPr lang="en-US" altLang="zh-TW" sz="1200">
                <a:solidFill>
                  <a:srgbClr val="002060"/>
                </a:solidFill>
                <a:ea typeface="新細明體" charset="-120"/>
              </a:rPr>
              <a:pPr algn="ctr" eaLnBrk="1" hangingPunct="1"/>
              <a:t>45</a:t>
            </a:fld>
            <a:endParaRPr lang="en-US" altLang="zh-TW" sz="1200" dirty="0">
              <a:solidFill>
                <a:srgbClr val="002060"/>
              </a:solidFill>
              <a:ea typeface="新細明體" charset="-120"/>
            </a:endParaRPr>
          </a:p>
        </p:txBody>
      </p:sp>
      <p:sp>
        <p:nvSpPr>
          <p:cNvPr id="5" name="頁尾版面配置區 3"/>
          <p:cNvSpPr>
            <a:spLocks noGrp="1"/>
          </p:cNvSpPr>
          <p:nvPr>
            <p:ph type="ftr" sz="quarter" idx="11"/>
          </p:nvPr>
        </p:nvSpPr>
        <p:spPr>
          <a:xfrm>
            <a:off x="0" y="6359858"/>
            <a:ext cx="11887200" cy="498143"/>
          </a:xfrm>
        </p:spPr>
        <p:txBody>
          <a:bodyPr/>
          <a:lstStyle/>
          <a:p>
            <a:pPr>
              <a:defRPr/>
            </a:pPr>
            <a:r>
              <a:rPr lang="en-US" sz="900" dirty="0" smtClean="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sz="900" dirty="0">
              <a:solidFill>
                <a:srgbClr val="000000"/>
              </a:solidFill>
            </a:endParaRPr>
          </a:p>
        </p:txBody>
      </p:sp>
    </p:spTree>
    <p:extLst>
      <p:ext uri="{BB962C8B-B14F-4D97-AF65-F5344CB8AC3E}">
        <p14:creationId xmlns:p14="http://schemas.microsoft.com/office/powerpoint/2010/main" val="2400055637"/>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i="1" dirty="0"/>
              <a:t>GDP</a:t>
            </a:r>
            <a:r>
              <a:rPr lang="en-US" sz="4800" dirty="0"/>
              <a:t> and Economic Well-Being</a:t>
            </a:r>
          </a:p>
        </p:txBody>
      </p:sp>
      <p:sp>
        <p:nvSpPr>
          <p:cNvPr id="3" name="Content Placeholder 2"/>
          <p:cNvSpPr>
            <a:spLocks noGrp="1"/>
          </p:cNvSpPr>
          <p:nvPr>
            <p:ph idx="1"/>
          </p:nvPr>
        </p:nvSpPr>
        <p:spPr>
          <a:xfrm>
            <a:off x="457200" y="1219200"/>
            <a:ext cx="11364385" cy="4953001"/>
          </a:xfrm>
        </p:spPr>
        <p:txBody>
          <a:bodyPr/>
          <a:lstStyle/>
          <a:p>
            <a:pPr>
              <a:lnSpc>
                <a:spcPct val="150000"/>
              </a:lnSpc>
              <a:spcBef>
                <a:spcPts val="600"/>
              </a:spcBef>
              <a:spcAft>
                <a:spcPts val="600"/>
              </a:spcAft>
            </a:pPr>
            <a:r>
              <a:rPr lang="en-US" dirty="0"/>
              <a:t>Real </a:t>
            </a:r>
            <a:r>
              <a:rPr lang="en-US" b="1" i="1" dirty="0"/>
              <a:t>GDP</a:t>
            </a:r>
            <a:r>
              <a:rPr lang="en-US" dirty="0"/>
              <a:t> per capita </a:t>
            </a:r>
          </a:p>
          <a:p>
            <a:pPr lvl="1">
              <a:lnSpc>
                <a:spcPct val="150000"/>
              </a:lnSpc>
              <a:spcBef>
                <a:spcPts val="600"/>
              </a:spcBef>
              <a:spcAft>
                <a:spcPts val="600"/>
              </a:spcAft>
            </a:pPr>
            <a:r>
              <a:rPr lang="en-US" dirty="0"/>
              <a:t>Main indicator of the average person’s standard of living</a:t>
            </a:r>
          </a:p>
          <a:p>
            <a:pPr>
              <a:lnSpc>
                <a:spcPct val="150000"/>
              </a:lnSpc>
              <a:spcBef>
                <a:spcPts val="600"/>
              </a:spcBef>
              <a:spcAft>
                <a:spcPts val="600"/>
              </a:spcAft>
            </a:pPr>
            <a:r>
              <a:rPr lang="en-US" dirty="0"/>
              <a:t>But </a:t>
            </a:r>
            <a:r>
              <a:rPr lang="en-US" b="1" i="1" dirty="0"/>
              <a:t>GDP</a:t>
            </a:r>
            <a:r>
              <a:rPr lang="en-US" dirty="0"/>
              <a:t> is not a perfect measure of </a:t>
            </a:r>
            <a:r>
              <a:rPr lang="en-US" dirty="0" smtClean="0"/>
              <a:t>well-being</a:t>
            </a:r>
            <a:r>
              <a:rPr lang="en-US" dirty="0"/>
              <a:t>.  </a:t>
            </a:r>
          </a:p>
          <a:p>
            <a:pPr lvl="1">
              <a:lnSpc>
                <a:spcPct val="150000"/>
              </a:lnSpc>
              <a:spcBef>
                <a:spcPts val="600"/>
              </a:spcBef>
              <a:spcAft>
                <a:spcPts val="600"/>
              </a:spcAft>
            </a:pPr>
            <a:r>
              <a:rPr lang="en-US" dirty="0"/>
              <a:t>Robert Kennedy issued a very eloquent </a:t>
            </a:r>
            <a:br>
              <a:rPr lang="en-US" dirty="0"/>
            </a:br>
            <a:r>
              <a:rPr lang="en-US" dirty="0"/>
              <a:t>yet harsh criticism of </a:t>
            </a:r>
            <a:r>
              <a:rPr lang="en-US" b="1" i="1" dirty="0"/>
              <a:t>GDP</a:t>
            </a:r>
            <a:r>
              <a:rPr lang="en-US" dirty="0"/>
              <a:t>: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46</a:t>
            </a:fld>
            <a:endParaRPr lang="en-US"/>
          </a:p>
        </p:txBody>
      </p:sp>
      <p:sp>
        <p:nvSpPr>
          <p:cNvPr id="6" name="Footer Placeholder 2"/>
          <p:cNvSpPr>
            <a:spLocks noGrp="1"/>
          </p:cNvSpPr>
          <p:nvPr>
            <p:ph type="ftr" sz="quarter" idx="4294967295"/>
          </p:nvPr>
        </p:nvSpPr>
        <p:spPr>
          <a:xfrm>
            <a:off x="1" y="6400800"/>
            <a:ext cx="11821584" cy="4572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 2021 Cengage Learning</a:t>
            </a:r>
            <a:r>
              <a:rPr lang="en-US" baseline="30000" dirty="0"/>
              <a:t>®</a:t>
            </a:r>
            <a:r>
              <a:rPr lang="en-US" dirty="0"/>
              <a:t>.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60381353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014" y="-203861"/>
            <a:ext cx="8915400" cy="1423061"/>
          </a:xfrm>
        </p:spPr>
        <p:txBody>
          <a:bodyPr/>
          <a:lstStyle/>
          <a:p>
            <a:r>
              <a:rPr lang="en-US" sz="3200" b="1" i="1" dirty="0">
                <a:latin typeface="Times New Roman" pitchFamily="18" charset="0"/>
                <a:cs typeface="Arial" charset="0"/>
              </a:rPr>
              <a:t>Senator Robert Kennedy, 1968</a:t>
            </a:r>
            <a:br>
              <a:rPr lang="en-US" sz="3200" b="1" i="1" dirty="0">
                <a:latin typeface="Times New Roman" pitchFamily="18" charset="0"/>
                <a:cs typeface="Arial" charset="0"/>
              </a:rPr>
            </a:br>
            <a:r>
              <a:rPr lang="en-US" sz="3200" dirty="0"/>
              <a:t>Gross Domestic Product…</a:t>
            </a:r>
          </a:p>
        </p:txBody>
      </p:sp>
      <p:sp>
        <p:nvSpPr>
          <p:cNvPr id="3" name="Content Placeholder 2"/>
          <p:cNvSpPr>
            <a:spLocks noGrp="1"/>
          </p:cNvSpPr>
          <p:nvPr>
            <p:ph idx="1"/>
          </p:nvPr>
        </p:nvSpPr>
        <p:spPr>
          <a:xfrm>
            <a:off x="381000" y="1192213"/>
            <a:ext cx="11430000" cy="5256213"/>
          </a:xfrm>
        </p:spPr>
        <p:txBody>
          <a:bodyPr>
            <a:normAutofit/>
          </a:bodyPr>
          <a:lstStyle/>
          <a:p>
            <a:pPr marL="57150" indent="0">
              <a:buNone/>
            </a:pPr>
            <a:r>
              <a:rPr lang="en-US" sz="2800" i="1" dirty="0">
                <a:solidFill>
                  <a:schemeClr val="tx1"/>
                </a:solidFill>
              </a:rPr>
              <a:t>“… does not allow for the health of our children, the quality of their education, or the joy of their play. </a:t>
            </a:r>
          </a:p>
          <a:p>
            <a:pPr marL="57150" indent="0">
              <a:buNone/>
            </a:pPr>
            <a:r>
              <a:rPr lang="en-US" sz="2800" i="1" dirty="0">
                <a:solidFill>
                  <a:schemeClr val="tx1"/>
                </a:solidFill>
              </a:rPr>
              <a:t>It does not include the beauty of our poetry or the strength of our marriages, the intelligence of our public debate or the integrity of our public officials. </a:t>
            </a:r>
          </a:p>
          <a:p>
            <a:pPr marL="57150" indent="0">
              <a:buNone/>
            </a:pPr>
            <a:r>
              <a:rPr lang="en-US" sz="2800" i="1" dirty="0">
                <a:solidFill>
                  <a:schemeClr val="tx1"/>
                </a:solidFill>
              </a:rPr>
              <a:t>It measures neither our courage, nor our wisdom, nor our devotion to our country. </a:t>
            </a:r>
          </a:p>
          <a:p>
            <a:pPr marL="57150" indent="0">
              <a:buNone/>
            </a:pPr>
            <a:r>
              <a:rPr lang="en-US" sz="2800" i="1" dirty="0">
                <a:solidFill>
                  <a:schemeClr val="tx1"/>
                </a:solidFill>
              </a:rPr>
              <a:t>It measures everything, in short, except that which makes life worthwhile, and it can tell us everything about America except why we are proud that we are Americans.</a:t>
            </a:r>
            <a:r>
              <a:rPr lang="en-US" sz="2800" dirty="0">
                <a:solidFill>
                  <a:schemeClr val="tx1"/>
                </a:solidFill>
              </a:rPr>
              <a:t>”</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47</a:t>
            </a:fld>
            <a:endParaRPr lang="en-US"/>
          </a:p>
        </p:txBody>
      </p:sp>
      <p:sp>
        <p:nvSpPr>
          <p:cNvPr id="6" name="Footer Placeholder 2"/>
          <p:cNvSpPr>
            <a:spLocks noGrp="1"/>
          </p:cNvSpPr>
          <p:nvPr>
            <p:ph type="ftr" sz="quarter" idx="4294967295"/>
          </p:nvPr>
        </p:nvSpPr>
        <p:spPr>
          <a:xfrm>
            <a:off x="0" y="6400800"/>
            <a:ext cx="11811000" cy="4572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 2021 Cengage Learning</a:t>
            </a:r>
            <a:r>
              <a:rPr lang="en-US" baseline="30000" dirty="0"/>
              <a:t>®</a:t>
            </a:r>
            <a:r>
              <a:rPr lang="en-US" dirty="0"/>
              <a:t>.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413546563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i="1" dirty="0"/>
              <a:t>GDP</a:t>
            </a:r>
            <a:r>
              <a:rPr lang="en-US" sz="4800" dirty="0"/>
              <a:t> Does Not Value:</a:t>
            </a:r>
          </a:p>
        </p:txBody>
      </p:sp>
      <p:sp>
        <p:nvSpPr>
          <p:cNvPr id="3" name="Content Placeholder 2"/>
          <p:cNvSpPr>
            <a:spLocks noGrp="1"/>
          </p:cNvSpPr>
          <p:nvPr>
            <p:ph idx="1"/>
          </p:nvPr>
        </p:nvSpPr>
        <p:spPr/>
        <p:txBody>
          <a:bodyPr/>
          <a:lstStyle/>
          <a:p>
            <a:pPr lvl="1"/>
            <a:r>
              <a:rPr lang="en-US" dirty="0"/>
              <a:t>The quality of the environment</a:t>
            </a:r>
          </a:p>
          <a:p>
            <a:pPr lvl="1"/>
            <a:r>
              <a:rPr lang="en-US" dirty="0"/>
              <a:t>Leisure time</a:t>
            </a:r>
          </a:p>
          <a:p>
            <a:pPr lvl="1"/>
            <a:r>
              <a:rPr lang="en-US" dirty="0"/>
              <a:t>Non-market activity</a:t>
            </a:r>
          </a:p>
          <a:p>
            <a:pPr lvl="2"/>
            <a:r>
              <a:rPr lang="en-US" dirty="0"/>
              <a:t>Such as the child care  a parent provides at home</a:t>
            </a:r>
          </a:p>
          <a:p>
            <a:pPr lvl="2"/>
            <a:r>
              <a:rPr lang="en-US" dirty="0"/>
              <a:t>Volunteer work</a:t>
            </a:r>
          </a:p>
          <a:p>
            <a:pPr lvl="1"/>
            <a:r>
              <a:rPr lang="en-US" dirty="0"/>
              <a:t>An equitable distribution of income</a:t>
            </a:r>
          </a:p>
          <a:p>
            <a:r>
              <a:rPr lang="en-US" b="1" i="1" dirty="0"/>
              <a:t>GDP</a:t>
            </a:r>
            <a:r>
              <a:rPr lang="en-US" dirty="0"/>
              <a:t> is a good measure of economic well-being for most—but not all—purposes.</a:t>
            </a:r>
          </a:p>
          <a:p>
            <a:pPr marL="457200" lvl="1" indent="0">
              <a:buNone/>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48</a:t>
            </a:fld>
            <a:endParaRPr lang="en-US"/>
          </a:p>
        </p:txBody>
      </p:sp>
      <p:sp>
        <p:nvSpPr>
          <p:cNvPr id="6" name="Footer Placeholder 2"/>
          <p:cNvSpPr>
            <a:spLocks noGrp="1"/>
          </p:cNvSpPr>
          <p:nvPr>
            <p:ph type="ftr" sz="quarter" idx="4294967295"/>
          </p:nvPr>
        </p:nvSpPr>
        <p:spPr>
          <a:xfrm>
            <a:off x="1" y="6400800"/>
            <a:ext cx="11821584" cy="4572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 2021 Cengage Learning</a:t>
            </a:r>
            <a:r>
              <a:rPr lang="en-US" baseline="30000" dirty="0"/>
              <a:t>®</a:t>
            </a:r>
            <a:r>
              <a:rPr lang="en-US" dirty="0"/>
              <a:t>.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64611293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Then Why Do We Care About </a:t>
            </a:r>
            <a:r>
              <a:rPr lang="en-US" sz="4800" b="1" i="1" dirty="0"/>
              <a:t>GDP</a:t>
            </a:r>
            <a:r>
              <a:rPr lang="en-US" sz="4800" dirty="0"/>
              <a:t>?</a:t>
            </a:r>
          </a:p>
        </p:txBody>
      </p:sp>
      <p:sp>
        <p:nvSpPr>
          <p:cNvPr id="3" name="Content Placeholder 2"/>
          <p:cNvSpPr>
            <a:spLocks noGrp="1"/>
          </p:cNvSpPr>
          <p:nvPr>
            <p:ph idx="1"/>
          </p:nvPr>
        </p:nvSpPr>
        <p:spPr/>
        <p:txBody>
          <a:bodyPr/>
          <a:lstStyle/>
          <a:p>
            <a:pPr>
              <a:lnSpc>
                <a:spcPct val="150000"/>
              </a:lnSpc>
              <a:spcAft>
                <a:spcPts val="600"/>
              </a:spcAft>
            </a:pPr>
            <a:r>
              <a:rPr lang="en-US" dirty="0"/>
              <a:t>Having a large </a:t>
            </a:r>
            <a:r>
              <a:rPr lang="en-US" b="1" i="1" dirty="0"/>
              <a:t>GDP</a:t>
            </a:r>
            <a:r>
              <a:rPr lang="en-US" dirty="0"/>
              <a:t> enables a country to afford </a:t>
            </a:r>
          </a:p>
          <a:p>
            <a:pPr lvl="1">
              <a:lnSpc>
                <a:spcPct val="150000"/>
              </a:lnSpc>
              <a:spcAft>
                <a:spcPts val="600"/>
              </a:spcAft>
            </a:pPr>
            <a:r>
              <a:rPr lang="en-US" dirty="0"/>
              <a:t>Better schools, a cleaner environment, </a:t>
            </a:r>
            <a:r>
              <a:rPr lang="en-US" dirty="0" smtClean="0"/>
              <a:t>health </a:t>
            </a:r>
            <a:r>
              <a:rPr lang="en-US" dirty="0"/>
              <a:t>care, etc.  </a:t>
            </a:r>
          </a:p>
          <a:p>
            <a:pPr>
              <a:lnSpc>
                <a:spcPct val="150000"/>
              </a:lnSpc>
              <a:spcAft>
                <a:spcPts val="600"/>
              </a:spcAft>
            </a:pPr>
            <a:r>
              <a:rPr lang="en-US" dirty="0"/>
              <a:t>Many indicators of the quality of life are positively correlated with </a:t>
            </a:r>
            <a:r>
              <a:rPr lang="en-US" b="1" i="1" dirty="0"/>
              <a:t>GDP</a:t>
            </a:r>
            <a:r>
              <a:rPr lang="en-US" dirty="0"/>
              <a:t>.  For example…</a:t>
            </a:r>
          </a:p>
          <a:p>
            <a:pPr>
              <a:lnSpc>
                <a:spcPct val="150000"/>
              </a:lnSpc>
              <a:spcAft>
                <a:spcPts val="600"/>
              </a:spcAft>
            </a:pP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49</a:t>
            </a:fld>
            <a:endParaRPr lang="en-US"/>
          </a:p>
        </p:txBody>
      </p:sp>
      <p:sp>
        <p:nvSpPr>
          <p:cNvPr id="6" name="Footer Placeholder 2"/>
          <p:cNvSpPr>
            <a:spLocks noGrp="1"/>
          </p:cNvSpPr>
          <p:nvPr>
            <p:ph type="ftr" sz="quarter" idx="4294967295"/>
          </p:nvPr>
        </p:nvSpPr>
        <p:spPr>
          <a:xfrm>
            <a:off x="0" y="6400800"/>
            <a:ext cx="11887200" cy="4572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 2021 Cengage Learning</a:t>
            </a:r>
            <a:r>
              <a:rPr lang="en-US" baseline="30000" dirty="0"/>
              <a:t>®</a:t>
            </a:r>
            <a:r>
              <a:rPr lang="en-US" dirty="0"/>
              <a:t>.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76392499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The </a:t>
            </a:r>
            <a:r>
              <a:rPr lang="en-US" sz="4800" dirty="0" smtClean="0"/>
              <a:t>Circular-Flow</a:t>
            </a:r>
            <a:endParaRPr lang="en-US" sz="4800" dirty="0"/>
          </a:p>
        </p:txBody>
      </p:sp>
      <p:sp>
        <p:nvSpPr>
          <p:cNvPr id="3" name="Content Placeholder 2"/>
          <p:cNvSpPr>
            <a:spLocks noGrp="1"/>
          </p:cNvSpPr>
          <p:nvPr>
            <p:ph idx="1"/>
          </p:nvPr>
        </p:nvSpPr>
        <p:spPr/>
        <p:txBody>
          <a:bodyPr/>
          <a:lstStyle/>
          <a:p>
            <a:r>
              <a:rPr lang="en-US" dirty="0"/>
              <a:t>The Circular-Flow </a:t>
            </a:r>
            <a:r>
              <a:rPr lang="en-US" dirty="0" smtClean="0"/>
              <a:t>Diagram</a:t>
            </a:r>
          </a:p>
          <a:p>
            <a:pPr lvl="1"/>
            <a:r>
              <a:rPr lang="en-US" dirty="0" smtClean="0"/>
              <a:t>Simple </a:t>
            </a:r>
            <a:r>
              <a:rPr lang="en-US" dirty="0"/>
              <a:t>depiction of the macroeconomy</a:t>
            </a:r>
          </a:p>
          <a:p>
            <a:pPr lvl="1"/>
            <a:r>
              <a:rPr lang="en-US" dirty="0" smtClean="0"/>
              <a:t>Illustrates </a:t>
            </a:r>
            <a:r>
              <a:rPr lang="en-US" b="1" dirty="0"/>
              <a:t>GDP</a:t>
            </a:r>
            <a:r>
              <a:rPr lang="en-US" dirty="0"/>
              <a:t> as spending, revenue, </a:t>
            </a:r>
            <a:r>
              <a:rPr lang="en-US" dirty="0" smtClean="0"/>
              <a:t>factor </a:t>
            </a:r>
            <a:r>
              <a:rPr lang="en-US" dirty="0"/>
              <a:t>payments, and income</a:t>
            </a:r>
          </a:p>
          <a:p>
            <a:r>
              <a:rPr lang="en-US" dirty="0"/>
              <a:t>Preliminaries:</a:t>
            </a:r>
          </a:p>
          <a:p>
            <a:pPr lvl="1"/>
            <a:r>
              <a:rPr lang="en-US" dirty="0"/>
              <a:t>Factors of production are inputs like labor, land, capital, and natural resources.  </a:t>
            </a:r>
          </a:p>
          <a:p>
            <a:pPr lvl="1"/>
            <a:r>
              <a:rPr lang="en-US" dirty="0"/>
              <a:t>Factor payments are payments to the factors of production (e.g., wages, rent).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5</a:t>
            </a:fld>
            <a:endParaRPr lang="en-US"/>
          </a:p>
        </p:txBody>
      </p:sp>
      <p:sp>
        <p:nvSpPr>
          <p:cNvPr id="6" name="頁尾版面配置區 3"/>
          <p:cNvSpPr>
            <a:spLocks noGrp="1"/>
          </p:cNvSpPr>
          <p:nvPr>
            <p:ph type="ftr" sz="quarter" idx="11"/>
          </p:nvPr>
        </p:nvSpPr>
        <p:spPr>
          <a:xfrm>
            <a:off x="0" y="6359858"/>
            <a:ext cx="11887200" cy="498143"/>
          </a:xfrm>
        </p:spPr>
        <p:txBody>
          <a:bodyPr/>
          <a:lstStyle/>
          <a:p>
            <a:pPr>
              <a:defRPr/>
            </a:pPr>
            <a:r>
              <a:rPr lang="en-US" sz="900" dirty="0" smtClean="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sz="900" dirty="0">
              <a:solidFill>
                <a:srgbClr val="000000"/>
              </a:solidFill>
            </a:endParaRPr>
          </a:p>
        </p:txBody>
      </p:sp>
    </p:spTree>
    <p:extLst>
      <p:ext uri="{BB962C8B-B14F-4D97-AF65-F5344CB8AC3E}">
        <p14:creationId xmlns:p14="http://schemas.microsoft.com/office/powerpoint/2010/main" val="372237525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i="1" dirty="0">
                <a:solidFill>
                  <a:srgbClr val="C00000"/>
                </a:solidFill>
              </a:rPr>
              <a:t>GDP</a:t>
            </a:r>
            <a:r>
              <a:rPr lang="en-US" sz="4000" dirty="0">
                <a:solidFill>
                  <a:srgbClr val="C00000"/>
                </a:solidFill>
              </a:rPr>
              <a:t> and life expectancy in 12 countries</a:t>
            </a:r>
            <a:endParaRPr lang="en-US" sz="3600" dirty="0">
              <a:solidFill>
                <a:srgbClr val="C00000"/>
              </a:solidFill>
            </a:endParaRPr>
          </a:p>
        </p:txBody>
      </p:sp>
      <p:sp>
        <p:nvSpPr>
          <p:cNvPr id="4" name="Slide Number Placeholder 3"/>
          <p:cNvSpPr>
            <a:spLocks noGrp="1"/>
          </p:cNvSpPr>
          <p:nvPr>
            <p:ph type="sldNum" sz="quarter" idx="10"/>
          </p:nvPr>
        </p:nvSpPr>
        <p:spPr>
          <a:prstGeom prst="rect">
            <a:avLst/>
          </a:prstGeom>
        </p:spPr>
        <p:txBody>
          <a:bodyPr/>
          <a:lstStyle/>
          <a:p>
            <a:pPr>
              <a:defRPr/>
            </a:pPr>
            <a:fld id="{2F37425F-5E17-4209-B948-B5CE2119E408}" type="slidenum">
              <a:rPr lang="en-US" smtClean="0"/>
              <a:pPr>
                <a:defRPr/>
              </a:pPr>
              <a:t>50</a:t>
            </a:fld>
            <a:endParaRPr lang="en-US" dirty="0"/>
          </a:p>
        </p:txBody>
      </p:sp>
      <p:sp>
        <p:nvSpPr>
          <p:cNvPr id="10" name="Footer Placeholder 2"/>
          <p:cNvSpPr>
            <a:spLocks noGrp="1"/>
          </p:cNvSpPr>
          <p:nvPr>
            <p:ph type="ftr" sz="quarter" idx="11"/>
          </p:nvPr>
        </p:nvSpPr>
        <p:spPr>
          <a:xfrm>
            <a:off x="0" y="6324601"/>
            <a:ext cx="11811000" cy="5334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 2021 Cengage Learning</a:t>
            </a:r>
            <a:r>
              <a:rPr lang="en-US" baseline="30000" dirty="0"/>
              <a:t>®</a:t>
            </a:r>
            <a:r>
              <a:rPr lang="en-US" dirty="0"/>
              <a:t>.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grpSp>
        <p:nvGrpSpPr>
          <p:cNvPr id="8" name="Group 7"/>
          <p:cNvGrpSpPr/>
          <p:nvPr/>
        </p:nvGrpSpPr>
        <p:grpSpPr>
          <a:xfrm>
            <a:off x="1676402" y="909936"/>
            <a:ext cx="8686799" cy="5262265"/>
            <a:chOff x="152401" y="838200"/>
            <a:chExt cx="8686799" cy="5262265"/>
          </a:xfrm>
          <a:solidFill>
            <a:schemeClr val="bg1"/>
          </a:solidFill>
        </p:grpSpPr>
        <p:graphicFrame>
          <p:nvGraphicFramePr>
            <p:cNvPr id="7" name="Chart 6"/>
            <p:cNvGraphicFramePr>
              <a:graphicFrameLocks/>
            </p:cNvGraphicFramePr>
            <p:nvPr>
              <p:extLst/>
            </p:nvPr>
          </p:nvGraphicFramePr>
          <p:xfrm>
            <a:off x="614066" y="838200"/>
            <a:ext cx="8225133"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rot="16200000">
              <a:off x="-2055166" y="3045767"/>
              <a:ext cx="4876800" cy="461665"/>
            </a:xfrm>
            <a:prstGeom prst="rect">
              <a:avLst/>
            </a:prstGeom>
            <a:grpFill/>
          </p:spPr>
          <p:txBody>
            <a:bodyPr wrap="square" rtlCol="0">
              <a:spAutoFit/>
            </a:bodyPr>
            <a:lstStyle/>
            <a:p>
              <a:pPr algn="ctr"/>
              <a:r>
                <a:rPr lang="en-US" sz="2400" dirty="0"/>
                <a:t>Life expectancy (years)</a:t>
              </a:r>
            </a:p>
          </p:txBody>
        </p:sp>
        <p:sp>
          <p:nvSpPr>
            <p:cNvPr id="9" name="TextBox 8"/>
            <p:cNvSpPr txBox="1"/>
            <p:nvPr/>
          </p:nvSpPr>
          <p:spPr>
            <a:xfrm>
              <a:off x="152401" y="5638800"/>
              <a:ext cx="8686799" cy="461665"/>
            </a:xfrm>
            <a:prstGeom prst="rect">
              <a:avLst/>
            </a:prstGeom>
            <a:grpFill/>
          </p:spPr>
          <p:txBody>
            <a:bodyPr wrap="square" rtlCol="0">
              <a:spAutoFit/>
            </a:bodyPr>
            <a:lstStyle/>
            <a:p>
              <a:pPr algn="ctr"/>
              <a:r>
                <a:rPr lang="en-US" sz="2400" dirty="0"/>
                <a:t>Real GDP per capita</a:t>
              </a:r>
            </a:p>
          </p:txBody>
        </p:sp>
      </p:grpSp>
    </p:spTree>
    <p:extLst>
      <p:ext uri="{BB962C8B-B14F-4D97-AF65-F5344CB8AC3E}">
        <p14:creationId xmlns:p14="http://schemas.microsoft.com/office/powerpoint/2010/main" val="11939514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i="1" dirty="0">
                <a:solidFill>
                  <a:srgbClr val="C00000"/>
                </a:solidFill>
              </a:rPr>
              <a:t>GDP</a:t>
            </a:r>
            <a:r>
              <a:rPr lang="en-US" sz="4000" dirty="0">
                <a:solidFill>
                  <a:srgbClr val="C00000"/>
                </a:solidFill>
              </a:rPr>
              <a:t> and average schooling in 12 countries</a:t>
            </a:r>
          </a:p>
        </p:txBody>
      </p:sp>
      <p:sp>
        <p:nvSpPr>
          <p:cNvPr id="4" name="Slide Number Placeholder 3"/>
          <p:cNvSpPr>
            <a:spLocks noGrp="1"/>
          </p:cNvSpPr>
          <p:nvPr>
            <p:ph type="sldNum" sz="quarter" idx="10"/>
          </p:nvPr>
        </p:nvSpPr>
        <p:spPr>
          <a:prstGeom prst="rect">
            <a:avLst/>
          </a:prstGeom>
        </p:spPr>
        <p:txBody>
          <a:bodyPr/>
          <a:lstStyle/>
          <a:p>
            <a:pPr>
              <a:defRPr/>
            </a:pPr>
            <a:fld id="{2F37425F-5E17-4209-B948-B5CE2119E408}" type="slidenum">
              <a:rPr lang="en-US" smtClean="0"/>
              <a:pPr>
                <a:defRPr/>
              </a:pPr>
              <a:t>51</a:t>
            </a:fld>
            <a:endParaRPr lang="en-US" dirty="0"/>
          </a:p>
        </p:txBody>
      </p:sp>
      <p:sp>
        <p:nvSpPr>
          <p:cNvPr id="10" name="Footer Placeholder 2"/>
          <p:cNvSpPr>
            <a:spLocks noGrp="1"/>
          </p:cNvSpPr>
          <p:nvPr>
            <p:ph type="ftr" sz="quarter" idx="11"/>
          </p:nvPr>
        </p:nvSpPr>
        <p:spPr>
          <a:xfrm>
            <a:off x="0" y="6324601"/>
            <a:ext cx="11811000" cy="5334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 2021 Cengage Learning</a:t>
            </a:r>
            <a:r>
              <a:rPr lang="en-US" baseline="30000" dirty="0"/>
              <a:t>®</a:t>
            </a:r>
            <a:r>
              <a:rPr lang="en-US" dirty="0"/>
              <a:t>.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grpSp>
        <p:nvGrpSpPr>
          <p:cNvPr id="3" name="Group 2"/>
          <p:cNvGrpSpPr/>
          <p:nvPr/>
        </p:nvGrpSpPr>
        <p:grpSpPr>
          <a:xfrm>
            <a:off x="1672388" y="990600"/>
            <a:ext cx="8614612" cy="5203514"/>
            <a:chOff x="148317" y="685800"/>
            <a:chExt cx="8767083" cy="5435223"/>
          </a:xfrm>
        </p:grpSpPr>
        <p:graphicFrame>
          <p:nvGraphicFramePr>
            <p:cNvPr id="6" name="Chart 5"/>
            <p:cNvGraphicFramePr>
              <a:graphicFrameLocks/>
            </p:cNvGraphicFramePr>
            <p:nvPr>
              <p:extLst/>
            </p:nvPr>
          </p:nvGraphicFramePr>
          <p:xfrm>
            <a:off x="614067" y="685800"/>
            <a:ext cx="8301333"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rot="16200000">
              <a:off x="-2131365" y="2965482"/>
              <a:ext cx="5029200" cy="469836"/>
            </a:xfrm>
            <a:prstGeom prst="rect">
              <a:avLst/>
            </a:prstGeom>
            <a:solidFill>
              <a:schemeClr val="bg1"/>
            </a:solidFill>
          </p:spPr>
          <p:txBody>
            <a:bodyPr wrap="square" rtlCol="0">
              <a:spAutoFit/>
            </a:bodyPr>
            <a:lstStyle/>
            <a:p>
              <a:pPr algn="ctr"/>
              <a:r>
                <a:rPr lang="en-US" sz="2400" dirty="0"/>
                <a:t>Average years of schooling</a:t>
              </a:r>
            </a:p>
          </p:txBody>
        </p:sp>
        <p:sp>
          <p:nvSpPr>
            <p:cNvPr id="8" name="TextBox 7"/>
            <p:cNvSpPr txBox="1"/>
            <p:nvPr/>
          </p:nvSpPr>
          <p:spPr>
            <a:xfrm>
              <a:off x="152401" y="5638800"/>
              <a:ext cx="8762999" cy="482223"/>
            </a:xfrm>
            <a:prstGeom prst="rect">
              <a:avLst/>
            </a:prstGeom>
            <a:solidFill>
              <a:schemeClr val="bg1"/>
            </a:solidFill>
          </p:spPr>
          <p:txBody>
            <a:bodyPr wrap="square" rtlCol="0">
              <a:spAutoFit/>
            </a:bodyPr>
            <a:lstStyle/>
            <a:p>
              <a:pPr algn="ctr"/>
              <a:r>
                <a:rPr lang="en-US" sz="2400" dirty="0"/>
                <a:t>Real GDP per capita</a:t>
              </a:r>
            </a:p>
          </p:txBody>
        </p:sp>
      </p:grpSp>
    </p:spTree>
    <p:extLst>
      <p:ext uri="{BB962C8B-B14F-4D97-AF65-F5344CB8AC3E}">
        <p14:creationId xmlns:p14="http://schemas.microsoft.com/office/powerpoint/2010/main" val="18018383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i="1" dirty="0">
                <a:solidFill>
                  <a:srgbClr val="C00000"/>
                </a:solidFill>
              </a:rPr>
              <a:t>GDP</a:t>
            </a:r>
            <a:r>
              <a:rPr lang="en-US" sz="4000" dirty="0">
                <a:solidFill>
                  <a:srgbClr val="C00000"/>
                </a:solidFill>
              </a:rPr>
              <a:t> and overall life satisfaction in 12 countries</a:t>
            </a:r>
          </a:p>
        </p:txBody>
      </p:sp>
      <p:sp>
        <p:nvSpPr>
          <p:cNvPr id="4" name="Slide Number Placeholder 3"/>
          <p:cNvSpPr>
            <a:spLocks noGrp="1"/>
          </p:cNvSpPr>
          <p:nvPr>
            <p:ph type="sldNum" sz="quarter" idx="10"/>
          </p:nvPr>
        </p:nvSpPr>
        <p:spPr>
          <a:prstGeom prst="rect">
            <a:avLst/>
          </a:prstGeom>
        </p:spPr>
        <p:txBody>
          <a:bodyPr/>
          <a:lstStyle/>
          <a:p>
            <a:pPr>
              <a:defRPr/>
            </a:pPr>
            <a:fld id="{2F37425F-5E17-4209-B948-B5CE2119E408}" type="slidenum">
              <a:rPr lang="en-US" smtClean="0"/>
              <a:pPr>
                <a:defRPr/>
              </a:pPr>
              <a:t>52</a:t>
            </a:fld>
            <a:endParaRPr lang="en-US" dirty="0"/>
          </a:p>
        </p:txBody>
      </p:sp>
      <p:sp>
        <p:nvSpPr>
          <p:cNvPr id="9" name="Footer Placeholder 2"/>
          <p:cNvSpPr>
            <a:spLocks noGrp="1"/>
          </p:cNvSpPr>
          <p:nvPr>
            <p:ph type="ftr" sz="quarter" idx="11"/>
          </p:nvPr>
        </p:nvSpPr>
        <p:spPr>
          <a:xfrm>
            <a:off x="0" y="6324601"/>
            <a:ext cx="11811000" cy="5334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 2021 Cengage Learning</a:t>
            </a:r>
            <a:r>
              <a:rPr lang="en-US" baseline="30000" dirty="0"/>
              <a:t>®</a:t>
            </a:r>
            <a:r>
              <a:rPr lang="en-US" dirty="0"/>
              <a:t>.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grpSp>
        <p:nvGrpSpPr>
          <p:cNvPr id="3" name="Group 2"/>
          <p:cNvGrpSpPr/>
          <p:nvPr/>
        </p:nvGrpSpPr>
        <p:grpSpPr>
          <a:xfrm>
            <a:off x="1626512" y="685801"/>
            <a:ext cx="8584288" cy="5508038"/>
            <a:chOff x="98379" y="447171"/>
            <a:chExt cx="8817022" cy="5749754"/>
          </a:xfrm>
        </p:grpSpPr>
        <p:graphicFrame>
          <p:nvGraphicFramePr>
            <p:cNvPr id="6" name="Chart 5"/>
            <p:cNvGraphicFramePr>
              <a:graphicFrameLocks/>
            </p:cNvGraphicFramePr>
            <p:nvPr>
              <p:extLst/>
            </p:nvPr>
          </p:nvGraphicFramePr>
          <p:xfrm>
            <a:off x="685800" y="685799"/>
            <a:ext cx="8229599" cy="50292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rot="16200000">
              <a:off x="-2425770" y="2971320"/>
              <a:ext cx="5490867" cy="442569"/>
            </a:xfrm>
            <a:prstGeom prst="rect">
              <a:avLst/>
            </a:prstGeom>
            <a:noFill/>
          </p:spPr>
          <p:txBody>
            <a:bodyPr wrap="square" rtlCol="0">
              <a:spAutoFit/>
            </a:bodyPr>
            <a:lstStyle/>
            <a:p>
              <a:pPr algn="ctr"/>
              <a:r>
                <a:rPr lang="en-US" sz="2200" dirty="0"/>
                <a:t>Overall life satisfaction (0 to 10 scale)</a:t>
              </a:r>
            </a:p>
          </p:txBody>
        </p:sp>
        <p:sp>
          <p:nvSpPr>
            <p:cNvPr id="8" name="TextBox 7"/>
            <p:cNvSpPr txBox="1"/>
            <p:nvPr/>
          </p:nvSpPr>
          <p:spPr>
            <a:xfrm>
              <a:off x="254913" y="5715000"/>
              <a:ext cx="8660488" cy="481925"/>
            </a:xfrm>
            <a:prstGeom prst="rect">
              <a:avLst/>
            </a:prstGeom>
            <a:noFill/>
          </p:spPr>
          <p:txBody>
            <a:bodyPr wrap="square" rtlCol="0">
              <a:spAutoFit/>
            </a:bodyPr>
            <a:lstStyle/>
            <a:p>
              <a:pPr algn="ctr"/>
              <a:r>
                <a:rPr lang="en-US" sz="2400" dirty="0"/>
                <a:t>Real GDP per capita</a:t>
              </a:r>
            </a:p>
          </p:txBody>
        </p:sp>
      </p:grpSp>
    </p:spTree>
    <p:extLst>
      <p:ext uri="{BB962C8B-B14F-4D97-AF65-F5344CB8AC3E}">
        <p14:creationId xmlns:p14="http://schemas.microsoft.com/office/powerpoint/2010/main" val="38800187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0" indent="0">
              <a:lnSpc>
                <a:spcPct val="110000"/>
              </a:lnSpc>
              <a:spcBef>
                <a:spcPts val="600"/>
              </a:spcBef>
              <a:spcAft>
                <a:spcPts val="600"/>
              </a:spcAft>
              <a:buNone/>
            </a:pPr>
            <a:r>
              <a:rPr lang="en-US" sz="2800" dirty="0"/>
              <a:t>   You are watching a news report with your father. It states  that a certain troubled Caribbean nation generates a </a:t>
            </a:r>
            <a:r>
              <a:rPr lang="en-US" sz="2800" b="1" i="1" dirty="0"/>
              <a:t>GDP</a:t>
            </a:r>
            <a:r>
              <a:rPr lang="en-US" sz="2800" dirty="0"/>
              <a:t> per capita of $630. Your father knows that U.S. </a:t>
            </a:r>
            <a:r>
              <a:rPr lang="en-US" sz="2800" b="1" i="1" dirty="0"/>
              <a:t>GDP</a:t>
            </a:r>
            <a:r>
              <a:rPr lang="en-US" sz="2800" dirty="0"/>
              <a:t> per capita is about $63,000, so he states that we are materially 100 times better off in the U.S. than in the Caribbean nation.</a:t>
            </a:r>
          </a:p>
          <a:p>
            <a:pPr marL="514350" indent="-514350">
              <a:lnSpc>
                <a:spcPct val="110000"/>
              </a:lnSpc>
              <a:spcBef>
                <a:spcPts val="600"/>
              </a:spcBef>
              <a:spcAft>
                <a:spcPts val="600"/>
              </a:spcAft>
              <a:buFont typeface="+mj-lt"/>
              <a:buAutoNum type="alphaUcPeriod"/>
            </a:pPr>
            <a:r>
              <a:rPr lang="en-US" sz="2800" dirty="0">
                <a:solidFill>
                  <a:srgbClr val="002060"/>
                </a:solidFill>
              </a:rPr>
              <a:t>Is your father’s statement accurate?</a:t>
            </a:r>
          </a:p>
          <a:p>
            <a:pPr marL="514350" indent="-514350">
              <a:lnSpc>
                <a:spcPct val="110000"/>
              </a:lnSpc>
              <a:spcBef>
                <a:spcPts val="600"/>
              </a:spcBef>
              <a:spcAft>
                <a:spcPts val="600"/>
              </a:spcAft>
              <a:buFont typeface="+mj-lt"/>
              <a:buAutoNum type="alphaUcPeriod"/>
            </a:pPr>
            <a:r>
              <a:rPr lang="en-US" sz="2800" dirty="0">
                <a:solidFill>
                  <a:srgbClr val="002060"/>
                </a:solidFill>
              </a:rPr>
              <a:t>What are some examples of production not captured by </a:t>
            </a:r>
            <a:r>
              <a:rPr lang="en-US" sz="2800" b="1" i="1" dirty="0">
                <a:solidFill>
                  <a:srgbClr val="002060"/>
                </a:solidFill>
              </a:rPr>
              <a:t>GDP</a:t>
            </a:r>
            <a:r>
              <a:rPr lang="en-US" sz="2800" dirty="0">
                <a:solidFill>
                  <a:srgbClr val="002060"/>
                </a:solidFill>
              </a:rPr>
              <a:t> in both the United States and the Caribbean nation?  </a:t>
            </a:r>
          </a:p>
          <a:p>
            <a:pPr marL="514350" indent="-514350">
              <a:lnSpc>
                <a:spcPct val="110000"/>
              </a:lnSpc>
              <a:spcBef>
                <a:spcPts val="600"/>
              </a:spcBef>
              <a:spcAft>
                <a:spcPts val="600"/>
              </a:spcAft>
              <a:buFont typeface="+mj-lt"/>
              <a:buAutoNum type="alphaUcPeriod"/>
            </a:pPr>
            <a:r>
              <a:rPr lang="en-US" sz="2800" dirty="0">
                <a:solidFill>
                  <a:srgbClr val="002060"/>
                </a:solidFill>
              </a:rPr>
              <a:t>Would the exclusion of this type of production affect the measurement of Caribbean output more than U.S. output? </a:t>
            </a:r>
          </a:p>
        </p:txBody>
      </p:sp>
      <p:sp>
        <p:nvSpPr>
          <p:cNvPr id="4" name="Slide Number Placeholder 3"/>
          <p:cNvSpPr>
            <a:spLocks noGrp="1"/>
          </p:cNvSpPr>
          <p:nvPr>
            <p:ph type="sldNum" sz="quarter" idx="10"/>
          </p:nvPr>
        </p:nvSpPr>
        <p:spPr/>
        <p:txBody>
          <a:bodyPr/>
          <a:lstStyle/>
          <a:p>
            <a:pPr>
              <a:defRPr/>
            </a:pPr>
            <a:fld id="{F9168CB8-64E8-4A17-9AA1-DC0C06686103}" type="slidenum">
              <a:rPr lang="en-US" smtClean="0"/>
              <a:pPr>
                <a:defRPr/>
              </a:pPr>
              <a:t>53</a:t>
            </a:fld>
            <a:endParaRPr lang="en-US" dirty="0"/>
          </a:p>
        </p:txBody>
      </p:sp>
      <p:sp>
        <p:nvSpPr>
          <p:cNvPr id="7" name="Footer Placeholder 2"/>
          <p:cNvSpPr>
            <a:spLocks noGrp="1"/>
          </p:cNvSpPr>
          <p:nvPr>
            <p:ph type="ftr" sz="quarter" idx="11"/>
          </p:nvPr>
        </p:nvSpPr>
        <p:spPr>
          <a:xfrm>
            <a:off x="-1" y="6400801"/>
            <a:ext cx="11841717" cy="4572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 2021 Cengage Learning</a:t>
            </a:r>
            <a:r>
              <a:rPr lang="en-US" baseline="30000" dirty="0"/>
              <a:t>®</a:t>
            </a:r>
            <a:r>
              <a:rPr lang="en-US" dirty="0"/>
              <a:t>.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2" name="Title 1"/>
          <p:cNvSpPr>
            <a:spLocks noGrp="1"/>
          </p:cNvSpPr>
          <p:nvPr>
            <p:ph type="title"/>
          </p:nvPr>
        </p:nvSpPr>
        <p:spPr/>
        <p:txBody>
          <a:bodyPr/>
          <a:lstStyle/>
          <a:p>
            <a:r>
              <a:rPr lang="en-US" altLang="en-US" dirty="0"/>
              <a:t>THINK-PAIR-SHARE</a:t>
            </a:r>
            <a:endParaRPr lang="en-US" dirty="0"/>
          </a:p>
        </p:txBody>
      </p:sp>
    </p:spTree>
    <p:extLst>
      <p:ext uri="{BB962C8B-B14F-4D97-AF65-F5344CB8AC3E}">
        <p14:creationId xmlns:p14="http://schemas.microsoft.com/office/powerpoint/2010/main" val="20784852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4294967295"/>
          </p:nvPr>
        </p:nvSpPr>
        <p:spPr>
          <a:xfrm>
            <a:off x="11676063" y="6488811"/>
            <a:ext cx="515937" cy="390525"/>
          </a:xfrm>
          <a:prstGeom prst="rect">
            <a:avLst/>
          </a:prstGeom>
        </p:spPr>
        <p:txBody>
          <a:bodyPr/>
          <a:lstStyle/>
          <a:p>
            <a:pPr>
              <a:defRPr/>
            </a:pPr>
            <a:fld id="{A9CFF95F-2A6C-4017-BA0F-B461E8ABE159}" type="slidenum">
              <a:rPr lang="en-US" altLang="zh-TW" smtClean="0"/>
              <a:pPr>
                <a:defRPr/>
              </a:pPr>
              <a:t>54</a:t>
            </a:fld>
            <a:endParaRPr lang="en-US" altLang="zh-TW" dirty="0"/>
          </a:p>
        </p:txBody>
      </p:sp>
      <p:graphicFrame>
        <p:nvGraphicFramePr>
          <p:cNvPr id="6" name="表格 5"/>
          <p:cNvGraphicFramePr>
            <a:graphicFrameLocks noGrp="1"/>
          </p:cNvGraphicFramePr>
          <p:nvPr>
            <p:extLst>
              <p:ext uri="{D42A27DB-BD31-4B8C-83A1-F6EECF244321}">
                <p14:modId xmlns:p14="http://schemas.microsoft.com/office/powerpoint/2010/main" val="1457107758"/>
              </p:ext>
            </p:extLst>
          </p:nvPr>
        </p:nvGraphicFramePr>
        <p:xfrm>
          <a:off x="3189027" y="1143000"/>
          <a:ext cx="5506590" cy="4693920"/>
        </p:xfrm>
        <a:graphic>
          <a:graphicData uri="http://schemas.openxmlformats.org/drawingml/2006/table">
            <a:tbl>
              <a:tblPr firstRow="1" firstCol="1" bandRow="1"/>
              <a:tblGrid>
                <a:gridCol w="2753295">
                  <a:extLst>
                    <a:ext uri="{9D8B030D-6E8A-4147-A177-3AD203B41FA5}">
                      <a16:colId xmlns:a16="http://schemas.microsoft.com/office/drawing/2014/main" val="20000"/>
                    </a:ext>
                  </a:extLst>
                </a:gridCol>
                <a:gridCol w="2753295">
                  <a:extLst>
                    <a:ext uri="{9D8B030D-6E8A-4147-A177-3AD203B41FA5}">
                      <a16:colId xmlns:a16="http://schemas.microsoft.com/office/drawing/2014/main" val="20001"/>
                    </a:ext>
                  </a:extLst>
                </a:gridCol>
              </a:tblGrid>
              <a:tr h="59270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Aft>
                          <a:spcPts val="0"/>
                        </a:spcAft>
                      </a:pPr>
                      <a:r>
                        <a:rPr lang="en-US" sz="2200" kern="100" dirty="0">
                          <a:effectLst/>
                          <a:latin typeface="Calibri"/>
                          <a:ea typeface="新細明體"/>
                          <a:cs typeface="Times New Roman"/>
                        </a:rPr>
                        <a:t>Country</a:t>
                      </a:r>
                      <a:endParaRPr lang="zh-TW" sz="2200" kern="100" dirty="0">
                        <a:effectLst/>
                        <a:latin typeface="Calibri"/>
                        <a:ea typeface="新細明體"/>
                        <a:cs typeface="Times New Roman"/>
                      </a:endParaRPr>
                    </a:p>
                  </a:txBody>
                  <a:tcPr marL="47240" marR="4724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Aft>
                          <a:spcPts val="0"/>
                        </a:spcAft>
                      </a:pPr>
                      <a:r>
                        <a:rPr lang="en-US" sz="2200" kern="100" dirty="0">
                          <a:effectLst/>
                          <a:latin typeface="Calibri"/>
                          <a:ea typeface="新細明體"/>
                          <a:cs typeface="Times New Roman"/>
                        </a:rPr>
                        <a:t>Underground Economy as a Percentage of </a:t>
                      </a:r>
                      <a:r>
                        <a:rPr lang="en-US" sz="2200" kern="100" dirty="0" smtClean="0">
                          <a:effectLst/>
                          <a:latin typeface="Calibri"/>
                          <a:ea typeface="新細明體"/>
                          <a:cs typeface="Times New Roman"/>
                        </a:rPr>
                        <a:t>GDP </a:t>
                      </a:r>
                      <a:endParaRPr lang="zh-TW" sz="2200" kern="100" dirty="0">
                        <a:effectLst/>
                        <a:latin typeface="Calibri"/>
                        <a:ea typeface="新細明體"/>
                        <a:cs typeface="Times New Roman"/>
                      </a:endParaRPr>
                    </a:p>
                  </a:txBody>
                  <a:tcPr marL="47240" marR="4724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963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Aft>
                          <a:spcPts val="0"/>
                        </a:spcAft>
                      </a:pPr>
                      <a:r>
                        <a:rPr lang="en-US" sz="2200" kern="100" dirty="0" smtClean="0">
                          <a:effectLst/>
                          <a:latin typeface="Calibri"/>
                          <a:ea typeface="新細明體"/>
                          <a:cs typeface="Times New Roman"/>
                        </a:rPr>
                        <a:t> Bolivia</a:t>
                      </a:r>
                      <a:endParaRPr lang="zh-TW" sz="2200" kern="100" dirty="0">
                        <a:effectLst/>
                        <a:latin typeface="Calibri"/>
                        <a:ea typeface="新細明體"/>
                        <a:cs typeface="Times New Roman"/>
                      </a:endParaRPr>
                    </a:p>
                  </a:txBody>
                  <a:tcPr marL="47240" marR="47240"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Aft>
                          <a:spcPts val="0"/>
                        </a:spcAft>
                      </a:pPr>
                      <a:r>
                        <a:rPr lang="en-US" sz="2200" kern="100" dirty="0">
                          <a:effectLst/>
                          <a:latin typeface="Calibri"/>
                          <a:ea typeface="新細明體"/>
                          <a:cs typeface="Times New Roman"/>
                        </a:rPr>
                        <a:t>68</a:t>
                      </a:r>
                      <a:endParaRPr lang="zh-TW" sz="2200" kern="100" dirty="0">
                        <a:effectLst/>
                        <a:latin typeface="Calibri"/>
                        <a:ea typeface="新細明體"/>
                        <a:cs typeface="Times New Roman"/>
                      </a:endParaRPr>
                    </a:p>
                  </a:txBody>
                  <a:tcPr marL="47240" marR="47240" marT="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963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Aft>
                          <a:spcPts val="0"/>
                        </a:spcAft>
                      </a:pPr>
                      <a:r>
                        <a:rPr lang="en-US" sz="2200" kern="100" dirty="0" smtClean="0">
                          <a:effectLst/>
                          <a:latin typeface="Calibri"/>
                          <a:ea typeface="新細明體"/>
                          <a:cs typeface="Times New Roman"/>
                        </a:rPr>
                        <a:t> Zimbabwe</a:t>
                      </a:r>
                      <a:endParaRPr lang="zh-TW" sz="2200" kern="100" dirty="0">
                        <a:effectLst/>
                        <a:latin typeface="Calibri"/>
                        <a:ea typeface="新細明體"/>
                        <a:cs typeface="Times New Roman"/>
                      </a:endParaRPr>
                    </a:p>
                  </a:txBody>
                  <a:tcPr marL="47240" marR="4724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Aft>
                          <a:spcPts val="0"/>
                        </a:spcAft>
                      </a:pPr>
                      <a:r>
                        <a:rPr lang="en-US" sz="2200" kern="100" dirty="0">
                          <a:effectLst/>
                          <a:latin typeface="Calibri"/>
                          <a:ea typeface="新細明體"/>
                          <a:cs typeface="Times New Roman"/>
                        </a:rPr>
                        <a:t>63</a:t>
                      </a:r>
                      <a:endParaRPr lang="zh-TW" sz="2200" kern="100" dirty="0">
                        <a:effectLst/>
                        <a:latin typeface="Calibri"/>
                        <a:ea typeface="新細明體"/>
                        <a:cs typeface="Times New Roman"/>
                      </a:endParaRPr>
                    </a:p>
                  </a:txBody>
                  <a:tcPr marL="47240" marR="47240" marT="0" marB="0">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963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Aft>
                          <a:spcPts val="0"/>
                        </a:spcAft>
                      </a:pPr>
                      <a:r>
                        <a:rPr lang="en-US" sz="2200" kern="100" dirty="0" smtClean="0">
                          <a:effectLst/>
                          <a:latin typeface="Calibri"/>
                          <a:ea typeface="新細明體"/>
                          <a:cs typeface="Times New Roman"/>
                        </a:rPr>
                        <a:t> Peru</a:t>
                      </a:r>
                      <a:endParaRPr lang="zh-TW" sz="2200" kern="100" dirty="0">
                        <a:effectLst/>
                        <a:latin typeface="Calibri"/>
                        <a:ea typeface="新細明體"/>
                        <a:cs typeface="Times New Roman"/>
                      </a:endParaRPr>
                    </a:p>
                  </a:txBody>
                  <a:tcPr marL="47240" marR="4724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Aft>
                          <a:spcPts val="0"/>
                        </a:spcAft>
                      </a:pPr>
                      <a:r>
                        <a:rPr lang="en-US" sz="2200" kern="100" dirty="0">
                          <a:effectLst/>
                          <a:latin typeface="Calibri"/>
                          <a:ea typeface="新細明體"/>
                          <a:cs typeface="Times New Roman"/>
                        </a:rPr>
                        <a:t>61</a:t>
                      </a:r>
                      <a:endParaRPr lang="zh-TW" sz="2200" kern="100" dirty="0">
                        <a:effectLst/>
                        <a:latin typeface="Calibri"/>
                        <a:ea typeface="新細明體"/>
                        <a:cs typeface="Times New Roman"/>
                      </a:endParaRPr>
                    </a:p>
                  </a:txBody>
                  <a:tcPr marL="47240" marR="47240" marT="0" marB="0">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963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Aft>
                          <a:spcPts val="0"/>
                        </a:spcAft>
                      </a:pPr>
                      <a:r>
                        <a:rPr lang="en-US" sz="2200" kern="100" dirty="0" smtClean="0">
                          <a:effectLst/>
                          <a:latin typeface="Calibri"/>
                          <a:ea typeface="新細明體"/>
                          <a:cs typeface="Times New Roman"/>
                        </a:rPr>
                        <a:t> Thailand</a:t>
                      </a:r>
                      <a:endParaRPr lang="zh-TW" sz="2200" kern="100" dirty="0">
                        <a:effectLst/>
                        <a:latin typeface="Calibri"/>
                        <a:ea typeface="新細明體"/>
                        <a:cs typeface="Times New Roman"/>
                      </a:endParaRPr>
                    </a:p>
                  </a:txBody>
                  <a:tcPr marL="47240" marR="4724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Aft>
                          <a:spcPts val="0"/>
                        </a:spcAft>
                      </a:pPr>
                      <a:r>
                        <a:rPr lang="en-US" sz="2200" kern="100" dirty="0">
                          <a:effectLst/>
                          <a:latin typeface="Calibri"/>
                          <a:ea typeface="新細明體"/>
                          <a:cs typeface="Times New Roman"/>
                        </a:rPr>
                        <a:t>54</a:t>
                      </a:r>
                      <a:endParaRPr lang="zh-TW" sz="2200" kern="100" dirty="0">
                        <a:effectLst/>
                        <a:latin typeface="Calibri"/>
                        <a:ea typeface="新細明體"/>
                        <a:cs typeface="Times New Roman"/>
                      </a:endParaRPr>
                    </a:p>
                  </a:txBody>
                  <a:tcPr marL="47240" marR="47240" marT="0" marB="0">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2963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Aft>
                          <a:spcPts val="0"/>
                        </a:spcAft>
                      </a:pPr>
                      <a:r>
                        <a:rPr lang="en-US" sz="2200" kern="100" dirty="0" smtClean="0">
                          <a:effectLst/>
                          <a:latin typeface="Calibri"/>
                          <a:ea typeface="新細明體"/>
                          <a:cs typeface="Times New Roman"/>
                        </a:rPr>
                        <a:t> Mexico</a:t>
                      </a:r>
                      <a:endParaRPr lang="zh-TW" sz="2200" kern="100" dirty="0">
                        <a:effectLst/>
                        <a:latin typeface="Calibri"/>
                        <a:ea typeface="新細明體"/>
                        <a:cs typeface="Times New Roman"/>
                      </a:endParaRPr>
                    </a:p>
                  </a:txBody>
                  <a:tcPr marL="47240" marR="4724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Aft>
                          <a:spcPts val="0"/>
                        </a:spcAft>
                      </a:pPr>
                      <a:r>
                        <a:rPr lang="en-US" sz="2200" kern="100" dirty="0">
                          <a:effectLst/>
                          <a:latin typeface="Calibri"/>
                          <a:ea typeface="新細明體"/>
                          <a:cs typeface="Times New Roman"/>
                        </a:rPr>
                        <a:t>33</a:t>
                      </a:r>
                      <a:endParaRPr lang="zh-TW" sz="2200" kern="100" dirty="0">
                        <a:effectLst/>
                        <a:latin typeface="Calibri"/>
                        <a:ea typeface="新細明體"/>
                        <a:cs typeface="Times New Roman"/>
                      </a:endParaRPr>
                    </a:p>
                  </a:txBody>
                  <a:tcPr marL="47240" marR="47240" marT="0" marB="0">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2963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Aft>
                          <a:spcPts val="0"/>
                        </a:spcAft>
                      </a:pPr>
                      <a:r>
                        <a:rPr lang="en-US" sz="2200" kern="100" dirty="0" smtClean="0">
                          <a:effectLst/>
                          <a:latin typeface="Calibri"/>
                          <a:ea typeface="新細明體"/>
                          <a:cs typeface="Times New Roman"/>
                        </a:rPr>
                        <a:t> Argentina</a:t>
                      </a:r>
                      <a:endParaRPr lang="zh-TW" sz="2200" kern="100" dirty="0">
                        <a:effectLst/>
                        <a:latin typeface="Calibri"/>
                        <a:ea typeface="新細明體"/>
                        <a:cs typeface="Times New Roman"/>
                      </a:endParaRPr>
                    </a:p>
                  </a:txBody>
                  <a:tcPr marL="47240" marR="4724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Aft>
                          <a:spcPts val="0"/>
                        </a:spcAft>
                      </a:pPr>
                      <a:r>
                        <a:rPr lang="en-US" sz="2200" kern="100" dirty="0">
                          <a:effectLst/>
                          <a:latin typeface="Calibri"/>
                          <a:ea typeface="新細明體"/>
                          <a:cs typeface="Times New Roman"/>
                        </a:rPr>
                        <a:t>29</a:t>
                      </a:r>
                      <a:endParaRPr lang="zh-TW" sz="2200" kern="100" dirty="0">
                        <a:effectLst/>
                        <a:latin typeface="Calibri"/>
                        <a:ea typeface="新細明體"/>
                        <a:cs typeface="Times New Roman"/>
                      </a:endParaRPr>
                    </a:p>
                  </a:txBody>
                  <a:tcPr marL="47240" marR="47240" marT="0" marB="0">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2963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Aft>
                          <a:spcPts val="0"/>
                        </a:spcAft>
                      </a:pPr>
                      <a:r>
                        <a:rPr lang="en-US" sz="2200" kern="100" dirty="0" smtClean="0">
                          <a:effectLst/>
                          <a:latin typeface="Calibri"/>
                          <a:ea typeface="新細明體"/>
                          <a:cs typeface="Times New Roman"/>
                        </a:rPr>
                        <a:t> Sweden</a:t>
                      </a:r>
                      <a:endParaRPr lang="zh-TW" sz="2200" kern="100" dirty="0">
                        <a:effectLst/>
                        <a:latin typeface="Calibri"/>
                        <a:ea typeface="新細明體"/>
                        <a:cs typeface="Times New Roman"/>
                      </a:endParaRPr>
                    </a:p>
                  </a:txBody>
                  <a:tcPr marL="47240" marR="4724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Aft>
                          <a:spcPts val="0"/>
                        </a:spcAft>
                      </a:pPr>
                      <a:r>
                        <a:rPr lang="en-US" sz="2200" kern="100" dirty="0">
                          <a:effectLst/>
                          <a:latin typeface="Calibri"/>
                          <a:ea typeface="新細明體"/>
                          <a:cs typeface="Times New Roman"/>
                        </a:rPr>
                        <a:t>18</a:t>
                      </a:r>
                      <a:endParaRPr lang="zh-TW" sz="2200" kern="100" dirty="0">
                        <a:effectLst/>
                        <a:latin typeface="Calibri"/>
                        <a:ea typeface="新細明體"/>
                        <a:cs typeface="Times New Roman"/>
                      </a:endParaRPr>
                    </a:p>
                  </a:txBody>
                  <a:tcPr marL="47240" marR="47240" marT="0" marB="0">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2963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Aft>
                          <a:spcPts val="0"/>
                        </a:spcAft>
                      </a:pPr>
                      <a:r>
                        <a:rPr lang="en-US" sz="2200" kern="100" dirty="0" smtClean="0">
                          <a:effectLst/>
                          <a:latin typeface="Calibri"/>
                          <a:ea typeface="新細明體"/>
                          <a:cs typeface="Times New Roman"/>
                        </a:rPr>
                        <a:t> Australia</a:t>
                      </a:r>
                      <a:endParaRPr lang="zh-TW" sz="2200" kern="100" dirty="0">
                        <a:effectLst/>
                        <a:latin typeface="Calibri"/>
                        <a:ea typeface="新細明體"/>
                        <a:cs typeface="Times New Roman"/>
                      </a:endParaRPr>
                    </a:p>
                  </a:txBody>
                  <a:tcPr marL="47240" marR="4724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Aft>
                          <a:spcPts val="0"/>
                        </a:spcAft>
                      </a:pPr>
                      <a:r>
                        <a:rPr lang="en-US" sz="2200" kern="100" dirty="0">
                          <a:effectLst/>
                          <a:latin typeface="Calibri"/>
                          <a:ea typeface="新細明體"/>
                          <a:cs typeface="Times New Roman"/>
                        </a:rPr>
                        <a:t>13</a:t>
                      </a:r>
                      <a:endParaRPr lang="zh-TW" sz="2200" kern="100" dirty="0">
                        <a:effectLst/>
                        <a:latin typeface="Calibri"/>
                        <a:ea typeface="新細明體"/>
                        <a:cs typeface="Times New Roman"/>
                      </a:endParaRPr>
                    </a:p>
                  </a:txBody>
                  <a:tcPr marL="47240" marR="47240" marT="0" marB="0">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2963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Aft>
                          <a:spcPts val="0"/>
                        </a:spcAft>
                      </a:pPr>
                      <a:r>
                        <a:rPr lang="en-US" sz="2200" kern="100" dirty="0" smtClean="0">
                          <a:effectLst/>
                          <a:latin typeface="Calibri"/>
                          <a:ea typeface="新細明體"/>
                          <a:cs typeface="Times New Roman"/>
                        </a:rPr>
                        <a:t> United </a:t>
                      </a:r>
                      <a:r>
                        <a:rPr lang="en-US" sz="2200" kern="100" dirty="0">
                          <a:effectLst/>
                          <a:latin typeface="Calibri"/>
                          <a:ea typeface="新細明體"/>
                          <a:cs typeface="Times New Roman"/>
                        </a:rPr>
                        <a:t>Kingdom</a:t>
                      </a:r>
                      <a:endParaRPr lang="zh-TW" sz="2200" kern="100" dirty="0">
                        <a:effectLst/>
                        <a:latin typeface="Calibri"/>
                        <a:ea typeface="新細明體"/>
                        <a:cs typeface="Times New Roman"/>
                      </a:endParaRPr>
                    </a:p>
                  </a:txBody>
                  <a:tcPr marL="47240" marR="4724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Aft>
                          <a:spcPts val="0"/>
                        </a:spcAft>
                      </a:pPr>
                      <a:r>
                        <a:rPr lang="en-US" sz="2200" kern="100" dirty="0">
                          <a:effectLst/>
                          <a:latin typeface="Calibri"/>
                          <a:ea typeface="新細明體"/>
                          <a:cs typeface="Times New Roman"/>
                        </a:rPr>
                        <a:t>12</a:t>
                      </a:r>
                      <a:endParaRPr lang="zh-TW" sz="2200" kern="100" dirty="0">
                        <a:effectLst/>
                        <a:latin typeface="Calibri"/>
                        <a:ea typeface="新細明體"/>
                        <a:cs typeface="Times New Roman"/>
                      </a:endParaRPr>
                    </a:p>
                  </a:txBody>
                  <a:tcPr marL="47240" marR="47240" marT="0" marB="0">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r h="2963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Aft>
                          <a:spcPts val="0"/>
                        </a:spcAft>
                      </a:pPr>
                      <a:r>
                        <a:rPr lang="en-US" sz="2200" kern="100" dirty="0" smtClean="0">
                          <a:effectLst/>
                          <a:latin typeface="Calibri"/>
                          <a:ea typeface="新細明體"/>
                          <a:cs typeface="Times New Roman"/>
                        </a:rPr>
                        <a:t> Japan</a:t>
                      </a:r>
                      <a:endParaRPr lang="zh-TW" sz="2200" kern="100" dirty="0">
                        <a:effectLst/>
                        <a:latin typeface="Calibri"/>
                        <a:ea typeface="新細明體"/>
                        <a:cs typeface="Times New Roman"/>
                      </a:endParaRPr>
                    </a:p>
                  </a:txBody>
                  <a:tcPr marL="47240" marR="4724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Aft>
                          <a:spcPts val="0"/>
                        </a:spcAft>
                      </a:pPr>
                      <a:r>
                        <a:rPr lang="en-US" sz="2200" kern="100" dirty="0">
                          <a:effectLst/>
                          <a:latin typeface="Calibri"/>
                          <a:ea typeface="新細明體"/>
                          <a:cs typeface="Times New Roman"/>
                        </a:rPr>
                        <a:t>11</a:t>
                      </a:r>
                      <a:endParaRPr lang="zh-TW" sz="2200" kern="100" dirty="0">
                        <a:effectLst/>
                        <a:latin typeface="Calibri"/>
                        <a:ea typeface="新細明體"/>
                        <a:cs typeface="Times New Roman"/>
                      </a:endParaRPr>
                    </a:p>
                  </a:txBody>
                  <a:tcPr marL="47240" marR="47240" marT="0" marB="0">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0"/>
                  </a:ext>
                </a:extLst>
              </a:tr>
              <a:tr h="2963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Aft>
                          <a:spcPts val="0"/>
                        </a:spcAft>
                      </a:pPr>
                      <a:r>
                        <a:rPr lang="en-US" sz="2200" kern="100" dirty="0" smtClean="0">
                          <a:effectLst/>
                          <a:latin typeface="Calibri"/>
                          <a:ea typeface="新細明體"/>
                          <a:cs typeface="Times New Roman"/>
                        </a:rPr>
                        <a:t> Switzerland</a:t>
                      </a:r>
                      <a:endParaRPr lang="zh-TW" sz="2200" kern="100" dirty="0">
                        <a:effectLst/>
                        <a:latin typeface="Calibri"/>
                        <a:ea typeface="新細明體"/>
                        <a:cs typeface="Times New Roman"/>
                      </a:endParaRPr>
                    </a:p>
                  </a:txBody>
                  <a:tcPr marL="47240" marR="47240" marT="0" marB="0">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Aft>
                          <a:spcPts val="0"/>
                        </a:spcAft>
                      </a:pPr>
                      <a:r>
                        <a:rPr lang="en-US" sz="2200" kern="100" dirty="0">
                          <a:effectLst/>
                          <a:latin typeface="Calibri"/>
                          <a:ea typeface="新細明體"/>
                          <a:cs typeface="Times New Roman"/>
                        </a:rPr>
                        <a:t>9</a:t>
                      </a:r>
                      <a:endParaRPr lang="zh-TW" sz="2200" kern="100" dirty="0">
                        <a:effectLst/>
                        <a:latin typeface="Calibri"/>
                        <a:ea typeface="新細明體"/>
                        <a:cs typeface="Times New Roman"/>
                      </a:endParaRPr>
                    </a:p>
                  </a:txBody>
                  <a:tcPr marL="47240" marR="47240" marT="0" marB="0">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1"/>
                  </a:ext>
                </a:extLst>
              </a:tr>
              <a:tr h="2963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Aft>
                          <a:spcPts val="0"/>
                        </a:spcAft>
                      </a:pPr>
                      <a:r>
                        <a:rPr lang="en-US" sz="2200" kern="100" dirty="0" smtClean="0">
                          <a:effectLst/>
                          <a:latin typeface="Calibri"/>
                          <a:ea typeface="新細明體"/>
                          <a:cs typeface="Times New Roman"/>
                        </a:rPr>
                        <a:t> United </a:t>
                      </a:r>
                      <a:r>
                        <a:rPr lang="en-US" sz="2200" kern="100" dirty="0">
                          <a:effectLst/>
                          <a:latin typeface="Calibri"/>
                          <a:ea typeface="新細明體"/>
                          <a:cs typeface="Times New Roman"/>
                        </a:rPr>
                        <a:t>State</a:t>
                      </a:r>
                      <a:endParaRPr lang="zh-TW" sz="2200" kern="100" dirty="0">
                        <a:effectLst/>
                        <a:latin typeface="Calibri"/>
                        <a:ea typeface="新細明體"/>
                        <a:cs typeface="Times New Roman"/>
                      </a:endParaRPr>
                    </a:p>
                  </a:txBody>
                  <a:tcPr marL="47240" marR="4724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Aft>
                          <a:spcPts val="0"/>
                        </a:spcAft>
                      </a:pPr>
                      <a:r>
                        <a:rPr lang="en-US" sz="2200" kern="100" dirty="0">
                          <a:effectLst/>
                          <a:latin typeface="Calibri"/>
                          <a:ea typeface="新細明體"/>
                          <a:cs typeface="Times New Roman"/>
                        </a:rPr>
                        <a:t>8</a:t>
                      </a:r>
                      <a:endParaRPr lang="zh-TW" sz="2200" kern="100" dirty="0">
                        <a:effectLst/>
                        <a:latin typeface="Calibri"/>
                        <a:ea typeface="新細明體"/>
                        <a:cs typeface="Times New Roman"/>
                      </a:endParaRPr>
                    </a:p>
                  </a:txBody>
                  <a:tcPr marL="47240" marR="4724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2"/>
                  </a:ext>
                </a:extLst>
              </a:tr>
            </a:tbl>
          </a:graphicData>
        </a:graphic>
      </p:graphicFrame>
      <p:sp>
        <p:nvSpPr>
          <p:cNvPr id="7" name="TextBox 4"/>
          <p:cNvSpPr txBox="1">
            <a:spLocks noChangeArrowheads="1"/>
          </p:cNvSpPr>
          <p:nvPr/>
        </p:nvSpPr>
        <p:spPr bwMode="auto">
          <a:xfrm>
            <a:off x="228600" y="235200"/>
            <a:ext cx="113075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buFontTx/>
              <a:buNone/>
            </a:pPr>
            <a:r>
              <a:rPr lang="en-US" altLang="zh-TW" sz="3600" dirty="0">
                <a:solidFill>
                  <a:srgbClr val="002060"/>
                </a:solidFill>
                <a:ea typeface="新細明體" charset="-120"/>
              </a:rPr>
              <a:t>International Differences in the Underground Economy</a:t>
            </a:r>
          </a:p>
        </p:txBody>
      </p:sp>
      <p:sp>
        <p:nvSpPr>
          <p:cNvPr id="8" name="TextBox 7"/>
          <p:cNvSpPr txBox="1">
            <a:spLocks noChangeArrowheads="1"/>
          </p:cNvSpPr>
          <p:nvPr/>
        </p:nvSpPr>
        <p:spPr bwMode="auto">
          <a:xfrm>
            <a:off x="3189027" y="5917094"/>
            <a:ext cx="67010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buFontTx/>
              <a:buNone/>
            </a:pPr>
            <a:r>
              <a:rPr lang="en-US" altLang="zh-TW" dirty="0">
                <a:ea typeface="新細明體" charset="-120"/>
              </a:rPr>
              <a:t>Source: Friedrich Schneider. Figures are for 2002.</a:t>
            </a:r>
          </a:p>
        </p:txBody>
      </p:sp>
      <p:sp>
        <p:nvSpPr>
          <p:cNvPr id="10" name="頁尾版面配置區 3"/>
          <p:cNvSpPr>
            <a:spLocks noGrp="1"/>
          </p:cNvSpPr>
          <p:nvPr>
            <p:ph type="ftr" sz="quarter" idx="4294967295"/>
          </p:nvPr>
        </p:nvSpPr>
        <p:spPr>
          <a:xfrm>
            <a:off x="0" y="6359858"/>
            <a:ext cx="11887200" cy="498143"/>
          </a:xfrm>
          <a:prstGeom prst="rect">
            <a:avLst/>
          </a:prstGeom>
        </p:spPr>
        <p:txBody>
          <a:bodyPr/>
          <a:lstStyle/>
          <a:p>
            <a:pPr>
              <a:defRPr/>
            </a:pPr>
            <a:r>
              <a:rPr lang="en-US" sz="900" dirty="0" smtClean="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sz="900" dirty="0">
              <a:solidFill>
                <a:srgbClr val="000000"/>
              </a:solidFill>
            </a:endParaRPr>
          </a:p>
        </p:txBody>
      </p:sp>
    </p:spTree>
    <p:extLst>
      <p:ext uri="{BB962C8B-B14F-4D97-AF65-F5344CB8AC3E}">
        <p14:creationId xmlns:p14="http://schemas.microsoft.com/office/powerpoint/2010/main" val="20177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600"/>
              </a:spcBef>
              <a:spcAft>
                <a:spcPts val="600"/>
              </a:spcAft>
              <a:buSzPct val="120000"/>
              <a:buFont typeface="Arial" pitchFamily="34" charset="0"/>
              <a:buChar char="•"/>
            </a:pPr>
            <a:r>
              <a:rPr lang="en-US" sz="2800" dirty="0"/>
              <a:t>Gross Domestic Product (GDP) measures a country’s total income and expenditure.</a:t>
            </a:r>
          </a:p>
          <a:p>
            <a:pPr>
              <a:spcBef>
                <a:spcPts val="600"/>
              </a:spcBef>
              <a:spcAft>
                <a:spcPts val="600"/>
              </a:spcAft>
              <a:buSzPct val="120000"/>
              <a:buFont typeface="Arial" pitchFamily="34" charset="0"/>
              <a:buChar char="•"/>
            </a:pPr>
            <a:r>
              <a:rPr lang="en-US" sz="2800" dirty="0"/>
              <a:t>The four spending components of GDP include: Consumption, Investment, Government Purchases, and Net Exports.</a:t>
            </a:r>
          </a:p>
          <a:p>
            <a:pPr>
              <a:spcBef>
                <a:spcPts val="600"/>
              </a:spcBef>
              <a:spcAft>
                <a:spcPts val="600"/>
              </a:spcAft>
              <a:buSzPct val="120000"/>
              <a:buFont typeface="Arial" pitchFamily="34" charset="0"/>
              <a:buChar char="•"/>
            </a:pPr>
            <a:r>
              <a:rPr lang="en-US" sz="2800" dirty="0"/>
              <a:t>Nominal GDP is measured using current prices.  Real GDP is measured using the prices of a constant base year and is corrected for inflation.  </a:t>
            </a:r>
          </a:p>
          <a:p>
            <a:pPr>
              <a:spcBef>
                <a:spcPts val="600"/>
              </a:spcBef>
              <a:spcAft>
                <a:spcPts val="600"/>
              </a:spcAft>
              <a:buSzPct val="120000"/>
              <a:buFont typeface="Arial" pitchFamily="34" charset="0"/>
              <a:buChar char="•"/>
            </a:pPr>
            <a:r>
              <a:rPr lang="en-US" sz="2800" dirty="0"/>
              <a:t>GDP is the main indicator of a country’s economic well-being, even though it is not perfect.</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55</a:t>
            </a:fld>
            <a:endParaRPr lang="en-US"/>
          </a:p>
        </p:txBody>
      </p:sp>
      <p:sp>
        <p:nvSpPr>
          <p:cNvPr id="6" name="Footer Placeholder 2"/>
          <p:cNvSpPr>
            <a:spLocks noGrp="1"/>
          </p:cNvSpPr>
          <p:nvPr>
            <p:ph type="ftr" sz="quarter" idx="11"/>
          </p:nvPr>
        </p:nvSpPr>
        <p:spPr>
          <a:xfrm>
            <a:off x="-1" y="6400801"/>
            <a:ext cx="11841717" cy="4572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 2021 Cengage Learning</a:t>
            </a:r>
            <a:r>
              <a:rPr lang="en-US" baseline="30000" dirty="0"/>
              <a:t>®</a:t>
            </a:r>
            <a:r>
              <a:rPr lang="en-US" dirty="0"/>
              <a:t>.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2" name="Title 1"/>
          <p:cNvSpPr>
            <a:spLocks noGrp="1"/>
          </p:cNvSpPr>
          <p:nvPr>
            <p:ph type="title"/>
          </p:nvPr>
        </p:nvSpPr>
        <p:spPr/>
        <p:txBody>
          <a:bodyPr/>
          <a:lstStyle/>
          <a:p>
            <a:r>
              <a:rPr lang="en-US" dirty="0"/>
              <a:t>CHAPTER IN A NUTSHELL</a:t>
            </a:r>
          </a:p>
        </p:txBody>
      </p:sp>
    </p:spTree>
    <p:extLst>
      <p:ext uri="{BB962C8B-B14F-4D97-AF65-F5344CB8AC3E}">
        <p14:creationId xmlns:p14="http://schemas.microsoft.com/office/powerpoint/2010/main" val="191597955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600"/>
              </a:spcBef>
              <a:spcAft>
                <a:spcPts val="600"/>
              </a:spcAft>
              <a:buSzPct val="120000"/>
              <a:buFont typeface="Arial" pitchFamily="34" charset="0"/>
              <a:buChar char="•"/>
            </a:pPr>
            <a:r>
              <a:rPr lang="en-US" sz="2800" dirty="0"/>
              <a:t>Gross Domestic Product (GDP) measures a country’s total income and expenditure.</a:t>
            </a:r>
          </a:p>
          <a:p>
            <a:pPr>
              <a:spcBef>
                <a:spcPts val="600"/>
              </a:spcBef>
              <a:spcAft>
                <a:spcPts val="600"/>
              </a:spcAft>
              <a:buSzPct val="120000"/>
              <a:buFont typeface="Arial" pitchFamily="34" charset="0"/>
              <a:buChar char="•"/>
            </a:pPr>
            <a:r>
              <a:rPr lang="en-US" sz="2800" dirty="0"/>
              <a:t>The four spending components of GDP include: Consumption, Investment, Government Purchases, and Net Exports.</a:t>
            </a:r>
          </a:p>
          <a:p>
            <a:pPr>
              <a:spcBef>
                <a:spcPts val="600"/>
              </a:spcBef>
              <a:spcAft>
                <a:spcPts val="600"/>
              </a:spcAft>
              <a:buSzPct val="120000"/>
              <a:buFont typeface="Arial" pitchFamily="34" charset="0"/>
              <a:buChar char="•"/>
            </a:pPr>
            <a:r>
              <a:rPr lang="en-US" sz="2800" dirty="0"/>
              <a:t>Nominal GDP is measured using current prices.  Real GDP is measured using the prices of a constant base year and is corrected for inflation.  </a:t>
            </a:r>
          </a:p>
          <a:p>
            <a:pPr>
              <a:spcBef>
                <a:spcPts val="600"/>
              </a:spcBef>
              <a:spcAft>
                <a:spcPts val="600"/>
              </a:spcAft>
              <a:buSzPct val="120000"/>
              <a:buFont typeface="Arial" pitchFamily="34" charset="0"/>
              <a:buChar char="•"/>
            </a:pPr>
            <a:r>
              <a:rPr lang="en-US" sz="2800" dirty="0"/>
              <a:t>GDP is the main indicator of a country’s economic well-being, even though it is not perfect.</a:t>
            </a:r>
          </a:p>
          <a:p>
            <a:pPr lvl="1">
              <a:spcBef>
                <a:spcPts val="600"/>
              </a:spcBef>
              <a:spcAft>
                <a:spcPts val="600"/>
              </a:spcAft>
              <a:buSzPct val="120000"/>
              <a:buFont typeface="Arial" pitchFamily="34" charset="0"/>
              <a:buChar char="•"/>
            </a:pPr>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56</a:t>
            </a:fld>
            <a:endParaRPr lang="en-US"/>
          </a:p>
        </p:txBody>
      </p:sp>
      <p:sp>
        <p:nvSpPr>
          <p:cNvPr id="2" name="Title 1"/>
          <p:cNvSpPr>
            <a:spLocks noGrp="1"/>
          </p:cNvSpPr>
          <p:nvPr>
            <p:ph type="title"/>
          </p:nvPr>
        </p:nvSpPr>
        <p:spPr/>
        <p:txBody>
          <a:bodyPr/>
          <a:lstStyle/>
          <a:p>
            <a:r>
              <a:rPr lang="en-US" dirty="0" smtClean="0"/>
              <a:t>SUMMARY </a:t>
            </a:r>
            <a:endParaRPr lang="en-US" dirty="0"/>
          </a:p>
        </p:txBody>
      </p:sp>
      <p:sp>
        <p:nvSpPr>
          <p:cNvPr id="6" name="頁尾版面配置區 3"/>
          <p:cNvSpPr>
            <a:spLocks noGrp="1"/>
          </p:cNvSpPr>
          <p:nvPr>
            <p:ph type="ftr" sz="quarter" idx="11"/>
          </p:nvPr>
        </p:nvSpPr>
        <p:spPr>
          <a:xfrm>
            <a:off x="0" y="6359858"/>
            <a:ext cx="11887200" cy="498143"/>
          </a:xfrm>
        </p:spPr>
        <p:txBody>
          <a:bodyPr/>
          <a:lstStyle/>
          <a:p>
            <a:pPr>
              <a:defRPr/>
            </a:pPr>
            <a:r>
              <a:rPr lang="en-US" sz="900" dirty="0" smtClean="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sz="900" dirty="0">
              <a:solidFill>
                <a:srgbClr val="000000"/>
              </a:solidFill>
            </a:endParaRPr>
          </a:p>
        </p:txBody>
      </p:sp>
    </p:spTree>
    <p:extLst>
      <p:ext uri="{BB962C8B-B14F-4D97-AF65-F5344CB8AC3E}">
        <p14:creationId xmlns:p14="http://schemas.microsoft.com/office/powerpoint/2010/main" val="370326594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1722439" y="3081962"/>
            <a:ext cx="2035175" cy="981075"/>
          </a:xfrm>
          <a:prstGeom prst="rect">
            <a:avLst/>
          </a:prstGeom>
          <a:solidFill>
            <a:srgbClr val="FF0000"/>
          </a:solidFill>
          <a:ln w="9525">
            <a:noFill/>
            <a:miter lim="800000"/>
            <a:headEnd/>
            <a:tailEnd/>
          </a:ln>
        </p:spPr>
        <p:txBody>
          <a:bodyPr wrap="none" anchor="ctr"/>
          <a:lstStyle/>
          <a:p>
            <a:endParaRPr lang="en-US">
              <a:latin typeface="Arial"/>
              <a:cs typeface="Arial"/>
            </a:endParaRPr>
          </a:p>
        </p:txBody>
      </p:sp>
      <p:sp>
        <p:nvSpPr>
          <p:cNvPr id="185346" name="Rectangle 2"/>
          <p:cNvSpPr>
            <a:spLocks noChangeArrowheads="1"/>
          </p:cNvSpPr>
          <p:nvPr/>
        </p:nvSpPr>
        <p:spPr bwMode="auto">
          <a:xfrm>
            <a:off x="8104189" y="3069262"/>
            <a:ext cx="2251075" cy="989013"/>
          </a:xfrm>
          <a:prstGeom prst="rect">
            <a:avLst/>
          </a:prstGeom>
          <a:solidFill>
            <a:srgbClr val="FF0000"/>
          </a:solidFill>
          <a:ln w="9525">
            <a:noFill/>
            <a:miter lim="800000"/>
            <a:headEnd/>
            <a:tailEnd/>
          </a:ln>
        </p:spPr>
        <p:txBody>
          <a:bodyPr wrap="none" anchor="ctr"/>
          <a:lstStyle/>
          <a:p>
            <a:endParaRPr lang="en-US">
              <a:latin typeface="Arial"/>
              <a:cs typeface="Arial"/>
            </a:endParaRPr>
          </a:p>
        </p:txBody>
      </p:sp>
      <p:sp>
        <p:nvSpPr>
          <p:cNvPr id="11270" name="Rectangle 3"/>
          <p:cNvSpPr>
            <a:spLocks noGrp="1" noChangeArrowheads="1"/>
          </p:cNvSpPr>
          <p:nvPr>
            <p:ph type="title"/>
          </p:nvPr>
        </p:nvSpPr>
        <p:spPr/>
        <p:txBody>
          <a:bodyPr/>
          <a:lstStyle/>
          <a:p>
            <a:pPr algn="ctr" eaLnBrk="1" hangingPunct="1"/>
            <a:r>
              <a:rPr lang="en-US" sz="4000" dirty="0">
                <a:solidFill>
                  <a:srgbClr val="C00000"/>
                </a:solidFill>
              </a:rPr>
              <a:t>The circular-flow diagram – 1 </a:t>
            </a:r>
          </a:p>
        </p:txBody>
      </p:sp>
      <p:sp>
        <p:nvSpPr>
          <p:cNvPr id="7" name="Slide Number Placeholder 6"/>
          <p:cNvSpPr>
            <a:spLocks noGrp="1"/>
          </p:cNvSpPr>
          <p:nvPr>
            <p:ph type="sldNum" sz="quarter" idx="10"/>
          </p:nvPr>
        </p:nvSpPr>
        <p:spPr>
          <a:prstGeom prst="rect">
            <a:avLst/>
          </a:prstGeom>
        </p:spPr>
        <p:txBody>
          <a:bodyPr/>
          <a:lstStyle/>
          <a:p>
            <a:pPr>
              <a:defRPr/>
            </a:pPr>
            <a:fld id="{2F37425F-5E17-4209-B948-B5CE2119E408}" type="slidenum">
              <a:rPr lang="en-US" smtClean="0"/>
              <a:pPr>
                <a:defRPr/>
              </a:pPr>
              <a:t>6</a:t>
            </a:fld>
            <a:endParaRPr lang="en-US" dirty="0"/>
          </a:p>
        </p:txBody>
      </p:sp>
      <p:sp>
        <p:nvSpPr>
          <p:cNvPr id="15" name="Footer Placeholder 2"/>
          <p:cNvSpPr>
            <a:spLocks noGrp="1"/>
          </p:cNvSpPr>
          <p:nvPr>
            <p:ph type="ftr" sz="quarter" idx="11"/>
          </p:nvPr>
        </p:nvSpPr>
        <p:spPr>
          <a:xfrm>
            <a:off x="0" y="6324601"/>
            <a:ext cx="11887200" cy="5334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 2021 Cengage Learning</a:t>
            </a:r>
            <a:r>
              <a:rPr lang="en-US" baseline="30000" dirty="0"/>
              <a:t>®</a:t>
            </a:r>
            <a:r>
              <a:rPr lang="en-US" dirty="0"/>
              <a:t>.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185348" name="Text Box 4"/>
          <p:cNvSpPr txBox="1">
            <a:spLocks noChangeArrowheads="1"/>
          </p:cNvSpPr>
          <p:nvPr/>
        </p:nvSpPr>
        <p:spPr bwMode="auto">
          <a:xfrm>
            <a:off x="4038601" y="1016624"/>
            <a:ext cx="6259513" cy="1878976"/>
          </a:xfrm>
          <a:prstGeom prst="rect">
            <a:avLst/>
          </a:prstGeom>
          <a:noFill/>
          <a:ln w="9525">
            <a:solidFill>
              <a:srgbClr val="C00000"/>
            </a:solidFill>
            <a:miter lim="800000"/>
            <a:headEnd/>
            <a:tailEnd/>
          </a:ln>
          <a:effectLst/>
        </p:spPr>
        <p:txBody>
          <a:bodyPr wrap="square">
            <a:spAutoFit/>
          </a:bodyPr>
          <a:lstStyle/>
          <a:p>
            <a:pPr marL="290513" indent="-231775">
              <a:spcBef>
                <a:spcPct val="15000"/>
              </a:spcBef>
              <a:buClr>
                <a:srgbClr val="CC0000"/>
              </a:buClr>
              <a:defRPr/>
            </a:pPr>
            <a:r>
              <a:rPr lang="en-US" sz="2700" b="1" dirty="0">
                <a:latin typeface="Arial"/>
                <a:cs typeface="Arial"/>
              </a:rPr>
              <a:t>Households</a:t>
            </a:r>
            <a:r>
              <a:rPr lang="en-US" sz="2700" dirty="0">
                <a:latin typeface="Arial"/>
                <a:cs typeface="Arial"/>
              </a:rPr>
              <a:t>:</a:t>
            </a:r>
          </a:p>
          <a:p>
            <a:pPr marL="290513" indent="-231775">
              <a:spcBef>
                <a:spcPct val="15000"/>
              </a:spcBef>
              <a:buClr>
                <a:srgbClr val="CC0000"/>
              </a:buClr>
              <a:buFont typeface="Wingdings" pitchFamily="2" charset="2"/>
              <a:buChar char="§"/>
              <a:defRPr/>
            </a:pPr>
            <a:r>
              <a:rPr lang="en-US" sz="2700" dirty="0">
                <a:latin typeface="Arial"/>
                <a:cs typeface="Arial"/>
              </a:rPr>
              <a:t>own the factors of production, sell or rent them to firms for income</a:t>
            </a:r>
          </a:p>
          <a:p>
            <a:pPr marL="290513" indent="-231775">
              <a:spcBef>
                <a:spcPct val="15000"/>
              </a:spcBef>
              <a:buClr>
                <a:srgbClr val="CC0000"/>
              </a:buClr>
              <a:buFont typeface="Wingdings" pitchFamily="2" charset="2"/>
              <a:buChar char="§"/>
              <a:defRPr/>
            </a:pPr>
            <a:r>
              <a:rPr lang="en-US" sz="2700" dirty="0">
                <a:latin typeface="Arial"/>
                <a:cs typeface="Arial"/>
              </a:rPr>
              <a:t>buy and consume goods &amp; services</a:t>
            </a:r>
          </a:p>
        </p:txBody>
      </p:sp>
      <p:grpSp>
        <p:nvGrpSpPr>
          <p:cNvPr id="2" name="Group 5"/>
          <p:cNvGrpSpPr>
            <a:grpSpLocks/>
          </p:cNvGrpSpPr>
          <p:nvPr/>
        </p:nvGrpSpPr>
        <p:grpSpPr bwMode="auto">
          <a:xfrm>
            <a:off x="8148639" y="3116887"/>
            <a:ext cx="2162175" cy="893763"/>
            <a:chOff x="4173" y="1870"/>
            <a:chExt cx="1362" cy="563"/>
          </a:xfrm>
        </p:grpSpPr>
        <p:sp>
          <p:nvSpPr>
            <p:cNvPr id="11277" name="Rectangle 6"/>
            <p:cNvSpPr>
              <a:spLocks noChangeArrowheads="1"/>
            </p:cNvSpPr>
            <p:nvPr/>
          </p:nvSpPr>
          <p:spPr bwMode="auto">
            <a:xfrm>
              <a:off x="4173" y="1870"/>
              <a:ext cx="1362" cy="563"/>
            </a:xfrm>
            <a:prstGeom prst="rect">
              <a:avLst/>
            </a:prstGeom>
            <a:solidFill>
              <a:srgbClr val="99CCFF"/>
            </a:solidFill>
            <a:ln w="9525">
              <a:noFill/>
              <a:miter lim="800000"/>
              <a:headEnd/>
              <a:tailEnd/>
            </a:ln>
            <a:effectLst>
              <a:outerShdw blurRad="50800" dist="38100" dir="2700000" algn="tl" rotWithShape="0">
                <a:srgbClr val="000000">
                  <a:alpha val="40000"/>
                </a:srgbClr>
              </a:outerShdw>
            </a:effectLst>
          </p:spPr>
          <p:txBody>
            <a:bodyPr/>
            <a:lstStyle/>
            <a:p>
              <a:endParaRPr lang="en-US">
                <a:latin typeface="Arial"/>
                <a:cs typeface="Arial"/>
              </a:endParaRPr>
            </a:p>
          </p:txBody>
        </p:sp>
        <p:sp>
          <p:nvSpPr>
            <p:cNvPr id="11278" name="Text Box 7"/>
            <p:cNvSpPr txBox="1">
              <a:spLocks noChangeArrowheads="1"/>
            </p:cNvSpPr>
            <p:nvPr/>
          </p:nvSpPr>
          <p:spPr bwMode="auto">
            <a:xfrm>
              <a:off x="4202" y="1998"/>
              <a:ext cx="1309" cy="317"/>
            </a:xfrm>
            <a:prstGeom prst="rect">
              <a:avLst/>
            </a:prstGeom>
            <a:noFill/>
            <a:ln w="9525">
              <a:noFill/>
              <a:miter lim="800000"/>
              <a:headEnd/>
              <a:tailEnd/>
            </a:ln>
          </p:spPr>
          <p:txBody>
            <a:bodyPr>
              <a:spAutoFit/>
            </a:bodyPr>
            <a:lstStyle/>
            <a:p>
              <a:pPr algn="ctr">
                <a:spcBef>
                  <a:spcPct val="50000"/>
                </a:spcBef>
              </a:pPr>
              <a:r>
                <a:rPr lang="en-US" sz="2700">
                  <a:latin typeface="Arial"/>
                  <a:cs typeface="Arial"/>
                </a:rPr>
                <a:t>Households</a:t>
              </a:r>
            </a:p>
          </p:txBody>
        </p:sp>
      </p:grpSp>
      <p:grpSp>
        <p:nvGrpSpPr>
          <p:cNvPr id="3" name="Group 8"/>
          <p:cNvGrpSpPr>
            <a:grpSpLocks/>
          </p:cNvGrpSpPr>
          <p:nvPr/>
        </p:nvGrpSpPr>
        <p:grpSpPr bwMode="auto">
          <a:xfrm>
            <a:off x="1765300" y="3126412"/>
            <a:ext cx="1944688" cy="893763"/>
            <a:chOff x="131" y="1876"/>
            <a:chExt cx="1225" cy="563"/>
          </a:xfrm>
          <a:effectLst/>
        </p:grpSpPr>
        <p:sp>
          <p:nvSpPr>
            <p:cNvPr id="11275" name="Rectangle 9"/>
            <p:cNvSpPr>
              <a:spLocks noChangeArrowheads="1"/>
            </p:cNvSpPr>
            <p:nvPr/>
          </p:nvSpPr>
          <p:spPr bwMode="auto">
            <a:xfrm>
              <a:off x="131" y="1876"/>
              <a:ext cx="1225" cy="563"/>
            </a:xfrm>
            <a:prstGeom prst="rect">
              <a:avLst/>
            </a:prstGeom>
            <a:solidFill>
              <a:srgbClr val="99CCFF"/>
            </a:solidFill>
            <a:ln w="9525">
              <a:noFill/>
              <a:miter lim="800000"/>
              <a:headEnd/>
              <a:tailEnd/>
            </a:ln>
            <a:effectLst>
              <a:outerShdw blurRad="50800" dist="38100" dir="2700000" algn="tl" rotWithShape="0">
                <a:srgbClr val="000000">
                  <a:alpha val="40000"/>
                </a:srgbClr>
              </a:outerShdw>
            </a:effectLst>
          </p:spPr>
          <p:txBody>
            <a:bodyPr/>
            <a:lstStyle/>
            <a:p>
              <a:endParaRPr lang="en-US">
                <a:latin typeface="Arial"/>
                <a:cs typeface="Arial"/>
              </a:endParaRPr>
            </a:p>
          </p:txBody>
        </p:sp>
        <p:sp>
          <p:nvSpPr>
            <p:cNvPr id="11276" name="Text Box 10"/>
            <p:cNvSpPr txBox="1">
              <a:spLocks noChangeArrowheads="1"/>
            </p:cNvSpPr>
            <p:nvPr/>
          </p:nvSpPr>
          <p:spPr bwMode="auto">
            <a:xfrm>
              <a:off x="246" y="1989"/>
              <a:ext cx="1021" cy="317"/>
            </a:xfrm>
            <a:prstGeom prst="rect">
              <a:avLst/>
            </a:prstGeom>
            <a:noFill/>
            <a:ln w="9525">
              <a:noFill/>
              <a:miter lim="800000"/>
              <a:headEnd/>
              <a:tailEnd/>
            </a:ln>
          </p:spPr>
          <p:txBody>
            <a:bodyPr>
              <a:spAutoFit/>
            </a:bodyPr>
            <a:lstStyle/>
            <a:p>
              <a:pPr algn="ctr">
                <a:spcBef>
                  <a:spcPct val="50000"/>
                </a:spcBef>
              </a:pPr>
              <a:r>
                <a:rPr lang="en-US" sz="2700">
                  <a:latin typeface="Arial"/>
                  <a:cs typeface="Arial"/>
                </a:rPr>
                <a:t>Firms</a:t>
              </a:r>
            </a:p>
          </p:txBody>
        </p:sp>
      </p:grpSp>
      <p:sp>
        <p:nvSpPr>
          <p:cNvPr id="187401" name="Text Box 9"/>
          <p:cNvSpPr txBox="1">
            <a:spLocks noChangeArrowheads="1"/>
          </p:cNvSpPr>
          <p:nvPr/>
        </p:nvSpPr>
        <p:spPr bwMode="auto">
          <a:xfrm>
            <a:off x="1746250" y="4217024"/>
            <a:ext cx="6178550" cy="1878976"/>
          </a:xfrm>
          <a:prstGeom prst="rect">
            <a:avLst/>
          </a:prstGeom>
          <a:noFill/>
          <a:ln w="9525">
            <a:solidFill>
              <a:srgbClr val="C00000"/>
            </a:solidFill>
            <a:miter lim="800000"/>
            <a:headEnd/>
            <a:tailEnd/>
          </a:ln>
          <a:effectLst/>
        </p:spPr>
        <p:txBody>
          <a:bodyPr wrap="square">
            <a:spAutoFit/>
          </a:bodyPr>
          <a:lstStyle/>
          <a:p>
            <a:pPr marL="290513" indent="-231775">
              <a:spcBef>
                <a:spcPct val="15000"/>
              </a:spcBef>
              <a:buClr>
                <a:srgbClr val="CC0000"/>
              </a:buClr>
              <a:defRPr/>
            </a:pPr>
            <a:r>
              <a:rPr lang="en-US" sz="2700" b="1" dirty="0">
                <a:latin typeface="Arial"/>
                <a:cs typeface="Arial"/>
              </a:rPr>
              <a:t>Firms</a:t>
            </a:r>
            <a:r>
              <a:rPr lang="en-US" sz="2700" dirty="0">
                <a:latin typeface="Arial"/>
                <a:cs typeface="Arial"/>
              </a:rPr>
              <a:t>:</a:t>
            </a:r>
          </a:p>
          <a:p>
            <a:pPr marL="290513" indent="-231775">
              <a:spcBef>
                <a:spcPct val="15000"/>
              </a:spcBef>
              <a:buClr>
                <a:srgbClr val="CC0000"/>
              </a:buClr>
              <a:buFont typeface="Wingdings" pitchFamily="2" charset="2"/>
              <a:buChar char="§"/>
              <a:defRPr/>
            </a:pPr>
            <a:r>
              <a:rPr lang="en-US" sz="2700" dirty="0">
                <a:latin typeface="Arial"/>
                <a:cs typeface="Arial"/>
              </a:rPr>
              <a:t>Buy or hire factors of production, use them to produce goods and services</a:t>
            </a:r>
          </a:p>
          <a:p>
            <a:pPr marL="290513" indent="-231775">
              <a:spcBef>
                <a:spcPct val="15000"/>
              </a:spcBef>
              <a:buClr>
                <a:srgbClr val="CC0000"/>
              </a:buClr>
              <a:buFont typeface="Wingdings" pitchFamily="2" charset="2"/>
              <a:buChar char="§"/>
              <a:defRPr/>
            </a:pPr>
            <a:r>
              <a:rPr lang="en-US" sz="2700" dirty="0">
                <a:latin typeface="Arial"/>
                <a:cs typeface="Arial"/>
              </a:rPr>
              <a:t>sell goods &amp; services</a:t>
            </a:r>
          </a:p>
        </p:txBody>
      </p:sp>
    </p:spTree>
    <p:extLst>
      <p:ext uri="{BB962C8B-B14F-4D97-AF65-F5344CB8AC3E}">
        <p14:creationId xmlns:p14="http://schemas.microsoft.com/office/powerpoint/2010/main" val="34514787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5348"/>
                                        </p:tgtEl>
                                        <p:attrNameLst>
                                          <p:attrName>style.visibility</p:attrName>
                                        </p:attrNameLst>
                                      </p:cBhvr>
                                      <p:to>
                                        <p:strVal val="visible"/>
                                      </p:to>
                                    </p:set>
                                    <p:animEffect transition="in" filter="fade">
                                      <p:cBhvr>
                                        <p:cTn id="17" dur="500"/>
                                        <p:tgtEl>
                                          <p:spTgt spid="18534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5346"/>
                                        </p:tgtEl>
                                        <p:attrNameLst>
                                          <p:attrName>style.visibility</p:attrName>
                                        </p:attrNameLst>
                                      </p:cBhvr>
                                      <p:to>
                                        <p:strVal val="visible"/>
                                      </p:to>
                                    </p:set>
                                    <p:animEffect transition="in" filter="fade">
                                      <p:cBhvr>
                                        <p:cTn id="20" dur="500"/>
                                        <p:tgtEl>
                                          <p:spTgt spid="18534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7401"/>
                                        </p:tgtEl>
                                        <p:attrNameLst>
                                          <p:attrName>style.visibility</p:attrName>
                                        </p:attrNameLst>
                                      </p:cBhvr>
                                      <p:to>
                                        <p:strVal val="visible"/>
                                      </p:to>
                                    </p:set>
                                    <p:animEffect transition="in" filter="fade">
                                      <p:cBhvr>
                                        <p:cTn id="25" dur="500"/>
                                        <p:tgtEl>
                                          <p:spTgt spid="18740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7394"/>
                                        </p:tgtEl>
                                        <p:attrNameLst>
                                          <p:attrName>style.visibility</p:attrName>
                                        </p:attrNameLst>
                                      </p:cBhvr>
                                      <p:to>
                                        <p:strVal val="visible"/>
                                      </p:to>
                                    </p:set>
                                    <p:animEffect transition="in" filter="fade">
                                      <p:cBhvr>
                                        <p:cTn id="28" dur="500"/>
                                        <p:tgtEl>
                                          <p:spTgt spid="187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animBg="1"/>
      <p:bldP spid="185346" grpId="0" animBg="1"/>
      <p:bldP spid="185348" grpId="0" animBg="1"/>
      <p:bldP spid="1874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algn="ctr" eaLnBrk="1" hangingPunct="1"/>
            <a:r>
              <a:rPr lang="en-US" sz="4000" dirty="0">
                <a:solidFill>
                  <a:srgbClr val="C00000"/>
                </a:solidFill>
              </a:rPr>
              <a:t>The circular-flow diagram – 2 </a:t>
            </a:r>
          </a:p>
        </p:txBody>
      </p:sp>
      <p:sp>
        <p:nvSpPr>
          <p:cNvPr id="26" name="Slide Number Placeholder 25"/>
          <p:cNvSpPr>
            <a:spLocks noGrp="1"/>
          </p:cNvSpPr>
          <p:nvPr>
            <p:ph type="sldNum" sz="quarter" idx="10"/>
          </p:nvPr>
        </p:nvSpPr>
        <p:spPr>
          <a:prstGeom prst="rect">
            <a:avLst/>
          </a:prstGeom>
        </p:spPr>
        <p:txBody>
          <a:bodyPr/>
          <a:lstStyle/>
          <a:p>
            <a:pPr>
              <a:defRPr/>
            </a:pPr>
            <a:fld id="{2F37425F-5E17-4209-B948-B5CE2119E408}" type="slidenum">
              <a:rPr lang="en-US" smtClean="0"/>
              <a:pPr>
                <a:defRPr/>
              </a:pPr>
              <a:t>7</a:t>
            </a:fld>
            <a:endParaRPr lang="en-US" dirty="0"/>
          </a:p>
        </p:txBody>
      </p:sp>
      <p:sp>
        <p:nvSpPr>
          <p:cNvPr id="57" name="Footer Placeholder 2"/>
          <p:cNvSpPr>
            <a:spLocks noGrp="1"/>
          </p:cNvSpPr>
          <p:nvPr>
            <p:ph type="ftr" sz="quarter" idx="11"/>
          </p:nvPr>
        </p:nvSpPr>
        <p:spPr>
          <a:xfrm>
            <a:off x="0" y="6324601"/>
            <a:ext cx="11811000" cy="5334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 2021 Cengage Learning</a:t>
            </a:r>
            <a:r>
              <a:rPr lang="en-US" baseline="30000" dirty="0"/>
              <a:t>®</a:t>
            </a:r>
            <a:r>
              <a:rPr lang="en-US" dirty="0"/>
              <a:t>.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grpSp>
        <p:nvGrpSpPr>
          <p:cNvPr id="2" name="Group 3"/>
          <p:cNvGrpSpPr>
            <a:grpSpLocks/>
          </p:cNvGrpSpPr>
          <p:nvPr/>
        </p:nvGrpSpPr>
        <p:grpSpPr bwMode="auto">
          <a:xfrm>
            <a:off x="4881564" y="4503739"/>
            <a:ext cx="2422525" cy="1689100"/>
            <a:chOff x="2115" y="2794"/>
            <a:chExt cx="1526" cy="1064"/>
          </a:xfrm>
          <a:effectLst>
            <a:outerShdw blurRad="50800" dist="38100" dir="2700000" algn="tl" rotWithShape="0">
              <a:prstClr val="black">
                <a:alpha val="40000"/>
              </a:prstClr>
            </a:outerShdw>
          </a:effectLst>
        </p:grpSpPr>
        <p:sp>
          <p:nvSpPr>
            <p:cNvPr id="12343" name="Oval 4"/>
            <p:cNvSpPr>
              <a:spLocks noChangeArrowheads="1"/>
            </p:cNvSpPr>
            <p:nvPr/>
          </p:nvSpPr>
          <p:spPr bwMode="auto">
            <a:xfrm>
              <a:off x="2138" y="2794"/>
              <a:ext cx="1462" cy="1064"/>
            </a:xfrm>
            <a:prstGeom prst="ellipse">
              <a:avLst/>
            </a:prstGeom>
            <a:solidFill>
              <a:srgbClr val="FFCC99"/>
            </a:solidFill>
            <a:ln w="9525">
              <a:noFill/>
              <a:round/>
              <a:headEnd/>
              <a:tailEnd/>
            </a:ln>
            <a:effectLst>
              <a:outerShdw blurRad="50800" dist="38100" dir="2700000" algn="tl" rotWithShape="0">
                <a:srgbClr val="000000">
                  <a:alpha val="40000"/>
                </a:srgbClr>
              </a:outerShdw>
            </a:effectLst>
          </p:spPr>
          <p:txBody>
            <a:bodyPr/>
            <a:lstStyle/>
            <a:p>
              <a:pPr>
                <a:defRPr/>
              </a:pPr>
              <a:endParaRPr lang="en-US">
                <a:latin typeface="Arial"/>
                <a:cs typeface="Arial"/>
              </a:endParaRPr>
            </a:p>
          </p:txBody>
        </p:sp>
        <p:sp>
          <p:nvSpPr>
            <p:cNvPr id="12344" name="Text Box 5"/>
            <p:cNvSpPr txBox="1">
              <a:spLocks noChangeArrowheads="1"/>
            </p:cNvSpPr>
            <p:nvPr/>
          </p:nvSpPr>
          <p:spPr bwMode="auto">
            <a:xfrm>
              <a:off x="2115" y="2930"/>
              <a:ext cx="1526" cy="808"/>
            </a:xfrm>
            <a:prstGeom prst="rect">
              <a:avLst/>
            </a:prstGeom>
            <a:noFill/>
            <a:ln w="9525">
              <a:noFill/>
              <a:miter lim="800000"/>
              <a:headEnd/>
              <a:tailEnd/>
            </a:ln>
          </p:spPr>
          <p:txBody>
            <a:bodyPr>
              <a:spAutoFit/>
            </a:bodyPr>
            <a:lstStyle/>
            <a:p>
              <a:pPr algn="ctr">
                <a:spcBef>
                  <a:spcPct val="50000"/>
                </a:spcBef>
                <a:defRPr/>
              </a:pPr>
              <a:r>
                <a:rPr lang="en-US" sz="2600" dirty="0">
                  <a:latin typeface="Arial"/>
                  <a:cs typeface="Arial"/>
                </a:rPr>
                <a:t>Markets for Factors of Production</a:t>
              </a:r>
            </a:p>
          </p:txBody>
        </p:sp>
      </p:grpSp>
      <p:grpSp>
        <p:nvGrpSpPr>
          <p:cNvPr id="3" name="Group 6"/>
          <p:cNvGrpSpPr>
            <a:grpSpLocks/>
          </p:cNvGrpSpPr>
          <p:nvPr/>
        </p:nvGrpSpPr>
        <p:grpSpPr bwMode="auto">
          <a:xfrm>
            <a:off x="8148639" y="3036890"/>
            <a:ext cx="2162175" cy="893763"/>
            <a:chOff x="4173" y="1870"/>
            <a:chExt cx="1362" cy="563"/>
          </a:xfrm>
          <a:effectLst>
            <a:outerShdw blurRad="50800" dist="38100" dir="2700000" algn="tl" rotWithShape="0">
              <a:prstClr val="black">
                <a:alpha val="40000"/>
              </a:prstClr>
            </a:outerShdw>
          </a:effectLst>
        </p:grpSpPr>
        <p:sp>
          <p:nvSpPr>
            <p:cNvPr id="12341" name="Rectangle 7"/>
            <p:cNvSpPr>
              <a:spLocks noChangeArrowheads="1"/>
            </p:cNvSpPr>
            <p:nvPr/>
          </p:nvSpPr>
          <p:spPr bwMode="auto">
            <a:xfrm>
              <a:off x="4173" y="1870"/>
              <a:ext cx="1362" cy="563"/>
            </a:xfrm>
            <a:prstGeom prst="rect">
              <a:avLst/>
            </a:prstGeom>
            <a:solidFill>
              <a:srgbClr val="99CCFF"/>
            </a:solidFill>
            <a:ln w="9525">
              <a:noFill/>
              <a:miter lim="800000"/>
              <a:headEnd/>
              <a:tailEnd/>
            </a:ln>
            <a:effectLst>
              <a:outerShdw blurRad="50800" dist="38100" dir="2700000" algn="tl" rotWithShape="0">
                <a:srgbClr val="000000">
                  <a:alpha val="40000"/>
                </a:srgbClr>
              </a:outerShdw>
            </a:effectLst>
          </p:spPr>
          <p:txBody>
            <a:bodyPr/>
            <a:lstStyle/>
            <a:p>
              <a:pPr>
                <a:defRPr/>
              </a:pPr>
              <a:endParaRPr lang="en-US">
                <a:latin typeface="Arial"/>
                <a:cs typeface="Arial"/>
              </a:endParaRPr>
            </a:p>
          </p:txBody>
        </p:sp>
        <p:sp>
          <p:nvSpPr>
            <p:cNvPr id="12342" name="Text Box 8"/>
            <p:cNvSpPr txBox="1">
              <a:spLocks noChangeArrowheads="1"/>
            </p:cNvSpPr>
            <p:nvPr/>
          </p:nvSpPr>
          <p:spPr bwMode="auto">
            <a:xfrm>
              <a:off x="4202" y="1998"/>
              <a:ext cx="1309" cy="317"/>
            </a:xfrm>
            <a:prstGeom prst="rect">
              <a:avLst/>
            </a:prstGeom>
            <a:noFill/>
            <a:ln w="9525">
              <a:noFill/>
              <a:miter lim="800000"/>
              <a:headEnd/>
              <a:tailEnd/>
            </a:ln>
          </p:spPr>
          <p:txBody>
            <a:bodyPr>
              <a:spAutoFit/>
            </a:bodyPr>
            <a:lstStyle/>
            <a:p>
              <a:pPr algn="ctr">
                <a:spcBef>
                  <a:spcPct val="50000"/>
                </a:spcBef>
                <a:defRPr/>
              </a:pPr>
              <a:r>
                <a:rPr lang="en-US" sz="2700">
                  <a:latin typeface="Arial"/>
                  <a:cs typeface="Arial"/>
                </a:rPr>
                <a:t>Households</a:t>
              </a:r>
            </a:p>
          </p:txBody>
        </p:sp>
      </p:grpSp>
      <p:grpSp>
        <p:nvGrpSpPr>
          <p:cNvPr id="4" name="Group 9"/>
          <p:cNvGrpSpPr>
            <a:grpSpLocks/>
          </p:cNvGrpSpPr>
          <p:nvPr/>
        </p:nvGrpSpPr>
        <p:grpSpPr bwMode="auto">
          <a:xfrm>
            <a:off x="1765300" y="3046415"/>
            <a:ext cx="1944688" cy="893763"/>
            <a:chOff x="131" y="1876"/>
            <a:chExt cx="1225" cy="563"/>
          </a:xfrm>
          <a:effectLst>
            <a:outerShdw blurRad="50800" dist="38100" dir="2700000" algn="tl" rotWithShape="0">
              <a:prstClr val="black">
                <a:alpha val="40000"/>
              </a:prstClr>
            </a:outerShdw>
          </a:effectLst>
        </p:grpSpPr>
        <p:sp>
          <p:nvSpPr>
            <p:cNvPr id="12339" name="Rectangle 10"/>
            <p:cNvSpPr>
              <a:spLocks noChangeArrowheads="1"/>
            </p:cNvSpPr>
            <p:nvPr/>
          </p:nvSpPr>
          <p:spPr bwMode="auto">
            <a:xfrm>
              <a:off x="131" y="1876"/>
              <a:ext cx="1225" cy="563"/>
            </a:xfrm>
            <a:prstGeom prst="rect">
              <a:avLst/>
            </a:prstGeom>
            <a:solidFill>
              <a:srgbClr val="99CCFF"/>
            </a:solidFill>
            <a:ln w="9525">
              <a:noFill/>
              <a:miter lim="800000"/>
              <a:headEnd/>
              <a:tailEnd/>
            </a:ln>
            <a:effectLst>
              <a:outerShdw blurRad="50800" dist="38100" dir="2700000" algn="tl" rotWithShape="0">
                <a:srgbClr val="000000">
                  <a:alpha val="40000"/>
                </a:srgbClr>
              </a:outerShdw>
            </a:effectLst>
          </p:spPr>
          <p:txBody>
            <a:bodyPr/>
            <a:lstStyle/>
            <a:p>
              <a:pPr>
                <a:defRPr/>
              </a:pPr>
              <a:endParaRPr lang="en-US">
                <a:latin typeface="Arial"/>
                <a:cs typeface="Arial"/>
              </a:endParaRPr>
            </a:p>
          </p:txBody>
        </p:sp>
        <p:sp>
          <p:nvSpPr>
            <p:cNvPr id="12340" name="Text Box 11"/>
            <p:cNvSpPr txBox="1">
              <a:spLocks noChangeArrowheads="1"/>
            </p:cNvSpPr>
            <p:nvPr/>
          </p:nvSpPr>
          <p:spPr bwMode="auto">
            <a:xfrm>
              <a:off x="246" y="1989"/>
              <a:ext cx="1021" cy="317"/>
            </a:xfrm>
            <a:prstGeom prst="rect">
              <a:avLst/>
            </a:prstGeom>
            <a:noFill/>
            <a:ln w="9525">
              <a:noFill/>
              <a:miter lim="800000"/>
              <a:headEnd/>
              <a:tailEnd/>
            </a:ln>
          </p:spPr>
          <p:txBody>
            <a:bodyPr>
              <a:spAutoFit/>
            </a:bodyPr>
            <a:lstStyle/>
            <a:p>
              <a:pPr algn="ctr">
                <a:spcBef>
                  <a:spcPct val="50000"/>
                </a:spcBef>
                <a:defRPr/>
              </a:pPr>
              <a:r>
                <a:rPr lang="en-US" sz="2700">
                  <a:latin typeface="Arial"/>
                  <a:cs typeface="Arial"/>
                </a:rPr>
                <a:t>Firms</a:t>
              </a:r>
            </a:p>
          </p:txBody>
        </p:sp>
      </p:grpSp>
      <p:grpSp>
        <p:nvGrpSpPr>
          <p:cNvPr id="5" name="Group 12"/>
          <p:cNvGrpSpPr>
            <a:grpSpLocks/>
          </p:cNvGrpSpPr>
          <p:nvPr/>
        </p:nvGrpSpPr>
        <p:grpSpPr bwMode="auto">
          <a:xfrm>
            <a:off x="7243763" y="3929064"/>
            <a:ext cx="2900362" cy="2235200"/>
            <a:chOff x="3603" y="2432"/>
            <a:chExt cx="1827" cy="1408"/>
          </a:xfrm>
        </p:grpSpPr>
        <p:grpSp>
          <p:nvGrpSpPr>
            <p:cNvPr id="6" name="Group 13"/>
            <p:cNvGrpSpPr>
              <a:grpSpLocks/>
            </p:cNvGrpSpPr>
            <p:nvPr/>
          </p:nvGrpSpPr>
          <p:grpSpPr bwMode="auto">
            <a:xfrm rot="5400000">
              <a:off x="3866" y="2169"/>
              <a:ext cx="1048" cy="1573"/>
              <a:chOff x="3840" y="1040"/>
              <a:chExt cx="1008" cy="752"/>
            </a:xfrm>
          </p:grpSpPr>
          <p:sp>
            <p:nvSpPr>
              <p:cNvPr id="12335" name="Line 14"/>
              <p:cNvSpPr>
                <a:spLocks noChangeShapeType="1"/>
              </p:cNvSpPr>
              <p:nvPr/>
            </p:nvSpPr>
            <p:spPr bwMode="auto">
              <a:xfrm flipH="1">
                <a:off x="3840" y="1040"/>
                <a:ext cx="1008" cy="0"/>
              </a:xfrm>
              <a:prstGeom prst="line">
                <a:avLst/>
              </a:prstGeom>
              <a:noFill/>
              <a:ln w="57150">
                <a:solidFill>
                  <a:srgbClr val="006600"/>
                </a:solidFill>
                <a:round/>
                <a:headEnd/>
                <a:tailEnd type="stealth" w="lg" len="lg"/>
              </a:ln>
            </p:spPr>
            <p:txBody>
              <a:bodyPr/>
              <a:lstStyle/>
              <a:p>
                <a:endParaRPr lang="en-US">
                  <a:latin typeface="Arial"/>
                  <a:cs typeface="Arial"/>
                </a:endParaRPr>
              </a:p>
            </p:txBody>
          </p:sp>
          <p:sp>
            <p:nvSpPr>
              <p:cNvPr id="12336" name="Line 15"/>
              <p:cNvSpPr>
                <a:spLocks noChangeShapeType="1"/>
              </p:cNvSpPr>
              <p:nvPr/>
            </p:nvSpPr>
            <p:spPr bwMode="auto">
              <a:xfrm>
                <a:off x="4830" y="1041"/>
                <a:ext cx="0" cy="751"/>
              </a:xfrm>
              <a:prstGeom prst="line">
                <a:avLst/>
              </a:prstGeom>
              <a:noFill/>
              <a:ln w="57150">
                <a:solidFill>
                  <a:srgbClr val="006600"/>
                </a:solidFill>
                <a:round/>
                <a:headEnd/>
                <a:tailEnd/>
              </a:ln>
            </p:spPr>
            <p:txBody>
              <a:bodyPr/>
              <a:lstStyle/>
              <a:p>
                <a:endParaRPr lang="en-US">
                  <a:latin typeface="Arial"/>
                  <a:cs typeface="Arial"/>
                </a:endParaRPr>
              </a:p>
            </p:txBody>
          </p:sp>
        </p:grpSp>
        <p:sp>
          <p:nvSpPr>
            <p:cNvPr id="12334" name="Text Box 16"/>
            <p:cNvSpPr txBox="1">
              <a:spLocks noChangeArrowheads="1"/>
            </p:cNvSpPr>
            <p:nvPr/>
          </p:nvSpPr>
          <p:spPr bwMode="auto">
            <a:xfrm>
              <a:off x="3821" y="3542"/>
              <a:ext cx="1609" cy="298"/>
            </a:xfrm>
            <a:prstGeom prst="rect">
              <a:avLst/>
            </a:prstGeom>
            <a:noFill/>
            <a:ln w="9525">
              <a:noFill/>
              <a:miter lim="800000"/>
              <a:headEnd/>
              <a:tailEnd/>
            </a:ln>
          </p:spPr>
          <p:txBody>
            <a:bodyPr>
              <a:spAutoFit/>
            </a:bodyPr>
            <a:lstStyle/>
            <a:p>
              <a:pPr>
                <a:spcBef>
                  <a:spcPct val="50000"/>
                </a:spcBef>
              </a:pPr>
              <a:r>
                <a:rPr lang="en-US" sz="2400" dirty="0">
                  <a:latin typeface="Arial"/>
                  <a:cs typeface="Arial"/>
                </a:rPr>
                <a:t>Income (=GDP)</a:t>
              </a:r>
            </a:p>
          </p:txBody>
        </p:sp>
      </p:grpSp>
      <p:grpSp>
        <p:nvGrpSpPr>
          <p:cNvPr id="7" name="Group 17"/>
          <p:cNvGrpSpPr>
            <a:grpSpLocks/>
          </p:cNvGrpSpPr>
          <p:nvPr/>
        </p:nvGrpSpPr>
        <p:grpSpPr bwMode="auto">
          <a:xfrm>
            <a:off x="2008189" y="3959226"/>
            <a:ext cx="2952749" cy="2441574"/>
            <a:chOff x="305" y="2451"/>
            <a:chExt cx="1860" cy="1538"/>
          </a:xfrm>
        </p:grpSpPr>
        <p:grpSp>
          <p:nvGrpSpPr>
            <p:cNvPr id="9" name="Group 18"/>
            <p:cNvGrpSpPr>
              <a:grpSpLocks/>
            </p:cNvGrpSpPr>
            <p:nvPr/>
          </p:nvGrpSpPr>
          <p:grpSpPr bwMode="auto">
            <a:xfrm>
              <a:off x="454" y="2451"/>
              <a:ext cx="1708" cy="1029"/>
              <a:chOff x="454" y="2451"/>
              <a:chExt cx="1684" cy="1029"/>
            </a:xfrm>
          </p:grpSpPr>
          <p:sp>
            <p:nvSpPr>
              <p:cNvPr id="12331" name="Line 19"/>
              <p:cNvSpPr>
                <a:spLocks noChangeShapeType="1"/>
              </p:cNvSpPr>
              <p:nvPr/>
            </p:nvSpPr>
            <p:spPr bwMode="auto">
              <a:xfrm rot="10800000" flipH="1">
                <a:off x="454" y="3480"/>
                <a:ext cx="1684" cy="0"/>
              </a:xfrm>
              <a:prstGeom prst="line">
                <a:avLst/>
              </a:prstGeom>
              <a:noFill/>
              <a:ln w="57150">
                <a:solidFill>
                  <a:srgbClr val="006600"/>
                </a:solidFill>
                <a:round/>
                <a:headEnd/>
                <a:tailEnd type="stealth" w="lg" len="lg"/>
              </a:ln>
            </p:spPr>
            <p:txBody>
              <a:bodyPr/>
              <a:lstStyle/>
              <a:p>
                <a:endParaRPr lang="en-US">
                  <a:latin typeface="Arial"/>
                  <a:cs typeface="Arial"/>
                </a:endParaRPr>
              </a:p>
            </p:txBody>
          </p:sp>
          <p:sp>
            <p:nvSpPr>
              <p:cNvPr id="12332" name="Line 20"/>
              <p:cNvSpPr>
                <a:spLocks noChangeShapeType="1"/>
              </p:cNvSpPr>
              <p:nvPr/>
            </p:nvSpPr>
            <p:spPr bwMode="auto">
              <a:xfrm rot="10800000">
                <a:off x="472" y="2451"/>
                <a:ext cx="0" cy="1029"/>
              </a:xfrm>
              <a:prstGeom prst="line">
                <a:avLst/>
              </a:prstGeom>
              <a:noFill/>
              <a:ln w="57150">
                <a:solidFill>
                  <a:srgbClr val="006600"/>
                </a:solidFill>
                <a:round/>
                <a:headEnd/>
                <a:tailEnd/>
              </a:ln>
            </p:spPr>
            <p:txBody>
              <a:bodyPr/>
              <a:lstStyle/>
              <a:p>
                <a:endParaRPr lang="en-US">
                  <a:latin typeface="Arial"/>
                  <a:cs typeface="Arial"/>
                </a:endParaRPr>
              </a:p>
            </p:txBody>
          </p:sp>
        </p:grpSp>
        <p:sp>
          <p:nvSpPr>
            <p:cNvPr id="12330" name="Text Box 21"/>
            <p:cNvSpPr txBox="1">
              <a:spLocks noChangeArrowheads="1"/>
            </p:cNvSpPr>
            <p:nvPr/>
          </p:nvSpPr>
          <p:spPr bwMode="auto">
            <a:xfrm>
              <a:off x="305" y="3470"/>
              <a:ext cx="1860" cy="519"/>
            </a:xfrm>
            <a:prstGeom prst="rect">
              <a:avLst/>
            </a:prstGeom>
            <a:noFill/>
            <a:ln w="9525">
              <a:noFill/>
              <a:miter lim="800000"/>
              <a:headEnd/>
              <a:tailEnd/>
            </a:ln>
          </p:spPr>
          <p:txBody>
            <a:bodyPr wrap="square">
              <a:spAutoFit/>
            </a:bodyPr>
            <a:lstStyle/>
            <a:p>
              <a:pPr>
                <a:lnSpc>
                  <a:spcPct val="95000"/>
                </a:lnSpc>
                <a:spcBef>
                  <a:spcPct val="50000"/>
                </a:spcBef>
              </a:pPr>
              <a:r>
                <a:rPr lang="en-US" sz="2400" dirty="0">
                  <a:latin typeface="Arial"/>
                  <a:cs typeface="Arial"/>
                </a:rPr>
                <a:t>Wages, rent, and profit (=GDP)</a:t>
              </a:r>
            </a:p>
          </p:txBody>
        </p:sp>
      </p:grpSp>
      <p:grpSp>
        <p:nvGrpSpPr>
          <p:cNvPr id="10" name="Group 22"/>
          <p:cNvGrpSpPr>
            <a:grpSpLocks/>
          </p:cNvGrpSpPr>
          <p:nvPr/>
        </p:nvGrpSpPr>
        <p:grpSpPr bwMode="auto">
          <a:xfrm>
            <a:off x="2682875" y="3944940"/>
            <a:ext cx="2222500" cy="1285875"/>
            <a:chOff x="730" y="2442"/>
            <a:chExt cx="1400" cy="810"/>
          </a:xfrm>
        </p:grpSpPr>
        <p:grpSp>
          <p:nvGrpSpPr>
            <p:cNvPr id="11" name="Group 23"/>
            <p:cNvGrpSpPr>
              <a:grpSpLocks/>
            </p:cNvGrpSpPr>
            <p:nvPr/>
          </p:nvGrpSpPr>
          <p:grpSpPr bwMode="auto">
            <a:xfrm>
              <a:off x="730" y="2442"/>
              <a:ext cx="1400" cy="810"/>
              <a:chOff x="986" y="2478"/>
              <a:chExt cx="879" cy="774"/>
            </a:xfrm>
          </p:grpSpPr>
          <p:sp>
            <p:nvSpPr>
              <p:cNvPr id="12327" name="Line 24"/>
              <p:cNvSpPr>
                <a:spLocks noChangeShapeType="1"/>
              </p:cNvSpPr>
              <p:nvPr/>
            </p:nvSpPr>
            <p:spPr bwMode="auto">
              <a:xfrm rot="5400000" flipH="1" flipV="1">
                <a:off x="600" y="2865"/>
                <a:ext cx="774" cy="0"/>
              </a:xfrm>
              <a:prstGeom prst="line">
                <a:avLst/>
              </a:prstGeom>
              <a:noFill/>
              <a:ln w="57150">
                <a:solidFill>
                  <a:srgbClr val="CC0000"/>
                </a:solidFill>
                <a:round/>
                <a:headEnd/>
                <a:tailEnd type="stealth" w="lg" len="lg"/>
              </a:ln>
            </p:spPr>
            <p:txBody>
              <a:bodyPr/>
              <a:lstStyle/>
              <a:p>
                <a:endParaRPr lang="en-US">
                  <a:latin typeface="Arial"/>
                  <a:cs typeface="Arial"/>
                </a:endParaRPr>
              </a:p>
            </p:txBody>
          </p:sp>
          <p:sp>
            <p:nvSpPr>
              <p:cNvPr id="12328" name="Line 25"/>
              <p:cNvSpPr>
                <a:spLocks noChangeShapeType="1"/>
              </p:cNvSpPr>
              <p:nvPr/>
            </p:nvSpPr>
            <p:spPr bwMode="auto">
              <a:xfrm rot="5400000" flipV="1">
                <a:off x="1426" y="2794"/>
                <a:ext cx="0" cy="879"/>
              </a:xfrm>
              <a:prstGeom prst="line">
                <a:avLst/>
              </a:prstGeom>
              <a:noFill/>
              <a:ln w="57150">
                <a:solidFill>
                  <a:srgbClr val="CC0000"/>
                </a:solidFill>
                <a:round/>
                <a:headEnd/>
                <a:tailEnd/>
              </a:ln>
            </p:spPr>
            <p:txBody>
              <a:bodyPr/>
              <a:lstStyle/>
              <a:p>
                <a:endParaRPr lang="en-US">
                  <a:latin typeface="Arial"/>
                  <a:cs typeface="Arial"/>
                </a:endParaRPr>
              </a:p>
            </p:txBody>
          </p:sp>
        </p:grpSp>
        <p:sp>
          <p:nvSpPr>
            <p:cNvPr id="12326" name="Text Box 26"/>
            <p:cNvSpPr txBox="1">
              <a:spLocks noChangeArrowheads="1"/>
            </p:cNvSpPr>
            <p:nvPr/>
          </p:nvSpPr>
          <p:spPr bwMode="auto">
            <a:xfrm>
              <a:off x="758" y="2736"/>
              <a:ext cx="1262" cy="477"/>
            </a:xfrm>
            <a:prstGeom prst="rect">
              <a:avLst/>
            </a:prstGeom>
            <a:noFill/>
            <a:ln w="9525">
              <a:noFill/>
              <a:miter lim="800000"/>
              <a:headEnd/>
              <a:tailEnd/>
            </a:ln>
          </p:spPr>
          <p:txBody>
            <a:bodyPr>
              <a:spAutoFit/>
            </a:bodyPr>
            <a:lstStyle/>
            <a:p>
              <a:pPr>
                <a:lnSpc>
                  <a:spcPct val="90000"/>
                </a:lnSpc>
                <a:spcBef>
                  <a:spcPct val="50000"/>
                </a:spcBef>
              </a:pPr>
              <a:r>
                <a:rPr lang="en-US" sz="2400" dirty="0">
                  <a:latin typeface="Arial"/>
                  <a:cs typeface="Arial"/>
                </a:rPr>
                <a:t>Factors of production</a:t>
              </a:r>
            </a:p>
          </p:txBody>
        </p:sp>
      </p:grpSp>
      <p:grpSp>
        <p:nvGrpSpPr>
          <p:cNvPr id="12" name="Group 27"/>
          <p:cNvGrpSpPr>
            <a:grpSpLocks/>
          </p:cNvGrpSpPr>
          <p:nvPr/>
        </p:nvGrpSpPr>
        <p:grpSpPr bwMode="auto">
          <a:xfrm>
            <a:off x="7256463" y="3929064"/>
            <a:ext cx="2125662" cy="1301750"/>
            <a:chOff x="3611" y="2432"/>
            <a:chExt cx="1339" cy="820"/>
          </a:xfrm>
        </p:grpSpPr>
        <p:grpSp>
          <p:nvGrpSpPr>
            <p:cNvPr id="13" name="Group 28"/>
            <p:cNvGrpSpPr>
              <a:grpSpLocks/>
            </p:cNvGrpSpPr>
            <p:nvPr/>
          </p:nvGrpSpPr>
          <p:grpSpPr bwMode="auto">
            <a:xfrm>
              <a:off x="3611" y="2432"/>
              <a:ext cx="1339" cy="820"/>
              <a:chOff x="3611" y="2456"/>
              <a:chExt cx="1339" cy="796"/>
            </a:xfrm>
          </p:grpSpPr>
          <p:sp>
            <p:nvSpPr>
              <p:cNvPr id="12323" name="Line 29"/>
              <p:cNvSpPr>
                <a:spLocks noChangeShapeType="1"/>
              </p:cNvSpPr>
              <p:nvPr/>
            </p:nvSpPr>
            <p:spPr bwMode="auto">
              <a:xfrm flipH="1" flipV="1">
                <a:off x="3611" y="3248"/>
                <a:ext cx="1339" cy="0"/>
              </a:xfrm>
              <a:prstGeom prst="line">
                <a:avLst/>
              </a:prstGeom>
              <a:noFill/>
              <a:ln w="57150">
                <a:solidFill>
                  <a:srgbClr val="CC0000"/>
                </a:solidFill>
                <a:round/>
                <a:headEnd/>
                <a:tailEnd type="stealth" w="lg" len="lg"/>
              </a:ln>
            </p:spPr>
            <p:txBody>
              <a:bodyPr/>
              <a:lstStyle/>
              <a:p>
                <a:endParaRPr lang="en-US">
                  <a:latin typeface="Arial"/>
                  <a:cs typeface="Arial"/>
                </a:endParaRPr>
              </a:p>
            </p:txBody>
          </p:sp>
          <p:sp>
            <p:nvSpPr>
              <p:cNvPr id="12324" name="Line 30"/>
              <p:cNvSpPr>
                <a:spLocks noChangeShapeType="1"/>
              </p:cNvSpPr>
              <p:nvPr/>
            </p:nvSpPr>
            <p:spPr bwMode="auto">
              <a:xfrm flipV="1">
                <a:off x="4931" y="2456"/>
                <a:ext cx="0" cy="796"/>
              </a:xfrm>
              <a:prstGeom prst="line">
                <a:avLst/>
              </a:prstGeom>
              <a:noFill/>
              <a:ln w="57150">
                <a:solidFill>
                  <a:srgbClr val="CC0000"/>
                </a:solidFill>
                <a:round/>
                <a:headEnd/>
                <a:tailEnd/>
              </a:ln>
            </p:spPr>
            <p:txBody>
              <a:bodyPr/>
              <a:lstStyle/>
              <a:p>
                <a:endParaRPr lang="en-US">
                  <a:latin typeface="Arial"/>
                  <a:cs typeface="Arial"/>
                </a:endParaRPr>
              </a:p>
            </p:txBody>
          </p:sp>
        </p:grpSp>
        <p:sp>
          <p:nvSpPr>
            <p:cNvPr id="12322" name="Text Box 31"/>
            <p:cNvSpPr txBox="1">
              <a:spLocks noChangeArrowheads="1"/>
            </p:cNvSpPr>
            <p:nvPr/>
          </p:nvSpPr>
          <p:spPr bwMode="auto">
            <a:xfrm>
              <a:off x="3682" y="2749"/>
              <a:ext cx="1262" cy="477"/>
            </a:xfrm>
            <a:prstGeom prst="rect">
              <a:avLst/>
            </a:prstGeom>
            <a:noFill/>
            <a:ln w="9525">
              <a:noFill/>
              <a:miter lim="800000"/>
              <a:headEnd/>
              <a:tailEnd/>
            </a:ln>
          </p:spPr>
          <p:txBody>
            <a:bodyPr>
              <a:spAutoFit/>
            </a:bodyPr>
            <a:lstStyle/>
            <a:p>
              <a:pPr algn="r">
                <a:lnSpc>
                  <a:spcPct val="90000"/>
                </a:lnSpc>
                <a:spcBef>
                  <a:spcPct val="50000"/>
                </a:spcBef>
              </a:pPr>
              <a:r>
                <a:rPr lang="en-US" sz="2400" dirty="0">
                  <a:latin typeface="Arial"/>
                  <a:cs typeface="Arial"/>
                </a:rPr>
                <a:t>Labor, land, capital</a:t>
              </a:r>
            </a:p>
          </p:txBody>
        </p:sp>
      </p:grpSp>
      <p:grpSp>
        <p:nvGrpSpPr>
          <p:cNvPr id="14" name="Group 32"/>
          <p:cNvGrpSpPr>
            <a:grpSpLocks/>
          </p:cNvGrpSpPr>
          <p:nvPr/>
        </p:nvGrpSpPr>
        <p:grpSpPr bwMode="auto">
          <a:xfrm>
            <a:off x="7186613" y="830264"/>
            <a:ext cx="3167062" cy="2200274"/>
            <a:chOff x="3567" y="480"/>
            <a:chExt cx="1995" cy="1386"/>
          </a:xfrm>
        </p:grpSpPr>
        <p:grpSp>
          <p:nvGrpSpPr>
            <p:cNvPr id="15" name="Group 33"/>
            <p:cNvGrpSpPr>
              <a:grpSpLocks/>
            </p:cNvGrpSpPr>
            <p:nvPr/>
          </p:nvGrpSpPr>
          <p:grpSpPr bwMode="auto">
            <a:xfrm>
              <a:off x="3567" y="852"/>
              <a:ext cx="1621" cy="1014"/>
              <a:chOff x="3527" y="852"/>
              <a:chExt cx="1661" cy="998"/>
            </a:xfrm>
          </p:grpSpPr>
          <p:sp>
            <p:nvSpPr>
              <p:cNvPr id="12319" name="Line 34"/>
              <p:cNvSpPr>
                <a:spLocks noChangeShapeType="1"/>
              </p:cNvSpPr>
              <p:nvPr/>
            </p:nvSpPr>
            <p:spPr bwMode="auto">
              <a:xfrm flipH="1">
                <a:off x="3527" y="861"/>
                <a:ext cx="1661" cy="0"/>
              </a:xfrm>
              <a:prstGeom prst="line">
                <a:avLst/>
              </a:prstGeom>
              <a:noFill/>
              <a:ln w="57150">
                <a:solidFill>
                  <a:srgbClr val="006600"/>
                </a:solidFill>
                <a:round/>
                <a:headEnd/>
                <a:tailEnd type="stealth" w="lg" len="lg"/>
              </a:ln>
            </p:spPr>
            <p:txBody>
              <a:bodyPr/>
              <a:lstStyle/>
              <a:p>
                <a:endParaRPr lang="en-US">
                  <a:latin typeface="Arial"/>
                  <a:cs typeface="Arial"/>
                </a:endParaRPr>
              </a:p>
            </p:txBody>
          </p:sp>
          <p:sp>
            <p:nvSpPr>
              <p:cNvPr id="12320" name="Line 35"/>
              <p:cNvSpPr>
                <a:spLocks noChangeShapeType="1"/>
              </p:cNvSpPr>
              <p:nvPr/>
            </p:nvSpPr>
            <p:spPr bwMode="auto">
              <a:xfrm>
                <a:off x="5168" y="852"/>
                <a:ext cx="0" cy="998"/>
              </a:xfrm>
              <a:prstGeom prst="line">
                <a:avLst/>
              </a:prstGeom>
              <a:noFill/>
              <a:ln w="57150">
                <a:solidFill>
                  <a:srgbClr val="006600"/>
                </a:solidFill>
                <a:round/>
                <a:headEnd/>
                <a:tailEnd/>
              </a:ln>
            </p:spPr>
            <p:txBody>
              <a:bodyPr/>
              <a:lstStyle/>
              <a:p>
                <a:endParaRPr lang="en-US">
                  <a:latin typeface="Arial"/>
                  <a:cs typeface="Arial"/>
                </a:endParaRPr>
              </a:p>
            </p:txBody>
          </p:sp>
        </p:grpSp>
        <p:sp>
          <p:nvSpPr>
            <p:cNvPr id="12318" name="Text Box 36"/>
            <p:cNvSpPr txBox="1">
              <a:spLocks noChangeArrowheads="1"/>
            </p:cNvSpPr>
            <p:nvPr/>
          </p:nvSpPr>
          <p:spPr bwMode="auto">
            <a:xfrm>
              <a:off x="3743" y="480"/>
              <a:ext cx="1819" cy="298"/>
            </a:xfrm>
            <a:prstGeom prst="rect">
              <a:avLst/>
            </a:prstGeom>
            <a:noFill/>
            <a:ln w="9525">
              <a:noFill/>
              <a:miter lim="800000"/>
              <a:headEnd/>
              <a:tailEnd/>
            </a:ln>
          </p:spPr>
          <p:txBody>
            <a:bodyPr>
              <a:spAutoFit/>
            </a:bodyPr>
            <a:lstStyle/>
            <a:p>
              <a:pPr>
                <a:spcBef>
                  <a:spcPct val="50000"/>
                </a:spcBef>
              </a:pPr>
              <a:r>
                <a:rPr lang="en-US" sz="2400" dirty="0">
                  <a:latin typeface="Arial"/>
                  <a:cs typeface="Arial"/>
                </a:rPr>
                <a:t>Spending (=GDP)</a:t>
              </a:r>
            </a:p>
          </p:txBody>
        </p:sp>
      </p:grpSp>
      <p:grpSp>
        <p:nvGrpSpPr>
          <p:cNvPr id="16" name="Group 37"/>
          <p:cNvGrpSpPr>
            <a:grpSpLocks/>
          </p:cNvGrpSpPr>
          <p:nvPr/>
        </p:nvGrpSpPr>
        <p:grpSpPr bwMode="auto">
          <a:xfrm>
            <a:off x="7010403" y="1730377"/>
            <a:ext cx="2351089" cy="1295400"/>
            <a:chOff x="3456" y="1047"/>
            <a:chExt cx="1481" cy="816"/>
          </a:xfrm>
        </p:grpSpPr>
        <p:grpSp>
          <p:nvGrpSpPr>
            <p:cNvPr id="17" name="Group 38"/>
            <p:cNvGrpSpPr>
              <a:grpSpLocks/>
            </p:cNvGrpSpPr>
            <p:nvPr/>
          </p:nvGrpSpPr>
          <p:grpSpPr bwMode="auto">
            <a:xfrm>
              <a:off x="3596" y="1047"/>
              <a:ext cx="1341" cy="816"/>
              <a:chOff x="3596" y="1047"/>
              <a:chExt cx="1341" cy="816"/>
            </a:xfrm>
          </p:grpSpPr>
          <p:sp>
            <p:nvSpPr>
              <p:cNvPr id="12315" name="Line 39"/>
              <p:cNvSpPr>
                <a:spLocks noChangeShapeType="1"/>
              </p:cNvSpPr>
              <p:nvPr/>
            </p:nvSpPr>
            <p:spPr bwMode="auto">
              <a:xfrm rot="-5400000" flipH="1" flipV="1">
                <a:off x="4510" y="1455"/>
                <a:ext cx="816" cy="0"/>
              </a:xfrm>
              <a:prstGeom prst="line">
                <a:avLst/>
              </a:prstGeom>
              <a:noFill/>
              <a:ln w="57150">
                <a:solidFill>
                  <a:srgbClr val="CC0000"/>
                </a:solidFill>
                <a:round/>
                <a:headEnd/>
                <a:tailEnd type="stealth" w="lg" len="lg"/>
              </a:ln>
            </p:spPr>
            <p:txBody>
              <a:bodyPr/>
              <a:lstStyle/>
              <a:p>
                <a:endParaRPr lang="en-US">
                  <a:latin typeface="Arial"/>
                  <a:cs typeface="Arial"/>
                </a:endParaRPr>
              </a:p>
            </p:txBody>
          </p:sp>
          <p:sp>
            <p:nvSpPr>
              <p:cNvPr id="12316" name="Line 40"/>
              <p:cNvSpPr>
                <a:spLocks noChangeShapeType="1"/>
              </p:cNvSpPr>
              <p:nvPr/>
            </p:nvSpPr>
            <p:spPr bwMode="auto">
              <a:xfrm rot="16200000" flipV="1">
                <a:off x="4267" y="388"/>
                <a:ext cx="0" cy="1341"/>
              </a:xfrm>
              <a:prstGeom prst="line">
                <a:avLst/>
              </a:prstGeom>
              <a:noFill/>
              <a:ln w="57150">
                <a:solidFill>
                  <a:srgbClr val="CC0000"/>
                </a:solidFill>
                <a:round/>
                <a:headEnd/>
                <a:tailEnd/>
              </a:ln>
            </p:spPr>
            <p:txBody>
              <a:bodyPr/>
              <a:lstStyle/>
              <a:p>
                <a:endParaRPr lang="en-US">
                  <a:latin typeface="Arial"/>
                  <a:cs typeface="Arial"/>
                </a:endParaRPr>
              </a:p>
            </p:txBody>
          </p:sp>
        </p:grpSp>
        <p:sp>
          <p:nvSpPr>
            <p:cNvPr id="12314" name="Text Box 41"/>
            <p:cNvSpPr txBox="1">
              <a:spLocks noChangeArrowheads="1"/>
            </p:cNvSpPr>
            <p:nvPr/>
          </p:nvSpPr>
          <p:spPr bwMode="auto">
            <a:xfrm>
              <a:off x="3456" y="1064"/>
              <a:ext cx="1465" cy="477"/>
            </a:xfrm>
            <a:prstGeom prst="rect">
              <a:avLst/>
            </a:prstGeom>
            <a:noFill/>
            <a:ln w="9525">
              <a:noFill/>
              <a:miter lim="800000"/>
              <a:headEnd/>
              <a:tailEnd/>
            </a:ln>
          </p:spPr>
          <p:txBody>
            <a:bodyPr wrap="square">
              <a:spAutoFit/>
            </a:bodyPr>
            <a:lstStyle/>
            <a:p>
              <a:pPr algn="r">
                <a:lnSpc>
                  <a:spcPct val="90000"/>
                </a:lnSpc>
                <a:spcBef>
                  <a:spcPct val="50000"/>
                </a:spcBef>
              </a:pPr>
              <a:r>
                <a:rPr lang="en-US" sz="2400" dirty="0">
                  <a:latin typeface="Arial"/>
                  <a:cs typeface="Arial"/>
                </a:rPr>
                <a:t>Goods and services bought</a:t>
              </a:r>
            </a:p>
          </p:txBody>
        </p:sp>
      </p:grpSp>
      <p:grpSp>
        <p:nvGrpSpPr>
          <p:cNvPr id="18" name="Group 42"/>
          <p:cNvGrpSpPr>
            <a:grpSpLocks/>
          </p:cNvGrpSpPr>
          <p:nvPr/>
        </p:nvGrpSpPr>
        <p:grpSpPr bwMode="auto">
          <a:xfrm>
            <a:off x="2641601" y="1674814"/>
            <a:ext cx="2259013" cy="1366838"/>
            <a:chOff x="704" y="1012"/>
            <a:chExt cx="1423" cy="861"/>
          </a:xfrm>
        </p:grpSpPr>
        <p:grpSp>
          <p:nvGrpSpPr>
            <p:cNvPr id="19" name="Group 43"/>
            <p:cNvGrpSpPr>
              <a:grpSpLocks/>
            </p:cNvGrpSpPr>
            <p:nvPr/>
          </p:nvGrpSpPr>
          <p:grpSpPr bwMode="auto">
            <a:xfrm>
              <a:off x="704" y="1012"/>
              <a:ext cx="1423" cy="861"/>
              <a:chOff x="704" y="1012"/>
              <a:chExt cx="1423" cy="885"/>
            </a:xfrm>
          </p:grpSpPr>
          <p:sp>
            <p:nvSpPr>
              <p:cNvPr id="12311" name="Line 44"/>
              <p:cNvSpPr>
                <a:spLocks noChangeShapeType="1"/>
              </p:cNvSpPr>
              <p:nvPr/>
            </p:nvSpPr>
            <p:spPr bwMode="auto">
              <a:xfrm rot="10800000" flipH="1" flipV="1">
                <a:off x="704" y="1024"/>
                <a:ext cx="1423" cy="0"/>
              </a:xfrm>
              <a:prstGeom prst="line">
                <a:avLst/>
              </a:prstGeom>
              <a:noFill/>
              <a:ln w="57150">
                <a:solidFill>
                  <a:srgbClr val="CC0000"/>
                </a:solidFill>
                <a:round/>
                <a:headEnd/>
                <a:tailEnd type="stealth" w="lg" len="lg"/>
              </a:ln>
            </p:spPr>
            <p:txBody>
              <a:bodyPr/>
              <a:lstStyle/>
              <a:p>
                <a:endParaRPr lang="en-US">
                  <a:latin typeface="Arial"/>
                  <a:cs typeface="Arial"/>
                </a:endParaRPr>
              </a:p>
            </p:txBody>
          </p:sp>
          <p:sp>
            <p:nvSpPr>
              <p:cNvPr id="12312" name="Line 45"/>
              <p:cNvSpPr>
                <a:spLocks noChangeShapeType="1"/>
              </p:cNvSpPr>
              <p:nvPr/>
            </p:nvSpPr>
            <p:spPr bwMode="auto">
              <a:xfrm rot="10800000" flipV="1">
                <a:off x="721" y="1012"/>
                <a:ext cx="0" cy="885"/>
              </a:xfrm>
              <a:prstGeom prst="line">
                <a:avLst/>
              </a:prstGeom>
              <a:noFill/>
              <a:ln w="57150">
                <a:solidFill>
                  <a:srgbClr val="CC0000"/>
                </a:solidFill>
                <a:round/>
                <a:headEnd/>
                <a:tailEnd/>
              </a:ln>
            </p:spPr>
            <p:txBody>
              <a:bodyPr/>
              <a:lstStyle/>
              <a:p>
                <a:endParaRPr lang="en-US">
                  <a:latin typeface="Arial"/>
                  <a:cs typeface="Arial"/>
                </a:endParaRPr>
              </a:p>
            </p:txBody>
          </p:sp>
        </p:grpSp>
        <p:sp>
          <p:nvSpPr>
            <p:cNvPr id="12310" name="Text Box 46"/>
            <p:cNvSpPr txBox="1">
              <a:spLocks noChangeArrowheads="1"/>
            </p:cNvSpPr>
            <p:nvPr/>
          </p:nvSpPr>
          <p:spPr bwMode="auto">
            <a:xfrm>
              <a:off x="745" y="1023"/>
              <a:ext cx="1370" cy="494"/>
            </a:xfrm>
            <a:prstGeom prst="rect">
              <a:avLst/>
            </a:prstGeom>
            <a:noFill/>
            <a:ln w="9525">
              <a:noFill/>
              <a:miter lim="800000"/>
              <a:headEnd/>
              <a:tailEnd/>
            </a:ln>
          </p:spPr>
          <p:txBody>
            <a:bodyPr wrap="square">
              <a:spAutoFit/>
            </a:bodyPr>
            <a:lstStyle/>
            <a:p>
              <a:pPr>
                <a:lnSpc>
                  <a:spcPct val="90000"/>
                </a:lnSpc>
                <a:spcBef>
                  <a:spcPct val="50000"/>
                </a:spcBef>
              </a:pPr>
              <a:r>
                <a:rPr lang="en-US" sz="2400" dirty="0">
                  <a:latin typeface="Arial"/>
                  <a:cs typeface="Arial"/>
                </a:rPr>
                <a:t>Goods and services sold</a:t>
              </a:r>
            </a:p>
          </p:txBody>
        </p:sp>
      </p:grpSp>
      <p:grpSp>
        <p:nvGrpSpPr>
          <p:cNvPr id="20" name="Group 47"/>
          <p:cNvGrpSpPr>
            <a:grpSpLocks/>
          </p:cNvGrpSpPr>
          <p:nvPr/>
        </p:nvGrpSpPr>
        <p:grpSpPr bwMode="auto">
          <a:xfrm>
            <a:off x="2117726" y="830264"/>
            <a:ext cx="2887663" cy="2205038"/>
            <a:chOff x="374" y="480"/>
            <a:chExt cx="1819" cy="1389"/>
          </a:xfrm>
        </p:grpSpPr>
        <p:grpSp>
          <p:nvGrpSpPr>
            <p:cNvPr id="21" name="Group 48"/>
            <p:cNvGrpSpPr>
              <a:grpSpLocks/>
            </p:cNvGrpSpPr>
            <p:nvPr/>
          </p:nvGrpSpPr>
          <p:grpSpPr bwMode="auto">
            <a:xfrm rot="-5400000">
              <a:off x="796" y="500"/>
              <a:ext cx="1055" cy="1683"/>
              <a:chOff x="3840" y="1040"/>
              <a:chExt cx="1008" cy="752"/>
            </a:xfrm>
          </p:grpSpPr>
          <p:sp>
            <p:nvSpPr>
              <p:cNvPr id="12307" name="Line 49"/>
              <p:cNvSpPr>
                <a:spLocks noChangeShapeType="1"/>
              </p:cNvSpPr>
              <p:nvPr/>
            </p:nvSpPr>
            <p:spPr bwMode="auto">
              <a:xfrm flipH="1">
                <a:off x="3840" y="1040"/>
                <a:ext cx="1008" cy="0"/>
              </a:xfrm>
              <a:prstGeom prst="line">
                <a:avLst/>
              </a:prstGeom>
              <a:noFill/>
              <a:ln w="57150">
                <a:solidFill>
                  <a:srgbClr val="006600"/>
                </a:solidFill>
                <a:round/>
                <a:headEnd/>
                <a:tailEnd type="stealth" w="lg" len="lg"/>
              </a:ln>
            </p:spPr>
            <p:txBody>
              <a:bodyPr/>
              <a:lstStyle/>
              <a:p>
                <a:endParaRPr lang="en-US">
                  <a:latin typeface="Arial"/>
                  <a:cs typeface="Arial"/>
                </a:endParaRPr>
              </a:p>
            </p:txBody>
          </p:sp>
          <p:sp>
            <p:nvSpPr>
              <p:cNvPr id="12308" name="Line 50"/>
              <p:cNvSpPr>
                <a:spLocks noChangeShapeType="1"/>
              </p:cNvSpPr>
              <p:nvPr/>
            </p:nvSpPr>
            <p:spPr bwMode="auto">
              <a:xfrm>
                <a:off x="4830" y="1041"/>
                <a:ext cx="0" cy="751"/>
              </a:xfrm>
              <a:prstGeom prst="line">
                <a:avLst/>
              </a:prstGeom>
              <a:noFill/>
              <a:ln w="57150">
                <a:solidFill>
                  <a:srgbClr val="006600"/>
                </a:solidFill>
                <a:round/>
                <a:headEnd/>
                <a:tailEnd/>
              </a:ln>
            </p:spPr>
            <p:txBody>
              <a:bodyPr/>
              <a:lstStyle/>
              <a:p>
                <a:endParaRPr lang="en-US">
                  <a:latin typeface="Arial"/>
                  <a:cs typeface="Arial"/>
                </a:endParaRPr>
              </a:p>
            </p:txBody>
          </p:sp>
        </p:grpSp>
        <p:sp>
          <p:nvSpPr>
            <p:cNvPr id="8" name="Text Box 51"/>
            <p:cNvSpPr txBox="1">
              <a:spLocks noChangeArrowheads="1"/>
            </p:cNvSpPr>
            <p:nvPr/>
          </p:nvSpPr>
          <p:spPr bwMode="auto">
            <a:xfrm>
              <a:off x="374" y="480"/>
              <a:ext cx="1819" cy="298"/>
            </a:xfrm>
            <a:prstGeom prst="rect">
              <a:avLst/>
            </a:prstGeom>
            <a:noFill/>
            <a:ln w="9525">
              <a:noFill/>
              <a:miter lim="800000"/>
              <a:headEnd/>
              <a:tailEnd/>
            </a:ln>
          </p:spPr>
          <p:txBody>
            <a:bodyPr>
              <a:spAutoFit/>
            </a:bodyPr>
            <a:lstStyle/>
            <a:p>
              <a:pPr>
                <a:spcBef>
                  <a:spcPct val="50000"/>
                </a:spcBef>
              </a:pPr>
              <a:r>
                <a:rPr lang="en-US" sz="2400" dirty="0">
                  <a:latin typeface="Arial"/>
                  <a:cs typeface="Arial"/>
                </a:rPr>
                <a:t>Revenue (=GDP)</a:t>
              </a:r>
            </a:p>
          </p:txBody>
        </p:sp>
      </p:grpSp>
      <p:grpSp>
        <p:nvGrpSpPr>
          <p:cNvPr id="22" name="Group 52"/>
          <p:cNvGrpSpPr>
            <a:grpSpLocks/>
          </p:cNvGrpSpPr>
          <p:nvPr/>
        </p:nvGrpSpPr>
        <p:grpSpPr bwMode="auto">
          <a:xfrm>
            <a:off x="4910139" y="884239"/>
            <a:ext cx="2320925" cy="1689100"/>
            <a:chOff x="2133" y="514"/>
            <a:chExt cx="1462" cy="1064"/>
          </a:xfrm>
          <a:effectLst>
            <a:outerShdw blurRad="50800" dist="38100" dir="2700000" algn="tl" rotWithShape="0">
              <a:prstClr val="black">
                <a:alpha val="40000"/>
              </a:prstClr>
            </a:outerShdw>
          </a:effectLst>
        </p:grpSpPr>
        <p:sp>
          <p:nvSpPr>
            <p:cNvPr id="12305" name="Oval 53"/>
            <p:cNvSpPr>
              <a:spLocks noChangeArrowheads="1"/>
            </p:cNvSpPr>
            <p:nvPr/>
          </p:nvSpPr>
          <p:spPr bwMode="auto">
            <a:xfrm>
              <a:off x="2133" y="514"/>
              <a:ext cx="1462" cy="1064"/>
            </a:xfrm>
            <a:prstGeom prst="ellipse">
              <a:avLst/>
            </a:prstGeom>
            <a:solidFill>
              <a:srgbClr val="FFCC99"/>
            </a:solidFill>
            <a:ln w="9525">
              <a:noFill/>
              <a:round/>
              <a:headEnd/>
              <a:tailEnd/>
            </a:ln>
            <a:effectLst>
              <a:outerShdw blurRad="50800" dist="38100" dir="2700000" algn="tl" rotWithShape="0">
                <a:srgbClr val="000000">
                  <a:alpha val="40000"/>
                </a:srgbClr>
              </a:outerShdw>
            </a:effectLst>
          </p:spPr>
          <p:txBody>
            <a:bodyPr/>
            <a:lstStyle/>
            <a:p>
              <a:pPr>
                <a:defRPr/>
              </a:pPr>
              <a:endParaRPr lang="en-US">
                <a:latin typeface="Arial"/>
                <a:cs typeface="Arial"/>
              </a:endParaRPr>
            </a:p>
          </p:txBody>
        </p:sp>
        <p:sp>
          <p:nvSpPr>
            <p:cNvPr id="12306" name="Text Box 54"/>
            <p:cNvSpPr txBox="1">
              <a:spLocks noChangeArrowheads="1"/>
            </p:cNvSpPr>
            <p:nvPr/>
          </p:nvSpPr>
          <p:spPr bwMode="auto">
            <a:xfrm>
              <a:off x="2190" y="671"/>
              <a:ext cx="1371" cy="808"/>
            </a:xfrm>
            <a:prstGeom prst="rect">
              <a:avLst/>
            </a:prstGeom>
            <a:noFill/>
            <a:ln w="9525">
              <a:noFill/>
              <a:miter lim="800000"/>
              <a:headEnd/>
              <a:tailEnd/>
            </a:ln>
          </p:spPr>
          <p:txBody>
            <a:bodyPr>
              <a:spAutoFit/>
            </a:bodyPr>
            <a:lstStyle/>
            <a:p>
              <a:pPr algn="ctr">
                <a:spcBef>
                  <a:spcPct val="50000"/>
                </a:spcBef>
                <a:defRPr/>
              </a:pPr>
              <a:r>
                <a:rPr lang="en-US" sz="2600" dirty="0">
                  <a:latin typeface="Arial"/>
                  <a:cs typeface="Arial"/>
                </a:rPr>
                <a:t>Markets for Goods &amp; Services</a:t>
              </a:r>
            </a:p>
          </p:txBody>
        </p:sp>
      </p:grpSp>
    </p:spTree>
    <p:extLst>
      <p:ext uri="{BB962C8B-B14F-4D97-AF65-F5344CB8AC3E}">
        <p14:creationId xmlns:p14="http://schemas.microsoft.com/office/powerpoint/2010/main" val="25619969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par>
                          <p:cTn id="13" fill="hold">
                            <p:stCondLst>
                              <p:cond delay="500"/>
                            </p:stCondLst>
                            <p:childTnLst>
                              <p:par>
                                <p:cTn id="14" presetID="18" presetClass="entr" presetSubtype="9"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up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downRight)">
                                      <p:cBhvr>
                                        <p:cTn id="21" dur="500"/>
                                        <p:tgtEl>
                                          <p:spTgt spid="7"/>
                                        </p:tgtEl>
                                      </p:cBhvr>
                                    </p:animEffect>
                                  </p:childTnLst>
                                </p:cTn>
                              </p:par>
                            </p:childTnLst>
                          </p:cTn>
                        </p:par>
                        <p:par>
                          <p:cTn id="22" fill="hold">
                            <p:stCondLst>
                              <p:cond delay="500"/>
                            </p:stCondLst>
                            <p:childTnLst>
                              <p:par>
                                <p:cTn id="23" presetID="18" presetClass="entr" presetSubtype="3"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strips(upRigh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9"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strips(upLeft)">
                                      <p:cBhvr>
                                        <p:cTn id="35" dur="500"/>
                                        <p:tgtEl>
                                          <p:spTgt spid="14"/>
                                        </p:tgtEl>
                                      </p:cBhvr>
                                    </p:animEffect>
                                  </p:childTnLst>
                                </p:cTn>
                              </p:par>
                            </p:childTnLst>
                          </p:cTn>
                        </p:par>
                        <p:par>
                          <p:cTn id="36" fill="hold">
                            <p:stCondLst>
                              <p:cond delay="500"/>
                            </p:stCondLst>
                            <p:childTnLst>
                              <p:par>
                                <p:cTn id="37" presetID="18" presetClass="entr" presetSubtype="12"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3"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strips(upRight)">
                                      <p:cBhvr>
                                        <p:cTn id="44" dur="500"/>
                                        <p:tgtEl>
                                          <p:spTgt spid="18"/>
                                        </p:tgtEl>
                                      </p:cBhvr>
                                    </p:animEffect>
                                  </p:childTnLst>
                                </p:cTn>
                              </p:par>
                            </p:childTnLst>
                          </p:cTn>
                        </p:par>
                        <p:par>
                          <p:cTn id="45" fill="hold">
                            <p:stCondLst>
                              <p:cond delay="500"/>
                            </p:stCondLst>
                            <p:childTnLst>
                              <p:par>
                                <p:cTn id="46" presetID="18" presetClass="entr" presetSubtype="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strips(downRight)">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What This Diagram Omits</a:t>
            </a:r>
          </a:p>
        </p:txBody>
      </p:sp>
      <p:sp>
        <p:nvSpPr>
          <p:cNvPr id="3" name="Content Placeholder 2"/>
          <p:cNvSpPr>
            <a:spLocks noGrp="1"/>
          </p:cNvSpPr>
          <p:nvPr>
            <p:ph idx="1"/>
          </p:nvPr>
        </p:nvSpPr>
        <p:spPr/>
        <p:txBody>
          <a:bodyPr/>
          <a:lstStyle/>
          <a:p>
            <a:r>
              <a:rPr lang="en-US" dirty="0"/>
              <a:t>The government</a:t>
            </a:r>
          </a:p>
          <a:p>
            <a:pPr lvl="1"/>
            <a:r>
              <a:rPr lang="en-US" dirty="0" smtClean="0"/>
              <a:t>Collects </a:t>
            </a:r>
            <a:r>
              <a:rPr lang="en-US" dirty="0"/>
              <a:t>taxes, buys </a:t>
            </a:r>
            <a:r>
              <a:rPr lang="en-US" dirty="0" smtClean="0"/>
              <a:t>goods and services</a:t>
            </a:r>
            <a:endParaRPr lang="en-US" dirty="0"/>
          </a:p>
          <a:p>
            <a:r>
              <a:rPr lang="en-US" dirty="0"/>
              <a:t>The financial system</a:t>
            </a:r>
          </a:p>
          <a:p>
            <a:pPr lvl="1"/>
            <a:r>
              <a:rPr lang="en-US" dirty="0" smtClean="0"/>
              <a:t>Matches </a:t>
            </a:r>
            <a:r>
              <a:rPr lang="en-US" dirty="0"/>
              <a:t>savers’ supply of funds with </a:t>
            </a:r>
            <a:r>
              <a:rPr lang="en-US" dirty="0" smtClean="0"/>
              <a:t>borrowers</a:t>
            </a:r>
            <a:r>
              <a:rPr lang="en-US" dirty="0"/>
              <a:t>’ demand for loans</a:t>
            </a:r>
          </a:p>
          <a:p>
            <a:r>
              <a:rPr lang="en-US" dirty="0"/>
              <a:t>The foreign sector</a:t>
            </a:r>
          </a:p>
          <a:p>
            <a:pPr lvl="1"/>
            <a:r>
              <a:rPr lang="en-US" dirty="0" smtClean="0"/>
              <a:t>Trades goods and services, </a:t>
            </a:r>
            <a:r>
              <a:rPr lang="en-US" dirty="0"/>
              <a:t>financial assets, </a:t>
            </a:r>
            <a:r>
              <a:rPr lang="en-US" dirty="0" smtClean="0"/>
              <a:t>and currencies </a:t>
            </a:r>
            <a:r>
              <a:rPr lang="en-US" dirty="0"/>
              <a:t>with the country’s residents</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8</a:t>
            </a:fld>
            <a:endParaRPr lang="en-US"/>
          </a:p>
        </p:txBody>
      </p:sp>
      <p:sp>
        <p:nvSpPr>
          <p:cNvPr id="6" name="頁尾版面配置區 3"/>
          <p:cNvSpPr>
            <a:spLocks noGrp="1"/>
          </p:cNvSpPr>
          <p:nvPr>
            <p:ph type="ftr" sz="quarter" idx="11"/>
          </p:nvPr>
        </p:nvSpPr>
        <p:spPr>
          <a:xfrm>
            <a:off x="0" y="6359858"/>
            <a:ext cx="11887200" cy="498143"/>
          </a:xfrm>
        </p:spPr>
        <p:txBody>
          <a:bodyPr/>
          <a:lstStyle/>
          <a:p>
            <a:pPr>
              <a:defRPr/>
            </a:pPr>
            <a:r>
              <a:rPr lang="en-US" sz="900" dirty="0" smtClean="0">
                <a:solidFill>
                  <a:srgbClr val="000000"/>
                </a:solidFill>
              </a:rPr>
              <a:t>© 2021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sz="900" dirty="0">
              <a:solidFill>
                <a:srgbClr val="000000"/>
              </a:solidFill>
            </a:endParaRPr>
          </a:p>
        </p:txBody>
      </p:sp>
    </p:spTree>
    <p:extLst>
      <p:ext uri="{BB962C8B-B14F-4D97-AF65-F5344CB8AC3E}">
        <p14:creationId xmlns:p14="http://schemas.microsoft.com/office/powerpoint/2010/main" val="151616763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762000" y="1163920"/>
            <a:ext cx="3733800" cy="596900"/>
          </a:xfrm>
          <a:prstGeom prst="rect">
            <a:avLst/>
          </a:prstGeom>
          <a:solidFill>
            <a:srgbClr val="FFFF66"/>
          </a:solidFill>
          <a:ln w="9525">
            <a:noFill/>
            <a:miter lim="800000"/>
            <a:headEnd/>
            <a:tailEnd/>
          </a:ln>
        </p:spPr>
        <p:txBody>
          <a:bodyPr wrap="none" anchor="ctr"/>
          <a:lstStyle/>
          <a:p>
            <a:endParaRPr lang="en-US">
              <a:cs typeface="Arial" charset="0"/>
            </a:endParaRPr>
          </a:p>
        </p:txBody>
      </p:sp>
      <p:sp>
        <p:nvSpPr>
          <p:cNvPr id="2" name="Title 1"/>
          <p:cNvSpPr>
            <a:spLocks noGrp="1"/>
          </p:cNvSpPr>
          <p:nvPr>
            <p:ph type="title"/>
          </p:nvPr>
        </p:nvSpPr>
        <p:spPr>
          <a:xfrm>
            <a:off x="304800" y="100940"/>
            <a:ext cx="11506200" cy="860961"/>
          </a:xfrm>
        </p:spPr>
        <p:txBody>
          <a:bodyPr/>
          <a:lstStyle/>
          <a:p>
            <a:r>
              <a:rPr lang="en-US" sz="4800" dirty="0"/>
              <a:t>Gross Domestic Product (</a:t>
            </a:r>
            <a:r>
              <a:rPr lang="en-US" sz="4800" b="1" i="1" dirty="0"/>
              <a:t>GDP</a:t>
            </a:r>
            <a:r>
              <a:rPr lang="en-US" sz="4800" dirty="0"/>
              <a:t>) Is… – 1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9</a:t>
            </a:fld>
            <a:endParaRPr lang="en-US"/>
          </a:p>
        </p:txBody>
      </p:sp>
      <p:sp>
        <p:nvSpPr>
          <p:cNvPr id="7" name="Text Placeholder 6"/>
          <p:cNvSpPr>
            <a:spLocks noGrp="1"/>
          </p:cNvSpPr>
          <p:nvPr>
            <p:ph type="body" sz="quarter" idx="12"/>
          </p:nvPr>
        </p:nvSpPr>
        <p:spPr>
          <a:xfrm>
            <a:off x="295834" y="2971800"/>
            <a:ext cx="11515165" cy="3276600"/>
          </a:xfrm>
        </p:spPr>
        <p:txBody>
          <a:bodyPr/>
          <a:lstStyle/>
          <a:p>
            <a:r>
              <a:rPr lang="en-US" sz="3200" dirty="0">
                <a:solidFill>
                  <a:schemeClr val="tx1"/>
                </a:solidFill>
              </a:rPr>
              <a:t>Goods are valued at their market prices, so:</a:t>
            </a:r>
          </a:p>
          <a:p>
            <a:pPr lvl="1"/>
            <a:r>
              <a:rPr lang="en-US" dirty="0">
                <a:solidFill>
                  <a:schemeClr val="tx1"/>
                </a:solidFill>
              </a:rPr>
              <a:t>All goods measured in the same units </a:t>
            </a:r>
            <a:r>
              <a:rPr lang="en-US" dirty="0" smtClean="0">
                <a:solidFill>
                  <a:schemeClr val="tx1"/>
                </a:solidFill>
              </a:rPr>
              <a:t>(</a:t>
            </a:r>
            <a:r>
              <a:rPr lang="en-US" dirty="0">
                <a:solidFill>
                  <a:schemeClr val="tx1"/>
                </a:solidFill>
              </a:rPr>
              <a:t>e.g., dollars in the U.S.)</a:t>
            </a:r>
          </a:p>
          <a:p>
            <a:pPr lvl="1"/>
            <a:r>
              <a:rPr lang="en-US" dirty="0">
                <a:solidFill>
                  <a:schemeClr val="tx1"/>
                </a:solidFill>
              </a:rPr>
              <a:t>Things that don’t have a market value are </a:t>
            </a:r>
            <a:r>
              <a:rPr lang="en-US" dirty="0" smtClean="0">
                <a:solidFill>
                  <a:schemeClr val="tx1"/>
                </a:solidFill>
              </a:rPr>
              <a:t>excluded,</a:t>
            </a:r>
            <a:r>
              <a:rPr lang="zh-TW" altLang="en-US" dirty="0" smtClean="0">
                <a:solidFill>
                  <a:schemeClr val="tx1"/>
                </a:solidFill>
              </a:rPr>
              <a:t> </a:t>
            </a:r>
            <a:r>
              <a:rPr lang="en-US" dirty="0" smtClean="0">
                <a:solidFill>
                  <a:schemeClr val="tx1"/>
                </a:solidFill>
              </a:rPr>
              <a:t>e.g</a:t>
            </a:r>
            <a:r>
              <a:rPr lang="en-US" dirty="0">
                <a:solidFill>
                  <a:schemeClr val="tx1"/>
                </a:solidFill>
              </a:rPr>
              <a:t>., housework you do for yourself.</a:t>
            </a:r>
          </a:p>
          <a:p>
            <a:endParaRPr lang="en-US" dirty="0">
              <a:solidFill>
                <a:schemeClr val="tx1"/>
              </a:solidFill>
            </a:endParaRPr>
          </a:p>
        </p:txBody>
      </p:sp>
      <p:sp>
        <p:nvSpPr>
          <p:cNvPr id="8" name="Footer Placeholder 2"/>
          <p:cNvSpPr>
            <a:spLocks noGrp="1"/>
          </p:cNvSpPr>
          <p:nvPr>
            <p:ph type="ftr" sz="quarter" idx="4294967295"/>
          </p:nvPr>
        </p:nvSpPr>
        <p:spPr>
          <a:xfrm>
            <a:off x="0" y="6400800"/>
            <a:ext cx="11887200" cy="4572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 2021 Cengage Learning</a:t>
            </a:r>
            <a:r>
              <a:rPr lang="en-US" baseline="30000" dirty="0"/>
              <a:t>®</a:t>
            </a:r>
            <a:r>
              <a:rPr lang="en-US" dirty="0"/>
              <a:t>.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6" name="Content Placeholder 5"/>
          <p:cNvSpPr>
            <a:spLocks noGrp="1"/>
          </p:cNvSpPr>
          <p:nvPr>
            <p:ph idx="1"/>
          </p:nvPr>
        </p:nvSpPr>
        <p:spPr>
          <a:xfrm>
            <a:off x="381000" y="1066801"/>
            <a:ext cx="11353800" cy="2743199"/>
          </a:xfrm>
        </p:spPr>
        <p:txBody>
          <a:bodyPr/>
          <a:lstStyle/>
          <a:p>
            <a:pPr>
              <a:lnSpc>
                <a:spcPct val="150000"/>
              </a:lnSpc>
              <a:spcBef>
                <a:spcPts val="1200"/>
              </a:spcBef>
              <a:spcAft>
                <a:spcPts val="600"/>
              </a:spcAft>
            </a:pPr>
            <a:r>
              <a:rPr lang="en-US" dirty="0">
                <a:solidFill>
                  <a:srgbClr val="0070C0"/>
                </a:solidFill>
              </a:rPr>
              <a:t>…the market value of all final goods &amp; </a:t>
            </a:r>
            <a:r>
              <a:rPr lang="en-US" dirty="0" smtClean="0">
                <a:solidFill>
                  <a:srgbClr val="0070C0"/>
                </a:solidFill>
              </a:rPr>
              <a:t>services</a:t>
            </a:r>
            <a:r>
              <a:rPr lang="zh-TW" altLang="en-US" dirty="0" smtClean="0">
                <a:solidFill>
                  <a:srgbClr val="0070C0"/>
                </a:solidFill>
              </a:rPr>
              <a:t> </a:t>
            </a:r>
            <a:r>
              <a:rPr lang="en-US" dirty="0" smtClean="0">
                <a:solidFill>
                  <a:srgbClr val="0070C0"/>
                </a:solidFill>
              </a:rPr>
              <a:t>produced </a:t>
            </a:r>
            <a:r>
              <a:rPr lang="en-US" dirty="0">
                <a:solidFill>
                  <a:srgbClr val="0070C0"/>
                </a:solidFill>
              </a:rPr>
              <a:t>within a country </a:t>
            </a:r>
            <a:r>
              <a:rPr lang="en-US" dirty="0" smtClean="0">
                <a:solidFill>
                  <a:srgbClr val="0070C0"/>
                </a:solidFill>
              </a:rPr>
              <a:t>in </a:t>
            </a:r>
            <a:r>
              <a:rPr lang="en-US" dirty="0">
                <a:solidFill>
                  <a:srgbClr val="0070C0"/>
                </a:solidFill>
              </a:rPr>
              <a:t>a given period of time.</a:t>
            </a:r>
          </a:p>
        </p:txBody>
      </p:sp>
    </p:spTree>
    <p:extLst>
      <p:ext uri="{BB962C8B-B14F-4D97-AF65-F5344CB8AC3E}">
        <p14:creationId xmlns:p14="http://schemas.microsoft.com/office/powerpoint/2010/main" val="109468694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AL or Ex">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AL or Ex">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31669</TotalTime>
  <Words>11034</Words>
  <Application>Microsoft Office PowerPoint</Application>
  <PresentationFormat>寬螢幕</PresentationFormat>
  <Paragraphs>1143</Paragraphs>
  <Slides>56</Slides>
  <Notes>54</Notes>
  <HiddenSlides>0</HiddenSlides>
  <MMClips>0</MMClips>
  <ScaleCrop>false</ScaleCrop>
  <HeadingPairs>
    <vt:vector size="6" baseType="variant">
      <vt:variant>
        <vt:lpstr>使用字型</vt:lpstr>
      </vt:variant>
      <vt:variant>
        <vt:i4>11</vt:i4>
      </vt:variant>
      <vt:variant>
        <vt:lpstr>佈景主題</vt:lpstr>
      </vt:variant>
      <vt:variant>
        <vt:i4>13</vt:i4>
      </vt:variant>
      <vt:variant>
        <vt:lpstr>投影片標題</vt:lpstr>
      </vt:variant>
      <vt:variant>
        <vt:i4>56</vt:i4>
      </vt:variant>
    </vt:vector>
  </HeadingPairs>
  <TitlesOfParts>
    <vt:vector size="80" baseType="lpstr">
      <vt:lpstr>Sabon-Bold</vt:lpstr>
      <vt:lpstr>微軟正黑體</vt:lpstr>
      <vt:lpstr>新細明體</vt:lpstr>
      <vt:lpstr>標楷體</vt:lpstr>
      <vt:lpstr>Arial</vt:lpstr>
      <vt:lpstr>Arial Narrow</vt:lpstr>
      <vt:lpstr>Calibri</vt:lpstr>
      <vt:lpstr>Cambria</vt:lpstr>
      <vt:lpstr>Cambria Math</vt:lpstr>
      <vt:lpstr>Times New Roman</vt:lpstr>
      <vt:lpstr>Wingdings</vt:lpstr>
      <vt:lpstr>Chapter title</vt:lpstr>
      <vt:lpstr>1_Chapter title</vt:lpstr>
      <vt:lpstr>1_Intro / Summary</vt:lpstr>
      <vt:lpstr>Intro / Summary</vt:lpstr>
      <vt:lpstr>AL or Ex</vt:lpstr>
      <vt:lpstr>Chapter content</vt:lpstr>
      <vt:lpstr>Figure</vt:lpstr>
      <vt:lpstr>Table</vt:lpstr>
      <vt:lpstr>1_AL or Ex</vt:lpstr>
      <vt:lpstr>ActiveLearning</vt:lpstr>
      <vt:lpstr>Case study</vt:lpstr>
      <vt:lpstr>Ask Experts</vt:lpstr>
      <vt:lpstr>Appendix</vt:lpstr>
      <vt:lpstr>PowerPoint 簡報</vt:lpstr>
      <vt:lpstr>IN THIS CHAPTER</vt:lpstr>
      <vt:lpstr>Income and Expenditure</vt:lpstr>
      <vt:lpstr>Active Learning 1: Income equals expenditure</vt:lpstr>
      <vt:lpstr>The Circular-Flow</vt:lpstr>
      <vt:lpstr>The circular-flow diagram – 1 </vt:lpstr>
      <vt:lpstr>The circular-flow diagram – 2 </vt:lpstr>
      <vt:lpstr>What This Diagram Omits</vt:lpstr>
      <vt:lpstr>Gross Domestic Product (GDP) Is… – 1 </vt:lpstr>
      <vt:lpstr>Gross Domestic Product (GDP) Is … – 2 </vt:lpstr>
      <vt:lpstr>Gross Domestic Product (GDP) Is … – 3 </vt:lpstr>
      <vt:lpstr>Gross Domestic Product (GDP) Is … – 4 </vt:lpstr>
      <vt:lpstr>Gross Domestic Product (GDP) Is … – 5 </vt:lpstr>
      <vt:lpstr>Gross Domestic Product (GDP) Is … – 6 </vt:lpstr>
      <vt:lpstr>Gross Domestic Product (GDP) Is … – 7 </vt:lpstr>
      <vt:lpstr>OTHER MEASURES OF INCOME</vt:lpstr>
      <vt:lpstr>OTHER MEASURES OF INCOME</vt:lpstr>
      <vt:lpstr>OTHER MEASURES OF INCOME</vt:lpstr>
      <vt:lpstr>OTHER MEASURES OF INCOME</vt:lpstr>
      <vt:lpstr>附表1 國民所得與國民儲蓄</vt:lpstr>
      <vt:lpstr>PowerPoint 簡報</vt:lpstr>
      <vt:lpstr>Active Learning 2: What is included in GDP?</vt:lpstr>
      <vt:lpstr>The Components of GDP</vt:lpstr>
      <vt:lpstr>Consumption (C)</vt:lpstr>
      <vt:lpstr>Investment (I)</vt:lpstr>
      <vt:lpstr>Government Purchases (G)</vt:lpstr>
      <vt:lpstr>Net Exports (NX)</vt:lpstr>
      <vt:lpstr>U.S. GDP and its components, 2018</vt:lpstr>
      <vt:lpstr>Table 1A GDP and Its Component (Taiwan*)</vt:lpstr>
      <vt:lpstr>Active Learning 3: GDP and its components</vt:lpstr>
      <vt:lpstr>Active Learning 3: Answers A, B</vt:lpstr>
      <vt:lpstr>Active Learning 3: Answers C, D</vt:lpstr>
      <vt:lpstr>Real versus Nominal GDP</vt:lpstr>
      <vt:lpstr>EXAMPLE 1A: Calculating nominal GDP</vt:lpstr>
      <vt:lpstr>EXAMPLE 1B: Calculating real GDP</vt:lpstr>
      <vt:lpstr>EXAMPLE 1C: Correcting for inflation </vt:lpstr>
      <vt:lpstr>Nominal and real GDP in the U.S., 1965–2019</vt:lpstr>
      <vt:lpstr>The GDP Deflator</vt:lpstr>
      <vt:lpstr>EXAMPLE 1D: Calculate the GDP deflator</vt:lpstr>
      <vt:lpstr>Active Learning 4: Computing GDP</vt:lpstr>
      <vt:lpstr>Active Learning 4: Answers A, B</vt:lpstr>
      <vt:lpstr>Active Learning 4: Answers, C</vt:lpstr>
      <vt:lpstr>OTHER MEASURES OF INCOME</vt:lpstr>
      <vt:lpstr>定基法 vs 連鎖法</vt:lpstr>
      <vt:lpstr>定基法 vs 連鎖法</vt:lpstr>
      <vt:lpstr>GDP and Economic Well-Being</vt:lpstr>
      <vt:lpstr>Senator Robert Kennedy, 1968 Gross Domestic Product…</vt:lpstr>
      <vt:lpstr>GDP Does Not Value:</vt:lpstr>
      <vt:lpstr>Then Why Do We Care About GDP?</vt:lpstr>
      <vt:lpstr>GDP and life expectancy in 12 countries</vt:lpstr>
      <vt:lpstr>GDP and average schooling in 12 countries</vt:lpstr>
      <vt:lpstr>GDP and overall life satisfaction in 12 countries</vt:lpstr>
      <vt:lpstr>THINK-PAIR-SHARE</vt:lpstr>
      <vt:lpstr>PowerPoint 簡報</vt:lpstr>
      <vt:lpstr>CHAPTER IN A NUTSHELL</vt:lpstr>
      <vt:lpstr>SUMMARY </vt:lpstr>
    </vt:vector>
  </TitlesOfParts>
  <Company>Eastern Illinois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李育儒</cp:lastModifiedBy>
  <cp:revision>1098</cp:revision>
  <cp:lastPrinted>2022-02-17T06:14:34Z</cp:lastPrinted>
  <dcterms:created xsi:type="dcterms:W3CDTF">2016-03-16T19:41:09Z</dcterms:created>
  <dcterms:modified xsi:type="dcterms:W3CDTF">2022-02-17T06:18:56Z</dcterms:modified>
</cp:coreProperties>
</file>