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0" r:id="rId2"/>
    <p:sldId id="258" r:id="rId3"/>
    <p:sldId id="291" r:id="rId4"/>
    <p:sldId id="273" r:id="rId5"/>
    <p:sldId id="296" r:id="rId6"/>
    <p:sldId id="307" r:id="rId7"/>
    <p:sldId id="310" r:id="rId8"/>
    <p:sldId id="316" r:id="rId9"/>
    <p:sldId id="317" r:id="rId10"/>
    <p:sldId id="305" r:id="rId11"/>
    <p:sldId id="309" r:id="rId12"/>
    <p:sldId id="311" r:id="rId13"/>
    <p:sldId id="314" r:id="rId14"/>
    <p:sldId id="308" r:id="rId15"/>
    <p:sldId id="312" r:id="rId16"/>
    <p:sldId id="313" r:id="rId17"/>
    <p:sldId id="315" r:id="rId18"/>
    <p:sldId id="318" r:id="rId19"/>
    <p:sldId id="320" r:id="rId20"/>
    <p:sldId id="321" r:id="rId21"/>
    <p:sldId id="322" r:id="rId22"/>
    <p:sldId id="323" r:id="rId23"/>
    <p:sldId id="325" r:id="rId24"/>
    <p:sldId id="328" r:id="rId25"/>
    <p:sldId id="329" r:id="rId26"/>
    <p:sldId id="324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DB52D"/>
    <a:srgbClr val="288DBB"/>
    <a:srgbClr val="00B6B4"/>
    <a:srgbClr val="E04548"/>
    <a:srgbClr val="12B19F"/>
    <a:srgbClr val="E71F3C"/>
    <a:srgbClr val="C1C7D0"/>
    <a:srgbClr val="FDA70B"/>
    <a:srgbClr val="0F9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9" autoAdjust="0"/>
    <p:restoredTop sz="93267" autoAdjust="0"/>
  </p:normalViewPr>
  <p:slideViewPr>
    <p:cSldViewPr snapToGrid="0">
      <p:cViewPr varScale="1">
        <p:scale>
          <a:sx n="107" d="100"/>
          <a:sy n="107" d="100"/>
        </p:scale>
        <p:origin x="17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56C7F-5155-4030-895F-1E152494CC99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AA8A1-888B-4811-8B15-994B49D89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0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329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283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731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人格特質</a:t>
            </a:r>
            <a:endParaRPr lang="en-US" altLang="zh-TW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自尊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彰顯尊榮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涉入程度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感性訴求或理性訴求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外控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凡事自有安排天定  或 事在人為、人定勝天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只會抱怨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會往更樂觀的方向思考問題找出解決辦法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自我監控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從眾與否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dirty="0"/>
              <a:t> </a:t>
            </a:r>
            <a:endParaRPr lang="en-US" altLang="zh-TW" dirty="0"/>
          </a:p>
          <a:p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四象星座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火象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衝動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風象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創新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土象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務實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水象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重情感 情緒化</a:t>
            </a:r>
            <a:r>
              <a:rPr lang="zh-TW" altLang="en-US" dirty="0"/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679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B9427-4DA6-4D9D-B3B3-D21717ECF1B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711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78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82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13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32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027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731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396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32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2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0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87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63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23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21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1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55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75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88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8E9D-BAC3-4C0A-9F9D-2261C588608A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48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F8E9D-BAC3-4C0A-9F9D-2261C588608A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E850F-BFD6-4B0F-B0E7-7A5DFC18B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46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1334602" y="3228199"/>
            <a:ext cx="6472967" cy="72960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3" name="组合 32"/>
          <p:cNvGrpSpPr/>
          <p:nvPr/>
        </p:nvGrpSpPr>
        <p:grpSpPr>
          <a:xfrm>
            <a:off x="1605347" y="3208701"/>
            <a:ext cx="2393016" cy="521378"/>
            <a:chOff x="2140462" y="3135267"/>
            <a:chExt cx="3190688" cy="695171"/>
          </a:xfrm>
        </p:grpSpPr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2140462" y="3135267"/>
              <a:ext cx="3190688" cy="687802"/>
            </a:xfrm>
            <a:prstGeom prst="rect">
              <a:avLst/>
            </a:prstGeom>
            <a:solidFill>
              <a:srgbClr val="AED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2447927" y="3141652"/>
              <a:ext cx="141896" cy="687802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2645535" y="3135267"/>
              <a:ext cx="141896" cy="687802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4847031" y="3140668"/>
              <a:ext cx="228608" cy="689770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064141" y="1195294"/>
            <a:ext cx="3102512" cy="2607332"/>
            <a:chOff x="1866900" y="304801"/>
            <a:chExt cx="3222625" cy="2708275"/>
          </a:xfrm>
        </p:grpSpPr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084388" y="538163"/>
              <a:ext cx="2792413" cy="2241550"/>
            </a:xfrm>
            <a:custGeom>
              <a:avLst/>
              <a:gdLst>
                <a:gd name="T0" fmla="*/ 345 w 1759"/>
                <a:gd name="T1" fmla="*/ 0 h 1412"/>
                <a:gd name="T2" fmla="*/ 1759 w 1759"/>
                <a:gd name="T3" fmla="*/ 533 h 1412"/>
                <a:gd name="T4" fmla="*/ 1414 w 1759"/>
                <a:gd name="T5" fmla="*/ 1412 h 1412"/>
                <a:gd name="T6" fmla="*/ 0 w 1759"/>
                <a:gd name="T7" fmla="*/ 879 h 1412"/>
                <a:gd name="T8" fmla="*/ 345 w 1759"/>
                <a:gd name="T9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" h="1412">
                  <a:moveTo>
                    <a:pt x="345" y="0"/>
                  </a:moveTo>
                  <a:lnTo>
                    <a:pt x="1759" y="533"/>
                  </a:lnTo>
                  <a:lnTo>
                    <a:pt x="1414" y="1412"/>
                  </a:lnTo>
                  <a:lnTo>
                    <a:pt x="0" y="879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2084388" y="538163"/>
              <a:ext cx="2792413" cy="2241550"/>
            </a:xfrm>
            <a:custGeom>
              <a:avLst/>
              <a:gdLst>
                <a:gd name="T0" fmla="*/ 345 w 1759"/>
                <a:gd name="T1" fmla="*/ 0 h 1412"/>
                <a:gd name="T2" fmla="*/ 1759 w 1759"/>
                <a:gd name="T3" fmla="*/ 533 h 1412"/>
                <a:gd name="T4" fmla="*/ 1414 w 1759"/>
                <a:gd name="T5" fmla="*/ 1412 h 1412"/>
                <a:gd name="T6" fmla="*/ 0 w 1759"/>
                <a:gd name="T7" fmla="*/ 879 h 1412"/>
                <a:gd name="T8" fmla="*/ 345 w 1759"/>
                <a:gd name="T9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9" h="1412">
                  <a:moveTo>
                    <a:pt x="345" y="0"/>
                  </a:moveTo>
                  <a:lnTo>
                    <a:pt x="1759" y="533"/>
                  </a:lnTo>
                  <a:lnTo>
                    <a:pt x="1414" y="1412"/>
                  </a:lnTo>
                  <a:lnTo>
                    <a:pt x="0" y="879"/>
                  </a:lnTo>
                  <a:lnTo>
                    <a:pt x="3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866900" y="304801"/>
              <a:ext cx="3222625" cy="2708275"/>
            </a:xfrm>
            <a:custGeom>
              <a:avLst/>
              <a:gdLst>
                <a:gd name="T0" fmla="*/ 180 w 759"/>
                <a:gd name="T1" fmla="*/ 55 h 637"/>
                <a:gd name="T2" fmla="*/ 163 w 759"/>
                <a:gd name="T3" fmla="*/ 101 h 637"/>
                <a:gd name="T4" fmla="*/ 645 w 759"/>
                <a:gd name="T5" fmla="*/ 282 h 637"/>
                <a:gd name="T6" fmla="*/ 552 w 759"/>
                <a:gd name="T7" fmla="*/ 519 h 637"/>
                <a:gd name="T8" fmla="*/ 115 w 759"/>
                <a:gd name="T9" fmla="*/ 355 h 637"/>
                <a:gd name="T10" fmla="*/ 225 w 759"/>
                <a:gd name="T11" fmla="*/ 73 h 637"/>
                <a:gd name="T12" fmla="*/ 180 w 759"/>
                <a:gd name="T13" fmla="*/ 55 h 637"/>
                <a:gd name="T14" fmla="*/ 163 w 759"/>
                <a:gd name="T15" fmla="*/ 101 h 637"/>
                <a:gd name="T16" fmla="*/ 180 w 759"/>
                <a:gd name="T17" fmla="*/ 55 h 637"/>
                <a:gd name="T18" fmla="*/ 134 w 759"/>
                <a:gd name="T19" fmla="*/ 37 h 637"/>
                <a:gd name="T20" fmla="*/ 5 w 759"/>
                <a:gd name="T21" fmla="*/ 365 h 637"/>
                <a:gd name="T22" fmla="*/ 6 w 759"/>
                <a:gd name="T23" fmla="*/ 403 h 637"/>
                <a:gd name="T24" fmla="*/ 33 w 759"/>
                <a:gd name="T25" fmla="*/ 429 h 637"/>
                <a:gd name="T26" fmla="*/ 562 w 759"/>
                <a:gd name="T27" fmla="*/ 628 h 637"/>
                <a:gd name="T28" fmla="*/ 625 w 759"/>
                <a:gd name="T29" fmla="*/ 600 h 637"/>
                <a:gd name="T30" fmla="*/ 754 w 759"/>
                <a:gd name="T31" fmla="*/ 272 h 637"/>
                <a:gd name="T32" fmla="*/ 754 w 759"/>
                <a:gd name="T33" fmla="*/ 234 h 637"/>
                <a:gd name="T34" fmla="*/ 726 w 759"/>
                <a:gd name="T35" fmla="*/ 208 h 637"/>
                <a:gd name="T36" fmla="*/ 197 w 759"/>
                <a:gd name="T37" fmla="*/ 9 h 637"/>
                <a:gd name="T38" fmla="*/ 134 w 759"/>
                <a:gd name="T39" fmla="*/ 37 h 637"/>
                <a:gd name="T40" fmla="*/ 180 w 759"/>
                <a:gd name="T41" fmla="*/ 5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9" h="637">
                  <a:moveTo>
                    <a:pt x="180" y="55"/>
                  </a:moveTo>
                  <a:cubicBezTo>
                    <a:pt x="163" y="101"/>
                    <a:pt x="163" y="101"/>
                    <a:pt x="163" y="101"/>
                  </a:cubicBezTo>
                  <a:cubicBezTo>
                    <a:pt x="645" y="282"/>
                    <a:pt x="645" y="282"/>
                    <a:pt x="645" y="282"/>
                  </a:cubicBezTo>
                  <a:cubicBezTo>
                    <a:pt x="552" y="519"/>
                    <a:pt x="552" y="519"/>
                    <a:pt x="552" y="519"/>
                  </a:cubicBezTo>
                  <a:cubicBezTo>
                    <a:pt x="115" y="355"/>
                    <a:pt x="115" y="355"/>
                    <a:pt x="115" y="355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5" y="365"/>
                    <a:pt x="5" y="365"/>
                    <a:pt x="5" y="365"/>
                  </a:cubicBezTo>
                  <a:cubicBezTo>
                    <a:pt x="0" y="377"/>
                    <a:pt x="0" y="391"/>
                    <a:pt x="6" y="403"/>
                  </a:cubicBezTo>
                  <a:cubicBezTo>
                    <a:pt x="11" y="415"/>
                    <a:pt x="21" y="424"/>
                    <a:pt x="33" y="429"/>
                  </a:cubicBezTo>
                  <a:cubicBezTo>
                    <a:pt x="562" y="628"/>
                    <a:pt x="562" y="628"/>
                    <a:pt x="562" y="628"/>
                  </a:cubicBezTo>
                  <a:cubicBezTo>
                    <a:pt x="587" y="637"/>
                    <a:pt x="615" y="625"/>
                    <a:pt x="625" y="600"/>
                  </a:cubicBezTo>
                  <a:cubicBezTo>
                    <a:pt x="754" y="272"/>
                    <a:pt x="754" y="272"/>
                    <a:pt x="754" y="272"/>
                  </a:cubicBezTo>
                  <a:cubicBezTo>
                    <a:pt x="759" y="260"/>
                    <a:pt x="759" y="246"/>
                    <a:pt x="754" y="234"/>
                  </a:cubicBezTo>
                  <a:cubicBezTo>
                    <a:pt x="748" y="222"/>
                    <a:pt x="738" y="212"/>
                    <a:pt x="726" y="20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72" y="0"/>
                    <a:pt x="144" y="12"/>
                    <a:pt x="134" y="37"/>
                  </a:cubicBezTo>
                  <a:cubicBezTo>
                    <a:pt x="180" y="55"/>
                    <a:pt x="180" y="55"/>
                    <a:pt x="180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2147888" y="611188"/>
              <a:ext cx="2660650" cy="2097088"/>
            </a:xfrm>
            <a:custGeom>
              <a:avLst/>
              <a:gdLst>
                <a:gd name="T0" fmla="*/ 321 w 1676"/>
                <a:gd name="T1" fmla="*/ 0 h 1321"/>
                <a:gd name="T2" fmla="*/ 1676 w 1676"/>
                <a:gd name="T3" fmla="*/ 509 h 1321"/>
                <a:gd name="T4" fmla="*/ 1358 w 1676"/>
                <a:gd name="T5" fmla="*/ 1321 h 1321"/>
                <a:gd name="T6" fmla="*/ 0 w 1676"/>
                <a:gd name="T7" fmla="*/ 811 h 1321"/>
                <a:gd name="T8" fmla="*/ 321 w 1676"/>
                <a:gd name="T9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1321">
                  <a:moveTo>
                    <a:pt x="321" y="0"/>
                  </a:moveTo>
                  <a:lnTo>
                    <a:pt x="1676" y="509"/>
                  </a:lnTo>
                  <a:lnTo>
                    <a:pt x="1358" y="1321"/>
                  </a:lnTo>
                  <a:lnTo>
                    <a:pt x="0" y="811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C5C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2147888" y="611188"/>
              <a:ext cx="2660650" cy="2097088"/>
            </a:xfrm>
            <a:custGeom>
              <a:avLst/>
              <a:gdLst>
                <a:gd name="T0" fmla="*/ 321 w 1676"/>
                <a:gd name="T1" fmla="*/ 0 h 1321"/>
                <a:gd name="T2" fmla="*/ 1676 w 1676"/>
                <a:gd name="T3" fmla="*/ 509 h 1321"/>
                <a:gd name="T4" fmla="*/ 1358 w 1676"/>
                <a:gd name="T5" fmla="*/ 1321 h 1321"/>
                <a:gd name="T6" fmla="*/ 0 w 1676"/>
                <a:gd name="T7" fmla="*/ 811 h 1321"/>
                <a:gd name="T8" fmla="*/ 321 w 1676"/>
                <a:gd name="T9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6" h="1321">
                  <a:moveTo>
                    <a:pt x="321" y="0"/>
                  </a:moveTo>
                  <a:lnTo>
                    <a:pt x="1676" y="509"/>
                  </a:lnTo>
                  <a:lnTo>
                    <a:pt x="1358" y="1321"/>
                  </a:lnTo>
                  <a:lnTo>
                    <a:pt x="0" y="811"/>
                  </a:lnTo>
                  <a:lnTo>
                    <a:pt x="3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3582988" y="831851"/>
              <a:ext cx="363538" cy="161925"/>
            </a:xfrm>
            <a:custGeom>
              <a:avLst/>
              <a:gdLst>
                <a:gd name="T0" fmla="*/ 3 w 86"/>
                <a:gd name="T1" fmla="*/ 8 h 38"/>
                <a:gd name="T2" fmla="*/ 80 w 86"/>
                <a:gd name="T3" fmla="*/ 37 h 38"/>
                <a:gd name="T4" fmla="*/ 85 w 86"/>
                <a:gd name="T5" fmla="*/ 35 h 38"/>
                <a:gd name="T6" fmla="*/ 85 w 86"/>
                <a:gd name="T7" fmla="*/ 35 h 38"/>
                <a:gd name="T8" fmla="*/ 83 w 86"/>
                <a:gd name="T9" fmla="*/ 29 h 38"/>
                <a:gd name="T10" fmla="*/ 6 w 86"/>
                <a:gd name="T11" fmla="*/ 1 h 38"/>
                <a:gd name="T12" fmla="*/ 1 w 86"/>
                <a:gd name="T13" fmla="*/ 3 h 38"/>
                <a:gd name="T14" fmla="*/ 3 w 86"/>
                <a:gd name="T15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38">
                  <a:moveTo>
                    <a:pt x="3" y="8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82" y="38"/>
                    <a:pt x="84" y="37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6" y="32"/>
                    <a:pt x="85" y="30"/>
                    <a:pt x="83" y="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8"/>
                    <a:pt x="3" y="8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398713" y="836613"/>
              <a:ext cx="2211388" cy="1624013"/>
            </a:xfrm>
            <a:custGeom>
              <a:avLst/>
              <a:gdLst>
                <a:gd name="T0" fmla="*/ 0 w 1393"/>
                <a:gd name="T1" fmla="*/ 573 h 1023"/>
                <a:gd name="T2" fmla="*/ 1173 w 1393"/>
                <a:gd name="T3" fmla="*/ 1023 h 1023"/>
                <a:gd name="T4" fmla="*/ 1393 w 1393"/>
                <a:gd name="T5" fmla="*/ 450 h 1023"/>
                <a:gd name="T6" fmla="*/ 219 w 1393"/>
                <a:gd name="T7" fmla="*/ 0 h 1023"/>
                <a:gd name="T8" fmla="*/ 0 w 1393"/>
                <a:gd name="T9" fmla="*/ 57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3" h="1023">
                  <a:moveTo>
                    <a:pt x="0" y="573"/>
                  </a:moveTo>
                  <a:lnTo>
                    <a:pt x="1173" y="1023"/>
                  </a:lnTo>
                  <a:lnTo>
                    <a:pt x="1393" y="450"/>
                  </a:lnTo>
                  <a:lnTo>
                    <a:pt x="219" y="0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398713" y="836613"/>
              <a:ext cx="2211388" cy="1624013"/>
            </a:xfrm>
            <a:custGeom>
              <a:avLst/>
              <a:gdLst>
                <a:gd name="T0" fmla="*/ 0 w 1393"/>
                <a:gd name="T1" fmla="*/ 573 h 1023"/>
                <a:gd name="T2" fmla="*/ 1173 w 1393"/>
                <a:gd name="T3" fmla="*/ 1023 h 1023"/>
                <a:gd name="T4" fmla="*/ 1393 w 1393"/>
                <a:gd name="T5" fmla="*/ 450 h 1023"/>
                <a:gd name="T6" fmla="*/ 219 w 1393"/>
                <a:gd name="T7" fmla="*/ 0 h 1023"/>
                <a:gd name="T8" fmla="*/ 0 w 1393"/>
                <a:gd name="T9" fmla="*/ 57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3" h="1023">
                  <a:moveTo>
                    <a:pt x="0" y="573"/>
                  </a:moveTo>
                  <a:lnTo>
                    <a:pt x="1173" y="1023"/>
                  </a:lnTo>
                  <a:lnTo>
                    <a:pt x="1393" y="450"/>
                  </a:lnTo>
                  <a:lnTo>
                    <a:pt x="219" y="0"/>
                  </a:lnTo>
                  <a:lnTo>
                    <a:pt x="0" y="5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728913" y="836613"/>
              <a:ext cx="1881188" cy="755650"/>
            </a:xfrm>
            <a:custGeom>
              <a:avLst/>
              <a:gdLst>
                <a:gd name="T0" fmla="*/ 0 w 1185"/>
                <a:gd name="T1" fmla="*/ 26 h 476"/>
                <a:gd name="T2" fmla="*/ 1174 w 1185"/>
                <a:gd name="T3" fmla="*/ 476 h 476"/>
                <a:gd name="T4" fmla="*/ 1185 w 1185"/>
                <a:gd name="T5" fmla="*/ 450 h 476"/>
                <a:gd name="T6" fmla="*/ 11 w 1185"/>
                <a:gd name="T7" fmla="*/ 0 h 476"/>
                <a:gd name="T8" fmla="*/ 0 w 1185"/>
                <a:gd name="T9" fmla="*/ 2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5" h="476">
                  <a:moveTo>
                    <a:pt x="0" y="26"/>
                  </a:moveTo>
                  <a:lnTo>
                    <a:pt x="1174" y="476"/>
                  </a:lnTo>
                  <a:lnTo>
                    <a:pt x="1185" y="450"/>
                  </a:lnTo>
                  <a:lnTo>
                    <a:pt x="1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2728913" y="836613"/>
              <a:ext cx="1881188" cy="755650"/>
            </a:xfrm>
            <a:custGeom>
              <a:avLst/>
              <a:gdLst>
                <a:gd name="T0" fmla="*/ 0 w 1185"/>
                <a:gd name="T1" fmla="*/ 26 h 476"/>
                <a:gd name="T2" fmla="*/ 1174 w 1185"/>
                <a:gd name="T3" fmla="*/ 476 h 476"/>
                <a:gd name="T4" fmla="*/ 1185 w 1185"/>
                <a:gd name="T5" fmla="*/ 450 h 476"/>
                <a:gd name="T6" fmla="*/ 11 w 1185"/>
                <a:gd name="T7" fmla="*/ 0 h 476"/>
                <a:gd name="T8" fmla="*/ 0 w 1185"/>
                <a:gd name="T9" fmla="*/ 2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5" h="476">
                  <a:moveTo>
                    <a:pt x="0" y="26"/>
                  </a:moveTo>
                  <a:lnTo>
                    <a:pt x="1174" y="476"/>
                  </a:lnTo>
                  <a:lnTo>
                    <a:pt x="1185" y="450"/>
                  </a:lnTo>
                  <a:lnTo>
                    <a:pt x="11" y="0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0 w 561"/>
                <a:gd name="T1" fmla="*/ 43 h 252"/>
                <a:gd name="T2" fmla="*/ 545 w 561"/>
                <a:gd name="T3" fmla="*/ 252 h 252"/>
                <a:gd name="T4" fmla="*/ 561 w 561"/>
                <a:gd name="T5" fmla="*/ 209 h 252"/>
                <a:gd name="T6" fmla="*/ 16 w 561"/>
                <a:gd name="T7" fmla="*/ 0 h 252"/>
                <a:gd name="T8" fmla="*/ 0 w 561"/>
                <a:gd name="T9" fmla="*/ 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0" y="43"/>
                  </a:move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ACD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0 w 561"/>
                <a:gd name="T1" fmla="*/ 43 h 252"/>
                <a:gd name="T2" fmla="*/ 545 w 561"/>
                <a:gd name="T3" fmla="*/ 252 h 252"/>
                <a:gd name="T4" fmla="*/ 561 w 561"/>
                <a:gd name="T5" fmla="*/ 209 h 252"/>
                <a:gd name="T6" fmla="*/ 16 w 561"/>
                <a:gd name="T7" fmla="*/ 0 h 252"/>
                <a:gd name="T8" fmla="*/ 0 w 561"/>
                <a:gd name="T9" fmla="*/ 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0" y="43"/>
                  </a:move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  <a:lnTo>
                    <a:pt x="0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2589213" y="1052513"/>
              <a:ext cx="1935163" cy="898525"/>
            </a:xfrm>
            <a:custGeom>
              <a:avLst/>
              <a:gdLst>
                <a:gd name="T0" fmla="*/ 0 w 1219"/>
                <a:gd name="T1" fmla="*/ 118 h 566"/>
                <a:gd name="T2" fmla="*/ 1176 w 1219"/>
                <a:gd name="T3" fmla="*/ 566 h 566"/>
                <a:gd name="T4" fmla="*/ 1219 w 1219"/>
                <a:gd name="T5" fmla="*/ 450 h 566"/>
                <a:gd name="T6" fmla="*/ 45 w 1219"/>
                <a:gd name="T7" fmla="*/ 0 h 566"/>
                <a:gd name="T8" fmla="*/ 0 w 1219"/>
                <a:gd name="T9" fmla="*/ 11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" h="566">
                  <a:moveTo>
                    <a:pt x="0" y="118"/>
                  </a:moveTo>
                  <a:lnTo>
                    <a:pt x="1176" y="566"/>
                  </a:lnTo>
                  <a:lnTo>
                    <a:pt x="1219" y="450"/>
                  </a:lnTo>
                  <a:lnTo>
                    <a:pt x="45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589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2589213" y="1052513"/>
              <a:ext cx="1935163" cy="898525"/>
            </a:xfrm>
            <a:custGeom>
              <a:avLst/>
              <a:gdLst>
                <a:gd name="T0" fmla="*/ 0 w 1219"/>
                <a:gd name="T1" fmla="*/ 118 h 566"/>
                <a:gd name="T2" fmla="*/ 1176 w 1219"/>
                <a:gd name="T3" fmla="*/ 566 h 566"/>
                <a:gd name="T4" fmla="*/ 1219 w 1219"/>
                <a:gd name="T5" fmla="*/ 450 h 566"/>
                <a:gd name="T6" fmla="*/ 45 w 1219"/>
                <a:gd name="T7" fmla="*/ 0 h 566"/>
                <a:gd name="T8" fmla="*/ 0 w 1219"/>
                <a:gd name="T9" fmla="*/ 11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" h="566">
                  <a:moveTo>
                    <a:pt x="0" y="118"/>
                  </a:moveTo>
                  <a:lnTo>
                    <a:pt x="1176" y="566"/>
                  </a:lnTo>
                  <a:lnTo>
                    <a:pt x="1219" y="450"/>
                  </a:lnTo>
                  <a:lnTo>
                    <a:pt x="45" y="0"/>
                  </a:lnTo>
                  <a:lnTo>
                    <a:pt x="0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3030538" y="1138238"/>
              <a:ext cx="1158875" cy="468313"/>
            </a:xfrm>
            <a:custGeom>
              <a:avLst/>
              <a:gdLst>
                <a:gd name="T0" fmla="*/ 0 w 730"/>
                <a:gd name="T1" fmla="*/ 16 h 295"/>
                <a:gd name="T2" fmla="*/ 722 w 730"/>
                <a:gd name="T3" fmla="*/ 295 h 295"/>
                <a:gd name="T4" fmla="*/ 730 w 730"/>
                <a:gd name="T5" fmla="*/ 276 h 295"/>
                <a:gd name="T6" fmla="*/ 5 w 730"/>
                <a:gd name="T7" fmla="*/ 0 h 295"/>
                <a:gd name="T8" fmla="*/ 0 w 730"/>
                <a:gd name="T9" fmla="*/ 1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295">
                  <a:moveTo>
                    <a:pt x="0" y="16"/>
                  </a:moveTo>
                  <a:lnTo>
                    <a:pt x="722" y="295"/>
                  </a:lnTo>
                  <a:lnTo>
                    <a:pt x="730" y="27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3030538" y="1138238"/>
              <a:ext cx="1158875" cy="468313"/>
            </a:xfrm>
            <a:custGeom>
              <a:avLst/>
              <a:gdLst>
                <a:gd name="T0" fmla="*/ 0 w 730"/>
                <a:gd name="T1" fmla="*/ 16 h 295"/>
                <a:gd name="T2" fmla="*/ 722 w 730"/>
                <a:gd name="T3" fmla="*/ 295 h 295"/>
                <a:gd name="T4" fmla="*/ 730 w 730"/>
                <a:gd name="T5" fmla="*/ 276 h 295"/>
                <a:gd name="T6" fmla="*/ 5 w 730"/>
                <a:gd name="T7" fmla="*/ 0 h 295"/>
                <a:gd name="T8" fmla="*/ 0 w 730"/>
                <a:gd name="T9" fmla="*/ 1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295">
                  <a:moveTo>
                    <a:pt x="0" y="16"/>
                  </a:moveTo>
                  <a:lnTo>
                    <a:pt x="722" y="295"/>
                  </a:lnTo>
                  <a:lnTo>
                    <a:pt x="730" y="276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2632075" y="1320801"/>
              <a:ext cx="525463" cy="327025"/>
            </a:xfrm>
            <a:custGeom>
              <a:avLst/>
              <a:gdLst>
                <a:gd name="T0" fmla="*/ 0 w 331"/>
                <a:gd name="T1" fmla="*/ 94 h 206"/>
                <a:gd name="T2" fmla="*/ 294 w 331"/>
                <a:gd name="T3" fmla="*/ 206 h 206"/>
                <a:gd name="T4" fmla="*/ 331 w 331"/>
                <a:gd name="T5" fmla="*/ 113 h 206"/>
                <a:gd name="T6" fmla="*/ 37 w 331"/>
                <a:gd name="T7" fmla="*/ 0 h 206"/>
                <a:gd name="T8" fmla="*/ 0 w 331"/>
                <a:gd name="T9" fmla="*/ 9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6">
                  <a:moveTo>
                    <a:pt x="0" y="94"/>
                  </a:moveTo>
                  <a:lnTo>
                    <a:pt x="294" y="206"/>
                  </a:lnTo>
                  <a:lnTo>
                    <a:pt x="331" y="113"/>
                  </a:lnTo>
                  <a:lnTo>
                    <a:pt x="37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3217863" y="1541463"/>
              <a:ext cx="525463" cy="331788"/>
            </a:xfrm>
            <a:custGeom>
              <a:avLst/>
              <a:gdLst>
                <a:gd name="T0" fmla="*/ 0 w 331"/>
                <a:gd name="T1" fmla="*/ 94 h 209"/>
                <a:gd name="T2" fmla="*/ 294 w 331"/>
                <a:gd name="T3" fmla="*/ 209 h 209"/>
                <a:gd name="T4" fmla="*/ 331 w 331"/>
                <a:gd name="T5" fmla="*/ 113 h 209"/>
                <a:gd name="T6" fmla="*/ 34 w 331"/>
                <a:gd name="T7" fmla="*/ 0 h 209"/>
                <a:gd name="T8" fmla="*/ 0 w 331"/>
                <a:gd name="T9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9">
                  <a:moveTo>
                    <a:pt x="0" y="94"/>
                  </a:moveTo>
                  <a:lnTo>
                    <a:pt x="294" y="209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4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3217863" y="1541463"/>
              <a:ext cx="525463" cy="331788"/>
            </a:xfrm>
            <a:custGeom>
              <a:avLst/>
              <a:gdLst>
                <a:gd name="T0" fmla="*/ 0 w 331"/>
                <a:gd name="T1" fmla="*/ 94 h 209"/>
                <a:gd name="T2" fmla="*/ 294 w 331"/>
                <a:gd name="T3" fmla="*/ 209 h 209"/>
                <a:gd name="T4" fmla="*/ 331 w 331"/>
                <a:gd name="T5" fmla="*/ 113 h 209"/>
                <a:gd name="T6" fmla="*/ 34 w 331"/>
                <a:gd name="T7" fmla="*/ 0 h 209"/>
                <a:gd name="T8" fmla="*/ 0 w 331"/>
                <a:gd name="T9" fmla="*/ 9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9">
                  <a:moveTo>
                    <a:pt x="0" y="94"/>
                  </a:moveTo>
                  <a:lnTo>
                    <a:pt x="294" y="209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0 w 331"/>
                <a:gd name="T1" fmla="*/ 94 h 207"/>
                <a:gd name="T2" fmla="*/ 294 w 331"/>
                <a:gd name="T3" fmla="*/ 207 h 207"/>
                <a:gd name="T4" fmla="*/ 331 w 331"/>
                <a:gd name="T5" fmla="*/ 113 h 207"/>
                <a:gd name="T6" fmla="*/ 34 w 331"/>
                <a:gd name="T7" fmla="*/ 0 h 207"/>
                <a:gd name="T8" fmla="*/ 0 w 331"/>
                <a:gd name="T9" fmla="*/ 9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0" y="94"/>
                  </a:move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94B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0 w 331"/>
                <a:gd name="T1" fmla="*/ 94 h 207"/>
                <a:gd name="T2" fmla="*/ 294 w 331"/>
                <a:gd name="T3" fmla="*/ 207 h 207"/>
                <a:gd name="T4" fmla="*/ 331 w 331"/>
                <a:gd name="T5" fmla="*/ 113 h 207"/>
                <a:gd name="T6" fmla="*/ 34 w 331"/>
                <a:gd name="T7" fmla="*/ 0 h 207"/>
                <a:gd name="T8" fmla="*/ 0 w 331"/>
                <a:gd name="T9" fmla="*/ 9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0" y="94"/>
                  </a:move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2398713" y="1665288"/>
              <a:ext cx="1892300" cy="795338"/>
            </a:xfrm>
            <a:custGeom>
              <a:avLst/>
              <a:gdLst>
                <a:gd name="T0" fmla="*/ 0 w 1192"/>
                <a:gd name="T1" fmla="*/ 51 h 501"/>
                <a:gd name="T2" fmla="*/ 1173 w 1192"/>
                <a:gd name="T3" fmla="*/ 501 h 501"/>
                <a:gd name="T4" fmla="*/ 1192 w 1192"/>
                <a:gd name="T5" fmla="*/ 450 h 501"/>
                <a:gd name="T6" fmla="*/ 18 w 1192"/>
                <a:gd name="T7" fmla="*/ 0 h 501"/>
                <a:gd name="T8" fmla="*/ 0 w 1192"/>
                <a:gd name="T9" fmla="*/ 5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2" h="501">
                  <a:moveTo>
                    <a:pt x="0" y="51"/>
                  </a:moveTo>
                  <a:lnTo>
                    <a:pt x="1173" y="501"/>
                  </a:lnTo>
                  <a:lnTo>
                    <a:pt x="1192" y="450"/>
                  </a:lnTo>
                  <a:lnTo>
                    <a:pt x="18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2398713" y="1665288"/>
              <a:ext cx="1892300" cy="795338"/>
            </a:xfrm>
            <a:custGeom>
              <a:avLst/>
              <a:gdLst>
                <a:gd name="T0" fmla="*/ 0 w 1192"/>
                <a:gd name="T1" fmla="*/ 51 h 501"/>
                <a:gd name="T2" fmla="*/ 1173 w 1192"/>
                <a:gd name="T3" fmla="*/ 501 h 501"/>
                <a:gd name="T4" fmla="*/ 1192 w 1192"/>
                <a:gd name="T5" fmla="*/ 450 h 501"/>
                <a:gd name="T6" fmla="*/ 18 w 1192"/>
                <a:gd name="T7" fmla="*/ 0 h 501"/>
                <a:gd name="T8" fmla="*/ 0 w 1192"/>
                <a:gd name="T9" fmla="*/ 5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2" h="501">
                  <a:moveTo>
                    <a:pt x="0" y="51"/>
                  </a:moveTo>
                  <a:lnTo>
                    <a:pt x="1173" y="501"/>
                  </a:lnTo>
                  <a:lnTo>
                    <a:pt x="1192" y="450"/>
                  </a:lnTo>
                  <a:lnTo>
                    <a:pt x="18" y="0"/>
                  </a:lnTo>
                  <a:lnTo>
                    <a:pt x="0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2614613" y="1490663"/>
              <a:ext cx="479425" cy="204788"/>
            </a:xfrm>
            <a:custGeom>
              <a:avLst/>
              <a:gdLst>
                <a:gd name="T0" fmla="*/ 0 w 302"/>
                <a:gd name="T1" fmla="*/ 16 h 129"/>
                <a:gd name="T2" fmla="*/ 294 w 302"/>
                <a:gd name="T3" fmla="*/ 129 h 129"/>
                <a:gd name="T4" fmla="*/ 302 w 302"/>
                <a:gd name="T5" fmla="*/ 113 h 129"/>
                <a:gd name="T6" fmla="*/ 5 w 302"/>
                <a:gd name="T7" fmla="*/ 0 h 129"/>
                <a:gd name="T8" fmla="*/ 0 w 302"/>
                <a:gd name="T9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9">
                  <a:moveTo>
                    <a:pt x="0" y="16"/>
                  </a:moveTo>
                  <a:lnTo>
                    <a:pt x="294" y="129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2593975" y="1538288"/>
              <a:ext cx="479425" cy="207963"/>
            </a:xfrm>
            <a:custGeom>
              <a:avLst/>
              <a:gdLst>
                <a:gd name="T0" fmla="*/ 0 w 302"/>
                <a:gd name="T1" fmla="*/ 18 h 131"/>
                <a:gd name="T2" fmla="*/ 296 w 302"/>
                <a:gd name="T3" fmla="*/ 131 h 131"/>
                <a:gd name="T4" fmla="*/ 302 w 302"/>
                <a:gd name="T5" fmla="*/ 112 h 131"/>
                <a:gd name="T6" fmla="*/ 8 w 302"/>
                <a:gd name="T7" fmla="*/ 0 h 131"/>
                <a:gd name="T8" fmla="*/ 0 w 302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8"/>
                  </a:moveTo>
                  <a:lnTo>
                    <a:pt x="296" y="131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2576513" y="1589088"/>
              <a:ext cx="479425" cy="203200"/>
            </a:xfrm>
            <a:custGeom>
              <a:avLst/>
              <a:gdLst>
                <a:gd name="T0" fmla="*/ 0 w 302"/>
                <a:gd name="T1" fmla="*/ 16 h 128"/>
                <a:gd name="T2" fmla="*/ 294 w 302"/>
                <a:gd name="T3" fmla="*/ 128 h 128"/>
                <a:gd name="T4" fmla="*/ 302 w 302"/>
                <a:gd name="T5" fmla="*/ 112 h 128"/>
                <a:gd name="T6" fmla="*/ 8 w 302"/>
                <a:gd name="T7" fmla="*/ 0 h 128"/>
                <a:gd name="T8" fmla="*/ 0 w 302"/>
                <a:gd name="T9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8">
                  <a:moveTo>
                    <a:pt x="0" y="16"/>
                  </a:moveTo>
                  <a:lnTo>
                    <a:pt x="294" y="128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2559050" y="1635126"/>
              <a:ext cx="306388" cy="141288"/>
            </a:xfrm>
            <a:custGeom>
              <a:avLst/>
              <a:gdLst>
                <a:gd name="T0" fmla="*/ 0 w 193"/>
                <a:gd name="T1" fmla="*/ 19 h 89"/>
                <a:gd name="T2" fmla="*/ 187 w 193"/>
                <a:gd name="T3" fmla="*/ 89 h 89"/>
                <a:gd name="T4" fmla="*/ 193 w 193"/>
                <a:gd name="T5" fmla="*/ 73 h 89"/>
                <a:gd name="T6" fmla="*/ 6 w 193"/>
                <a:gd name="T7" fmla="*/ 0 h 89"/>
                <a:gd name="T8" fmla="*/ 0 w 193"/>
                <a:gd name="T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89">
                  <a:moveTo>
                    <a:pt x="0" y="19"/>
                  </a:moveTo>
                  <a:lnTo>
                    <a:pt x="187" y="89"/>
                  </a:lnTo>
                  <a:lnTo>
                    <a:pt x="193" y="73"/>
                  </a:lnTo>
                  <a:lnTo>
                    <a:pt x="6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3200400" y="1712913"/>
              <a:ext cx="474663" cy="207963"/>
            </a:xfrm>
            <a:custGeom>
              <a:avLst/>
              <a:gdLst>
                <a:gd name="T0" fmla="*/ 0 w 299"/>
                <a:gd name="T1" fmla="*/ 18 h 131"/>
                <a:gd name="T2" fmla="*/ 294 w 299"/>
                <a:gd name="T3" fmla="*/ 131 h 131"/>
                <a:gd name="T4" fmla="*/ 299 w 299"/>
                <a:gd name="T5" fmla="*/ 112 h 131"/>
                <a:gd name="T6" fmla="*/ 5 w 299"/>
                <a:gd name="T7" fmla="*/ 0 h 131"/>
                <a:gd name="T8" fmla="*/ 0 w 299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31">
                  <a:moveTo>
                    <a:pt x="0" y="18"/>
                  </a:moveTo>
                  <a:lnTo>
                    <a:pt x="294" y="131"/>
                  </a:lnTo>
                  <a:lnTo>
                    <a:pt x="299" y="112"/>
                  </a:lnTo>
                  <a:lnTo>
                    <a:pt x="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3200400" y="1712913"/>
              <a:ext cx="474663" cy="207963"/>
            </a:xfrm>
            <a:custGeom>
              <a:avLst/>
              <a:gdLst>
                <a:gd name="T0" fmla="*/ 0 w 299"/>
                <a:gd name="T1" fmla="*/ 18 h 131"/>
                <a:gd name="T2" fmla="*/ 294 w 299"/>
                <a:gd name="T3" fmla="*/ 131 h 131"/>
                <a:gd name="T4" fmla="*/ 299 w 299"/>
                <a:gd name="T5" fmla="*/ 112 h 131"/>
                <a:gd name="T6" fmla="*/ 5 w 299"/>
                <a:gd name="T7" fmla="*/ 0 h 131"/>
                <a:gd name="T8" fmla="*/ 0 w 299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131">
                  <a:moveTo>
                    <a:pt x="0" y="18"/>
                  </a:moveTo>
                  <a:lnTo>
                    <a:pt x="294" y="131"/>
                  </a:lnTo>
                  <a:lnTo>
                    <a:pt x="299" y="112"/>
                  </a:lnTo>
                  <a:lnTo>
                    <a:pt x="5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3179763" y="1763713"/>
              <a:ext cx="479425" cy="203200"/>
            </a:xfrm>
            <a:custGeom>
              <a:avLst/>
              <a:gdLst>
                <a:gd name="T0" fmla="*/ 0 w 302"/>
                <a:gd name="T1" fmla="*/ 16 h 128"/>
                <a:gd name="T2" fmla="*/ 296 w 302"/>
                <a:gd name="T3" fmla="*/ 128 h 128"/>
                <a:gd name="T4" fmla="*/ 302 w 302"/>
                <a:gd name="T5" fmla="*/ 112 h 128"/>
                <a:gd name="T6" fmla="*/ 8 w 302"/>
                <a:gd name="T7" fmla="*/ 0 h 128"/>
                <a:gd name="T8" fmla="*/ 0 w 302"/>
                <a:gd name="T9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8">
                  <a:moveTo>
                    <a:pt x="0" y="16"/>
                  </a:moveTo>
                  <a:lnTo>
                    <a:pt x="296" y="128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3162300" y="1809751"/>
              <a:ext cx="479425" cy="207963"/>
            </a:xfrm>
            <a:custGeom>
              <a:avLst/>
              <a:gdLst>
                <a:gd name="T0" fmla="*/ 0 w 302"/>
                <a:gd name="T1" fmla="*/ 19 h 131"/>
                <a:gd name="T2" fmla="*/ 294 w 302"/>
                <a:gd name="T3" fmla="*/ 131 h 131"/>
                <a:gd name="T4" fmla="*/ 302 w 302"/>
                <a:gd name="T5" fmla="*/ 113 h 131"/>
                <a:gd name="T6" fmla="*/ 5 w 302"/>
                <a:gd name="T7" fmla="*/ 0 h 131"/>
                <a:gd name="T8" fmla="*/ 0 w 302"/>
                <a:gd name="T9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9"/>
                  </a:moveTo>
                  <a:lnTo>
                    <a:pt x="294" y="131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3144838" y="1860551"/>
              <a:ext cx="306388" cy="141288"/>
            </a:xfrm>
            <a:custGeom>
              <a:avLst/>
              <a:gdLst>
                <a:gd name="T0" fmla="*/ 0 w 193"/>
                <a:gd name="T1" fmla="*/ 16 h 89"/>
                <a:gd name="T2" fmla="*/ 185 w 193"/>
                <a:gd name="T3" fmla="*/ 89 h 89"/>
                <a:gd name="T4" fmla="*/ 193 w 193"/>
                <a:gd name="T5" fmla="*/ 70 h 89"/>
                <a:gd name="T6" fmla="*/ 5 w 193"/>
                <a:gd name="T7" fmla="*/ 0 h 89"/>
                <a:gd name="T8" fmla="*/ 0 w 193"/>
                <a:gd name="T9" fmla="*/ 1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89">
                  <a:moveTo>
                    <a:pt x="0" y="16"/>
                  </a:moveTo>
                  <a:lnTo>
                    <a:pt x="185" y="89"/>
                  </a:lnTo>
                  <a:lnTo>
                    <a:pt x="193" y="70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0 w 302"/>
                <a:gd name="T1" fmla="*/ 18 h 131"/>
                <a:gd name="T2" fmla="*/ 297 w 302"/>
                <a:gd name="T3" fmla="*/ 131 h 131"/>
                <a:gd name="T4" fmla="*/ 302 w 302"/>
                <a:gd name="T5" fmla="*/ 112 h 131"/>
                <a:gd name="T6" fmla="*/ 8 w 302"/>
                <a:gd name="T7" fmla="*/ 0 h 131"/>
                <a:gd name="T8" fmla="*/ 0 w 302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8"/>
                  </a:move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0 w 302"/>
                <a:gd name="T1" fmla="*/ 18 h 131"/>
                <a:gd name="T2" fmla="*/ 297 w 302"/>
                <a:gd name="T3" fmla="*/ 131 h 131"/>
                <a:gd name="T4" fmla="*/ 302 w 302"/>
                <a:gd name="T5" fmla="*/ 112 h 131"/>
                <a:gd name="T6" fmla="*/ 8 w 302"/>
                <a:gd name="T7" fmla="*/ 0 h 131"/>
                <a:gd name="T8" fmla="*/ 0 w 302"/>
                <a:gd name="T9" fmla="*/ 1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0" y="18"/>
                  </a:move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0 w 303"/>
                <a:gd name="T1" fmla="*/ 19 h 131"/>
                <a:gd name="T2" fmla="*/ 295 w 303"/>
                <a:gd name="T3" fmla="*/ 131 h 131"/>
                <a:gd name="T4" fmla="*/ 303 w 303"/>
                <a:gd name="T5" fmla="*/ 113 h 131"/>
                <a:gd name="T6" fmla="*/ 9 w 303"/>
                <a:gd name="T7" fmla="*/ 0 h 131"/>
                <a:gd name="T8" fmla="*/ 0 w 303"/>
                <a:gd name="T9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0" y="19"/>
                  </a:move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0 w 303"/>
                <a:gd name="T1" fmla="*/ 19 h 131"/>
                <a:gd name="T2" fmla="*/ 295 w 303"/>
                <a:gd name="T3" fmla="*/ 131 h 131"/>
                <a:gd name="T4" fmla="*/ 303 w 303"/>
                <a:gd name="T5" fmla="*/ 113 h 131"/>
                <a:gd name="T6" fmla="*/ 9 w 303"/>
                <a:gd name="T7" fmla="*/ 0 h 131"/>
                <a:gd name="T8" fmla="*/ 0 w 303"/>
                <a:gd name="T9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0" y="19"/>
                  </a:move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3748088" y="2035176"/>
              <a:ext cx="479425" cy="204788"/>
            </a:xfrm>
            <a:custGeom>
              <a:avLst/>
              <a:gdLst>
                <a:gd name="T0" fmla="*/ 0 w 302"/>
                <a:gd name="T1" fmla="*/ 16 h 129"/>
                <a:gd name="T2" fmla="*/ 294 w 302"/>
                <a:gd name="T3" fmla="*/ 129 h 129"/>
                <a:gd name="T4" fmla="*/ 302 w 302"/>
                <a:gd name="T5" fmla="*/ 113 h 129"/>
                <a:gd name="T6" fmla="*/ 5 w 302"/>
                <a:gd name="T7" fmla="*/ 0 h 129"/>
                <a:gd name="T8" fmla="*/ 0 w 302"/>
                <a:gd name="T9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9">
                  <a:moveTo>
                    <a:pt x="0" y="16"/>
                  </a:moveTo>
                  <a:lnTo>
                    <a:pt x="294" y="129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3748088" y="2035176"/>
              <a:ext cx="479425" cy="204788"/>
            </a:xfrm>
            <a:custGeom>
              <a:avLst/>
              <a:gdLst>
                <a:gd name="T0" fmla="*/ 0 w 302"/>
                <a:gd name="T1" fmla="*/ 16 h 129"/>
                <a:gd name="T2" fmla="*/ 294 w 302"/>
                <a:gd name="T3" fmla="*/ 129 h 129"/>
                <a:gd name="T4" fmla="*/ 302 w 302"/>
                <a:gd name="T5" fmla="*/ 113 h 129"/>
                <a:gd name="T6" fmla="*/ 5 w 302"/>
                <a:gd name="T7" fmla="*/ 0 h 129"/>
                <a:gd name="T8" fmla="*/ 0 w 302"/>
                <a:gd name="T9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29">
                  <a:moveTo>
                    <a:pt x="0" y="16"/>
                  </a:moveTo>
                  <a:lnTo>
                    <a:pt x="294" y="129"/>
                  </a:lnTo>
                  <a:lnTo>
                    <a:pt x="302" y="113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3725863" y="2082801"/>
              <a:ext cx="311150" cy="139700"/>
            </a:xfrm>
            <a:custGeom>
              <a:avLst/>
              <a:gdLst>
                <a:gd name="T0" fmla="*/ 0 w 196"/>
                <a:gd name="T1" fmla="*/ 18 h 88"/>
                <a:gd name="T2" fmla="*/ 188 w 196"/>
                <a:gd name="T3" fmla="*/ 88 h 88"/>
                <a:gd name="T4" fmla="*/ 196 w 196"/>
                <a:gd name="T5" fmla="*/ 72 h 88"/>
                <a:gd name="T6" fmla="*/ 8 w 196"/>
                <a:gd name="T7" fmla="*/ 0 h 88"/>
                <a:gd name="T8" fmla="*/ 0 w 196"/>
                <a:gd name="T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8">
                  <a:moveTo>
                    <a:pt x="0" y="18"/>
                  </a:moveTo>
                  <a:lnTo>
                    <a:pt x="188" y="88"/>
                  </a:lnTo>
                  <a:lnTo>
                    <a:pt x="196" y="7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0B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3725863" y="2082801"/>
              <a:ext cx="311150" cy="139700"/>
            </a:xfrm>
            <a:custGeom>
              <a:avLst/>
              <a:gdLst>
                <a:gd name="T0" fmla="*/ 0 w 196"/>
                <a:gd name="T1" fmla="*/ 18 h 88"/>
                <a:gd name="T2" fmla="*/ 188 w 196"/>
                <a:gd name="T3" fmla="*/ 88 h 88"/>
                <a:gd name="T4" fmla="*/ 196 w 196"/>
                <a:gd name="T5" fmla="*/ 72 h 88"/>
                <a:gd name="T6" fmla="*/ 8 w 196"/>
                <a:gd name="T7" fmla="*/ 0 h 88"/>
                <a:gd name="T8" fmla="*/ 0 w 196"/>
                <a:gd name="T9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8">
                  <a:moveTo>
                    <a:pt x="0" y="18"/>
                  </a:moveTo>
                  <a:lnTo>
                    <a:pt x="188" y="88"/>
                  </a:lnTo>
                  <a:lnTo>
                    <a:pt x="196" y="72"/>
                  </a:lnTo>
                  <a:lnTo>
                    <a:pt x="8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2657475" y="611188"/>
              <a:ext cx="2151063" cy="2097088"/>
            </a:xfrm>
            <a:custGeom>
              <a:avLst/>
              <a:gdLst>
                <a:gd name="T0" fmla="*/ 0 w 1355"/>
                <a:gd name="T1" fmla="*/ 0 h 1321"/>
                <a:gd name="T2" fmla="*/ 133 w 1355"/>
                <a:gd name="T3" fmla="*/ 171 h 1321"/>
                <a:gd name="T4" fmla="*/ 1230 w 1355"/>
                <a:gd name="T5" fmla="*/ 592 h 1321"/>
                <a:gd name="T6" fmla="*/ 1010 w 1355"/>
                <a:gd name="T7" fmla="*/ 1165 h 1321"/>
                <a:gd name="T8" fmla="*/ 871 w 1355"/>
                <a:gd name="T9" fmla="*/ 1112 h 1321"/>
                <a:gd name="T10" fmla="*/ 1037 w 1355"/>
                <a:gd name="T11" fmla="*/ 1321 h 1321"/>
                <a:gd name="T12" fmla="*/ 1355 w 1355"/>
                <a:gd name="T13" fmla="*/ 509 h 1321"/>
                <a:gd name="T14" fmla="*/ 0 w 1355"/>
                <a:gd name="T15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5" h="1321">
                  <a:moveTo>
                    <a:pt x="0" y="0"/>
                  </a:moveTo>
                  <a:lnTo>
                    <a:pt x="133" y="171"/>
                  </a:lnTo>
                  <a:lnTo>
                    <a:pt x="1230" y="592"/>
                  </a:lnTo>
                  <a:lnTo>
                    <a:pt x="1010" y="1165"/>
                  </a:lnTo>
                  <a:lnTo>
                    <a:pt x="871" y="1112"/>
                  </a:lnTo>
                  <a:lnTo>
                    <a:pt x="1037" y="1321"/>
                  </a:lnTo>
                  <a:lnTo>
                    <a:pt x="1355" y="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1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2657475" y="611188"/>
              <a:ext cx="2151063" cy="2097088"/>
            </a:xfrm>
            <a:custGeom>
              <a:avLst/>
              <a:gdLst>
                <a:gd name="T0" fmla="*/ 0 w 1355"/>
                <a:gd name="T1" fmla="*/ 0 h 1321"/>
                <a:gd name="T2" fmla="*/ 133 w 1355"/>
                <a:gd name="T3" fmla="*/ 171 h 1321"/>
                <a:gd name="T4" fmla="*/ 1230 w 1355"/>
                <a:gd name="T5" fmla="*/ 592 h 1321"/>
                <a:gd name="T6" fmla="*/ 1010 w 1355"/>
                <a:gd name="T7" fmla="*/ 1165 h 1321"/>
                <a:gd name="T8" fmla="*/ 871 w 1355"/>
                <a:gd name="T9" fmla="*/ 1112 h 1321"/>
                <a:gd name="T10" fmla="*/ 1037 w 1355"/>
                <a:gd name="T11" fmla="*/ 1321 h 1321"/>
                <a:gd name="T12" fmla="*/ 1355 w 1355"/>
                <a:gd name="T13" fmla="*/ 509 h 1321"/>
                <a:gd name="T14" fmla="*/ 0 w 1355"/>
                <a:gd name="T15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5" h="1321">
                  <a:moveTo>
                    <a:pt x="0" y="0"/>
                  </a:moveTo>
                  <a:lnTo>
                    <a:pt x="133" y="171"/>
                  </a:lnTo>
                  <a:lnTo>
                    <a:pt x="1230" y="592"/>
                  </a:lnTo>
                  <a:lnTo>
                    <a:pt x="1010" y="1165"/>
                  </a:lnTo>
                  <a:lnTo>
                    <a:pt x="871" y="1112"/>
                  </a:lnTo>
                  <a:lnTo>
                    <a:pt x="1037" y="1321"/>
                  </a:lnTo>
                  <a:lnTo>
                    <a:pt x="1355" y="5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83"/>
            <p:cNvSpPr>
              <a:spLocks noEditPoints="1"/>
            </p:cNvSpPr>
            <p:nvPr/>
          </p:nvSpPr>
          <p:spPr bwMode="auto">
            <a:xfrm>
              <a:off x="2928938" y="955676"/>
              <a:ext cx="1681163" cy="1504950"/>
            </a:xfrm>
            <a:custGeom>
              <a:avLst/>
              <a:gdLst>
                <a:gd name="T0" fmla="*/ 821 w 1059"/>
                <a:gd name="T1" fmla="*/ 779 h 948"/>
                <a:gd name="T2" fmla="*/ 526 w 1059"/>
                <a:gd name="T3" fmla="*/ 667 h 948"/>
                <a:gd name="T4" fmla="*/ 535 w 1059"/>
                <a:gd name="T5" fmla="*/ 648 h 948"/>
                <a:gd name="T6" fmla="*/ 829 w 1059"/>
                <a:gd name="T7" fmla="*/ 761 h 948"/>
                <a:gd name="T8" fmla="*/ 821 w 1059"/>
                <a:gd name="T9" fmla="*/ 779 h 948"/>
                <a:gd name="T10" fmla="*/ 834 w 1059"/>
                <a:gd name="T11" fmla="*/ 750 h 948"/>
                <a:gd name="T12" fmla="*/ 537 w 1059"/>
                <a:gd name="T13" fmla="*/ 637 h 948"/>
                <a:gd name="T14" fmla="*/ 545 w 1059"/>
                <a:gd name="T15" fmla="*/ 619 h 948"/>
                <a:gd name="T16" fmla="*/ 839 w 1059"/>
                <a:gd name="T17" fmla="*/ 731 h 948"/>
                <a:gd name="T18" fmla="*/ 834 w 1059"/>
                <a:gd name="T19" fmla="*/ 750 h 948"/>
                <a:gd name="T20" fmla="*/ 845 w 1059"/>
                <a:gd name="T21" fmla="*/ 718 h 948"/>
                <a:gd name="T22" fmla="*/ 551 w 1059"/>
                <a:gd name="T23" fmla="*/ 605 h 948"/>
                <a:gd name="T24" fmla="*/ 585 w 1059"/>
                <a:gd name="T25" fmla="*/ 511 h 948"/>
                <a:gd name="T26" fmla="*/ 882 w 1059"/>
                <a:gd name="T27" fmla="*/ 624 h 948"/>
                <a:gd name="T28" fmla="*/ 845 w 1059"/>
                <a:gd name="T29" fmla="*/ 718 h 948"/>
                <a:gd name="T30" fmla="*/ 711 w 1059"/>
                <a:gd name="T31" fmla="*/ 340 h 948"/>
                <a:gd name="T32" fmla="*/ 166 w 1059"/>
                <a:gd name="T33" fmla="*/ 131 h 948"/>
                <a:gd name="T34" fmla="*/ 182 w 1059"/>
                <a:gd name="T35" fmla="*/ 88 h 948"/>
                <a:gd name="T36" fmla="*/ 727 w 1059"/>
                <a:gd name="T37" fmla="*/ 297 h 948"/>
                <a:gd name="T38" fmla="*/ 711 w 1059"/>
                <a:gd name="T39" fmla="*/ 340 h 948"/>
                <a:gd name="T40" fmla="*/ 0 w 1059"/>
                <a:gd name="T41" fmla="*/ 0 h 948"/>
                <a:gd name="T42" fmla="*/ 96 w 1059"/>
                <a:gd name="T43" fmla="*/ 125 h 948"/>
                <a:gd name="T44" fmla="*/ 794 w 1059"/>
                <a:gd name="T45" fmla="*/ 391 h 948"/>
                <a:gd name="T46" fmla="*/ 786 w 1059"/>
                <a:gd name="T47" fmla="*/ 410 h 948"/>
                <a:gd name="T48" fmla="*/ 120 w 1059"/>
                <a:gd name="T49" fmla="*/ 155 h 948"/>
                <a:gd name="T50" fmla="*/ 139 w 1059"/>
                <a:gd name="T51" fmla="*/ 179 h 948"/>
                <a:gd name="T52" fmla="*/ 1005 w 1059"/>
                <a:gd name="T53" fmla="*/ 511 h 948"/>
                <a:gd name="T54" fmla="*/ 962 w 1059"/>
                <a:gd name="T55" fmla="*/ 627 h 948"/>
                <a:gd name="T56" fmla="*/ 289 w 1059"/>
                <a:gd name="T57" fmla="*/ 369 h 948"/>
                <a:gd name="T58" fmla="*/ 321 w 1059"/>
                <a:gd name="T59" fmla="*/ 410 h 948"/>
                <a:gd name="T60" fmla="*/ 513 w 1059"/>
                <a:gd name="T61" fmla="*/ 482 h 948"/>
                <a:gd name="T62" fmla="*/ 476 w 1059"/>
                <a:gd name="T63" fmla="*/ 578 h 948"/>
                <a:gd name="T64" fmla="*/ 441 w 1059"/>
                <a:gd name="T65" fmla="*/ 565 h 948"/>
                <a:gd name="T66" fmla="*/ 457 w 1059"/>
                <a:gd name="T67" fmla="*/ 584 h 948"/>
                <a:gd name="T68" fmla="*/ 470 w 1059"/>
                <a:gd name="T69" fmla="*/ 589 h 948"/>
                <a:gd name="T70" fmla="*/ 468 w 1059"/>
                <a:gd name="T71" fmla="*/ 597 h 948"/>
                <a:gd name="T72" fmla="*/ 537 w 1059"/>
                <a:gd name="T73" fmla="*/ 686 h 948"/>
                <a:gd name="T74" fmla="*/ 818 w 1059"/>
                <a:gd name="T75" fmla="*/ 793 h 948"/>
                <a:gd name="T76" fmla="*/ 810 w 1059"/>
                <a:gd name="T77" fmla="*/ 809 h 948"/>
                <a:gd name="T78" fmla="*/ 559 w 1059"/>
                <a:gd name="T79" fmla="*/ 715 h 948"/>
                <a:gd name="T80" fmla="*/ 575 w 1059"/>
                <a:gd name="T81" fmla="*/ 736 h 948"/>
                <a:gd name="T82" fmla="*/ 698 w 1059"/>
                <a:gd name="T83" fmla="*/ 782 h 948"/>
                <a:gd name="T84" fmla="*/ 690 w 1059"/>
                <a:gd name="T85" fmla="*/ 798 h 948"/>
                <a:gd name="T86" fmla="*/ 599 w 1059"/>
                <a:gd name="T87" fmla="*/ 763 h 948"/>
                <a:gd name="T88" fmla="*/ 636 w 1059"/>
                <a:gd name="T89" fmla="*/ 811 h 948"/>
                <a:gd name="T90" fmla="*/ 858 w 1059"/>
                <a:gd name="T91" fmla="*/ 897 h 948"/>
                <a:gd name="T92" fmla="*/ 839 w 1059"/>
                <a:gd name="T93" fmla="*/ 948 h 948"/>
                <a:gd name="T94" fmla="*/ 700 w 1059"/>
                <a:gd name="T95" fmla="*/ 895 h 948"/>
                <a:gd name="T96" fmla="*/ 839 w 1059"/>
                <a:gd name="T97" fmla="*/ 948 h 948"/>
                <a:gd name="T98" fmla="*/ 1059 w 1059"/>
                <a:gd name="T99" fmla="*/ 375 h 948"/>
                <a:gd name="T100" fmla="*/ 1048 w 1059"/>
                <a:gd name="T101" fmla="*/ 401 h 948"/>
                <a:gd name="T102" fmla="*/ 0 w 1059"/>
                <a:gd name="T103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9" h="948">
                  <a:moveTo>
                    <a:pt x="821" y="779"/>
                  </a:moveTo>
                  <a:lnTo>
                    <a:pt x="526" y="667"/>
                  </a:lnTo>
                  <a:lnTo>
                    <a:pt x="535" y="648"/>
                  </a:lnTo>
                  <a:lnTo>
                    <a:pt x="829" y="761"/>
                  </a:lnTo>
                  <a:lnTo>
                    <a:pt x="821" y="779"/>
                  </a:lnTo>
                  <a:close/>
                  <a:moveTo>
                    <a:pt x="834" y="750"/>
                  </a:moveTo>
                  <a:lnTo>
                    <a:pt x="537" y="637"/>
                  </a:lnTo>
                  <a:lnTo>
                    <a:pt x="545" y="619"/>
                  </a:lnTo>
                  <a:lnTo>
                    <a:pt x="839" y="731"/>
                  </a:lnTo>
                  <a:lnTo>
                    <a:pt x="834" y="750"/>
                  </a:lnTo>
                  <a:close/>
                  <a:moveTo>
                    <a:pt x="845" y="718"/>
                  </a:moveTo>
                  <a:lnTo>
                    <a:pt x="551" y="605"/>
                  </a:lnTo>
                  <a:lnTo>
                    <a:pt x="585" y="511"/>
                  </a:lnTo>
                  <a:lnTo>
                    <a:pt x="882" y="624"/>
                  </a:lnTo>
                  <a:lnTo>
                    <a:pt x="845" y="718"/>
                  </a:lnTo>
                  <a:close/>
                  <a:moveTo>
                    <a:pt x="711" y="340"/>
                  </a:moveTo>
                  <a:lnTo>
                    <a:pt x="166" y="131"/>
                  </a:lnTo>
                  <a:lnTo>
                    <a:pt x="182" y="88"/>
                  </a:lnTo>
                  <a:lnTo>
                    <a:pt x="727" y="297"/>
                  </a:lnTo>
                  <a:lnTo>
                    <a:pt x="711" y="340"/>
                  </a:lnTo>
                  <a:close/>
                  <a:moveTo>
                    <a:pt x="0" y="0"/>
                  </a:moveTo>
                  <a:lnTo>
                    <a:pt x="96" y="125"/>
                  </a:lnTo>
                  <a:lnTo>
                    <a:pt x="794" y="391"/>
                  </a:lnTo>
                  <a:lnTo>
                    <a:pt x="786" y="410"/>
                  </a:lnTo>
                  <a:lnTo>
                    <a:pt x="120" y="155"/>
                  </a:lnTo>
                  <a:lnTo>
                    <a:pt x="139" y="179"/>
                  </a:lnTo>
                  <a:lnTo>
                    <a:pt x="1005" y="511"/>
                  </a:lnTo>
                  <a:lnTo>
                    <a:pt x="962" y="627"/>
                  </a:lnTo>
                  <a:lnTo>
                    <a:pt x="289" y="369"/>
                  </a:lnTo>
                  <a:lnTo>
                    <a:pt x="321" y="410"/>
                  </a:lnTo>
                  <a:lnTo>
                    <a:pt x="513" y="482"/>
                  </a:lnTo>
                  <a:lnTo>
                    <a:pt x="476" y="578"/>
                  </a:lnTo>
                  <a:lnTo>
                    <a:pt x="441" y="565"/>
                  </a:lnTo>
                  <a:lnTo>
                    <a:pt x="457" y="584"/>
                  </a:lnTo>
                  <a:lnTo>
                    <a:pt x="470" y="589"/>
                  </a:lnTo>
                  <a:lnTo>
                    <a:pt x="468" y="597"/>
                  </a:lnTo>
                  <a:lnTo>
                    <a:pt x="537" y="686"/>
                  </a:lnTo>
                  <a:lnTo>
                    <a:pt x="818" y="793"/>
                  </a:lnTo>
                  <a:lnTo>
                    <a:pt x="810" y="809"/>
                  </a:lnTo>
                  <a:lnTo>
                    <a:pt x="559" y="715"/>
                  </a:lnTo>
                  <a:lnTo>
                    <a:pt x="575" y="736"/>
                  </a:lnTo>
                  <a:lnTo>
                    <a:pt x="698" y="782"/>
                  </a:lnTo>
                  <a:lnTo>
                    <a:pt x="690" y="798"/>
                  </a:lnTo>
                  <a:lnTo>
                    <a:pt x="599" y="763"/>
                  </a:lnTo>
                  <a:lnTo>
                    <a:pt x="636" y="811"/>
                  </a:lnTo>
                  <a:lnTo>
                    <a:pt x="858" y="897"/>
                  </a:lnTo>
                  <a:lnTo>
                    <a:pt x="839" y="948"/>
                  </a:lnTo>
                  <a:lnTo>
                    <a:pt x="700" y="895"/>
                  </a:lnTo>
                  <a:lnTo>
                    <a:pt x="839" y="948"/>
                  </a:lnTo>
                  <a:lnTo>
                    <a:pt x="1059" y="375"/>
                  </a:lnTo>
                  <a:lnTo>
                    <a:pt x="1048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Freeform 84"/>
            <p:cNvSpPr>
              <a:spLocks noEditPoints="1"/>
            </p:cNvSpPr>
            <p:nvPr/>
          </p:nvSpPr>
          <p:spPr bwMode="auto">
            <a:xfrm>
              <a:off x="2928938" y="955676"/>
              <a:ext cx="1681163" cy="1504950"/>
            </a:xfrm>
            <a:custGeom>
              <a:avLst/>
              <a:gdLst>
                <a:gd name="T0" fmla="*/ 821 w 1059"/>
                <a:gd name="T1" fmla="*/ 779 h 948"/>
                <a:gd name="T2" fmla="*/ 526 w 1059"/>
                <a:gd name="T3" fmla="*/ 667 h 948"/>
                <a:gd name="T4" fmla="*/ 535 w 1059"/>
                <a:gd name="T5" fmla="*/ 648 h 948"/>
                <a:gd name="T6" fmla="*/ 829 w 1059"/>
                <a:gd name="T7" fmla="*/ 761 h 948"/>
                <a:gd name="T8" fmla="*/ 821 w 1059"/>
                <a:gd name="T9" fmla="*/ 779 h 948"/>
                <a:gd name="T10" fmla="*/ 834 w 1059"/>
                <a:gd name="T11" fmla="*/ 750 h 948"/>
                <a:gd name="T12" fmla="*/ 537 w 1059"/>
                <a:gd name="T13" fmla="*/ 637 h 948"/>
                <a:gd name="T14" fmla="*/ 545 w 1059"/>
                <a:gd name="T15" fmla="*/ 619 h 948"/>
                <a:gd name="T16" fmla="*/ 839 w 1059"/>
                <a:gd name="T17" fmla="*/ 731 h 948"/>
                <a:gd name="T18" fmla="*/ 834 w 1059"/>
                <a:gd name="T19" fmla="*/ 750 h 948"/>
                <a:gd name="T20" fmla="*/ 845 w 1059"/>
                <a:gd name="T21" fmla="*/ 718 h 948"/>
                <a:gd name="T22" fmla="*/ 551 w 1059"/>
                <a:gd name="T23" fmla="*/ 605 h 948"/>
                <a:gd name="T24" fmla="*/ 585 w 1059"/>
                <a:gd name="T25" fmla="*/ 511 h 948"/>
                <a:gd name="T26" fmla="*/ 882 w 1059"/>
                <a:gd name="T27" fmla="*/ 624 h 948"/>
                <a:gd name="T28" fmla="*/ 845 w 1059"/>
                <a:gd name="T29" fmla="*/ 718 h 948"/>
                <a:gd name="T30" fmla="*/ 711 w 1059"/>
                <a:gd name="T31" fmla="*/ 340 h 948"/>
                <a:gd name="T32" fmla="*/ 166 w 1059"/>
                <a:gd name="T33" fmla="*/ 131 h 948"/>
                <a:gd name="T34" fmla="*/ 182 w 1059"/>
                <a:gd name="T35" fmla="*/ 88 h 948"/>
                <a:gd name="T36" fmla="*/ 727 w 1059"/>
                <a:gd name="T37" fmla="*/ 297 h 948"/>
                <a:gd name="T38" fmla="*/ 711 w 1059"/>
                <a:gd name="T39" fmla="*/ 340 h 948"/>
                <a:gd name="T40" fmla="*/ 0 w 1059"/>
                <a:gd name="T41" fmla="*/ 0 h 948"/>
                <a:gd name="T42" fmla="*/ 96 w 1059"/>
                <a:gd name="T43" fmla="*/ 125 h 948"/>
                <a:gd name="T44" fmla="*/ 794 w 1059"/>
                <a:gd name="T45" fmla="*/ 391 h 948"/>
                <a:gd name="T46" fmla="*/ 786 w 1059"/>
                <a:gd name="T47" fmla="*/ 410 h 948"/>
                <a:gd name="T48" fmla="*/ 120 w 1059"/>
                <a:gd name="T49" fmla="*/ 155 h 948"/>
                <a:gd name="T50" fmla="*/ 139 w 1059"/>
                <a:gd name="T51" fmla="*/ 179 h 948"/>
                <a:gd name="T52" fmla="*/ 1005 w 1059"/>
                <a:gd name="T53" fmla="*/ 511 h 948"/>
                <a:gd name="T54" fmla="*/ 962 w 1059"/>
                <a:gd name="T55" fmla="*/ 627 h 948"/>
                <a:gd name="T56" fmla="*/ 289 w 1059"/>
                <a:gd name="T57" fmla="*/ 369 h 948"/>
                <a:gd name="T58" fmla="*/ 321 w 1059"/>
                <a:gd name="T59" fmla="*/ 410 h 948"/>
                <a:gd name="T60" fmla="*/ 513 w 1059"/>
                <a:gd name="T61" fmla="*/ 482 h 948"/>
                <a:gd name="T62" fmla="*/ 476 w 1059"/>
                <a:gd name="T63" fmla="*/ 578 h 948"/>
                <a:gd name="T64" fmla="*/ 441 w 1059"/>
                <a:gd name="T65" fmla="*/ 565 h 948"/>
                <a:gd name="T66" fmla="*/ 457 w 1059"/>
                <a:gd name="T67" fmla="*/ 584 h 948"/>
                <a:gd name="T68" fmla="*/ 470 w 1059"/>
                <a:gd name="T69" fmla="*/ 589 h 948"/>
                <a:gd name="T70" fmla="*/ 468 w 1059"/>
                <a:gd name="T71" fmla="*/ 597 h 948"/>
                <a:gd name="T72" fmla="*/ 537 w 1059"/>
                <a:gd name="T73" fmla="*/ 686 h 948"/>
                <a:gd name="T74" fmla="*/ 818 w 1059"/>
                <a:gd name="T75" fmla="*/ 793 h 948"/>
                <a:gd name="T76" fmla="*/ 810 w 1059"/>
                <a:gd name="T77" fmla="*/ 809 h 948"/>
                <a:gd name="T78" fmla="*/ 559 w 1059"/>
                <a:gd name="T79" fmla="*/ 715 h 948"/>
                <a:gd name="T80" fmla="*/ 575 w 1059"/>
                <a:gd name="T81" fmla="*/ 736 h 948"/>
                <a:gd name="T82" fmla="*/ 698 w 1059"/>
                <a:gd name="T83" fmla="*/ 782 h 948"/>
                <a:gd name="T84" fmla="*/ 690 w 1059"/>
                <a:gd name="T85" fmla="*/ 798 h 948"/>
                <a:gd name="T86" fmla="*/ 599 w 1059"/>
                <a:gd name="T87" fmla="*/ 763 h 948"/>
                <a:gd name="T88" fmla="*/ 636 w 1059"/>
                <a:gd name="T89" fmla="*/ 811 h 948"/>
                <a:gd name="T90" fmla="*/ 858 w 1059"/>
                <a:gd name="T91" fmla="*/ 897 h 948"/>
                <a:gd name="T92" fmla="*/ 839 w 1059"/>
                <a:gd name="T93" fmla="*/ 948 h 948"/>
                <a:gd name="T94" fmla="*/ 700 w 1059"/>
                <a:gd name="T95" fmla="*/ 895 h 948"/>
                <a:gd name="T96" fmla="*/ 839 w 1059"/>
                <a:gd name="T97" fmla="*/ 948 h 948"/>
                <a:gd name="T98" fmla="*/ 1059 w 1059"/>
                <a:gd name="T99" fmla="*/ 375 h 948"/>
                <a:gd name="T100" fmla="*/ 1048 w 1059"/>
                <a:gd name="T101" fmla="*/ 401 h 948"/>
                <a:gd name="T102" fmla="*/ 0 w 1059"/>
                <a:gd name="T103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9" h="948">
                  <a:moveTo>
                    <a:pt x="821" y="779"/>
                  </a:moveTo>
                  <a:lnTo>
                    <a:pt x="526" y="667"/>
                  </a:lnTo>
                  <a:lnTo>
                    <a:pt x="535" y="648"/>
                  </a:lnTo>
                  <a:lnTo>
                    <a:pt x="829" y="761"/>
                  </a:lnTo>
                  <a:lnTo>
                    <a:pt x="821" y="779"/>
                  </a:lnTo>
                  <a:moveTo>
                    <a:pt x="834" y="750"/>
                  </a:moveTo>
                  <a:lnTo>
                    <a:pt x="537" y="637"/>
                  </a:lnTo>
                  <a:lnTo>
                    <a:pt x="545" y="619"/>
                  </a:lnTo>
                  <a:lnTo>
                    <a:pt x="839" y="731"/>
                  </a:lnTo>
                  <a:lnTo>
                    <a:pt x="834" y="750"/>
                  </a:lnTo>
                  <a:moveTo>
                    <a:pt x="845" y="718"/>
                  </a:moveTo>
                  <a:lnTo>
                    <a:pt x="551" y="605"/>
                  </a:lnTo>
                  <a:lnTo>
                    <a:pt x="585" y="511"/>
                  </a:lnTo>
                  <a:lnTo>
                    <a:pt x="882" y="624"/>
                  </a:lnTo>
                  <a:lnTo>
                    <a:pt x="845" y="718"/>
                  </a:lnTo>
                  <a:moveTo>
                    <a:pt x="711" y="340"/>
                  </a:moveTo>
                  <a:lnTo>
                    <a:pt x="166" y="131"/>
                  </a:lnTo>
                  <a:lnTo>
                    <a:pt x="182" y="88"/>
                  </a:lnTo>
                  <a:lnTo>
                    <a:pt x="727" y="297"/>
                  </a:lnTo>
                  <a:lnTo>
                    <a:pt x="711" y="340"/>
                  </a:lnTo>
                  <a:moveTo>
                    <a:pt x="0" y="0"/>
                  </a:moveTo>
                  <a:lnTo>
                    <a:pt x="96" y="125"/>
                  </a:lnTo>
                  <a:lnTo>
                    <a:pt x="794" y="391"/>
                  </a:lnTo>
                  <a:lnTo>
                    <a:pt x="786" y="410"/>
                  </a:lnTo>
                  <a:lnTo>
                    <a:pt x="120" y="155"/>
                  </a:lnTo>
                  <a:lnTo>
                    <a:pt x="139" y="179"/>
                  </a:lnTo>
                  <a:lnTo>
                    <a:pt x="1005" y="511"/>
                  </a:lnTo>
                  <a:lnTo>
                    <a:pt x="962" y="627"/>
                  </a:lnTo>
                  <a:lnTo>
                    <a:pt x="289" y="369"/>
                  </a:lnTo>
                  <a:lnTo>
                    <a:pt x="321" y="410"/>
                  </a:lnTo>
                  <a:lnTo>
                    <a:pt x="513" y="482"/>
                  </a:lnTo>
                  <a:lnTo>
                    <a:pt x="476" y="578"/>
                  </a:lnTo>
                  <a:lnTo>
                    <a:pt x="441" y="565"/>
                  </a:lnTo>
                  <a:lnTo>
                    <a:pt x="457" y="584"/>
                  </a:lnTo>
                  <a:lnTo>
                    <a:pt x="470" y="589"/>
                  </a:lnTo>
                  <a:lnTo>
                    <a:pt x="468" y="597"/>
                  </a:lnTo>
                  <a:lnTo>
                    <a:pt x="537" y="686"/>
                  </a:lnTo>
                  <a:lnTo>
                    <a:pt x="818" y="793"/>
                  </a:lnTo>
                  <a:lnTo>
                    <a:pt x="810" y="809"/>
                  </a:lnTo>
                  <a:lnTo>
                    <a:pt x="559" y="715"/>
                  </a:lnTo>
                  <a:lnTo>
                    <a:pt x="575" y="736"/>
                  </a:lnTo>
                  <a:lnTo>
                    <a:pt x="698" y="782"/>
                  </a:lnTo>
                  <a:lnTo>
                    <a:pt x="690" y="798"/>
                  </a:lnTo>
                  <a:lnTo>
                    <a:pt x="599" y="763"/>
                  </a:lnTo>
                  <a:lnTo>
                    <a:pt x="636" y="811"/>
                  </a:lnTo>
                  <a:lnTo>
                    <a:pt x="858" y="897"/>
                  </a:lnTo>
                  <a:lnTo>
                    <a:pt x="839" y="948"/>
                  </a:lnTo>
                  <a:lnTo>
                    <a:pt x="700" y="895"/>
                  </a:lnTo>
                  <a:lnTo>
                    <a:pt x="839" y="948"/>
                  </a:lnTo>
                  <a:lnTo>
                    <a:pt x="1059" y="375"/>
                  </a:lnTo>
                  <a:lnTo>
                    <a:pt x="1048" y="40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2868613" y="882651"/>
              <a:ext cx="1741488" cy="709613"/>
            </a:xfrm>
            <a:custGeom>
              <a:avLst/>
              <a:gdLst>
                <a:gd name="T0" fmla="*/ 0 w 1097"/>
                <a:gd name="T1" fmla="*/ 0 h 447"/>
                <a:gd name="T2" fmla="*/ 38 w 1097"/>
                <a:gd name="T3" fmla="*/ 46 h 447"/>
                <a:gd name="T4" fmla="*/ 1086 w 1097"/>
                <a:gd name="T5" fmla="*/ 447 h 447"/>
                <a:gd name="T6" fmla="*/ 1097 w 1097"/>
                <a:gd name="T7" fmla="*/ 421 h 447"/>
                <a:gd name="T8" fmla="*/ 0 w 1097"/>
                <a:gd name="T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7" h="447">
                  <a:moveTo>
                    <a:pt x="0" y="0"/>
                  </a:moveTo>
                  <a:lnTo>
                    <a:pt x="38" y="46"/>
                  </a:lnTo>
                  <a:lnTo>
                    <a:pt x="1086" y="447"/>
                  </a:lnTo>
                  <a:lnTo>
                    <a:pt x="1097" y="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2868613" y="882651"/>
              <a:ext cx="1741488" cy="709613"/>
            </a:xfrm>
            <a:custGeom>
              <a:avLst/>
              <a:gdLst>
                <a:gd name="T0" fmla="*/ 0 w 1097"/>
                <a:gd name="T1" fmla="*/ 0 h 447"/>
                <a:gd name="T2" fmla="*/ 38 w 1097"/>
                <a:gd name="T3" fmla="*/ 46 h 447"/>
                <a:gd name="T4" fmla="*/ 1086 w 1097"/>
                <a:gd name="T5" fmla="*/ 447 h 447"/>
                <a:gd name="T6" fmla="*/ 1097 w 1097"/>
                <a:gd name="T7" fmla="*/ 421 h 447"/>
                <a:gd name="T8" fmla="*/ 0 w 1097"/>
                <a:gd name="T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7" h="447">
                  <a:moveTo>
                    <a:pt x="0" y="0"/>
                  </a:moveTo>
                  <a:lnTo>
                    <a:pt x="38" y="46"/>
                  </a:lnTo>
                  <a:lnTo>
                    <a:pt x="1086" y="447"/>
                  </a:lnTo>
                  <a:lnTo>
                    <a:pt x="1097" y="4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16 w 561"/>
                <a:gd name="T1" fmla="*/ 0 h 252"/>
                <a:gd name="T2" fmla="*/ 0 w 561"/>
                <a:gd name="T3" fmla="*/ 43 h 252"/>
                <a:gd name="T4" fmla="*/ 545 w 561"/>
                <a:gd name="T5" fmla="*/ 252 h 252"/>
                <a:gd name="T6" fmla="*/ 561 w 561"/>
                <a:gd name="T7" fmla="*/ 209 h 252"/>
                <a:gd name="T8" fmla="*/ 16 w 561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16" y="0"/>
                  </a:moveTo>
                  <a:lnTo>
                    <a:pt x="0" y="43"/>
                  </a:ln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AC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3192463" y="1095376"/>
              <a:ext cx="890588" cy="400050"/>
            </a:xfrm>
            <a:custGeom>
              <a:avLst/>
              <a:gdLst>
                <a:gd name="T0" fmla="*/ 16 w 561"/>
                <a:gd name="T1" fmla="*/ 0 h 252"/>
                <a:gd name="T2" fmla="*/ 0 w 561"/>
                <a:gd name="T3" fmla="*/ 43 h 252"/>
                <a:gd name="T4" fmla="*/ 545 w 561"/>
                <a:gd name="T5" fmla="*/ 252 h 252"/>
                <a:gd name="T6" fmla="*/ 561 w 561"/>
                <a:gd name="T7" fmla="*/ 209 h 252"/>
                <a:gd name="T8" fmla="*/ 16 w 561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1" h="252">
                  <a:moveTo>
                    <a:pt x="16" y="0"/>
                  </a:moveTo>
                  <a:lnTo>
                    <a:pt x="0" y="43"/>
                  </a:lnTo>
                  <a:lnTo>
                    <a:pt x="545" y="252"/>
                  </a:lnTo>
                  <a:lnTo>
                    <a:pt x="561" y="209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149600" y="1239838"/>
              <a:ext cx="1374775" cy="711200"/>
            </a:xfrm>
            <a:custGeom>
              <a:avLst/>
              <a:gdLst>
                <a:gd name="T0" fmla="*/ 0 w 866"/>
                <a:gd name="T1" fmla="*/ 0 h 448"/>
                <a:gd name="T2" fmla="*/ 150 w 866"/>
                <a:gd name="T3" fmla="*/ 190 h 448"/>
                <a:gd name="T4" fmla="*/ 823 w 866"/>
                <a:gd name="T5" fmla="*/ 448 h 448"/>
                <a:gd name="T6" fmla="*/ 866 w 866"/>
                <a:gd name="T7" fmla="*/ 332 h 448"/>
                <a:gd name="T8" fmla="*/ 0 w 866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448">
                  <a:moveTo>
                    <a:pt x="0" y="0"/>
                  </a:moveTo>
                  <a:lnTo>
                    <a:pt x="150" y="190"/>
                  </a:lnTo>
                  <a:lnTo>
                    <a:pt x="823" y="448"/>
                  </a:lnTo>
                  <a:lnTo>
                    <a:pt x="866" y="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3149600" y="1239838"/>
              <a:ext cx="1374775" cy="711200"/>
            </a:xfrm>
            <a:custGeom>
              <a:avLst/>
              <a:gdLst>
                <a:gd name="T0" fmla="*/ 0 w 866"/>
                <a:gd name="T1" fmla="*/ 0 h 448"/>
                <a:gd name="T2" fmla="*/ 150 w 866"/>
                <a:gd name="T3" fmla="*/ 190 h 448"/>
                <a:gd name="T4" fmla="*/ 823 w 866"/>
                <a:gd name="T5" fmla="*/ 448 h 448"/>
                <a:gd name="T6" fmla="*/ 866 w 866"/>
                <a:gd name="T7" fmla="*/ 332 h 448"/>
                <a:gd name="T8" fmla="*/ 0 w 866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448">
                  <a:moveTo>
                    <a:pt x="0" y="0"/>
                  </a:moveTo>
                  <a:lnTo>
                    <a:pt x="150" y="190"/>
                  </a:lnTo>
                  <a:lnTo>
                    <a:pt x="823" y="448"/>
                  </a:lnTo>
                  <a:lnTo>
                    <a:pt x="866" y="33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3081338" y="1154113"/>
              <a:ext cx="1108075" cy="452438"/>
            </a:xfrm>
            <a:custGeom>
              <a:avLst/>
              <a:gdLst>
                <a:gd name="T0" fmla="*/ 0 w 698"/>
                <a:gd name="T1" fmla="*/ 0 h 285"/>
                <a:gd name="T2" fmla="*/ 24 w 698"/>
                <a:gd name="T3" fmla="*/ 30 h 285"/>
                <a:gd name="T4" fmla="*/ 690 w 698"/>
                <a:gd name="T5" fmla="*/ 285 h 285"/>
                <a:gd name="T6" fmla="*/ 698 w 698"/>
                <a:gd name="T7" fmla="*/ 266 h 285"/>
                <a:gd name="T8" fmla="*/ 0 w 698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285">
                  <a:moveTo>
                    <a:pt x="0" y="0"/>
                  </a:moveTo>
                  <a:lnTo>
                    <a:pt x="24" y="30"/>
                  </a:lnTo>
                  <a:lnTo>
                    <a:pt x="690" y="285"/>
                  </a:lnTo>
                  <a:lnTo>
                    <a:pt x="698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3081338" y="1154113"/>
              <a:ext cx="1108075" cy="452438"/>
            </a:xfrm>
            <a:custGeom>
              <a:avLst/>
              <a:gdLst>
                <a:gd name="T0" fmla="*/ 0 w 698"/>
                <a:gd name="T1" fmla="*/ 0 h 285"/>
                <a:gd name="T2" fmla="*/ 24 w 698"/>
                <a:gd name="T3" fmla="*/ 30 h 285"/>
                <a:gd name="T4" fmla="*/ 690 w 698"/>
                <a:gd name="T5" fmla="*/ 285 h 285"/>
                <a:gd name="T6" fmla="*/ 698 w 698"/>
                <a:gd name="T7" fmla="*/ 266 h 285"/>
                <a:gd name="T8" fmla="*/ 0 w 698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285">
                  <a:moveTo>
                    <a:pt x="0" y="0"/>
                  </a:moveTo>
                  <a:lnTo>
                    <a:pt x="24" y="30"/>
                  </a:lnTo>
                  <a:lnTo>
                    <a:pt x="690" y="285"/>
                  </a:lnTo>
                  <a:lnTo>
                    <a:pt x="698" y="2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3438525" y="1606551"/>
              <a:ext cx="304800" cy="266700"/>
            </a:xfrm>
            <a:custGeom>
              <a:avLst/>
              <a:gdLst>
                <a:gd name="T0" fmla="*/ 0 w 192"/>
                <a:gd name="T1" fmla="*/ 0 h 168"/>
                <a:gd name="T2" fmla="*/ 120 w 192"/>
                <a:gd name="T3" fmla="*/ 155 h 168"/>
                <a:gd name="T4" fmla="*/ 155 w 192"/>
                <a:gd name="T5" fmla="*/ 168 h 168"/>
                <a:gd name="T6" fmla="*/ 192 w 192"/>
                <a:gd name="T7" fmla="*/ 72 h 168"/>
                <a:gd name="T8" fmla="*/ 0 w 192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68">
                  <a:moveTo>
                    <a:pt x="0" y="0"/>
                  </a:moveTo>
                  <a:lnTo>
                    <a:pt x="120" y="155"/>
                  </a:lnTo>
                  <a:lnTo>
                    <a:pt x="155" y="168"/>
                  </a:lnTo>
                  <a:lnTo>
                    <a:pt x="192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4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3438525" y="1606551"/>
              <a:ext cx="304800" cy="266700"/>
            </a:xfrm>
            <a:custGeom>
              <a:avLst/>
              <a:gdLst>
                <a:gd name="T0" fmla="*/ 0 w 192"/>
                <a:gd name="T1" fmla="*/ 0 h 168"/>
                <a:gd name="T2" fmla="*/ 120 w 192"/>
                <a:gd name="T3" fmla="*/ 155 h 168"/>
                <a:gd name="T4" fmla="*/ 155 w 192"/>
                <a:gd name="T5" fmla="*/ 168 h 168"/>
                <a:gd name="T6" fmla="*/ 192 w 192"/>
                <a:gd name="T7" fmla="*/ 72 h 168"/>
                <a:gd name="T8" fmla="*/ 0 w 192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68">
                  <a:moveTo>
                    <a:pt x="0" y="0"/>
                  </a:moveTo>
                  <a:lnTo>
                    <a:pt x="120" y="155"/>
                  </a:lnTo>
                  <a:lnTo>
                    <a:pt x="155" y="168"/>
                  </a:lnTo>
                  <a:lnTo>
                    <a:pt x="192" y="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34 w 331"/>
                <a:gd name="T1" fmla="*/ 0 h 207"/>
                <a:gd name="T2" fmla="*/ 0 w 331"/>
                <a:gd name="T3" fmla="*/ 94 h 207"/>
                <a:gd name="T4" fmla="*/ 294 w 331"/>
                <a:gd name="T5" fmla="*/ 207 h 207"/>
                <a:gd name="T6" fmla="*/ 331 w 331"/>
                <a:gd name="T7" fmla="*/ 113 h 207"/>
                <a:gd name="T8" fmla="*/ 34 w 331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34" y="0"/>
                  </a:moveTo>
                  <a:lnTo>
                    <a:pt x="0" y="94"/>
                  </a:ln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5A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3803650" y="1766888"/>
              <a:ext cx="525463" cy="328613"/>
            </a:xfrm>
            <a:custGeom>
              <a:avLst/>
              <a:gdLst>
                <a:gd name="T0" fmla="*/ 34 w 331"/>
                <a:gd name="T1" fmla="*/ 0 h 207"/>
                <a:gd name="T2" fmla="*/ 0 w 331"/>
                <a:gd name="T3" fmla="*/ 94 h 207"/>
                <a:gd name="T4" fmla="*/ 294 w 331"/>
                <a:gd name="T5" fmla="*/ 207 h 207"/>
                <a:gd name="T6" fmla="*/ 331 w 331"/>
                <a:gd name="T7" fmla="*/ 113 h 207"/>
                <a:gd name="T8" fmla="*/ 34 w 331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07">
                  <a:moveTo>
                    <a:pt x="34" y="0"/>
                  </a:moveTo>
                  <a:lnTo>
                    <a:pt x="0" y="94"/>
                  </a:lnTo>
                  <a:lnTo>
                    <a:pt x="294" y="207"/>
                  </a:lnTo>
                  <a:lnTo>
                    <a:pt x="331" y="113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3938588" y="2243138"/>
              <a:ext cx="352425" cy="217488"/>
            </a:xfrm>
            <a:custGeom>
              <a:avLst/>
              <a:gdLst>
                <a:gd name="T0" fmla="*/ 0 w 222"/>
                <a:gd name="T1" fmla="*/ 0 h 137"/>
                <a:gd name="T2" fmla="*/ 64 w 222"/>
                <a:gd name="T3" fmla="*/ 84 h 137"/>
                <a:gd name="T4" fmla="*/ 203 w 222"/>
                <a:gd name="T5" fmla="*/ 137 h 137"/>
                <a:gd name="T6" fmla="*/ 222 w 222"/>
                <a:gd name="T7" fmla="*/ 86 h 137"/>
                <a:gd name="T8" fmla="*/ 0 w 222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7">
                  <a:moveTo>
                    <a:pt x="0" y="0"/>
                  </a:moveTo>
                  <a:lnTo>
                    <a:pt x="64" y="84"/>
                  </a:lnTo>
                  <a:lnTo>
                    <a:pt x="203" y="137"/>
                  </a:lnTo>
                  <a:lnTo>
                    <a:pt x="222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3938588" y="2243138"/>
              <a:ext cx="352425" cy="217488"/>
            </a:xfrm>
            <a:custGeom>
              <a:avLst/>
              <a:gdLst>
                <a:gd name="T0" fmla="*/ 0 w 222"/>
                <a:gd name="T1" fmla="*/ 0 h 137"/>
                <a:gd name="T2" fmla="*/ 64 w 222"/>
                <a:gd name="T3" fmla="*/ 84 h 137"/>
                <a:gd name="T4" fmla="*/ 203 w 222"/>
                <a:gd name="T5" fmla="*/ 137 h 137"/>
                <a:gd name="T6" fmla="*/ 222 w 222"/>
                <a:gd name="T7" fmla="*/ 86 h 137"/>
                <a:gd name="T8" fmla="*/ 0 w 222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7">
                  <a:moveTo>
                    <a:pt x="0" y="0"/>
                  </a:moveTo>
                  <a:lnTo>
                    <a:pt x="64" y="84"/>
                  </a:lnTo>
                  <a:lnTo>
                    <a:pt x="203" y="137"/>
                  </a:lnTo>
                  <a:lnTo>
                    <a:pt x="222" y="8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3654425" y="1882776"/>
              <a:ext cx="20638" cy="20638"/>
            </a:xfrm>
            <a:custGeom>
              <a:avLst/>
              <a:gdLst>
                <a:gd name="T0" fmla="*/ 0 w 13"/>
                <a:gd name="T1" fmla="*/ 0 h 13"/>
                <a:gd name="T2" fmla="*/ 11 w 13"/>
                <a:gd name="T3" fmla="*/ 13 h 13"/>
                <a:gd name="T4" fmla="*/ 13 w 13"/>
                <a:gd name="T5" fmla="*/ 5 h 13"/>
                <a:gd name="T6" fmla="*/ 0 w 1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1" y="13"/>
                  </a:lnTo>
                  <a:lnTo>
                    <a:pt x="1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3654425" y="1882776"/>
              <a:ext cx="20638" cy="20638"/>
            </a:xfrm>
            <a:custGeom>
              <a:avLst/>
              <a:gdLst>
                <a:gd name="T0" fmla="*/ 0 w 13"/>
                <a:gd name="T1" fmla="*/ 0 h 13"/>
                <a:gd name="T2" fmla="*/ 11 w 13"/>
                <a:gd name="T3" fmla="*/ 13 h 13"/>
                <a:gd name="T4" fmla="*/ 13 w 13"/>
                <a:gd name="T5" fmla="*/ 5 h 13"/>
                <a:gd name="T6" fmla="*/ 0 w 1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1" y="13"/>
                  </a:lnTo>
                  <a:lnTo>
                    <a:pt x="13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8 w 302"/>
                <a:gd name="T1" fmla="*/ 0 h 131"/>
                <a:gd name="T2" fmla="*/ 0 w 302"/>
                <a:gd name="T3" fmla="*/ 18 h 131"/>
                <a:gd name="T4" fmla="*/ 297 w 302"/>
                <a:gd name="T5" fmla="*/ 131 h 131"/>
                <a:gd name="T6" fmla="*/ 302 w 302"/>
                <a:gd name="T7" fmla="*/ 112 h 131"/>
                <a:gd name="T8" fmla="*/ 8 w 30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8" y="0"/>
                  </a:moveTo>
                  <a:lnTo>
                    <a:pt x="0" y="18"/>
                  </a:ln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3781425" y="1938338"/>
              <a:ext cx="479425" cy="207963"/>
            </a:xfrm>
            <a:custGeom>
              <a:avLst/>
              <a:gdLst>
                <a:gd name="T0" fmla="*/ 8 w 302"/>
                <a:gd name="T1" fmla="*/ 0 h 131"/>
                <a:gd name="T2" fmla="*/ 0 w 302"/>
                <a:gd name="T3" fmla="*/ 18 h 131"/>
                <a:gd name="T4" fmla="*/ 297 w 302"/>
                <a:gd name="T5" fmla="*/ 131 h 131"/>
                <a:gd name="T6" fmla="*/ 302 w 302"/>
                <a:gd name="T7" fmla="*/ 112 h 131"/>
                <a:gd name="T8" fmla="*/ 8 w 302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131">
                  <a:moveTo>
                    <a:pt x="8" y="0"/>
                  </a:moveTo>
                  <a:lnTo>
                    <a:pt x="0" y="18"/>
                  </a:lnTo>
                  <a:lnTo>
                    <a:pt x="297" y="131"/>
                  </a:lnTo>
                  <a:lnTo>
                    <a:pt x="302" y="11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9 w 303"/>
                <a:gd name="T1" fmla="*/ 0 h 131"/>
                <a:gd name="T2" fmla="*/ 0 w 303"/>
                <a:gd name="T3" fmla="*/ 19 h 131"/>
                <a:gd name="T4" fmla="*/ 295 w 303"/>
                <a:gd name="T5" fmla="*/ 131 h 131"/>
                <a:gd name="T6" fmla="*/ 303 w 303"/>
                <a:gd name="T7" fmla="*/ 113 h 131"/>
                <a:gd name="T8" fmla="*/ 9 w 303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9" y="0"/>
                  </a:moveTo>
                  <a:lnTo>
                    <a:pt x="0" y="19"/>
                  </a:ln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3763963" y="1984376"/>
              <a:ext cx="481013" cy="207963"/>
            </a:xfrm>
            <a:custGeom>
              <a:avLst/>
              <a:gdLst>
                <a:gd name="T0" fmla="*/ 9 w 303"/>
                <a:gd name="T1" fmla="*/ 0 h 131"/>
                <a:gd name="T2" fmla="*/ 0 w 303"/>
                <a:gd name="T3" fmla="*/ 19 h 131"/>
                <a:gd name="T4" fmla="*/ 295 w 303"/>
                <a:gd name="T5" fmla="*/ 131 h 131"/>
                <a:gd name="T6" fmla="*/ 303 w 303"/>
                <a:gd name="T7" fmla="*/ 113 h 131"/>
                <a:gd name="T8" fmla="*/ 9 w 303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131">
                  <a:moveTo>
                    <a:pt x="9" y="0"/>
                  </a:moveTo>
                  <a:lnTo>
                    <a:pt x="0" y="19"/>
                  </a:lnTo>
                  <a:lnTo>
                    <a:pt x="295" y="131"/>
                  </a:lnTo>
                  <a:lnTo>
                    <a:pt x="303" y="113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3781425" y="2044701"/>
              <a:ext cx="446088" cy="195263"/>
            </a:xfrm>
            <a:custGeom>
              <a:avLst/>
              <a:gdLst>
                <a:gd name="T0" fmla="*/ 0 w 281"/>
                <a:gd name="T1" fmla="*/ 0 h 123"/>
                <a:gd name="T2" fmla="*/ 22 w 281"/>
                <a:gd name="T3" fmla="*/ 29 h 123"/>
                <a:gd name="T4" fmla="*/ 273 w 281"/>
                <a:gd name="T5" fmla="*/ 123 h 123"/>
                <a:gd name="T6" fmla="*/ 281 w 281"/>
                <a:gd name="T7" fmla="*/ 107 h 123"/>
                <a:gd name="T8" fmla="*/ 0 w 281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23">
                  <a:moveTo>
                    <a:pt x="0" y="0"/>
                  </a:moveTo>
                  <a:lnTo>
                    <a:pt x="22" y="29"/>
                  </a:lnTo>
                  <a:lnTo>
                    <a:pt x="273" y="123"/>
                  </a:lnTo>
                  <a:lnTo>
                    <a:pt x="281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3781425" y="2044701"/>
              <a:ext cx="446088" cy="195263"/>
            </a:xfrm>
            <a:custGeom>
              <a:avLst/>
              <a:gdLst>
                <a:gd name="T0" fmla="*/ 0 w 281"/>
                <a:gd name="T1" fmla="*/ 0 h 123"/>
                <a:gd name="T2" fmla="*/ 22 w 281"/>
                <a:gd name="T3" fmla="*/ 29 h 123"/>
                <a:gd name="T4" fmla="*/ 273 w 281"/>
                <a:gd name="T5" fmla="*/ 123 h 123"/>
                <a:gd name="T6" fmla="*/ 281 w 281"/>
                <a:gd name="T7" fmla="*/ 107 h 123"/>
                <a:gd name="T8" fmla="*/ 0 w 281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23">
                  <a:moveTo>
                    <a:pt x="0" y="0"/>
                  </a:moveTo>
                  <a:lnTo>
                    <a:pt x="22" y="29"/>
                  </a:lnTo>
                  <a:lnTo>
                    <a:pt x="273" y="123"/>
                  </a:lnTo>
                  <a:lnTo>
                    <a:pt x="281" y="10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3841750" y="2124076"/>
              <a:ext cx="195263" cy="98425"/>
            </a:xfrm>
            <a:custGeom>
              <a:avLst/>
              <a:gdLst>
                <a:gd name="T0" fmla="*/ 0 w 123"/>
                <a:gd name="T1" fmla="*/ 0 h 62"/>
                <a:gd name="T2" fmla="*/ 24 w 123"/>
                <a:gd name="T3" fmla="*/ 27 h 62"/>
                <a:gd name="T4" fmla="*/ 115 w 123"/>
                <a:gd name="T5" fmla="*/ 62 h 62"/>
                <a:gd name="T6" fmla="*/ 123 w 123"/>
                <a:gd name="T7" fmla="*/ 46 h 62"/>
                <a:gd name="T8" fmla="*/ 0 w 12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62">
                  <a:moveTo>
                    <a:pt x="0" y="0"/>
                  </a:moveTo>
                  <a:lnTo>
                    <a:pt x="24" y="27"/>
                  </a:lnTo>
                  <a:lnTo>
                    <a:pt x="115" y="62"/>
                  </a:lnTo>
                  <a:lnTo>
                    <a:pt x="1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A9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3841750" y="2124076"/>
              <a:ext cx="195263" cy="98425"/>
            </a:xfrm>
            <a:custGeom>
              <a:avLst/>
              <a:gdLst>
                <a:gd name="T0" fmla="*/ 0 w 123"/>
                <a:gd name="T1" fmla="*/ 0 h 62"/>
                <a:gd name="T2" fmla="*/ 24 w 123"/>
                <a:gd name="T3" fmla="*/ 27 h 62"/>
                <a:gd name="T4" fmla="*/ 115 w 123"/>
                <a:gd name="T5" fmla="*/ 62 h 62"/>
                <a:gd name="T6" fmla="*/ 123 w 123"/>
                <a:gd name="T7" fmla="*/ 46 h 62"/>
                <a:gd name="T8" fmla="*/ 0 w 12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62">
                  <a:moveTo>
                    <a:pt x="0" y="0"/>
                  </a:moveTo>
                  <a:lnTo>
                    <a:pt x="24" y="27"/>
                  </a:lnTo>
                  <a:lnTo>
                    <a:pt x="115" y="62"/>
                  </a:lnTo>
                  <a:lnTo>
                    <a:pt x="1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2881313" y="2295526"/>
              <a:ext cx="608013" cy="263525"/>
            </a:xfrm>
            <a:custGeom>
              <a:avLst/>
              <a:gdLst>
                <a:gd name="T0" fmla="*/ 5 w 143"/>
                <a:gd name="T1" fmla="*/ 13 h 62"/>
                <a:gd name="T2" fmla="*/ 134 w 143"/>
                <a:gd name="T3" fmla="*/ 61 h 62"/>
                <a:gd name="T4" fmla="*/ 142 w 143"/>
                <a:gd name="T5" fmla="*/ 57 h 62"/>
                <a:gd name="T6" fmla="*/ 138 w 143"/>
                <a:gd name="T7" fmla="*/ 49 h 62"/>
                <a:gd name="T8" fmla="*/ 9 w 143"/>
                <a:gd name="T9" fmla="*/ 1 h 62"/>
                <a:gd name="T10" fmla="*/ 1 w 143"/>
                <a:gd name="T11" fmla="*/ 5 h 62"/>
                <a:gd name="T12" fmla="*/ 5 w 143"/>
                <a:gd name="T1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62">
                  <a:moveTo>
                    <a:pt x="5" y="13"/>
                  </a:moveTo>
                  <a:cubicBezTo>
                    <a:pt x="134" y="61"/>
                    <a:pt x="134" y="61"/>
                    <a:pt x="134" y="61"/>
                  </a:cubicBezTo>
                  <a:cubicBezTo>
                    <a:pt x="137" y="62"/>
                    <a:pt x="141" y="60"/>
                    <a:pt x="142" y="57"/>
                  </a:cubicBezTo>
                  <a:cubicBezTo>
                    <a:pt x="143" y="54"/>
                    <a:pt x="142" y="50"/>
                    <a:pt x="138" y="4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1"/>
                    <a:pt x="1" y="5"/>
                  </a:cubicBezTo>
                  <a:cubicBezTo>
                    <a:pt x="0" y="8"/>
                    <a:pt x="2" y="12"/>
                    <a:pt x="5" y="13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3068638" y="2308226"/>
              <a:ext cx="233363" cy="238125"/>
            </a:xfrm>
            <a:custGeom>
              <a:avLst/>
              <a:gdLst>
                <a:gd name="T0" fmla="*/ 36 w 55"/>
                <a:gd name="T1" fmla="*/ 5 h 56"/>
                <a:gd name="T2" fmla="*/ 50 w 55"/>
                <a:gd name="T3" fmla="*/ 36 h 56"/>
                <a:gd name="T4" fmla="*/ 19 w 55"/>
                <a:gd name="T5" fmla="*/ 51 h 56"/>
                <a:gd name="T6" fmla="*/ 5 w 55"/>
                <a:gd name="T7" fmla="*/ 19 h 56"/>
                <a:gd name="T8" fmla="*/ 36 w 55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36" y="5"/>
                  </a:moveTo>
                  <a:cubicBezTo>
                    <a:pt x="49" y="9"/>
                    <a:pt x="55" y="24"/>
                    <a:pt x="50" y="36"/>
                  </a:cubicBezTo>
                  <a:cubicBezTo>
                    <a:pt x="46" y="49"/>
                    <a:pt x="31" y="56"/>
                    <a:pt x="19" y="51"/>
                  </a:cubicBezTo>
                  <a:cubicBezTo>
                    <a:pt x="6" y="46"/>
                    <a:pt x="0" y="32"/>
                    <a:pt x="5" y="19"/>
                  </a:cubicBezTo>
                  <a:cubicBezTo>
                    <a:pt x="9" y="6"/>
                    <a:pt x="24" y="0"/>
                    <a:pt x="3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3101975" y="2341563"/>
              <a:ext cx="166688" cy="166688"/>
            </a:xfrm>
            <a:custGeom>
              <a:avLst/>
              <a:gdLst>
                <a:gd name="T0" fmla="*/ 26 w 39"/>
                <a:gd name="T1" fmla="*/ 3 h 39"/>
                <a:gd name="T2" fmla="*/ 36 w 39"/>
                <a:gd name="T3" fmla="*/ 26 h 39"/>
                <a:gd name="T4" fmla="*/ 13 w 39"/>
                <a:gd name="T5" fmla="*/ 36 h 39"/>
                <a:gd name="T6" fmla="*/ 3 w 39"/>
                <a:gd name="T7" fmla="*/ 14 h 39"/>
                <a:gd name="T8" fmla="*/ 26 w 39"/>
                <a:gd name="T9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6" y="3"/>
                  </a:moveTo>
                  <a:cubicBezTo>
                    <a:pt x="35" y="7"/>
                    <a:pt x="39" y="17"/>
                    <a:pt x="36" y="26"/>
                  </a:cubicBezTo>
                  <a:cubicBezTo>
                    <a:pt x="32" y="35"/>
                    <a:pt x="22" y="39"/>
                    <a:pt x="13" y="36"/>
                  </a:cubicBezTo>
                  <a:cubicBezTo>
                    <a:pt x="4" y="33"/>
                    <a:pt x="0" y="23"/>
                    <a:pt x="3" y="14"/>
                  </a:cubicBezTo>
                  <a:cubicBezTo>
                    <a:pt x="7" y="5"/>
                    <a:pt x="17" y="0"/>
                    <a:pt x="26" y="3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5327772" y="3124048"/>
            <a:ext cx="2152993" cy="593624"/>
            <a:chOff x="4938713" y="3109913"/>
            <a:chExt cx="2314575" cy="638175"/>
          </a:xfrm>
        </p:grpSpPr>
        <p:sp>
          <p:nvSpPr>
            <p:cNvPr id="116" name="Freeform 13"/>
            <p:cNvSpPr>
              <a:spLocks/>
            </p:cNvSpPr>
            <p:nvPr/>
          </p:nvSpPr>
          <p:spPr bwMode="auto">
            <a:xfrm>
              <a:off x="4972050" y="3144838"/>
              <a:ext cx="2230438" cy="569913"/>
            </a:xfrm>
            <a:custGeom>
              <a:avLst/>
              <a:gdLst>
                <a:gd name="T0" fmla="*/ 524 w 524"/>
                <a:gd name="T1" fmla="*/ 132 h 132"/>
                <a:gd name="T2" fmla="*/ 64 w 524"/>
                <a:gd name="T3" fmla="*/ 132 h 132"/>
                <a:gd name="T4" fmla="*/ 0 w 524"/>
                <a:gd name="T5" fmla="*/ 67 h 132"/>
                <a:gd name="T6" fmla="*/ 0 w 524"/>
                <a:gd name="T7" fmla="*/ 57 h 132"/>
                <a:gd name="T8" fmla="*/ 64 w 524"/>
                <a:gd name="T9" fmla="*/ 0 h 132"/>
                <a:gd name="T10" fmla="*/ 524 w 524"/>
                <a:gd name="T11" fmla="*/ 0 h 132"/>
                <a:gd name="T12" fmla="*/ 509 w 524"/>
                <a:gd name="T13" fmla="*/ 63 h 132"/>
                <a:gd name="T14" fmla="*/ 524 w 524"/>
                <a:gd name="T1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4" h="132">
                  <a:moveTo>
                    <a:pt x="524" y="132"/>
                  </a:moveTo>
                  <a:cubicBezTo>
                    <a:pt x="64" y="132"/>
                    <a:pt x="64" y="132"/>
                    <a:pt x="64" y="132"/>
                  </a:cubicBezTo>
                  <a:cubicBezTo>
                    <a:pt x="29" y="132"/>
                    <a:pt x="0" y="101"/>
                    <a:pt x="0" y="6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3"/>
                    <a:pt x="29" y="0"/>
                    <a:pt x="64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24" y="0"/>
                    <a:pt x="509" y="21"/>
                    <a:pt x="509" y="63"/>
                  </a:cubicBezTo>
                  <a:cubicBezTo>
                    <a:pt x="509" y="111"/>
                    <a:pt x="524" y="132"/>
                    <a:pt x="524" y="132"/>
                  </a:cubicBezTo>
                </a:path>
              </a:pathLst>
            </a:custGeom>
            <a:solidFill>
              <a:srgbClr val="FCF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4"/>
            <p:cNvSpPr>
              <a:spLocks/>
            </p:cNvSpPr>
            <p:nvPr/>
          </p:nvSpPr>
          <p:spPr bwMode="auto">
            <a:xfrm>
              <a:off x="4989513" y="3109913"/>
              <a:ext cx="319088" cy="630238"/>
            </a:xfrm>
            <a:custGeom>
              <a:avLst/>
              <a:gdLst>
                <a:gd name="T0" fmla="*/ 67 w 75"/>
                <a:gd name="T1" fmla="*/ 146 h 146"/>
                <a:gd name="T2" fmla="*/ 0 w 75"/>
                <a:gd name="T3" fmla="*/ 76 h 146"/>
                <a:gd name="T4" fmla="*/ 0 w 75"/>
                <a:gd name="T5" fmla="*/ 67 h 146"/>
                <a:gd name="T6" fmla="*/ 69 w 75"/>
                <a:gd name="T7" fmla="*/ 0 h 146"/>
                <a:gd name="T8" fmla="*/ 75 w 75"/>
                <a:gd name="T9" fmla="*/ 6 h 146"/>
                <a:gd name="T10" fmla="*/ 69 w 75"/>
                <a:gd name="T11" fmla="*/ 12 h 146"/>
                <a:gd name="T12" fmla="*/ 12 w 75"/>
                <a:gd name="T13" fmla="*/ 67 h 146"/>
                <a:gd name="T14" fmla="*/ 12 w 75"/>
                <a:gd name="T15" fmla="*/ 76 h 146"/>
                <a:gd name="T16" fmla="*/ 67 w 75"/>
                <a:gd name="T17" fmla="*/ 133 h 146"/>
                <a:gd name="T18" fmla="*/ 73 w 75"/>
                <a:gd name="T19" fmla="*/ 140 h 146"/>
                <a:gd name="T20" fmla="*/ 67 w 75"/>
                <a:gd name="T2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46">
                  <a:moveTo>
                    <a:pt x="67" y="146"/>
                  </a:moveTo>
                  <a:cubicBezTo>
                    <a:pt x="30" y="146"/>
                    <a:pt x="0" y="115"/>
                    <a:pt x="0" y="7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72" y="0"/>
                    <a:pt x="75" y="2"/>
                    <a:pt x="75" y="6"/>
                  </a:cubicBezTo>
                  <a:cubicBezTo>
                    <a:pt x="75" y="9"/>
                    <a:pt x="72" y="12"/>
                    <a:pt x="69" y="12"/>
                  </a:cubicBezTo>
                  <a:cubicBezTo>
                    <a:pt x="37" y="12"/>
                    <a:pt x="12" y="36"/>
                    <a:pt x="12" y="67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108"/>
                    <a:pt x="37" y="133"/>
                    <a:pt x="67" y="133"/>
                  </a:cubicBezTo>
                  <a:cubicBezTo>
                    <a:pt x="70" y="133"/>
                    <a:pt x="73" y="136"/>
                    <a:pt x="73" y="140"/>
                  </a:cubicBezTo>
                  <a:cubicBezTo>
                    <a:pt x="73" y="143"/>
                    <a:pt x="70" y="146"/>
                    <a:pt x="67" y="146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5"/>
            <p:cNvSpPr>
              <a:spLocks/>
            </p:cNvSpPr>
            <p:nvPr/>
          </p:nvSpPr>
          <p:spPr bwMode="auto">
            <a:xfrm>
              <a:off x="4938713" y="3109913"/>
              <a:ext cx="2314575" cy="638175"/>
            </a:xfrm>
            <a:custGeom>
              <a:avLst/>
              <a:gdLst>
                <a:gd name="T0" fmla="*/ 544 w 544"/>
                <a:gd name="T1" fmla="*/ 148 h 148"/>
                <a:gd name="T2" fmla="*/ 70 w 544"/>
                <a:gd name="T3" fmla="*/ 148 h 148"/>
                <a:gd name="T4" fmla="*/ 0 w 544"/>
                <a:gd name="T5" fmla="*/ 75 h 148"/>
                <a:gd name="T6" fmla="*/ 0 w 544"/>
                <a:gd name="T7" fmla="*/ 65 h 148"/>
                <a:gd name="T8" fmla="*/ 70 w 544"/>
                <a:gd name="T9" fmla="*/ 0 h 148"/>
                <a:gd name="T10" fmla="*/ 544 w 544"/>
                <a:gd name="T11" fmla="*/ 0 h 148"/>
                <a:gd name="T12" fmla="*/ 544 w 544"/>
                <a:gd name="T13" fmla="*/ 12 h 148"/>
                <a:gd name="T14" fmla="*/ 70 w 544"/>
                <a:gd name="T15" fmla="*/ 12 h 148"/>
                <a:gd name="T16" fmla="*/ 12 w 544"/>
                <a:gd name="T17" fmla="*/ 65 h 148"/>
                <a:gd name="T18" fmla="*/ 12 w 544"/>
                <a:gd name="T19" fmla="*/ 75 h 148"/>
                <a:gd name="T20" fmla="*/ 70 w 544"/>
                <a:gd name="T21" fmla="*/ 132 h 148"/>
                <a:gd name="T22" fmla="*/ 544 w 544"/>
                <a:gd name="T23" fmla="*/ 132 h 148"/>
                <a:gd name="T24" fmla="*/ 544 w 544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4" h="148">
                  <a:moveTo>
                    <a:pt x="544" y="148"/>
                  </a:moveTo>
                  <a:cubicBezTo>
                    <a:pt x="70" y="148"/>
                    <a:pt x="70" y="148"/>
                    <a:pt x="70" y="148"/>
                  </a:cubicBezTo>
                  <a:cubicBezTo>
                    <a:pt x="33" y="148"/>
                    <a:pt x="0" y="114"/>
                    <a:pt x="0" y="7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28"/>
                    <a:pt x="31" y="0"/>
                    <a:pt x="70" y="0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44" y="12"/>
                    <a:pt x="544" y="12"/>
                    <a:pt x="544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38" y="12"/>
                    <a:pt x="12" y="36"/>
                    <a:pt x="12" y="6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106"/>
                    <a:pt x="40" y="132"/>
                    <a:pt x="70" y="132"/>
                  </a:cubicBezTo>
                  <a:cubicBezTo>
                    <a:pt x="544" y="132"/>
                    <a:pt x="544" y="132"/>
                    <a:pt x="544" y="132"/>
                  </a:cubicBezTo>
                  <a:lnTo>
                    <a:pt x="544" y="148"/>
                  </a:lnTo>
                  <a:close/>
                </a:path>
              </a:pathLst>
            </a:cu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Line 16"/>
            <p:cNvSpPr>
              <a:spLocks noChangeShapeType="1"/>
            </p:cNvSpPr>
            <p:nvPr/>
          </p:nvSpPr>
          <p:spPr bwMode="auto">
            <a:xfrm>
              <a:off x="5270500" y="3562350"/>
              <a:ext cx="1830388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Line 17"/>
            <p:cNvSpPr>
              <a:spLocks noChangeShapeType="1"/>
            </p:cNvSpPr>
            <p:nvPr/>
          </p:nvSpPr>
          <p:spPr bwMode="auto">
            <a:xfrm>
              <a:off x="5245100" y="3614738"/>
              <a:ext cx="1739900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Line 18"/>
            <p:cNvSpPr>
              <a:spLocks noChangeShapeType="1"/>
            </p:cNvSpPr>
            <p:nvPr/>
          </p:nvSpPr>
          <p:spPr bwMode="auto">
            <a:xfrm>
              <a:off x="5440363" y="3498850"/>
              <a:ext cx="1638300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Line 19"/>
            <p:cNvSpPr>
              <a:spLocks noChangeShapeType="1"/>
            </p:cNvSpPr>
            <p:nvPr/>
          </p:nvSpPr>
          <p:spPr bwMode="auto">
            <a:xfrm>
              <a:off x="5381625" y="3363913"/>
              <a:ext cx="1322388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Line 20"/>
            <p:cNvSpPr>
              <a:spLocks noChangeShapeType="1"/>
            </p:cNvSpPr>
            <p:nvPr/>
          </p:nvSpPr>
          <p:spPr bwMode="auto">
            <a:xfrm>
              <a:off x="5184775" y="3286125"/>
              <a:ext cx="1893888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Line 21"/>
            <p:cNvSpPr>
              <a:spLocks noChangeShapeType="1"/>
            </p:cNvSpPr>
            <p:nvPr/>
          </p:nvSpPr>
          <p:spPr bwMode="auto">
            <a:xfrm>
              <a:off x="5354638" y="3225800"/>
              <a:ext cx="1724025" cy="0"/>
            </a:xfrm>
            <a:prstGeom prst="line">
              <a:avLst/>
            </a:prstGeom>
            <a:noFill/>
            <a:ln w="17463" cap="rnd">
              <a:solidFill>
                <a:srgbClr val="C5C5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296145" y="2775753"/>
            <a:ext cx="2352347" cy="360083"/>
            <a:chOff x="7061527" y="2558004"/>
            <a:chExt cx="3136462" cy="480110"/>
          </a:xfrm>
        </p:grpSpPr>
        <p:sp>
          <p:nvSpPr>
            <p:cNvPr id="126" name="Rectangle 112"/>
            <p:cNvSpPr>
              <a:spLocks noChangeArrowheads="1"/>
            </p:cNvSpPr>
            <p:nvPr/>
          </p:nvSpPr>
          <p:spPr bwMode="auto">
            <a:xfrm>
              <a:off x="7061527" y="2558671"/>
              <a:ext cx="3136462" cy="464661"/>
            </a:xfrm>
            <a:prstGeom prst="rect">
              <a:avLst/>
            </a:prstGeom>
            <a:solidFill>
              <a:srgbClr val="F5D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Rectangle 113"/>
            <p:cNvSpPr>
              <a:spLocks noChangeArrowheads="1"/>
            </p:cNvSpPr>
            <p:nvPr/>
          </p:nvSpPr>
          <p:spPr bwMode="auto">
            <a:xfrm>
              <a:off x="7238024" y="2558004"/>
              <a:ext cx="145699" cy="464661"/>
            </a:xfrm>
            <a:prstGeom prst="rect">
              <a:avLst/>
            </a:pr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Rectangle 33"/>
            <p:cNvSpPr>
              <a:spLocks noChangeArrowheads="1"/>
            </p:cNvSpPr>
            <p:nvPr/>
          </p:nvSpPr>
          <p:spPr bwMode="auto">
            <a:xfrm>
              <a:off x="9892642" y="2559671"/>
              <a:ext cx="163419" cy="478443"/>
            </a:xfrm>
            <a:prstGeom prst="rect">
              <a:avLst/>
            </a:pr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60025" y="1794911"/>
            <a:ext cx="851937" cy="1005854"/>
            <a:chOff x="7698578" y="210044"/>
            <a:chExt cx="1135916" cy="1341139"/>
          </a:xfrm>
        </p:grpSpPr>
        <p:grpSp>
          <p:nvGrpSpPr>
            <p:cNvPr id="128" name="组合 127"/>
            <p:cNvGrpSpPr/>
            <p:nvPr/>
          </p:nvGrpSpPr>
          <p:grpSpPr>
            <a:xfrm>
              <a:off x="7698578" y="210044"/>
              <a:ext cx="1135916" cy="1332246"/>
              <a:chOff x="5419725" y="908051"/>
              <a:chExt cx="900113" cy="1055687"/>
            </a:xfrm>
          </p:grpSpPr>
          <p:sp>
            <p:nvSpPr>
              <p:cNvPr id="129" name="Freeform 125"/>
              <p:cNvSpPr>
                <a:spLocks/>
              </p:cNvSpPr>
              <p:nvPr/>
            </p:nvSpPr>
            <p:spPr bwMode="auto">
              <a:xfrm>
                <a:off x="5419725" y="1325563"/>
                <a:ext cx="628650" cy="638175"/>
              </a:xfrm>
              <a:custGeom>
                <a:avLst/>
                <a:gdLst>
                  <a:gd name="T0" fmla="*/ 9 w 148"/>
                  <a:gd name="T1" fmla="*/ 0 h 150"/>
                  <a:gd name="T2" fmla="*/ 0 w 148"/>
                  <a:gd name="T3" fmla="*/ 13 h 150"/>
                  <a:gd name="T4" fmla="*/ 0 w 148"/>
                  <a:gd name="T5" fmla="*/ 117 h 150"/>
                  <a:gd name="T6" fmla="*/ 30 w 148"/>
                  <a:gd name="T7" fmla="*/ 150 h 150"/>
                  <a:gd name="T8" fmla="*/ 123 w 148"/>
                  <a:gd name="T9" fmla="*/ 150 h 150"/>
                  <a:gd name="T10" fmla="*/ 148 w 148"/>
                  <a:gd name="T11" fmla="*/ 114 h 150"/>
                  <a:gd name="T12" fmla="*/ 148 w 148"/>
                  <a:gd name="T13" fmla="*/ 11 h 150"/>
                  <a:gd name="T14" fmla="*/ 140 w 148"/>
                  <a:gd name="T15" fmla="*/ 0 h 150"/>
                  <a:gd name="T16" fmla="*/ 9 w 148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50">
                    <a:moveTo>
                      <a:pt x="9" y="0"/>
                    </a:moveTo>
                    <a:cubicBezTo>
                      <a:pt x="9" y="0"/>
                      <a:pt x="2" y="2"/>
                      <a:pt x="0" y="13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12" y="143"/>
                      <a:pt x="30" y="150"/>
                    </a:cubicBezTo>
                    <a:cubicBezTo>
                      <a:pt x="123" y="150"/>
                      <a:pt x="123" y="150"/>
                      <a:pt x="123" y="150"/>
                    </a:cubicBezTo>
                    <a:cubicBezTo>
                      <a:pt x="123" y="150"/>
                      <a:pt x="141" y="140"/>
                      <a:pt x="148" y="114"/>
                    </a:cubicBezTo>
                    <a:cubicBezTo>
                      <a:pt x="148" y="11"/>
                      <a:pt x="148" y="11"/>
                      <a:pt x="148" y="11"/>
                    </a:cubicBezTo>
                    <a:cubicBezTo>
                      <a:pt x="148" y="11"/>
                      <a:pt x="146" y="5"/>
                      <a:pt x="140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E4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0" name="Freeform 126"/>
              <p:cNvSpPr>
                <a:spLocks/>
              </p:cNvSpPr>
              <p:nvPr/>
            </p:nvSpPr>
            <p:spPr bwMode="auto">
              <a:xfrm>
                <a:off x="5419725" y="1325563"/>
                <a:ext cx="628650" cy="638175"/>
              </a:xfrm>
              <a:custGeom>
                <a:avLst/>
                <a:gdLst>
                  <a:gd name="T0" fmla="*/ 9 w 148"/>
                  <a:gd name="T1" fmla="*/ 0 h 150"/>
                  <a:gd name="T2" fmla="*/ 0 w 148"/>
                  <a:gd name="T3" fmla="*/ 13 h 150"/>
                  <a:gd name="T4" fmla="*/ 0 w 148"/>
                  <a:gd name="T5" fmla="*/ 117 h 150"/>
                  <a:gd name="T6" fmla="*/ 30 w 148"/>
                  <a:gd name="T7" fmla="*/ 150 h 150"/>
                  <a:gd name="T8" fmla="*/ 123 w 148"/>
                  <a:gd name="T9" fmla="*/ 150 h 150"/>
                  <a:gd name="T10" fmla="*/ 148 w 148"/>
                  <a:gd name="T11" fmla="*/ 114 h 150"/>
                  <a:gd name="T12" fmla="*/ 148 w 148"/>
                  <a:gd name="T13" fmla="*/ 11 h 150"/>
                  <a:gd name="T14" fmla="*/ 140 w 148"/>
                  <a:gd name="T15" fmla="*/ 0 h 150"/>
                  <a:gd name="T16" fmla="*/ 9 w 148"/>
                  <a:gd name="T1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50">
                    <a:moveTo>
                      <a:pt x="9" y="0"/>
                    </a:moveTo>
                    <a:cubicBezTo>
                      <a:pt x="9" y="0"/>
                      <a:pt x="2" y="2"/>
                      <a:pt x="0" y="13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12" y="143"/>
                      <a:pt x="30" y="150"/>
                    </a:cubicBezTo>
                    <a:cubicBezTo>
                      <a:pt x="123" y="150"/>
                      <a:pt x="123" y="150"/>
                      <a:pt x="123" y="150"/>
                    </a:cubicBezTo>
                    <a:cubicBezTo>
                      <a:pt x="123" y="150"/>
                      <a:pt x="141" y="140"/>
                      <a:pt x="148" y="114"/>
                    </a:cubicBezTo>
                    <a:cubicBezTo>
                      <a:pt x="148" y="11"/>
                      <a:pt x="148" y="11"/>
                      <a:pt x="148" y="11"/>
                    </a:cubicBezTo>
                    <a:cubicBezTo>
                      <a:pt x="148" y="11"/>
                      <a:pt x="146" y="5"/>
                      <a:pt x="140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noFill/>
              <a:ln w="33338" cap="rnd">
                <a:solidFill>
                  <a:srgbClr val="3E465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1" name="Freeform 127"/>
              <p:cNvSpPr>
                <a:spLocks/>
              </p:cNvSpPr>
              <p:nvPr/>
            </p:nvSpPr>
            <p:spPr bwMode="auto">
              <a:xfrm>
                <a:off x="5992813" y="1312863"/>
                <a:ext cx="327025" cy="514350"/>
              </a:xfrm>
              <a:custGeom>
                <a:avLst/>
                <a:gdLst>
                  <a:gd name="T0" fmla="*/ 6 w 77"/>
                  <a:gd name="T1" fmla="*/ 29 h 121"/>
                  <a:gd name="T2" fmla="*/ 60 w 77"/>
                  <a:gd name="T3" fmla="*/ 27 h 121"/>
                  <a:gd name="T4" fmla="*/ 57 w 77"/>
                  <a:gd name="T5" fmla="*/ 93 h 121"/>
                  <a:gd name="T6" fmla="*/ 0 w 77"/>
                  <a:gd name="T7" fmla="*/ 95 h 121"/>
                  <a:gd name="T8" fmla="*/ 9 w 77"/>
                  <a:gd name="T9" fmla="*/ 91 h 121"/>
                  <a:gd name="T10" fmla="*/ 59 w 77"/>
                  <a:gd name="T11" fmla="*/ 56 h 121"/>
                  <a:gd name="T12" fmla="*/ 36 w 77"/>
                  <a:gd name="T13" fmla="*/ 31 h 121"/>
                  <a:gd name="T14" fmla="*/ 5 w 77"/>
                  <a:gd name="T15" fmla="*/ 5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121">
                    <a:moveTo>
                      <a:pt x="6" y="29"/>
                    </a:moveTo>
                    <a:cubicBezTo>
                      <a:pt x="33" y="0"/>
                      <a:pt x="60" y="27"/>
                      <a:pt x="60" y="27"/>
                    </a:cubicBezTo>
                    <a:cubicBezTo>
                      <a:pt x="77" y="43"/>
                      <a:pt x="71" y="77"/>
                      <a:pt x="57" y="93"/>
                    </a:cubicBezTo>
                    <a:cubicBezTo>
                      <a:pt x="47" y="109"/>
                      <a:pt x="5" y="121"/>
                      <a:pt x="0" y="95"/>
                    </a:cubicBezTo>
                    <a:cubicBezTo>
                      <a:pt x="4" y="94"/>
                      <a:pt x="6" y="92"/>
                      <a:pt x="9" y="91"/>
                    </a:cubicBezTo>
                    <a:cubicBezTo>
                      <a:pt x="50" y="105"/>
                      <a:pt x="58" y="67"/>
                      <a:pt x="59" y="56"/>
                    </a:cubicBezTo>
                    <a:cubicBezTo>
                      <a:pt x="59" y="43"/>
                      <a:pt x="49" y="30"/>
                      <a:pt x="36" y="31"/>
                    </a:cubicBezTo>
                    <a:cubicBezTo>
                      <a:pt x="36" y="31"/>
                      <a:pt x="11" y="27"/>
                      <a:pt x="5" y="51"/>
                    </a:cubicBezTo>
                  </a:path>
                </a:pathLst>
              </a:custGeom>
              <a:solidFill>
                <a:srgbClr val="3E4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2" name="Freeform 128"/>
              <p:cNvSpPr>
                <a:spLocks/>
              </p:cNvSpPr>
              <p:nvPr/>
            </p:nvSpPr>
            <p:spPr bwMode="auto">
              <a:xfrm>
                <a:off x="5508625" y="908051"/>
                <a:ext cx="123825" cy="344488"/>
              </a:xfrm>
              <a:custGeom>
                <a:avLst/>
                <a:gdLst>
                  <a:gd name="T0" fmla="*/ 12 w 29"/>
                  <a:gd name="T1" fmla="*/ 81 h 81"/>
                  <a:gd name="T2" fmla="*/ 9 w 29"/>
                  <a:gd name="T3" fmla="*/ 79 h 81"/>
                  <a:gd name="T4" fmla="*/ 2 w 29"/>
                  <a:gd name="T5" fmla="*/ 70 h 81"/>
                  <a:gd name="T6" fmla="*/ 0 w 29"/>
                  <a:gd name="T7" fmla="*/ 63 h 81"/>
                  <a:gd name="T8" fmla="*/ 0 w 29"/>
                  <a:gd name="T9" fmla="*/ 55 h 81"/>
                  <a:gd name="T10" fmla="*/ 3 w 29"/>
                  <a:gd name="T11" fmla="*/ 47 h 81"/>
                  <a:gd name="T12" fmla="*/ 5 w 29"/>
                  <a:gd name="T13" fmla="*/ 43 h 81"/>
                  <a:gd name="T14" fmla="*/ 7 w 29"/>
                  <a:gd name="T15" fmla="*/ 39 h 81"/>
                  <a:gd name="T16" fmla="*/ 17 w 29"/>
                  <a:gd name="T17" fmla="*/ 25 h 81"/>
                  <a:gd name="T18" fmla="*/ 22 w 29"/>
                  <a:gd name="T19" fmla="*/ 19 h 81"/>
                  <a:gd name="T20" fmla="*/ 24 w 29"/>
                  <a:gd name="T21" fmla="*/ 16 h 81"/>
                  <a:gd name="T22" fmla="*/ 25 w 29"/>
                  <a:gd name="T23" fmla="*/ 13 h 81"/>
                  <a:gd name="T24" fmla="*/ 26 w 29"/>
                  <a:gd name="T25" fmla="*/ 11 h 81"/>
                  <a:gd name="T26" fmla="*/ 27 w 29"/>
                  <a:gd name="T27" fmla="*/ 8 h 81"/>
                  <a:gd name="T28" fmla="*/ 28 w 29"/>
                  <a:gd name="T29" fmla="*/ 4 h 81"/>
                  <a:gd name="T30" fmla="*/ 29 w 29"/>
                  <a:gd name="T31" fmla="*/ 0 h 81"/>
                  <a:gd name="T32" fmla="*/ 29 w 29"/>
                  <a:gd name="T33" fmla="*/ 4 h 81"/>
                  <a:gd name="T34" fmla="*/ 29 w 29"/>
                  <a:gd name="T35" fmla="*/ 8 h 81"/>
                  <a:gd name="T36" fmla="*/ 28 w 29"/>
                  <a:gd name="T37" fmla="*/ 11 h 81"/>
                  <a:gd name="T38" fmla="*/ 27 w 29"/>
                  <a:gd name="T39" fmla="*/ 14 h 81"/>
                  <a:gd name="T40" fmla="*/ 26 w 29"/>
                  <a:gd name="T41" fmla="*/ 17 h 81"/>
                  <a:gd name="T42" fmla="*/ 24 w 29"/>
                  <a:gd name="T43" fmla="*/ 21 h 81"/>
                  <a:gd name="T44" fmla="*/ 20 w 29"/>
                  <a:gd name="T45" fmla="*/ 27 h 81"/>
                  <a:gd name="T46" fmla="*/ 15 w 29"/>
                  <a:gd name="T47" fmla="*/ 34 h 81"/>
                  <a:gd name="T48" fmla="*/ 10 w 29"/>
                  <a:gd name="T49" fmla="*/ 41 h 81"/>
                  <a:gd name="T50" fmla="*/ 8 w 29"/>
                  <a:gd name="T51" fmla="*/ 45 h 81"/>
                  <a:gd name="T52" fmla="*/ 6 w 29"/>
                  <a:gd name="T53" fmla="*/ 48 h 81"/>
                  <a:gd name="T54" fmla="*/ 4 w 29"/>
                  <a:gd name="T55" fmla="*/ 56 h 81"/>
                  <a:gd name="T56" fmla="*/ 3 w 29"/>
                  <a:gd name="T57" fmla="*/ 63 h 81"/>
                  <a:gd name="T58" fmla="*/ 4 w 29"/>
                  <a:gd name="T59" fmla="*/ 66 h 81"/>
                  <a:gd name="T60" fmla="*/ 4 w 29"/>
                  <a:gd name="T61" fmla="*/ 69 h 81"/>
                  <a:gd name="T62" fmla="*/ 9 w 29"/>
                  <a:gd name="T63" fmla="*/ 78 h 81"/>
                  <a:gd name="T64" fmla="*/ 12 w 29"/>
                  <a:gd name="T6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81">
                    <a:moveTo>
                      <a:pt x="12" y="81"/>
                    </a:moveTo>
                    <a:cubicBezTo>
                      <a:pt x="12" y="81"/>
                      <a:pt x="11" y="81"/>
                      <a:pt x="9" y="79"/>
                    </a:cubicBezTo>
                    <a:cubicBezTo>
                      <a:pt x="7" y="77"/>
                      <a:pt x="4" y="74"/>
                      <a:pt x="2" y="70"/>
                    </a:cubicBezTo>
                    <a:cubicBezTo>
                      <a:pt x="1" y="68"/>
                      <a:pt x="1" y="66"/>
                      <a:pt x="0" y="63"/>
                    </a:cubicBezTo>
                    <a:cubicBezTo>
                      <a:pt x="0" y="61"/>
                      <a:pt x="0" y="58"/>
                      <a:pt x="0" y="55"/>
                    </a:cubicBezTo>
                    <a:cubicBezTo>
                      <a:pt x="1" y="52"/>
                      <a:pt x="1" y="49"/>
                      <a:pt x="3" y="47"/>
                    </a:cubicBezTo>
                    <a:cubicBezTo>
                      <a:pt x="3" y="45"/>
                      <a:pt x="4" y="44"/>
                      <a:pt x="5" y="43"/>
                    </a:cubicBezTo>
                    <a:cubicBezTo>
                      <a:pt x="5" y="41"/>
                      <a:pt x="6" y="40"/>
                      <a:pt x="7" y="39"/>
                    </a:cubicBezTo>
                    <a:cubicBezTo>
                      <a:pt x="10" y="34"/>
                      <a:pt x="14" y="29"/>
                      <a:pt x="17" y="25"/>
                    </a:cubicBezTo>
                    <a:cubicBezTo>
                      <a:pt x="19" y="23"/>
                      <a:pt x="20" y="21"/>
                      <a:pt x="22" y="19"/>
                    </a:cubicBezTo>
                    <a:cubicBezTo>
                      <a:pt x="22" y="18"/>
                      <a:pt x="23" y="17"/>
                      <a:pt x="24" y="16"/>
                    </a:cubicBezTo>
                    <a:cubicBezTo>
                      <a:pt x="24" y="15"/>
                      <a:pt x="25" y="14"/>
                      <a:pt x="25" y="13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7" y="10"/>
                      <a:pt x="27" y="9"/>
                      <a:pt x="27" y="8"/>
                    </a:cubicBezTo>
                    <a:cubicBezTo>
                      <a:pt x="28" y="6"/>
                      <a:pt x="28" y="5"/>
                      <a:pt x="28" y="4"/>
                    </a:cubicBezTo>
                    <a:cubicBezTo>
                      <a:pt x="28" y="1"/>
                      <a:pt x="29" y="0"/>
                      <a:pt x="29" y="0"/>
                    </a:cubicBezTo>
                    <a:cubicBezTo>
                      <a:pt x="29" y="0"/>
                      <a:pt x="29" y="1"/>
                      <a:pt x="29" y="4"/>
                    </a:cubicBezTo>
                    <a:cubicBezTo>
                      <a:pt x="29" y="5"/>
                      <a:pt x="29" y="6"/>
                      <a:pt x="29" y="8"/>
                    </a:cubicBezTo>
                    <a:cubicBezTo>
                      <a:pt x="28" y="9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7" y="14"/>
                    </a:cubicBezTo>
                    <a:cubicBezTo>
                      <a:pt x="27" y="15"/>
                      <a:pt x="27" y="16"/>
                      <a:pt x="26" y="17"/>
                    </a:cubicBezTo>
                    <a:cubicBezTo>
                      <a:pt x="25" y="19"/>
                      <a:pt x="25" y="20"/>
                      <a:pt x="24" y="21"/>
                    </a:cubicBezTo>
                    <a:cubicBezTo>
                      <a:pt x="23" y="23"/>
                      <a:pt x="21" y="25"/>
                      <a:pt x="20" y="27"/>
                    </a:cubicBezTo>
                    <a:cubicBezTo>
                      <a:pt x="18" y="29"/>
                      <a:pt x="17" y="32"/>
                      <a:pt x="15" y="34"/>
                    </a:cubicBezTo>
                    <a:cubicBezTo>
                      <a:pt x="13" y="36"/>
                      <a:pt x="12" y="39"/>
                      <a:pt x="10" y="41"/>
                    </a:cubicBezTo>
                    <a:cubicBezTo>
                      <a:pt x="9" y="42"/>
                      <a:pt x="9" y="43"/>
                      <a:pt x="8" y="45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5" y="51"/>
                      <a:pt x="4" y="53"/>
                      <a:pt x="4" y="56"/>
                    </a:cubicBezTo>
                    <a:cubicBezTo>
                      <a:pt x="3" y="58"/>
                      <a:pt x="3" y="61"/>
                      <a:pt x="3" y="63"/>
                    </a:cubicBezTo>
                    <a:cubicBezTo>
                      <a:pt x="3" y="64"/>
                      <a:pt x="3" y="65"/>
                      <a:pt x="4" y="66"/>
                    </a:cubicBezTo>
                    <a:cubicBezTo>
                      <a:pt x="4" y="67"/>
                      <a:pt x="4" y="68"/>
                      <a:pt x="4" y="69"/>
                    </a:cubicBezTo>
                    <a:cubicBezTo>
                      <a:pt x="6" y="73"/>
                      <a:pt x="8" y="76"/>
                      <a:pt x="9" y="78"/>
                    </a:cubicBezTo>
                    <a:cubicBezTo>
                      <a:pt x="11" y="80"/>
                      <a:pt x="12" y="81"/>
                      <a:pt x="12" y="81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3" name="Freeform 129"/>
              <p:cNvSpPr>
                <a:spLocks/>
              </p:cNvSpPr>
              <p:nvPr/>
            </p:nvSpPr>
            <p:spPr bwMode="auto">
              <a:xfrm>
                <a:off x="5670550" y="908051"/>
                <a:ext cx="122238" cy="344488"/>
              </a:xfrm>
              <a:custGeom>
                <a:avLst/>
                <a:gdLst>
                  <a:gd name="T0" fmla="*/ 12 w 29"/>
                  <a:gd name="T1" fmla="*/ 81 h 81"/>
                  <a:gd name="T2" fmla="*/ 9 w 29"/>
                  <a:gd name="T3" fmla="*/ 79 h 81"/>
                  <a:gd name="T4" fmla="*/ 2 w 29"/>
                  <a:gd name="T5" fmla="*/ 70 h 81"/>
                  <a:gd name="T6" fmla="*/ 0 w 29"/>
                  <a:gd name="T7" fmla="*/ 63 h 81"/>
                  <a:gd name="T8" fmla="*/ 0 w 29"/>
                  <a:gd name="T9" fmla="*/ 55 h 81"/>
                  <a:gd name="T10" fmla="*/ 3 w 29"/>
                  <a:gd name="T11" fmla="*/ 47 h 81"/>
                  <a:gd name="T12" fmla="*/ 5 w 29"/>
                  <a:gd name="T13" fmla="*/ 43 h 81"/>
                  <a:gd name="T14" fmla="*/ 7 w 29"/>
                  <a:gd name="T15" fmla="*/ 39 h 81"/>
                  <a:gd name="T16" fmla="*/ 17 w 29"/>
                  <a:gd name="T17" fmla="*/ 25 h 81"/>
                  <a:gd name="T18" fmla="*/ 22 w 29"/>
                  <a:gd name="T19" fmla="*/ 19 h 81"/>
                  <a:gd name="T20" fmla="*/ 24 w 29"/>
                  <a:gd name="T21" fmla="*/ 16 h 81"/>
                  <a:gd name="T22" fmla="*/ 25 w 29"/>
                  <a:gd name="T23" fmla="*/ 13 h 81"/>
                  <a:gd name="T24" fmla="*/ 26 w 29"/>
                  <a:gd name="T25" fmla="*/ 11 h 81"/>
                  <a:gd name="T26" fmla="*/ 27 w 29"/>
                  <a:gd name="T27" fmla="*/ 8 h 81"/>
                  <a:gd name="T28" fmla="*/ 28 w 29"/>
                  <a:gd name="T29" fmla="*/ 4 h 81"/>
                  <a:gd name="T30" fmla="*/ 29 w 29"/>
                  <a:gd name="T31" fmla="*/ 0 h 81"/>
                  <a:gd name="T32" fmla="*/ 29 w 29"/>
                  <a:gd name="T33" fmla="*/ 4 h 81"/>
                  <a:gd name="T34" fmla="*/ 29 w 29"/>
                  <a:gd name="T35" fmla="*/ 8 h 81"/>
                  <a:gd name="T36" fmla="*/ 28 w 29"/>
                  <a:gd name="T37" fmla="*/ 11 h 81"/>
                  <a:gd name="T38" fmla="*/ 27 w 29"/>
                  <a:gd name="T39" fmla="*/ 14 h 81"/>
                  <a:gd name="T40" fmla="*/ 26 w 29"/>
                  <a:gd name="T41" fmla="*/ 17 h 81"/>
                  <a:gd name="T42" fmla="*/ 24 w 29"/>
                  <a:gd name="T43" fmla="*/ 21 h 81"/>
                  <a:gd name="T44" fmla="*/ 20 w 29"/>
                  <a:gd name="T45" fmla="*/ 27 h 81"/>
                  <a:gd name="T46" fmla="*/ 15 w 29"/>
                  <a:gd name="T47" fmla="*/ 34 h 81"/>
                  <a:gd name="T48" fmla="*/ 10 w 29"/>
                  <a:gd name="T49" fmla="*/ 41 h 81"/>
                  <a:gd name="T50" fmla="*/ 8 w 29"/>
                  <a:gd name="T51" fmla="*/ 45 h 81"/>
                  <a:gd name="T52" fmla="*/ 6 w 29"/>
                  <a:gd name="T53" fmla="*/ 48 h 81"/>
                  <a:gd name="T54" fmla="*/ 4 w 29"/>
                  <a:gd name="T55" fmla="*/ 56 h 81"/>
                  <a:gd name="T56" fmla="*/ 3 w 29"/>
                  <a:gd name="T57" fmla="*/ 63 h 81"/>
                  <a:gd name="T58" fmla="*/ 4 w 29"/>
                  <a:gd name="T59" fmla="*/ 66 h 81"/>
                  <a:gd name="T60" fmla="*/ 4 w 29"/>
                  <a:gd name="T61" fmla="*/ 69 h 81"/>
                  <a:gd name="T62" fmla="*/ 9 w 29"/>
                  <a:gd name="T63" fmla="*/ 78 h 81"/>
                  <a:gd name="T64" fmla="*/ 12 w 29"/>
                  <a:gd name="T6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81">
                    <a:moveTo>
                      <a:pt x="12" y="81"/>
                    </a:moveTo>
                    <a:cubicBezTo>
                      <a:pt x="12" y="81"/>
                      <a:pt x="11" y="81"/>
                      <a:pt x="9" y="79"/>
                    </a:cubicBezTo>
                    <a:cubicBezTo>
                      <a:pt x="7" y="77"/>
                      <a:pt x="4" y="74"/>
                      <a:pt x="2" y="70"/>
                    </a:cubicBezTo>
                    <a:cubicBezTo>
                      <a:pt x="1" y="68"/>
                      <a:pt x="1" y="66"/>
                      <a:pt x="0" y="63"/>
                    </a:cubicBezTo>
                    <a:cubicBezTo>
                      <a:pt x="0" y="61"/>
                      <a:pt x="0" y="58"/>
                      <a:pt x="0" y="55"/>
                    </a:cubicBezTo>
                    <a:cubicBezTo>
                      <a:pt x="1" y="52"/>
                      <a:pt x="1" y="49"/>
                      <a:pt x="3" y="47"/>
                    </a:cubicBezTo>
                    <a:cubicBezTo>
                      <a:pt x="3" y="45"/>
                      <a:pt x="4" y="44"/>
                      <a:pt x="5" y="43"/>
                    </a:cubicBezTo>
                    <a:cubicBezTo>
                      <a:pt x="5" y="41"/>
                      <a:pt x="6" y="40"/>
                      <a:pt x="7" y="39"/>
                    </a:cubicBezTo>
                    <a:cubicBezTo>
                      <a:pt x="10" y="34"/>
                      <a:pt x="14" y="29"/>
                      <a:pt x="17" y="25"/>
                    </a:cubicBezTo>
                    <a:cubicBezTo>
                      <a:pt x="19" y="23"/>
                      <a:pt x="20" y="21"/>
                      <a:pt x="22" y="19"/>
                    </a:cubicBezTo>
                    <a:cubicBezTo>
                      <a:pt x="23" y="18"/>
                      <a:pt x="23" y="17"/>
                      <a:pt x="24" y="16"/>
                    </a:cubicBezTo>
                    <a:cubicBezTo>
                      <a:pt x="24" y="15"/>
                      <a:pt x="25" y="14"/>
                      <a:pt x="25" y="13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7" y="10"/>
                      <a:pt x="27" y="9"/>
                      <a:pt x="27" y="8"/>
                    </a:cubicBezTo>
                    <a:cubicBezTo>
                      <a:pt x="28" y="6"/>
                      <a:pt x="28" y="5"/>
                      <a:pt x="28" y="4"/>
                    </a:cubicBezTo>
                    <a:cubicBezTo>
                      <a:pt x="28" y="1"/>
                      <a:pt x="29" y="0"/>
                      <a:pt x="29" y="0"/>
                    </a:cubicBezTo>
                    <a:cubicBezTo>
                      <a:pt x="29" y="0"/>
                      <a:pt x="29" y="1"/>
                      <a:pt x="29" y="4"/>
                    </a:cubicBezTo>
                    <a:cubicBezTo>
                      <a:pt x="29" y="5"/>
                      <a:pt x="29" y="6"/>
                      <a:pt x="29" y="8"/>
                    </a:cubicBezTo>
                    <a:cubicBezTo>
                      <a:pt x="29" y="9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7" y="14"/>
                    </a:cubicBezTo>
                    <a:cubicBezTo>
                      <a:pt x="27" y="15"/>
                      <a:pt x="27" y="16"/>
                      <a:pt x="26" y="17"/>
                    </a:cubicBezTo>
                    <a:cubicBezTo>
                      <a:pt x="25" y="19"/>
                      <a:pt x="25" y="20"/>
                      <a:pt x="24" y="21"/>
                    </a:cubicBezTo>
                    <a:cubicBezTo>
                      <a:pt x="23" y="23"/>
                      <a:pt x="21" y="25"/>
                      <a:pt x="20" y="27"/>
                    </a:cubicBezTo>
                    <a:cubicBezTo>
                      <a:pt x="18" y="29"/>
                      <a:pt x="17" y="32"/>
                      <a:pt x="15" y="34"/>
                    </a:cubicBezTo>
                    <a:cubicBezTo>
                      <a:pt x="13" y="36"/>
                      <a:pt x="12" y="39"/>
                      <a:pt x="10" y="41"/>
                    </a:cubicBezTo>
                    <a:cubicBezTo>
                      <a:pt x="9" y="42"/>
                      <a:pt x="9" y="43"/>
                      <a:pt x="8" y="45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5" y="51"/>
                      <a:pt x="4" y="53"/>
                      <a:pt x="4" y="56"/>
                    </a:cubicBezTo>
                    <a:cubicBezTo>
                      <a:pt x="3" y="58"/>
                      <a:pt x="3" y="61"/>
                      <a:pt x="3" y="63"/>
                    </a:cubicBezTo>
                    <a:cubicBezTo>
                      <a:pt x="3" y="64"/>
                      <a:pt x="3" y="65"/>
                      <a:pt x="4" y="66"/>
                    </a:cubicBezTo>
                    <a:cubicBezTo>
                      <a:pt x="4" y="67"/>
                      <a:pt x="4" y="68"/>
                      <a:pt x="4" y="69"/>
                    </a:cubicBezTo>
                    <a:cubicBezTo>
                      <a:pt x="6" y="73"/>
                      <a:pt x="8" y="76"/>
                      <a:pt x="9" y="78"/>
                    </a:cubicBezTo>
                    <a:cubicBezTo>
                      <a:pt x="11" y="80"/>
                      <a:pt x="12" y="81"/>
                      <a:pt x="12" y="81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4" name="Freeform 130"/>
              <p:cNvSpPr>
                <a:spLocks/>
              </p:cNvSpPr>
              <p:nvPr/>
            </p:nvSpPr>
            <p:spPr bwMode="auto">
              <a:xfrm>
                <a:off x="5830888" y="908051"/>
                <a:ext cx="123825" cy="344488"/>
              </a:xfrm>
              <a:custGeom>
                <a:avLst/>
                <a:gdLst>
                  <a:gd name="T0" fmla="*/ 12 w 29"/>
                  <a:gd name="T1" fmla="*/ 81 h 81"/>
                  <a:gd name="T2" fmla="*/ 9 w 29"/>
                  <a:gd name="T3" fmla="*/ 79 h 81"/>
                  <a:gd name="T4" fmla="*/ 2 w 29"/>
                  <a:gd name="T5" fmla="*/ 70 h 81"/>
                  <a:gd name="T6" fmla="*/ 0 w 29"/>
                  <a:gd name="T7" fmla="*/ 63 h 81"/>
                  <a:gd name="T8" fmla="*/ 0 w 29"/>
                  <a:gd name="T9" fmla="*/ 55 h 81"/>
                  <a:gd name="T10" fmla="*/ 3 w 29"/>
                  <a:gd name="T11" fmla="*/ 47 h 81"/>
                  <a:gd name="T12" fmla="*/ 5 w 29"/>
                  <a:gd name="T13" fmla="*/ 43 h 81"/>
                  <a:gd name="T14" fmla="*/ 7 w 29"/>
                  <a:gd name="T15" fmla="*/ 39 h 81"/>
                  <a:gd name="T16" fmla="*/ 17 w 29"/>
                  <a:gd name="T17" fmla="*/ 25 h 81"/>
                  <a:gd name="T18" fmla="*/ 22 w 29"/>
                  <a:gd name="T19" fmla="*/ 19 h 81"/>
                  <a:gd name="T20" fmla="*/ 24 w 29"/>
                  <a:gd name="T21" fmla="*/ 16 h 81"/>
                  <a:gd name="T22" fmla="*/ 25 w 29"/>
                  <a:gd name="T23" fmla="*/ 13 h 81"/>
                  <a:gd name="T24" fmla="*/ 26 w 29"/>
                  <a:gd name="T25" fmla="*/ 11 h 81"/>
                  <a:gd name="T26" fmla="*/ 27 w 29"/>
                  <a:gd name="T27" fmla="*/ 8 h 81"/>
                  <a:gd name="T28" fmla="*/ 28 w 29"/>
                  <a:gd name="T29" fmla="*/ 4 h 81"/>
                  <a:gd name="T30" fmla="*/ 29 w 29"/>
                  <a:gd name="T31" fmla="*/ 0 h 81"/>
                  <a:gd name="T32" fmla="*/ 29 w 29"/>
                  <a:gd name="T33" fmla="*/ 4 h 81"/>
                  <a:gd name="T34" fmla="*/ 29 w 29"/>
                  <a:gd name="T35" fmla="*/ 8 h 81"/>
                  <a:gd name="T36" fmla="*/ 28 w 29"/>
                  <a:gd name="T37" fmla="*/ 11 h 81"/>
                  <a:gd name="T38" fmla="*/ 27 w 29"/>
                  <a:gd name="T39" fmla="*/ 14 h 81"/>
                  <a:gd name="T40" fmla="*/ 26 w 29"/>
                  <a:gd name="T41" fmla="*/ 17 h 81"/>
                  <a:gd name="T42" fmla="*/ 24 w 29"/>
                  <a:gd name="T43" fmla="*/ 21 h 81"/>
                  <a:gd name="T44" fmla="*/ 20 w 29"/>
                  <a:gd name="T45" fmla="*/ 27 h 81"/>
                  <a:gd name="T46" fmla="*/ 15 w 29"/>
                  <a:gd name="T47" fmla="*/ 34 h 81"/>
                  <a:gd name="T48" fmla="*/ 10 w 29"/>
                  <a:gd name="T49" fmla="*/ 41 h 81"/>
                  <a:gd name="T50" fmla="*/ 8 w 29"/>
                  <a:gd name="T51" fmla="*/ 45 h 81"/>
                  <a:gd name="T52" fmla="*/ 6 w 29"/>
                  <a:gd name="T53" fmla="*/ 48 h 81"/>
                  <a:gd name="T54" fmla="*/ 4 w 29"/>
                  <a:gd name="T55" fmla="*/ 56 h 81"/>
                  <a:gd name="T56" fmla="*/ 3 w 29"/>
                  <a:gd name="T57" fmla="*/ 63 h 81"/>
                  <a:gd name="T58" fmla="*/ 4 w 29"/>
                  <a:gd name="T59" fmla="*/ 66 h 81"/>
                  <a:gd name="T60" fmla="*/ 5 w 29"/>
                  <a:gd name="T61" fmla="*/ 69 h 81"/>
                  <a:gd name="T62" fmla="*/ 9 w 29"/>
                  <a:gd name="T63" fmla="*/ 78 h 81"/>
                  <a:gd name="T64" fmla="*/ 12 w 29"/>
                  <a:gd name="T65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81">
                    <a:moveTo>
                      <a:pt x="12" y="81"/>
                    </a:moveTo>
                    <a:cubicBezTo>
                      <a:pt x="12" y="81"/>
                      <a:pt x="11" y="81"/>
                      <a:pt x="9" y="79"/>
                    </a:cubicBezTo>
                    <a:cubicBezTo>
                      <a:pt x="7" y="77"/>
                      <a:pt x="4" y="74"/>
                      <a:pt x="2" y="70"/>
                    </a:cubicBezTo>
                    <a:cubicBezTo>
                      <a:pt x="1" y="68"/>
                      <a:pt x="1" y="66"/>
                      <a:pt x="0" y="63"/>
                    </a:cubicBezTo>
                    <a:cubicBezTo>
                      <a:pt x="0" y="61"/>
                      <a:pt x="0" y="58"/>
                      <a:pt x="0" y="55"/>
                    </a:cubicBezTo>
                    <a:cubicBezTo>
                      <a:pt x="1" y="52"/>
                      <a:pt x="1" y="49"/>
                      <a:pt x="3" y="47"/>
                    </a:cubicBezTo>
                    <a:cubicBezTo>
                      <a:pt x="3" y="45"/>
                      <a:pt x="4" y="44"/>
                      <a:pt x="5" y="43"/>
                    </a:cubicBezTo>
                    <a:cubicBezTo>
                      <a:pt x="5" y="41"/>
                      <a:pt x="6" y="40"/>
                      <a:pt x="7" y="39"/>
                    </a:cubicBezTo>
                    <a:cubicBezTo>
                      <a:pt x="10" y="34"/>
                      <a:pt x="14" y="29"/>
                      <a:pt x="17" y="25"/>
                    </a:cubicBezTo>
                    <a:cubicBezTo>
                      <a:pt x="19" y="23"/>
                      <a:pt x="20" y="21"/>
                      <a:pt x="22" y="19"/>
                    </a:cubicBezTo>
                    <a:cubicBezTo>
                      <a:pt x="23" y="18"/>
                      <a:pt x="23" y="17"/>
                      <a:pt x="24" y="16"/>
                    </a:cubicBezTo>
                    <a:cubicBezTo>
                      <a:pt x="24" y="15"/>
                      <a:pt x="25" y="14"/>
                      <a:pt x="25" y="13"/>
                    </a:cubicBezTo>
                    <a:cubicBezTo>
                      <a:pt x="26" y="12"/>
                      <a:pt x="26" y="12"/>
                      <a:pt x="26" y="11"/>
                    </a:cubicBezTo>
                    <a:cubicBezTo>
                      <a:pt x="27" y="10"/>
                      <a:pt x="27" y="9"/>
                      <a:pt x="27" y="8"/>
                    </a:cubicBezTo>
                    <a:cubicBezTo>
                      <a:pt x="28" y="6"/>
                      <a:pt x="28" y="5"/>
                      <a:pt x="28" y="4"/>
                    </a:cubicBezTo>
                    <a:cubicBezTo>
                      <a:pt x="28" y="1"/>
                      <a:pt x="29" y="0"/>
                      <a:pt x="29" y="0"/>
                    </a:cubicBezTo>
                    <a:cubicBezTo>
                      <a:pt x="29" y="0"/>
                      <a:pt x="29" y="1"/>
                      <a:pt x="29" y="4"/>
                    </a:cubicBezTo>
                    <a:cubicBezTo>
                      <a:pt x="29" y="5"/>
                      <a:pt x="29" y="6"/>
                      <a:pt x="29" y="8"/>
                    </a:cubicBezTo>
                    <a:cubicBezTo>
                      <a:pt x="29" y="9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7" y="14"/>
                    </a:cubicBezTo>
                    <a:cubicBezTo>
                      <a:pt x="27" y="15"/>
                      <a:pt x="27" y="16"/>
                      <a:pt x="26" y="17"/>
                    </a:cubicBezTo>
                    <a:cubicBezTo>
                      <a:pt x="26" y="19"/>
                      <a:pt x="25" y="20"/>
                      <a:pt x="24" y="21"/>
                    </a:cubicBezTo>
                    <a:cubicBezTo>
                      <a:pt x="23" y="23"/>
                      <a:pt x="21" y="25"/>
                      <a:pt x="20" y="27"/>
                    </a:cubicBezTo>
                    <a:cubicBezTo>
                      <a:pt x="18" y="29"/>
                      <a:pt x="17" y="32"/>
                      <a:pt x="15" y="34"/>
                    </a:cubicBezTo>
                    <a:cubicBezTo>
                      <a:pt x="13" y="36"/>
                      <a:pt x="12" y="39"/>
                      <a:pt x="10" y="41"/>
                    </a:cubicBezTo>
                    <a:cubicBezTo>
                      <a:pt x="9" y="42"/>
                      <a:pt x="9" y="43"/>
                      <a:pt x="8" y="45"/>
                    </a:cubicBezTo>
                    <a:cubicBezTo>
                      <a:pt x="7" y="46"/>
                      <a:pt x="7" y="47"/>
                      <a:pt x="6" y="48"/>
                    </a:cubicBezTo>
                    <a:cubicBezTo>
                      <a:pt x="5" y="51"/>
                      <a:pt x="4" y="53"/>
                      <a:pt x="4" y="56"/>
                    </a:cubicBezTo>
                    <a:cubicBezTo>
                      <a:pt x="3" y="58"/>
                      <a:pt x="3" y="61"/>
                      <a:pt x="3" y="63"/>
                    </a:cubicBezTo>
                    <a:cubicBezTo>
                      <a:pt x="3" y="64"/>
                      <a:pt x="3" y="65"/>
                      <a:pt x="4" y="66"/>
                    </a:cubicBezTo>
                    <a:cubicBezTo>
                      <a:pt x="4" y="67"/>
                      <a:pt x="4" y="68"/>
                      <a:pt x="5" y="69"/>
                    </a:cubicBezTo>
                    <a:cubicBezTo>
                      <a:pt x="6" y="73"/>
                      <a:pt x="8" y="76"/>
                      <a:pt x="9" y="78"/>
                    </a:cubicBezTo>
                    <a:cubicBezTo>
                      <a:pt x="11" y="80"/>
                      <a:pt x="12" y="81"/>
                      <a:pt x="12" y="81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135" name="Freeform 9"/>
            <p:cNvSpPr>
              <a:spLocks/>
            </p:cNvSpPr>
            <p:nvPr/>
          </p:nvSpPr>
          <p:spPr bwMode="auto">
            <a:xfrm flipH="1">
              <a:off x="8093519" y="717064"/>
              <a:ext cx="419018" cy="834119"/>
            </a:xfrm>
            <a:custGeom>
              <a:avLst/>
              <a:gdLst>
                <a:gd name="T0" fmla="*/ 79 w 79"/>
                <a:gd name="T1" fmla="*/ 0 h 158"/>
                <a:gd name="T2" fmla="*/ 13 w 79"/>
                <a:gd name="T3" fmla="*/ 0 h 158"/>
                <a:gd name="T4" fmla="*/ 12 w 79"/>
                <a:gd name="T5" fmla="*/ 0 h 158"/>
                <a:gd name="T6" fmla="*/ 0 w 79"/>
                <a:gd name="T7" fmla="*/ 17 h 158"/>
                <a:gd name="T8" fmla="*/ 0 w 79"/>
                <a:gd name="T9" fmla="*/ 17 h 158"/>
                <a:gd name="T10" fmla="*/ 0 w 79"/>
                <a:gd name="T11" fmla="*/ 121 h 158"/>
                <a:gd name="T12" fmla="*/ 1 w 79"/>
                <a:gd name="T13" fmla="*/ 123 h 158"/>
                <a:gd name="T14" fmla="*/ 32 w 79"/>
                <a:gd name="T15" fmla="*/ 157 h 158"/>
                <a:gd name="T16" fmla="*/ 34 w 79"/>
                <a:gd name="T17" fmla="*/ 158 h 158"/>
                <a:gd name="T18" fmla="*/ 79 w 79"/>
                <a:gd name="T19" fmla="*/ 158 h 158"/>
                <a:gd name="T20" fmla="*/ 79 w 79"/>
                <a:gd name="T2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158">
                  <a:moveTo>
                    <a:pt x="7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2" y="3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2"/>
                    <a:pt x="0" y="122"/>
                    <a:pt x="1" y="123"/>
                  </a:cubicBezTo>
                  <a:cubicBezTo>
                    <a:pt x="1" y="124"/>
                    <a:pt x="13" y="150"/>
                    <a:pt x="32" y="157"/>
                  </a:cubicBezTo>
                  <a:cubicBezTo>
                    <a:pt x="33" y="158"/>
                    <a:pt x="33" y="158"/>
                    <a:pt x="34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9" y="0"/>
                    <a:pt x="79" y="0"/>
                    <a:pt x="79" y="0"/>
                  </a:cubicBezTo>
                </a:path>
              </a:pathLst>
            </a:custGeom>
            <a:solidFill>
              <a:srgbClr val="E5E5E5">
                <a:alpha val="1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930470" y="1613580"/>
            <a:ext cx="950048" cy="1666975"/>
            <a:chOff x="2573959" y="1008439"/>
            <a:chExt cx="1266731" cy="2222633"/>
          </a:xfrm>
        </p:grpSpPr>
        <p:grpSp>
          <p:nvGrpSpPr>
            <p:cNvPr id="137" name="组合 136"/>
            <p:cNvGrpSpPr/>
            <p:nvPr/>
          </p:nvGrpSpPr>
          <p:grpSpPr>
            <a:xfrm>
              <a:off x="3452494" y="1343502"/>
              <a:ext cx="344489" cy="1577975"/>
              <a:chOff x="1230312" y="1006476"/>
              <a:chExt cx="344489" cy="1577975"/>
            </a:xfrm>
          </p:grpSpPr>
          <p:sp>
            <p:nvSpPr>
              <p:cNvPr id="138" name="Freeform 114"/>
              <p:cNvSpPr>
                <a:spLocks/>
              </p:cNvSpPr>
              <p:nvPr/>
            </p:nvSpPr>
            <p:spPr bwMode="auto">
              <a:xfrm>
                <a:off x="1235075" y="2255838"/>
                <a:ext cx="114300" cy="196850"/>
              </a:xfrm>
              <a:custGeom>
                <a:avLst/>
                <a:gdLst>
                  <a:gd name="T0" fmla="*/ 72 w 72"/>
                  <a:gd name="T1" fmla="*/ 11 h 124"/>
                  <a:gd name="T2" fmla="*/ 3 w 72"/>
                  <a:gd name="T3" fmla="*/ 0 h 124"/>
                  <a:gd name="T4" fmla="*/ 0 w 72"/>
                  <a:gd name="T5" fmla="*/ 118 h 124"/>
                  <a:gd name="T6" fmla="*/ 35 w 72"/>
                  <a:gd name="T7" fmla="*/ 124 h 124"/>
                  <a:gd name="T8" fmla="*/ 72 w 72"/>
                  <a:gd name="T9" fmla="*/ 1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11"/>
                    </a:moveTo>
                    <a:lnTo>
                      <a:pt x="3" y="0"/>
                    </a:lnTo>
                    <a:lnTo>
                      <a:pt x="0" y="118"/>
                    </a:lnTo>
                    <a:lnTo>
                      <a:pt x="35" y="124"/>
                    </a:lnTo>
                    <a:lnTo>
                      <a:pt x="72" y="11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9" name="Freeform 115"/>
              <p:cNvSpPr>
                <a:spLocks/>
              </p:cNvSpPr>
              <p:nvPr/>
            </p:nvSpPr>
            <p:spPr bwMode="auto">
              <a:xfrm>
                <a:off x="1235075" y="2255838"/>
                <a:ext cx="114300" cy="196850"/>
              </a:xfrm>
              <a:custGeom>
                <a:avLst/>
                <a:gdLst>
                  <a:gd name="T0" fmla="*/ 72 w 72"/>
                  <a:gd name="T1" fmla="*/ 11 h 124"/>
                  <a:gd name="T2" fmla="*/ 3 w 72"/>
                  <a:gd name="T3" fmla="*/ 0 h 124"/>
                  <a:gd name="T4" fmla="*/ 0 w 72"/>
                  <a:gd name="T5" fmla="*/ 118 h 124"/>
                  <a:gd name="T6" fmla="*/ 35 w 72"/>
                  <a:gd name="T7" fmla="*/ 124 h 124"/>
                  <a:gd name="T8" fmla="*/ 72 w 72"/>
                  <a:gd name="T9" fmla="*/ 1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11"/>
                    </a:moveTo>
                    <a:lnTo>
                      <a:pt x="3" y="0"/>
                    </a:lnTo>
                    <a:lnTo>
                      <a:pt x="0" y="118"/>
                    </a:lnTo>
                    <a:lnTo>
                      <a:pt x="35" y="124"/>
                    </a:lnTo>
                    <a:lnTo>
                      <a:pt x="72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0" name="Freeform 116"/>
              <p:cNvSpPr>
                <a:spLocks/>
              </p:cNvSpPr>
              <p:nvPr/>
            </p:nvSpPr>
            <p:spPr bwMode="auto">
              <a:xfrm>
                <a:off x="1230312" y="2443163"/>
                <a:ext cx="60325" cy="141288"/>
              </a:xfrm>
              <a:custGeom>
                <a:avLst/>
                <a:gdLst>
                  <a:gd name="T0" fmla="*/ 1 w 14"/>
                  <a:gd name="T1" fmla="*/ 0 h 33"/>
                  <a:gd name="T2" fmla="*/ 0 w 14"/>
                  <a:gd name="T3" fmla="*/ 26 h 33"/>
                  <a:gd name="T4" fmla="*/ 2 w 14"/>
                  <a:gd name="T5" fmla="*/ 32 h 33"/>
                  <a:gd name="T6" fmla="*/ 6 w 14"/>
                  <a:gd name="T7" fmla="*/ 27 h 33"/>
                  <a:gd name="T8" fmla="*/ 14 w 14"/>
                  <a:gd name="T9" fmla="*/ 2 h 33"/>
                  <a:gd name="T10" fmla="*/ 1 w 14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3">
                    <a:moveTo>
                      <a:pt x="1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30"/>
                      <a:pt x="1" y="32"/>
                      <a:pt x="2" y="32"/>
                    </a:cubicBezTo>
                    <a:cubicBezTo>
                      <a:pt x="3" y="33"/>
                      <a:pt x="5" y="30"/>
                      <a:pt x="6" y="2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1" name="Freeform 117"/>
              <p:cNvSpPr>
                <a:spLocks/>
              </p:cNvSpPr>
              <p:nvPr/>
            </p:nvSpPr>
            <p:spPr bwMode="auto">
              <a:xfrm>
                <a:off x="1239838" y="1138238"/>
                <a:ext cx="304800" cy="1135063"/>
              </a:xfrm>
              <a:custGeom>
                <a:avLst/>
                <a:gdLst>
                  <a:gd name="T0" fmla="*/ 125 w 192"/>
                  <a:gd name="T1" fmla="*/ 0 h 715"/>
                  <a:gd name="T2" fmla="*/ 0 w 192"/>
                  <a:gd name="T3" fmla="*/ 704 h 715"/>
                  <a:gd name="T4" fmla="*/ 26 w 192"/>
                  <a:gd name="T5" fmla="*/ 710 h 715"/>
                  <a:gd name="T6" fmla="*/ 45 w 192"/>
                  <a:gd name="T7" fmla="*/ 713 h 715"/>
                  <a:gd name="T8" fmla="*/ 69 w 192"/>
                  <a:gd name="T9" fmla="*/ 715 h 715"/>
                  <a:gd name="T10" fmla="*/ 192 w 192"/>
                  <a:gd name="T11" fmla="*/ 19 h 715"/>
                  <a:gd name="T12" fmla="*/ 171 w 192"/>
                  <a:gd name="T13" fmla="*/ 16 h 715"/>
                  <a:gd name="T14" fmla="*/ 149 w 192"/>
                  <a:gd name="T15" fmla="*/ 10 h 715"/>
                  <a:gd name="T16" fmla="*/ 149 w 192"/>
                  <a:gd name="T17" fmla="*/ 5 h 715"/>
                  <a:gd name="T18" fmla="*/ 125 w 192"/>
                  <a:gd name="T1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5">
                    <a:moveTo>
                      <a:pt x="125" y="0"/>
                    </a:moveTo>
                    <a:lnTo>
                      <a:pt x="0" y="704"/>
                    </a:lnTo>
                    <a:lnTo>
                      <a:pt x="26" y="710"/>
                    </a:lnTo>
                    <a:lnTo>
                      <a:pt x="45" y="713"/>
                    </a:lnTo>
                    <a:lnTo>
                      <a:pt x="69" y="715"/>
                    </a:lnTo>
                    <a:lnTo>
                      <a:pt x="192" y="19"/>
                    </a:lnTo>
                    <a:lnTo>
                      <a:pt x="171" y="16"/>
                    </a:lnTo>
                    <a:lnTo>
                      <a:pt x="149" y="10"/>
                    </a:lnTo>
                    <a:lnTo>
                      <a:pt x="149" y="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2" name="Freeform 118"/>
              <p:cNvSpPr>
                <a:spLocks/>
              </p:cNvSpPr>
              <p:nvPr/>
            </p:nvSpPr>
            <p:spPr bwMode="auto">
              <a:xfrm>
                <a:off x="1239838" y="1138238"/>
                <a:ext cx="304800" cy="1135063"/>
              </a:xfrm>
              <a:custGeom>
                <a:avLst/>
                <a:gdLst>
                  <a:gd name="T0" fmla="*/ 125 w 192"/>
                  <a:gd name="T1" fmla="*/ 0 h 715"/>
                  <a:gd name="T2" fmla="*/ 0 w 192"/>
                  <a:gd name="T3" fmla="*/ 704 h 715"/>
                  <a:gd name="T4" fmla="*/ 26 w 192"/>
                  <a:gd name="T5" fmla="*/ 710 h 715"/>
                  <a:gd name="T6" fmla="*/ 45 w 192"/>
                  <a:gd name="T7" fmla="*/ 713 h 715"/>
                  <a:gd name="T8" fmla="*/ 69 w 192"/>
                  <a:gd name="T9" fmla="*/ 715 h 715"/>
                  <a:gd name="T10" fmla="*/ 192 w 192"/>
                  <a:gd name="T11" fmla="*/ 19 h 715"/>
                  <a:gd name="T12" fmla="*/ 171 w 192"/>
                  <a:gd name="T13" fmla="*/ 16 h 715"/>
                  <a:gd name="T14" fmla="*/ 149 w 192"/>
                  <a:gd name="T15" fmla="*/ 10 h 715"/>
                  <a:gd name="T16" fmla="*/ 149 w 192"/>
                  <a:gd name="T17" fmla="*/ 5 h 715"/>
                  <a:gd name="T18" fmla="*/ 125 w 192"/>
                  <a:gd name="T1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5">
                    <a:moveTo>
                      <a:pt x="125" y="0"/>
                    </a:moveTo>
                    <a:lnTo>
                      <a:pt x="0" y="704"/>
                    </a:lnTo>
                    <a:lnTo>
                      <a:pt x="26" y="710"/>
                    </a:lnTo>
                    <a:lnTo>
                      <a:pt x="45" y="713"/>
                    </a:lnTo>
                    <a:lnTo>
                      <a:pt x="69" y="715"/>
                    </a:lnTo>
                    <a:lnTo>
                      <a:pt x="192" y="19"/>
                    </a:lnTo>
                    <a:lnTo>
                      <a:pt x="171" y="16"/>
                    </a:lnTo>
                    <a:lnTo>
                      <a:pt x="149" y="10"/>
                    </a:lnTo>
                    <a:lnTo>
                      <a:pt x="149" y="5"/>
                    </a:lnTo>
                    <a:lnTo>
                      <a:pt x="1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3" name="Freeform 119"/>
              <p:cNvSpPr>
                <a:spLocks/>
              </p:cNvSpPr>
              <p:nvPr/>
            </p:nvSpPr>
            <p:spPr bwMode="auto">
              <a:xfrm>
                <a:off x="1430338" y="1006476"/>
                <a:ext cx="144463" cy="177800"/>
              </a:xfrm>
              <a:custGeom>
                <a:avLst/>
                <a:gdLst>
                  <a:gd name="T0" fmla="*/ 0 w 34"/>
                  <a:gd name="T1" fmla="*/ 36 h 42"/>
                  <a:gd name="T2" fmla="*/ 1 w 34"/>
                  <a:gd name="T3" fmla="*/ 37 h 42"/>
                  <a:gd name="T4" fmla="*/ 27 w 34"/>
                  <a:gd name="T5" fmla="*/ 42 h 42"/>
                  <a:gd name="T6" fmla="*/ 28 w 34"/>
                  <a:gd name="T7" fmla="*/ 42 h 42"/>
                  <a:gd name="T8" fmla="*/ 34 w 34"/>
                  <a:gd name="T9" fmla="*/ 6 h 42"/>
                  <a:gd name="T10" fmla="*/ 33 w 34"/>
                  <a:gd name="T11" fmla="*/ 5 h 42"/>
                  <a:gd name="T12" fmla="*/ 7 w 34"/>
                  <a:gd name="T13" fmla="*/ 0 h 42"/>
                  <a:gd name="T14" fmla="*/ 6 w 34"/>
                  <a:gd name="T15" fmla="*/ 1 h 42"/>
                  <a:gd name="T16" fmla="*/ 0 w 34"/>
                  <a:gd name="T17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0" y="36"/>
                    </a:moveTo>
                    <a:cubicBezTo>
                      <a:pt x="0" y="37"/>
                      <a:pt x="0" y="37"/>
                      <a:pt x="1" y="37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8" y="42"/>
                      <a:pt x="28" y="42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5"/>
                      <a:pt x="33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4" name="Freeform 120"/>
              <p:cNvSpPr>
                <a:spLocks noEditPoints="1"/>
              </p:cNvSpPr>
              <p:nvPr/>
            </p:nvSpPr>
            <p:spPr bwMode="auto">
              <a:xfrm>
                <a:off x="1235075" y="1006476"/>
                <a:ext cx="280988" cy="1492250"/>
              </a:xfrm>
              <a:custGeom>
                <a:avLst/>
                <a:gdLst>
                  <a:gd name="T0" fmla="*/ 0 w 66"/>
                  <a:gd name="T1" fmla="*/ 339 h 351"/>
                  <a:gd name="T2" fmla="*/ 0 w 66"/>
                  <a:gd name="T3" fmla="*/ 338 h 351"/>
                  <a:gd name="T4" fmla="*/ 13 w 66"/>
                  <a:gd name="T5" fmla="*/ 296 h 351"/>
                  <a:gd name="T6" fmla="*/ 13 w 66"/>
                  <a:gd name="T7" fmla="*/ 296 h 351"/>
                  <a:gd name="T8" fmla="*/ 13 w 66"/>
                  <a:gd name="T9" fmla="*/ 296 h 351"/>
                  <a:gd name="T10" fmla="*/ 13 w 66"/>
                  <a:gd name="T11" fmla="*/ 296 h 351"/>
                  <a:gd name="T12" fmla="*/ 1 w 66"/>
                  <a:gd name="T13" fmla="*/ 294 h 351"/>
                  <a:gd name="T14" fmla="*/ 1 w 66"/>
                  <a:gd name="T15" fmla="*/ 316 h 351"/>
                  <a:gd name="T16" fmla="*/ 1 w 66"/>
                  <a:gd name="T17" fmla="*/ 294 h 351"/>
                  <a:gd name="T18" fmla="*/ 1 w 66"/>
                  <a:gd name="T19" fmla="*/ 294 h 351"/>
                  <a:gd name="T20" fmla="*/ 1 w 66"/>
                  <a:gd name="T21" fmla="*/ 294 h 351"/>
                  <a:gd name="T22" fmla="*/ 46 w 66"/>
                  <a:gd name="T23" fmla="*/ 36 h 351"/>
                  <a:gd name="T24" fmla="*/ 47 w 66"/>
                  <a:gd name="T25" fmla="*/ 38 h 351"/>
                  <a:gd name="T26" fmla="*/ 47 w 66"/>
                  <a:gd name="T27" fmla="*/ 37 h 351"/>
                  <a:gd name="T28" fmla="*/ 52 w 66"/>
                  <a:gd name="T29" fmla="*/ 1 h 351"/>
                  <a:gd name="T30" fmla="*/ 52 w 66"/>
                  <a:gd name="T31" fmla="*/ 1 h 351"/>
                  <a:gd name="T32" fmla="*/ 52 w 66"/>
                  <a:gd name="T33" fmla="*/ 1 h 351"/>
                  <a:gd name="T34" fmla="*/ 52 w 66"/>
                  <a:gd name="T35" fmla="*/ 1 h 351"/>
                  <a:gd name="T36" fmla="*/ 52 w 66"/>
                  <a:gd name="T37" fmla="*/ 1 h 351"/>
                  <a:gd name="T38" fmla="*/ 52 w 66"/>
                  <a:gd name="T39" fmla="*/ 1 h 351"/>
                  <a:gd name="T40" fmla="*/ 52 w 66"/>
                  <a:gd name="T41" fmla="*/ 1 h 351"/>
                  <a:gd name="T42" fmla="*/ 52 w 66"/>
                  <a:gd name="T43" fmla="*/ 1 h 351"/>
                  <a:gd name="T44" fmla="*/ 52 w 66"/>
                  <a:gd name="T45" fmla="*/ 1 h 351"/>
                  <a:gd name="T46" fmla="*/ 52 w 66"/>
                  <a:gd name="T47" fmla="*/ 1 h 351"/>
                  <a:gd name="T48" fmla="*/ 52 w 66"/>
                  <a:gd name="T49" fmla="*/ 1 h 351"/>
                  <a:gd name="T50" fmla="*/ 52 w 66"/>
                  <a:gd name="T51" fmla="*/ 1 h 351"/>
                  <a:gd name="T52" fmla="*/ 52 w 66"/>
                  <a:gd name="T53" fmla="*/ 1 h 351"/>
                  <a:gd name="T54" fmla="*/ 52 w 66"/>
                  <a:gd name="T55" fmla="*/ 1 h 351"/>
                  <a:gd name="T56" fmla="*/ 52 w 66"/>
                  <a:gd name="T57" fmla="*/ 1 h 351"/>
                  <a:gd name="T58" fmla="*/ 52 w 66"/>
                  <a:gd name="T59" fmla="*/ 1 h 351"/>
                  <a:gd name="T60" fmla="*/ 52 w 66"/>
                  <a:gd name="T61" fmla="*/ 1 h 351"/>
                  <a:gd name="T62" fmla="*/ 52 w 66"/>
                  <a:gd name="T63" fmla="*/ 1 h 351"/>
                  <a:gd name="T64" fmla="*/ 53 w 66"/>
                  <a:gd name="T65" fmla="*/ 0 h 351"/>
                  <a:gd name="T66" fmla="*/ 53 w 66"/>
                  <a:gd name="T67" fmla="*/ 0 h 351"/>
                  <a:gd name="T68" fmla="*/ 66 w 66"/>
                  <a:gd name="T69" fmla="*/ 3 h 351"/>
                  <a:gd name="T70" fmla="*/ 53 w 66"/>
                  <a:gd name="T71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351">
                    <a:moveTo>
                      <a:pt x="0" y="338"/>
                    </a:move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38"/>
                      <a:pt x="0" y="338"/>
                      <a:pt x="0" y="338"/>
                    </a:cubicBezTo>
                    <a:moveTo>
                      <a:pt x="13" y="296"/>
                    </a:move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moveTo>
                      <a:pt x="13" y="296"/>
                    </a:move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moveTo>
                      <a:pt x="1" y="294"/>
                    </a:moveTo>
                    <a:cubicBezTo>
                      <a:pt x="1" y="295"/>
                      <a:pt x="1" y="295"/>
                      <a:pt x="1" y="295"/>
                    </a:cubicBezTo>
                    <a:cubicBezTo>
                      <a:pt x="1" y="316"/>
                      <a:pt x="1" y="316"/>
                      <a:pt x="1" y="316"/>
                    </a:cubicBezTo>
                    <a:cubicBezTo>
                      <a:pt x="1" y="294"/>
                      <a:pt x="1" y="294"/>
                      <a:pt x="1" y="294"/>
                    </a:cubicBezTo>
                    <a:moveTo>
                      <a:pt x="1" y="294"/>
                    </a:move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5" y="295"/>
                      <a:pt x="5" y="295"/>
                      <a:pt x="5" y="295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4"/>
                    </a:cubicBezTo>
                    <a:moveTo>
                      <a:pt x="46" y="36"/>
                    </a:move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7" y="38"/>
                    </a:cubicBezTo>
                    <a:cubicBezTo>
                      <a:pt x="2" y="292"/>
                      <a:pt x="2" y="292"/>
                      <a:pt x="2" y="292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6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3" y="0"/>
                    </a:moveTo>
                    <a:cubicBezTo>
                      <a:pt x="53" y="0"/>
                      <a:pt x="53" y="1"/>
                      <a:pt x="52" y="1"/>
                    </a:cubicBezTo>
                    <a:cubicBezTo>
                      <a:pt x="53" y="1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5" name="Freeform 121"/>
              <p:cNvSpPr>
                <a:spLocks/>
              </p:cNvSpPr>
              <p:nvPr/>
            </p:nvSpPr>
            <p:spPr bwMode="auto">
              <a:xfrm>
                <a:off x="1235075" y="2255838"/>
                <a:ext cx="58738" cy="192088"/>
              </a:xfrm>
              <a:custGeom>
                <a:avLst/>
                <a:gdLst>
                  <a:gd name="T0" fmla="*/ 1 w 14"/>
                  <a:gd name="T1" fmla="*/ 0 h 45"/>
                  <a:gd name="T2" fmla="*/ 1 w 14"/>
                  <a:gd name="T3" fmla="*/ 0 h 45"/>
                  <a:gd name="T4" fmla="*/ 1 w 14"/>
                  <a:gd name="T5" fmla="*/ 22 h 45"/>
                  <a:gd name="T6" fmla="*/ 0 w 14"/>
                  <a:gd name="T7" fmla="*/ 43 h 45"/>
                  <a:gd name="T8" fmla="*/ 0 w 14"/>
                  <a:gd name="T9" fmla="*/ 44 h 45"/>
                  <a:gd name="T10" fmla="*/ 7 w 14"/>
                  <a:gd name="T11" fmla="*/ 45 h 45"/>
                  <a:gd name="T12" fmla="*/ 14 w 14"/>
                  <a:gd name="T13" fmla="*/ 3 h 45"/>
                  <a:gd name="T14" fmla="*/ 13 w 14"/>
                  <a:gd name="T15" fmla="*/ 2 h 45"/>
                  <a:gd name="T16" fmla="*/ 13 w 14"/>
                  <a:gd name="T17" fmla="*/ 2 h 45"/>
                  <a:gd name="T18" fmla="*/ 11 w 14"/>
                  <a:gd name="T19" fmla="*/ 2 h 45"/>
                  <a:gd name="T20" fmla="*/ 5 w 14"/>
                  <a:gd name="T21" fmla="*/ 1 h 45"/>
                  <a:gd name="T22" fmla="*/ 1 w 14"/>
                  <a:gd name="T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4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F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6" name="Freeform 122"/>
              <p:cNvSpPr>
                <a:spLocks/>
              </p:cNvSpPr>
              <p:nvPr/>
            </p:nvSpPr>
            <p:spPr bwMode="auto">
              <a:xfrm>
                <a:off x="1230312" y="2443163"/>
                <a:ext cx="34925" cy="136525"/>
              </a:xfrm>
              <a:custGeom>
                <a:avLst/>
                <a:gdLst>
                  <a:gd name="T0" fmla="*/ 1 w 8"/>
                  <a:gd name="T1" fmla="*/ 0 h 32"/>
                  <a:gd name="T2" fmla="*/ 1 w 8"/>
                  <a:gd name="T3" fmla="*/ 0 h 32"/>
                  <a:gd name="T4" fmla="*/ 1 w 8"/>
                  <a:gd name="T5" fmla="*/ 13 h 32"/>
                  <a:gd name="T6" fmla="*/ 0 w 8"/>
                  <a:gd name="T7" fmla="*/ 25 h 32"/>
                  <a:gd name="T8" fmla="*/ 0 w 8"/>
                  <a:gd name="T9" fmla="*/ 25 h 32"/>
                  <a:gd name="T10" fmla="*/ 0 w 8"/>
                  <a:gd name="T11" fmla="*/ 26 h 32"/>
                  <a:gd name="T12" fmla="*/ 0 w 8"/>
                  <a:gd name="T13" fmla="*/ 27 h 32"/>
                  <a:gd name="T14" fmla="*/ 1 w 8"/>
                  <a:gd name="T15" fmla="*/ 32 h 32"/>
                  <a:gd name="T16" fmla="*/ 2 w 8"/>
                  <a:gd name="T17" fmla="*/ 32 h 32"/>
                  <a:gd name="T18" fmla="*/ 2 w 8"/>
                  <a:gd name="T19" fmla="*/ 32 h 32"/>
                  <a:gd name="T20" fmla="*/ 2 w 8"/>
                  <a:gd name="T21" fmla="*/ 31 h 32"/>
                  <a:gd name="T22" fmla="*/ 8 w 8"/>
                  <a:gd name="T23" fmla="*/ 1 h 32"/>
                  <a:gd name="T24" fmla="*/ 1 w 8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3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C3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7" name="Freeform 123"/>
              <p:cNvSpPr>
                <a:spLocks/>
              </p:cNvSpPr>
              <p:nvPr/>
            </p:nvSpPr>
            <p:spPr bwMode="auto">
              <a:xfrm>
                <a:off x="1239838" y="1163638"/>
                <a:ext cx="249238" cy="1101725"/>
              </a:xfrm>
              <a:custGeom>
                <a:avLst/>
                <a:gdLst>
                  <a:gd name="T0" fmla="*/ 46 w 59"/>
                  <a:gd name="T1" fmla="*/ 0 h 259"/>
                  <a:gd name="T2" fmla="*/ 1 w 59"/>
                  <a:gd name="T3" fmla="*/ 255 h 259"/>
                  <a:gd name="T4" fmla="*/ 0 w 59"/>
                  <a:gd name="T5" fmla="*/ 256 h 259"/>
                  <a:gd name="T6" fmla="*/ 0 w 59"/>
                  <a:gd name="T7" fmla="*/ 257 h 259"/>
                  <a:gd name="T8" fmla="*/ 0 w 59"/>
                  <a:gd name="T9" fmla="*/ 257 h 259"/>
                  <a:gd name="T10" fmla="*/ 4 w 59"/>
                  <a:gd name="T11" fmla="*/ 258 h 259"/>
                  <a:gd name="T12" fmla="*/ 10 w 59"/>
                  <a:gd name="T13" fmla="*/ 259 h 259"/>
                  <a:gd name="T14" fmla="*/ 12 w 59"/>
                  <a:gd name="T15" fmla="*/ 259 h 259"/>
                  <a:gd name="T16" fmla="*/ 12 w 59"/>
                  <a:gd name="T17" fmla="*/ 259 h 259"/>
                  <a:gd name="T18" fmla="*/ 12 w 59"/>
                  <a:gd name="T19" fmla="*/ 259 h 259"/>
                  <a:gd name="T20" fmla="*/ 12 w 59"/>
                  <a:gd name="T21" fmla="*/ 259 h 259"/>
                  <a:gd name="T22" fmla="*/ 12 w 59"/>
                  <a:gd name="T23" fmla="*/ 259 h 259"/>
                  <a:gd name="T24" fmla="*/ 12 w 59"/>
                  <a:gd name="T25" fmla="*/ 259 h 259"/>
                  <a:gd name="T26" fmla="*/ 12 w 59"/>
                  <a:gd name="T27" fmla="*/ 259 h 259"/>
                  <a:gd name="T28" fmla="*/ 12 w 59"/>
                  <a:gd name="T29" fmla="*/ 259 h 259"/>
                  <a:gd name="T30" fmla="*/ 13 w 59"/>
                  <a:gd name="T31" fmla="*/ 258 h 259"/>
                  <a:gd name="T32" fmla="*/ 59 w 59"/>
                  <a:gd name="T33" fmla="*/ 3 h 259"/>
                  <a:gd name="T34" fmla="*/ 46 w 59"/>
                  <a:gd name="T35" fmla="*/ 0 h 259"/>
                  <a:gd name="T36" fmla="*/ 46 w 59"/>
                  <a:gd name="T37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259">
                    <a:moveTo>
                      <a:pt x="46" y="0"/>
                    </a:moveTo>
                    <a:cubicBezTo>
                      <a:pt x="1" y="255"/>
                      <a:pt x="1" y="255"/>
                      <a:pt x="1" y="255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56"/>
                      <a:pt x="0" y="257"/>
                      <a:pt x="0" y="257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10" y="259"/>
                      <a:pt x="10" y="259"/>
                      <a:pt x="10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3" y="259"/>
                      <a:pt x="13" y="259"/>
                      <a:pt x="13" y="258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8" name="Freeform 124"/>
              <p:cNvSpPr>
                <a:spLocks/>
              </p:cNvSpPr>
              <p:nvPr/>
            </p:nvSpPr>
            <p:spPr bwMode="auto">
              <a:xfrm>
                <a:off x="1430338" y="1006476"/>
                <a:ext cx="88900" cy="169863"/>
              </a:xfrm>
              <a:custGeom>
                <a:avLst/>
                <a:gdLst>
                  <a:gd name="T0" fmla="*/ 7 w 21"/>
                  <a:gd name="T1" fmla="*/ 0 h 40"/>
                  <a:gd name="T2" fmla="*/ 6 w 21"/>
                  <a:gd name="T3" fmla="*/ 1 h 40"/>
                  <a:gd name="T4" fmla="*/ 6 w 21"/>
                  <a:gd name="T5" fmla="*/ 1 h 40"/>
                  <a:gd name="T6" fmla="*/ 6 w 21"/>
                  <a:gd name="T7" fmla="*/ 1 h 40"/>
                  <a:gd name="T8" fmla="*/ 6 w 21"/>
                  <a:gd name="T9" fmla="*/ 1 h 40"/>
                  <a:gd name="T10" fmla="*/ 6 w 21"/>
                  <a:gd name="T11" fmla="*/ 1 h 40"/>
                  <a:gd name="T12" fmla="*/ 6 w 21"/>
                  <a:gd name="T13" fmla="*/ 1 h 40"/>
                  <a:gd name="T14" fmla="*/ 6 w 21"/>
                  <a:gd name="T15" fmla="*/ 1 h 40"/>
                  <a:gd name="T16" fmla="*/ 6 w 21"/>
                  <a:gd name="T17" fmla="*/ 1 h 40"/>
                  <a:gd name="T18" fmla="*/ 6 w 21"/>
                  <a:gd name="T19" fmla="*/ 1 h 40"/>
                  <a:gd name="T20" fmla="*/ 6 w 21"/>
                  <a:gd name="T21" fmla="*/ 1 h 40"/>
                  <a:gd name="T22" fmla="*/ 6 w 21"/>
                  <a:gd name="T23" fmla="*/ 1 h 40"/>
                  <a:gd name="T24" fmla="*/ 6 w 21"/>
                  <a:gd name="T25" fmla="*/ 1 h 40"/>
                  <a:gd name="T26" fmla="*/ 6 w 21"/>
                  <a:gd name="T27" fmla="*/ 1 h 40"/>
                  <a:gd name="T28" fmla="*/ 6 w 21"/>
                  <a:gd name="T29" fmla="*/ 1 h 40"/>
                  <a:gd name="T30" fmla="*/ 6 w 21"/>
                  <a:gd name="T31" fmla="*/ 1 h 40"/>
                  <a:gd name="T32" fmla="*/ 6 w 21"/>
                  <a:gd name="T33" fmla="*/ 1 h 40"/>
                  <a:gd name="T34" fmla="*/ 6 w 21"/>
                  <a:gd name="T35" fmla="*/ 1 h 40"/>
                  <a:gd name="T36" fmla="*/ 6 w 21"/>
                  <a:gd name="T37" fmla="*/ 1 h 40"/>
                  <a:gd name="T38" fmla="*/ 6 w 21"/>
                  <a:gd name="T39" fmla="*/ 1 h 40"/>
                  <a:gd name="T40" fmla="*/ 6 w 21"/>
                  <a:gd name="T41" fmla="*/ 1 h 40"/>
                  <a:gd name="T42" fmla="*/ 6 w 21"/>
                  <a:gd name="T43" fmla="*/ 1 h 40"/>
                  <a:gd name="T44" fmla="*/ 6 w 21"/>
                  <a:gd name="T45" fmla="*/ 1 h 40"/>
                  <a:gd name="T46" fmla="*/ 6 w 21"/>
                  <a:gd name="T47" fmla="*/ 1 h 40"/>
                  <a:gd name="T48" fmla="*/ 6 w 21"/>
                  <a:gd name="T49" fmla="*/ 1 h 40"/>
                  <a:gd name="T50" fmla="*/ 6 w 21"/>
                  <a:gd name="T51" fmla="*/ 1 h 40"/>
                  <a:gd name="T52" fmla="*/ 6 w 21"/>
                  <a:gd name="T53" fmla="*/ 1 h 40"/>
                  <a:gd name="T54" fmla="*/ 6 w 21"/>
                  <a:gd name="T55" fmla="*/ 1 h 40"/>
                  <a:gd name="T56" fmla="*/ 0 w 21"/>
                  <a:gd name="T57" fmla="*/ 36 h 40"/>
                  <a:gd name="T58" fmla="*/ 0 w 21"/>
                  <a:gd name="T59" fmla="*/ 36 h 40"/>
                  <a:gd name="T60" fmla="*/ 0 w 21"/>
                  <a:gd name="T61" fmla="*/ 36 h 40"/>
                  <a:gd name="T62" fmla="*/ 1 w 21"/>
                  <a:gd name="T63" fmla="*/ 37 h 40"/>
                  <a:gd name="T64" fmla="*/ 1 w 21"/>
                  <a:gd name="T65" fmla="*/ 37 h 40"/>
                  <a:gd name="T66" fmla="*/ 14 w 21"/>
                  <a:gd name="T67" fmla="*/ 40 h 40"/>
                  <a:gd name="T68" fmla="*/ 21 w 21"/>
                  <a:gd name="T69" fmla="*/ 4 h 40"/>
                  <a:gd name="T70" fmla="*/ 20 w 21"/>
                  <a:gd name="T71" fmla="*/ 3 h 40"/>
                  <a:gd name="T72" fmla="*/ 7 w 21"/>
                  <a:gd name="T73" fmla="*/ 0 h 40"/>
                  <a:gd name="T74" fmla="*/ 7 w 21"/>
                  <a:gd name="T7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" h="40">
                    <a:moveTo>
                      <a:pt x="7" y="0"/>
                    </a:moveTo>
                    <a:cubicBezTo>
                      <a:pt x="7" y="0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234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2573959" y="1008439"/>
              <a:ext cx="1266731" cy="2222633"/>
              <a:chOff x="2022380" y="1257933"/>
              <a:chExt cx="944563" cy="1657350"/>
            </a:xfrm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2306543" y="2516820"/>
                <a:ext cx="122238" cy="200025"/>
              </a:xfrm>
              <a:custGeom>
                <a:avLst/>
                <a:gdLst>
                  <a:gd name="T0" fmla="*/ 69 w 77"/>
                  <a:gd name="T1" fmla="*/ 0 h 126"/>
                  <a:gd name="T2" fmla="*/ 0 w 77"/>
                  <a:gd name="T3" fmla="*/ 16 h 126"/>
                  <a:gd name="T4" fmla="*/ 42 w 77"/>
                  <a:gd name="T5" fmla="*/ 126 h 126"/>
                  <a:gd name="T6" fmla="*/ 77 w 77"/>
                  <a:gd name="T7" fmla="*/ 118 h 126"/>
                  <a:gd name="T8" fmla="*/ 69 w 7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6">
                    <a:moveTo>
                      <a:pt x="69" y="0"/>
                    </a:moveTo>
                    <a:lnTo>
                      <a:pt x="0" y="16"/>
                    </a:lnTo>
                    <a:lnTo>
                      <a:pt x="42" y="126"/>
                    </a:lnTo>
                    <a:lnTo>
                      <a:pt x="77" y="1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2306543" y="2516820"/>
                <a:ext cx="122238" cy="200025"/>
              </a:xfrm>
              <a:custGeom>
                <a:avLst/>
                <a:gdLst>
                  <a:gd name="T0" fmla="*/ 69 w 77"/>
                  <a:gd name="T1" fmla="*/ 0 h 126"/>
                  <a:gd name="T2" fmla="*/ 0 w 77"/>
                  <a:gd name="T3" fmla="*/ 16 h 126"/>
                  <a:gd name="T4" fmla="*/ 42 w 77"/>
                  <a:gd name="T5" fmla="*/ 126 h 126"/>
                  <a:gd name="T6" fmla="*/ 77 w 77"/>
                  <a:gd name="T7" fmla="*/ 118 h 126"/>
                  <a:gd name="T8" fmla="*/ 69 w 7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6">
                    <a:moveTo>
                      <a:pt x="69" y="0"/>
                    </a:moveTo>
                    <a:lnTo>
                      <a:pt x="0" y="16"/>
                    </a:lnTo>
                    <a:lnTo>
                      <a:pt x="42" y="126"/>
                    </a:lnTo>
                    <a:lnTo>
                      <a:pt x="77" y="118"/>
                    </a:lnTo>
                    <a:lnTo>
                      <a:pt x="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2373218" y="2704145"/>
                <a:ext cx="63500" cy="139700"/>
              </a:xfrm>
              <a:custGeom>
                <a:avLst/>
                <a:gdLst>
                  <a:gd name="T0" fmla="*/ 0 w 15"/>
                  <a:gd name="T1" fmla="*/ 3 h 33"/>
                  <a:gd name="T2" fmla="*/ 10 w 15"/>
                  <a:gd name="T3" fmla="*/ 27 h 33"/>
                  <a:gd name="T4" fmla="*/ 14 w 15"/>
                  <a:gd name="T5" fmla="*/ 32 h 33"/>
                  <a:gd name="T6" fmla="*/ 15 w 15"/>
                  <a:gd name="T7" fmla="*/ 26 h 33"/>
                  <a:gd name="T8" fmla="*/ 13 w 15"/>
                  <a:gd name="T9" fmla="*/ 0 h 33"/>
                  <a:gd name="T10" fmla="*/ 0 w 15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3">
                    <a:moveTo>
                      <a:pt x="0" y="3"/>
                    </a:move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31"/>
                      <a:pt x="13" y="33"/>
                      <a:pt x="14" y="32"/>
                    </a:cubicBezTo>
                    <a:cubicBezTo>
                      <a:pt x="15" y="32"/>
                      <a:pt x="15" y="30"/>
                      <a:pt x="15" y="2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2055718" y="1424620"/>
                <a:ext cx="360363" cy="1117600"/>
              </a:xfrm>
              <a:custGeom>
                <a:avLst/>
                <a:gdLst>
                  <a:gd name="T0" fmla="*/ 0 w 227"/>
                  <a:gd name="T1" fmla="*/ 10 h 704"/>
                  <a:gd name="T2" fmla="*/ 158 w 227"/>
                  <a:gd name="T3" fmla="*/ 704 h 704"/>
                  <a:gd name="T4" fmla="*/ 182 w 227"/>
                  <a:gd name="T5" fmla="*/ 699 h 704"/>
                  <a:gd name="T6" fmla="*/ 203 w 227"/>
                  <a:gd name="T7" fmla="*/ 694 h 704"/>
                  <a:gd name="T8" fmla="*/ 227 w 227"/>
                  <a:gd name="T9" fmla="*/ 688 h 704"/>
                  <a:gd name="T10" fmla="*/ 69 w 227"/>
                  <a:gd name="T11" fmla="*/ 0 h 704"/>
                  <a:gd name="T12" fmla="*/ 45 w 227"/>
                  <a:gd name="T13" fmla="*/ 5 h 704"/>
                  <a:gd name="T14" fmla="*/ 24 w 227"/>
                  <a:gd name="T15" fmla="*/ 10 h 704"/>
                  <a:gd name="T16" fmla="*/ 24 w 227"/>
                  <a:gd name="T17" fmla="*/ 5 h 704"/>
                  <a:gd name="T18" fmla="*/ 0 w 227"/>
                  <a:gd name="T19" fmla="*/ 1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704">
                    <a:moveTo>
                      <a:pt x="0" y="10"/>
                    </a:moveTo>
                    <a:lnTo>
                      <a:pt x="158" y="704"/>
                    </a:lnTo>
                    <a:lnTo>
                      <a:pt x="182" y="699"/>
                    </a:lnTo>
                    <a:lnTo>
                      <a:pt x="203" y="694"/>
                    </a:lnTo>
                    <a:lnTo>
                      <a:pt x="227" y="688"/>
                    </a:lnTo>
                    <a:lnTo>
                      <a:pt x="69" y="0"/>
                    </a:lnTo>
                    <a:lnTo>
                      <a:pt x="45" y="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055718" y="1424620"/>
                <a:ext cx="360363" cy="1117600"/>
              </a:xfrm>
              <a:custGeom>
                <a:avLst/>
                <a:gdLst>
                  <a:gd name="T0" fmla="*/ 0 w 227"/>
                  <a:gd name="T1" fmla="*/ 10 h 704"/>
                  <a:gd name="T2" fmla="*/ 158 w 227"/>
                  <a:gd name="T3" fmla="*/ 704 h 704"/>
                  <a:gd name="T4" fmla="*/ 182 w 227"/>
                  <a:gd name="T5" fmla="*/ 699 h 704"/>
                  <a:gd name="T6" fmla="*/ 203 w 227"/>
                  <a:gd name="T7" fmla="*/ 694 h 704"/>
                  <a:gd name="T8" fmla="*/ 227 w 227"/>
                  <a:gd name="T9" fmla="*/ 688 h 704"/>
                  <a:gd name="T10" fmla="*/ 69 w 227"/>
                  <a:gd name="T11" fmla="*/ 0 h 704"/>
                  <a:gd name="T12" fmla="*/ 45 w 227"/>
                  <a:gd name="T13" fmla="*/ 5 h 704"/>
                  <a:gd name="T14" fmla="*/ 24 w 227"/>
                  <a:gd name="T15" fmla="*/ 10 h 704"/>
                  <a:gd name="T16" fmla="*/ 24 w 227"/>
                  <a:gd name="T17" fmla="*/ 5 h 704"/>
                  <a:gd name="T18" fmla="*/ 0 w 227"/>
                  <a:gd name="T19" fmla="*/ 1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704">
                    <a:moveTo>
                      <a:pt x="0" y="10"/>
                    </a:moveTo>
                    <a:lnTo>
                      <a:pt x="158" y="704"/>
                    </a:lnTo>
                    <a:lnTo>
                      <a:pt x="182" y="699"/>
                    </a:lnTo>
                    <a:lnTo>
                      <a:pt x="203" y="694"/>
                    </a:lnTo>
                    <a:lnTo>
                      <a:pt x="227" y="688"/>
                    </a:lnTo>
                    <a:lnTo>
                      <a:pt x="69" y="0"/>
                    </a:lnTo>
                    <a:lnTo>
                      <a:pt x="45" y="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022380" y="1288095"/>
                <a:ext cx="152400" cy="177800"/>
              </a:xfrm>
              <a:custGeom>
                <a:avLst/>
                <a:gdLst>
                  <a:gd name="T0" fmla="*/ 8 w 36"/>
                  <a:gd name="T1" fmla="*/ 41 h 42"/>
                  <a:gd name="T2" fmla="*/ 9 w 36"/>
                  <a:gd name="T3" fmla="*/ 42 h 42"/>
                  <a:gd name="T4" fmla="*/ 35 w 36"/>
                  <a:gd name="T5" fmla="*/ 36 h 42"/>
                  <a:gd name="T6" fmla="*/ 36 w 36"/>
                  <a:gd name="T7" fmla="*/ 35 h 42"/>
                  <a:gd name="T8" fmla="*/ 28 w 36"/>
                  <a:gd name="T9" fmla="*/ 0 h 42"/>
                  <a:gd name="T10" fmla="*/ 27 w 36"/>
                  <a:gd name="T11" fmla="*/ 0 h 42"/>
                  <a:gd name="T12" fmla="*/ 1 w 36"/>
                  <a:gd name="T13" fmla="*/ 5 h 42"/>
                  <a:gd name="T14" fmla="*/ 0 w 36"/>
                  <a:gd name="T15" fmla="*/ 6 h 42"/>
                  <a:gd name="T16" fmla="*/ 8 w 36"/>
                  <a:gd name="T17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2">
                    <a:moveTo>
                      <a:pt x="8" y="41"/>
                    </a:moveTo>
                    <a:cubicBezTo>
                      <a:pt x="8" y="41"/>
                      <a:pt x="8" y="42"/>
                      <a:pt x="9" y="42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6" y="36"/>
                      <a:pt x="36" y="35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8" y="41"/>
                      <a:pt x="8" y="41"/>
                      <a:pt x="8" y="41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1" name="Freeform 11"/>
              <p:cNvSpPr>
                <a:spLocks noEditPoints="1"/>
              </p:cNvSpPr>
              <p:nvPr/>
            </p:nvSpPr>
            <p:spPr bwMode="auto">
              <a:xfrm>
                <a:off x="2022380" y="1300795"/>
                <a:ext cx="160338" cy="695325"/>
              </a:xfrm>
              <a:custGeom>
                <a:avLst/>
                <a:gdLst>
                  <a:gd name="T0" fmla="*/ 8 w 38"/>
                  <a:gd name="T1" fmla="*/ 38 h 164"/>
                  <a:gd name="T2" fmla="*/ 8 w 38"/>
                  <a:gd name="T3" fmla="*/ 39 h 164"/>
                  <a:gd name="T4" fmla="*/ 8 w 38"/>
                  <a:gd name="T5" fmla="*/ 39 h 164"/>
                  <a:gd name="T6" fmla="*/ 9 w 38"/>
                  <a:gd name="T7" fmla="*/ 39 h 164"/>
                  <a:gd name="T8" fmla="*/ 9 w 38"/>
                  <a:gd name="T9" fmla="*/ 40 h 164"/>
                  <a:gd name="T10" fmla="*/ 38 w 38"/>
                  <a:gd name="T11" fmla="*/ 164 h 164"/>
                  <a:gd name="T12" fmla="*/ 38 w 38"/>
                  <a:gd name="T13" fmla="*/ 164 h 164"/>
                  <a:gd name="T14" fmla="*/ 9 w 38"/>
                  <a:gd name="T15" fmla="*/ 39 h 164"/>
                  <a:gd name="T16" fmla="*/ 9 w 38"/>
                  <a:gd name="T17" fmla="*/ 39 h 164"/>
                  <a:gd name="T18" fmla="*/ 8 w 38"/>
                  <a:gd name="T19" fmla="*/ 38 h 164"/>
                  <a:gd name="T20" fmla="*/ 13 w 38"/>
                  <a:gd name="T21" fmla="*/ 0 h 164"/>
                  <a:gd name="T22" fmla="*/ 13 w 38"/>
                  <a:gd name="T23" fmla="*/ 0 h 164"/>
                  <a:gd name="T24" fmla="*/ 1 w 38"/>
                  <a:gd name="T25" fmla="*/ 2 h 164"/>
                  <a:gd name="T26" fmla="*/ 0 w 38"/>
                  <a:gd name="T27" fmla="*/ 3 h 164"/>
                  <a:gd name="T28" fmla="*/ 0 w 38"/>
                  <a:gd name="T29" fmla="*/ 3 h 164"/>
                  <a:gd name="T30" fmla="*/ 1 w 38"/>
                  <a:gd name="T31" fmla="*/ 2 h 164"/>
                  <a:gd name="T32" fmla="*/ 13 w 38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164">
                    <a:moveTo>
                      <a:pt x="8" y="38"/>
                    </a:moveTo>
                    <a:cubicBezTo>
                      <a:pt x="8" y="38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40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8" y="39"/>
                      <a:pt x="8" y="38"/>
                      <a:pt x="8" y="38"/>
                    </a:cubicBezTo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2060480" y="1453195"/>
                <a:ext cx="177800" cy="542925"/>
              </a:xfrm>
              <a:custGeom>
                <a:avLst/>
                <a:gdLst>
                  <a:gd name="T0" fmla="*/ 13 w 42"/>
                  <a:gd name="T1" fmla="*/ 0 h 128"/>
                  <a:gd name="T2" fmla="*/ 0 w 42"/>
                  <a:gd name="T3" fmla="*/ 3 h 128"/>
                  <a:gd name="T4" fmla="*/ 0 w 42"/>
                  <a:gd name="T5" fmla="*/ 3 h 128"/>
                  <a:gd name="T6" fmla="*/ 29 w 42"/>
                  <a:gd name="T7" fmla="*/ 128 h 128"/>
                  <a:gd name="T8" fmla="*/ 42 w 42"/>
                  <a:gd name="T9" fmla="*/ 128 h 128"/>
                  <a:gd name="T10" fmla="*/ 13 w 42"/>
                  <a:gd name="T1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28">
                    <a:moveTo>
                      <a:pt x="1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42" y="128"/>
                      <a:pt x="42" y="128"/>
                      <a:pt x="42" y="128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2022380" y="1300795"/>
                <a:ext cx="92075" cy="165100"/>
              </a:xfrm>
              <a:custGeom>
                <a:avLst/>
                <a:gdLst>
                  <a:gd name="T0" fmla="*/ 13 w 22"/>
                  <a:gd name="T1" fmla="*/ 0 h 39"/>
                  <a:gd name="T2" fmla="*/ 13 w 22"/>
                  <a:gd name="T3" fmla="*/ 0 h 39"/>
                  <a:gd name="T4" fmla="*/ 1 w 22"/>
                  <a:gd name="T5" fmla="*/ 2 h 39"/>
                  <a:gd name="T6" fmla="*/ 0 w 22"/>
                  <a:gd name="T7" fmla="*/ 3 h 39"/>
                  <a:gd name="T8" fmla="*/ 0 w 22"/>
                  <a:gd name="T9" fmla="*/ 3 h 39"/>
                  <a:gd name="T10" fmla="*/ 0 w 22"/>
                  <a:gd name="T11" fmla="*/ 3 h 39"/>
                  <a:gd name="T12" fmla="*/ 8 w 22"/>
                  <a:gd name="T13" fmla="*/ 38 h 39"/>
                  <a:gd name="T14" fmla="*/ 8 w 22"/>
                  <a:gd name="T15" fmla="*/ 38 h 39"/>
                  <a:gd name="T16" fmla="*/ 9 w 22"/>
                  <a:gd name="T17" fmla="*/ 39 h 39"/>
                  <a:gd name="T18" fmla="*/ 9 w 22"/>
                  <a:gd name="T19" fmla="*/ 39 h 39"/>
                  <a:gd name="T20" fmla="*/ 9 w 22"/>
                  <a:gd name="T21" fmla="*/ 39 h 39"/>
                  <a:gd name="T22" fmla="*/ 22 w 22"/>
                  <a:gd name="T23" fmla="*/ 36 h 39"/>
                  <a:gd name="T24" fmla="*/ 14 w 22"/>
                  <a:gd name="T25" fmla="*/ 0 h 39"/>
                  <a:gd name="T26" fmla="*/ 13 w 22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9"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</a:path>
                </a:pathLst>
              </a:custGeom>
              <a:solidFill>
                <a:srgbClr val="234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2319243" y="1389695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115 h 120"/>
                  <a:gd name="T4" fmla="*/ 45 w 72"/>
                  <a:gd name="T5" fmla="*/ 0 h 120"/>
                  <a:gd name="T6" fmla="*/ 10 w 72"/>
                  <a:gd name="T7" fmla="*/ 3 h 120"/>
                  <a:gd name="T8" fmla="*/ 0 w 7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115"/>
                    </a:lnTo>
                    <a:lnTo>
                      <a:pt x="45" y="0"/>
                    </a:lnTo>
                    <a:lnTo>
                      <a:pt x="10" y="3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319243" y="1389695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115 h 120"/>
                  <a:gd name="T4" fmla="*/ 45 w 72"/>
                  <a:gd name="T5" fmla="*/ 0 h 120"/>
                  <a:gd name="T6" fmla="*/ 10 w 72"/>
                  <a:gd name="T7" fmla="*/ 3 h 120"/>
                  <a:gd name="T8" fmla="*/ 0 w 7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115"/>
                    </a:lnTo>
                    <a:lnTo>
                      <a:pt x="45" y="0"/>
                    </a:lnTo>
                    <a:lnTo>
                      <a:pt x="10" y="3"/>
                    </a:lnTo>
                    <a:lnTo>
                      <a:pt x="0" y="1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2335118" y="1257933"/>
                <a:ext cx="55563" cy="136525"/>
              </a:xfrm>
              <a:custGeom>
                <a:avLst/>
                <a:gdLst>
                  <a:gd name="T0" fmla="*/ 13 w 13"/>
                  <a:gd name="T1" fmla="*/ 31 h 32"/>
                  <a:gd name="T2" fmla="*/ 8 w 13"/>
                  <a:gd name="T3" fmla="*/ 6 h 32"/>
                  <a:gd name="T4" fmla="*/ 4 w 13"/>
                  <a:gd name="T5" fmla="*/ 0 h 32"/>
                  <a:gd name="T6" fmla="*/ 2 w 13"/>
                  <a:gd name="T7" fmla="*/ 6 h 32"/>
                  <a:gd name="T8" fmla="*/ 0 w 13"/>
                  <a:gd name="T9" fmla="*/ 32 h 32"/>
                  <a:gd name="T10" fmla="*/ 13 w 13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2">
                    <a:moveTo>
                      <a:pt x="13" y="3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2" y="2"/>
                      <a:pt x="2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31"/>
                      <a:pt x="13" y="31"/>
                      <a:pt x="13" y="31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2319243" y="1572258"/>
                <a:ext cx="185738" cy="1131888"/>
              </a:xfrm>
              <a:custGeom>
                <a:avLst/>
                <a:gdLst>
                  <a:gd name="T0" fmla="*/ 117 w 117"/>
                  <a:gd name="T1" fmla="*/ 710 h 713"/>
                  <a:gd name="T2" fmla="*/ 72 w 117"/>
                  <a:gd name="T3" fmla="*/ 0 h 713"/>
                  <a:gd name="T4" fmla="*/ 45 w 117"/>
                  <a:gd name="T5" fmla="*/ 3 h 713"/>
                  <a:gd name="T6" fmla="*/ 24 w 117"/>
                  <a:gd name="T7" fmla="*/ 3 h 713"/>
                  <a:gd name="T8" fmla="*/ 0 w 117"/>
                  <a:gd name="T9" fmla="*/ 5 h 713"/>
                  <a:gd name="T10" fmla="*/ 48 w 117"/>
                  <a:gd name="T11" fmla="*/ 710 h 713"/>
                  <a:gd name="T12" fmla="*/ 69 w 117"/>
                  <a:gd name="T13" fmla="*/ 708 h 713"/>
                  <a:gd name="T14" fmla="*/ 90 w 117"/>
                  <a:gd name="T15" fmla="*/ 705 h 713"/>
                  <a:gd name="T16" fmla="*/ 93 w 117"/>
                  <a:gd name="T17" fmla="*/ 713 h 713"/>
                  <a:gd name="T18" fmla="*/ 117 w 117"/>
                  <a:gd name="T19" fmla="*/ 7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713">
                    <a:moveTo>
                      <a:pt x="117" y="710"/>
                    </a:moveTo>
                    <a:lnTo>
                      <a:pt x="72" y="0"/>
                    </a:lnTo>
                    <a:lnTo>
                      <a:pt x="45" y="3"/>
                    </a:lnTo>
                    <a:lnTo>
                      <a:pt x="24" y="3"/>
                    </a:lnTo>
                    <a:lnTo>
                      <a:pt x="0" y="5"/>
                    </a:lnTo>
                    <a:lnTo>
                      <a:pt x="48" y="710"/>
                    </a:lnTo>
                    <a:lnTo>
                      <a:pt x="69" y="708"/>
                    </a:lnTo>
                    <a:lnTo>
                      <a:pt x="90" y="705"/>
                    </a:lnTo>
                    <a:lnTo>
                      <a:pt x="93" y="713"/>
                    </a:lnTo>
                    <a:lnTo>
                      <a:pt x="117" y="71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2319243" y="1572258"/>
                <a:ext cx="185738" cy="1131888"/>
              </a:xfrm>
              <a:custGeom>
                <a:avLst/>
                <a:gdLst>
                  <a:gd name="T0" fmla="*/ 117 w 117"/>
                  <a:gd name="T1" fmla="*/ 710 h 713"/>
                  <a:gd name="T2" fmla="*/ 72 w 117"/>
                  <a:gd name="T3" fmla="*/ 0 h 713"/>
                  <a:gd name="T4" fmla="*/ 45 w 117"/>
                  <a:gd name="T5" fmla="*/ 3 h 713"/>
                  <a:gd name="T6" fmla="*/ 24 w 117"/>
                  <a:gd name="T7" fmla="*/ 3 h 713"/>
                  <a:gd name="T8" fmla="*/ 0 w 117"/>
                  <a:gd name="T9" fmla="*/ 5 h 713"/>
                  <a:gd name="T10" fmla="*/ 48 w 117"/>
                  <a:gd name="T11" fmla="*/ 710 h 713"/>
                  <a:gd name="T12" fmla="*/ 69 w 117"/>
                  <a:gd name="T13" fmla="*/ 708 h 713"/>
                  <a:gd name="T14" fmla="*/ 90 w 117"/>
                  <a:gd name="T15" fmla="*/ 705 h 713"/>
                  <a:gd name="T16" fmla="*/ 93 w 117"/>
                  <a:gd name="T17" fmla="*/ 713 h 713"/>
                  <a:gd name="T18" fmla="*/ 117 w 117"/>
                  <a:gd name="T19" fmla="*/ 7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713">
                    <a:moveTo>
                      <a:pt x="117" y="710"/>
                    </a:moveTo>
                    <a:lnTo>
                      <a:pt x="72" y="0"/>
                    </a:lnTo>
                    <a:lnTo>
                      <a:pt x="45" y="3"/>
                    </a:lnTo>
                    <a:lnTo>
                      <a:pt x="24" y="3"/>
                    </a:lnTo>
                    <a:lnTo>
                      <a:pt x="0" y="5"/>
                    </a:lnTo>
                    <a:lnTo>
                      <a:pt x="48" y="710"/>
                    </a:lnTo>
                    <a:lnTo>
                      <a:pt x="69" y="708"/>
                    </a:lnTo>
                    <a:lnTo>
                      <a:pt x="90" y="705"/>
                    </a:lnTo>
                    <a:lnTo>
                      <a:pt x="93" y="713"/>
                    </a:lnTo>
                    <a:lnTo>
                      <a:pt x="117" y="7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2385918" y="2673983"/>
                <a:ext cx="131763" cy="165100"/>
              </a:xfrm>
              <a:custGeom>
                <a:avLst/>
                <a:gdLst>
                  <a:gd name="T0" fmla="*/ 29 w 31"/>
                  <a:gd name="T1" fmla="*/ 1 h 39"/>
                  <a:gd name="T2" fmla="*/ 28 w 31"/>
                  <a:gd name="T3" fmla="*/ 0 h 39"/>
                  <a:gd name="T4" fmla="*/ 1 w 31"/>
                  <a:gd name="T5" fmla="*/ 1 h 39"/>
                  <a:gd name="T6" fmla="*/ 0 w 31"/>
                  <a:gd name="T7" fmla="*/ 2 h 39"/>
                  <a:gd name="T8" fmla="*/ 3 w 31"/>
                  <a:gd name="T9" fmla="*/ 38 h 39"/>
                  <a:gd name="T10" fmla="*/ 4 w 31"/>
                  <a:gd name="T11" fmla="*/ 39 h 39"/>
                  <a:gd name="T12" fmla="*/ 30 w 31"/>
                  <a:gd name="T13" fmla="*/ 38 h 39"/>
                  <a:gd name="T14" fmla="*/ 31 w 31"/>
                  <a:gd name="T15" fmla="*/ 37 h 39"/>
                  <a:gd name="T16" fmla="*/ 29 w 31"/>
                  <a:gd name="T1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29" y="1"/>
                    </a:moveTo>
                    <a:cubicBezTo>
                      <a:pt x="29" y="1"/>
                      <a:pt x="28" y="0"/>
                      <a:pt x="28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9"/>
                      <a:pt x="3" y="39"/>
                      <a:pt x="4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1" y="37"/>
                      <a:pt x="31" y="37"/>
                    </a:cubicBezTo>
                    <a:cubicBezTo>
                      <a:pt x="29" y="1"/>
                      <a:pt x="29" y="1"/>
                      <a:pt x="29" y="1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" name="Freeform 20"/>
              <p:cNvSpPr>
                <a:spLocks noEditPoints="1"/>
              </p:cNvSpPr>
              <p:nvPr/>
            </p:nvSpPr>
            <p:spPr bwMode="auto">
              <a:xfrm>
                <a:off x="2365280" y="1338895"/>
                <a:ext cx="93663" cy="657225"/>
              </a:xfrm>
              <a:custGeom>
                <a:avLst/>
                <a:gdLst>
                  <a:gd name="T0" fmla="*/ 17 w 22"/>
                  <a:gd name="T1" fmla="*/ 76 h 155"/>
                  <a:gd name="T2" fmla="*/ 22 w 22"/>
                  <a:gd name="T3" fmla="*/ 155 h 155"/>
                  <a:gd name="T4" fmla="*/ 22 w 22"/>
                  <a:gd name="T5" fmla="*/ 155 h 155"/>
                  <a:gd name="T6" fmla="*/ 17 w 22"/>
                  <a:gd name="T7" fmla="*/ 76 h 155"/>
                  <a:gd name="T8" fmla="*/ 4 w 22"/>
                  <a:gd name="T9" fmla="*/ 56 h 155"/>
                  <a:gd name="T10" fmla="*/ 3 w 22"/>
                  <a:gd name="T11" fmla="*/ 56 h 155"/>
                  <a:gd name="T12" fmla="*/ 3 w 22"/>
                  <a:gd name="T13" fmla="*/ 56 h 155"/>
                  <a:gd name="T14" fmla="*/ 3 w 22"/>
                  <a:gd name="T15" fmla="*/ 56 h 155"/>
                  <a:gd name="T16" fmla="*/ 4 w 22"/>
                  <a:gd name="T17" fmla="*/ 56 h 155"/>
                  <a:gd name="T18" fmla="*/ 16 w 22"/>
                  <a:gd name="T19" fmla="*/ 55 h 155"/>
                  <a:gd name="T20" fmla="*/ 13 w 22"/>
                  <a:gd name="T21" fmla="*/ 55 h 155"/>
                  <a:gd name="T22" fmla="*/ 16 w 22"/>
                  <a:gd name="T23" fmla="*/ 55 h 155"/>
                  <a:gd name="T24" fmla="*/ 16 w 22"/>
                  <a:gd name="T25" fmla="*/ 56 h 155"/>
                  <a:gd name="T26" fmla="*/ 16 w 22"/>
                  <a:gd name="T27" fmla="*/ 55 h 155"/>
                  <a:gd name="T28" fmla="*/ 6 w 22"/>
                  <a:gd name="T29" fmla="*/ 12 h 155"/>
                  <a:gd name="T30" fmla="*/ 0 w 22"/>
                  <a:gd name="T31" fmla="*/ 12 h 155"/>
                  <a:gd name="T32" fmla="*/ 0 w 22"/>
                  <a:gd name="T33" fmla="*/ 12 h 155"/>
                  <a:gd name="T34" fmla="*/ 6 w 22"/>
                  <a:gd name="T35" fmla="*/ 12 h 155"/>
                  <a:gd name="T36" fmla="*/ 6 w 22"/>
                  <a:gd name="T37" fmla="*/ 12 h 155"/>
                  <a:gd name="T38" fmla="*/ 4 w 22"/>
                  <a:gd name="T39" fmla="*/ 0 h 155"/>
                  <a:gd name="T40" fmla="*/ 6 w 22"/>
                  <a:gd name="T41" fmla="*/ 12 h 155"/>
                  <a:gd name="T42" fmla="*/ 6 w 22"/>
                  <a:gd name="T43" fmla="*/ 11 h 155"/>
                  <a:gd name="T44" fmla="*/ 4 w 22"/>
                  <a:gd name="T4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155">
                    <a:moveTo>
                      <a:pt x="17" y="76"/>
                    </a:moveTo>
                    <a:cubicBezTo>
                      <a:pt x="22" y="155"/>
                      <a:pt x="22" y="155"/>
                      <a:pt x="22" y="155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17" y="76"/>
                      <a:pt x="17" y="76"/>
                      <a:pt x="17" y="76"/>
                    </a:cubicBezTo>
                    <a:moveTo>
                      <a:pt x="4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6"/>
                      <a:pt x="4" y="56"/>
                      <a:pt x="4" y="56"/>
                    </a:cubicBezTo>
                    <a:moveTo>
                      <a:pt x="16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moveTo>
                      <a:pt x="6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moveTo>
                      <a:pt x="4" y="0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2365280" y="1389695"/>
                <a:ext cx="68263" cy="187325"/>
              </a:xfrm>
              <a:custGeom>
                <a:avLst/>
                <a:gdLst>
                  <a:gd name="T0" fmla="*/ 6 w 16"/>
                  <a:gd name="T1" fmla="*/ 0 h 44"/>
                  <a:gd name="T2" fmla="*/ 0 w 16"/>
                  <a:gd name="T3" fmla="*/ 0 h 44"/>
                  <a:gd name="T4" fmla="*/ 2 w 16"/>
                  <a:gd name="T5" fmla="*/ 43 h 44"/>
                  <a:gd name="T6" fmla="*/ 3 w 16"/>
                  <a:gd name="T7" fmla="*/ 44 h 44"/>
                  <a:gd name="T8" fmla="*/ 4 w 16"/>
                  <a:gd name="T9" fmla="*/ 44 h 44"/>
                  <a:gd name="T10" fmla="*/ 6 w 16"/>
                  <a:gd name="T11" fmla="*/ 44 h 44"/>
                  <a:gd name="T12" fmla="*/ 13 w 16"/>
                  <a:gd name="T13" fmla="*/ 43 h 44"/>
                  <a:gd name="T14" fmla="*/ 16 w 16"/>
                  <a:gd name="T15" fmla="*/ 43 h 44"/>
                  <a:gd name="T16" fmla="*/ 16 w 16"/>
                  <a:gd name="T17" fmla="*/ 43 h 44"/>
                  <a:gd name="T18" fmla="*/ 15 w 16"/>
                  <a:gd name="T19" fmla="*/ 42 h 44"/>
                  <a:gd name="T20" fmla="*/ 6 w 16"/>
                  <a:gd name="T21" fmla="*/ 1 h 44"/>
                  <a:gd name="T22" fmla="*/ 6 w 16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44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5" y="42"/>
                      <a:pt x="15" y="4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BF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2357343" y="1257933"/>
                <a:ext cx="33338" cy="131763"/>
              </a:xfrm>
              <a:custGeom>
                <a:avLst/>
                <a:gdLst>
                  <a:gd name="T0" fmla="*/ 0 w 8"/>
                  <a:gd name="T1" fmla="*/ 0 h 31"/>
                  <a:gd name="T2" fmla="*/ 0 w 8"/>
                  <a:gd name="T3" fmla="*/ 1 h 31"/>
                  <a:gd name="T4" fmla="*/ 2 w 8"/>
                  <a:gd name="T5" fmla="*/ 31 h 31"/>
                  <a:gd name="T6" fmla="*/ 8 w 8"/>
                  <a:gd name="T7" fmla="*/ 31 h 31"/>
                  <a:gd name="T8" fmla="*/ 8 w 8"/>
                  <a:gd name="T9" fmla="*/ 31 h 31"/>
                  <a:gd name="T10" fmla="*/ 6 w 8"/>
                  <a:gd name="T11" fmla="*/ 19 h 31"/>
                  <a:gd name="T12" fmla="*/ 3 w 8"/>
                  <a:gd name="T13" fmla="*/ 6 h 31"/>
                  <a:gd name="T14" fmla="*/ 2 w 8"/>
                  <a:gd name="T15" fmla="*/ 5 h 31"/>
                  <a:gd name="T16" fmla="*/ 0 w 8"/>
                  <a:gd name="T17" fmla="*/ 1 h 31"/>
                  <a:gd name="T18" fmla="*/ 0 w 8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C3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2373218" y="1572258"/>
                <a:ext cx="85725" cy="423863"/>
              </a:xfrm>
              <a:custGeom>
                <a:avLst/>
                <a:gdLst>
                  <a:gd name="T0" fmla="*/ 14 w 20"/>
                  <a:gd name="T1" fmla="*/ 0 h 100"/>
                  <a:gd name="T2" fmla="*/ 11 w 20"/>
                  <a:gd name="T3" fmla="*/ 0 h 100"/>
                  <a:gd name="T4" fmla="*/ 4 w 20"/>
                  <a:gd name="T5" fmla="*/ 1 h 100"/>
                  <a:gd name="T6" fmla="*/ 2 w 20"/>
                  <a:gd name="T7" fmla="*/ 1 h 100"/>
                  <a:gd name="T8" fmla="*/ 1 w 20"/>
                  <a:gd name="T9" fmla="*/ 1 h 100"/>
                  <a:gd name="T10" fmla="*/ 1 w 20"/>
                  <a:gd name="T11" fmla="*/ 1 h 100"/>
                  <a:gd name="T12" fmla="*/ 0 w 20"/>
                  <a:gd name="T13" fmla="*/ 2 h 100"/>
                  <a:gd name="T14" fmla="*/ 7 w 20"/>
                  <a:gd name="T15" fmla="*/ 100 h 100"/>
                  <a:gd name="T16" fmla="*/ 20 w 20"/>
                  <a:gd name="T17" fmla="*/ 100 h 100"/>
                  <a:gd name="T18" fmla="*/ 15 w 20"/>
                  <a:gd name="T19" fmla="*/ 21 h 100"/>
                  <a:gd name="T20" fmla="*/ 14 w 20"/>
                  <a:gd name="T21" fmla="*/ 1 h 100"/>
                  <a:gd name="T22" fmla="*/ 14 w 20"/>
                  <a:gd name="T23" fmla="*/ 1 h 100"/>
                  <a:gd name="T24" fmla="*/ 14 w 20"/>
                  <a:gd name="T2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00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2535143" y="1529395"/>
                <a:ext cx="215900" cy="923925"/>
              </a:xfrm>
              <a:custGeom>
                <a:avLst/>
                <a:gdLst>
                  <a:gd name="T0" fmla="*/ 35 w 51"/>
                  <a:gd name="T1" fmla="*/ 174 h 218"/>
                  <a:gd name="T2" fmla="*/ 50 w 51"/>
                  <a:gd name="T3" fmla="*/ 11 h 218"/>
                  <a:gd name="T4" fmla="*/ 22 w 51"/>
                  <a:gd name="T5" fmla="*/ 8 h 218"/>
                  <a:gd name="T6" fmla="*/ 0 w 51"/>
                  <a:gd name="T7" fmla="*/ 170 h 218"/>
                  <a:gd name="T8" fmla="*/ 35 w 51"/>
                  <a:gd name="T9" fmla="*/ 17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18">
                    <a:moveTo>
                      <a:pt x="35" y="174"/>
                    </a:moveTo>
                    <a:cubicBezTo>
                      <a:pt x="48" y="104"/>
                      <a:pt x="47" y="90"/>
                      <a:pt x="50" y="11"/>
                    </a:cubicBezTo>
                    <a:cubicBezTo>
                      <a:pt x="51" y="3"/>
                      <a:pt x="24" y="0"/>
                      <a:pt x="22" y="8"/>
                    </a:cubicBezTo>
                    <a:cubicBezTo>
                      <a:pt x="8" y="85"/>
                      <a:pt x="4" y="99"/>
                      <a:pt x="0" y="170"/>
                    </a:cubicBezTo>
                    <a:cubicBezTo>
                      <a:pt x="6" y="217"/>
                      <a:pt x="18" y="218"/>
                      <a:pt x="35" y="174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2497043" y="1983420"/>
                <a:ext cx="236538" cy="520700"/>
              </a:xfrm>
              <a:custGeom>
                <a:avLst/>
                <a:gdLst>
                  <a:gd name="T0" fmla="*/ 42 w 56"/>
                  <a:gd name="T1" fmla="*/ 114 h 123"/>
                  <a:gd name="T2" fmla="*/ 56 w 56"/>
                  <a:gd name="T3" fmla="*/ 10 h 123"/>
                  <a:gd name="T4" fmla="*/ 52 w 56"/>
                  <a:gd name="T5" fmla="*/ 7 h 123"/>
                  <a:gd name="T6" fmla="*/ 32 w 56"/>
                  <a:gd name="T7" fmla="*/ 14 h 123"/>
                  <a:gd name="T8" fmla="*/ 15 w 56"/>
                  <a:gd name="T9" fmla="*/ 3 h 123"/>
                  <a:gd name="T10" fmla="*/ 11 w 56"/>
                  <a:gd name="T11" fmla="*/ 5 h 123"/>
                  <a:gd name="T12" fmla="*/ 0 w 56"/>
                  <a:gd name="T13" fmla="*/ 110 h 123"/>
                  <a:gd name="T14" fmla="*/ 5 w 56"/>
                  <a:gd name="T15" fmla="*/ 118 h 123"/>
                  <a:gd name="T16" fmla="*/ 35 w 56"/>
                  <a:gd name="T17" fmla="*/ 123 h 123"/>
                  <a:gd name="T18" fmla="*/ 42 w 56"/>
                  <a:gd name="T19" fmla="*/ 1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23">
                    <a:moveTo>
                      <a:pt x="42" y="114"/>
                    </a:move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6"/>
                      <a:pt x="54" y="5"/>
                      <a:pt x="52" y="7"/>
                    </a:cubicBezTo>
                    <a:cubicBezTo>
                      <a:pt x="52" y="7"/>
                      <a:pt x="42" y="15"/>
                      <a:pt x="32" y="14"/>
                    </a:cubicBezTo>
                    <a:cubicBezTo>
                      <a:pt x="23" y="13"/>
                      <a:pt x="15" y="3"/>
                      <a:pt x="15" y="3"/>
                    </a:cubicBezTo>
                    <a:cubicBezTo>
                      <a:pt x="13" y="0"/>
                      <a:pt x="11" y="1"/>
                      <a:pt x="11" y="5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3"/>
                      <a:pt x="2" y="117"/>
                      <a:pt x="5" y="118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8" y="122"/>
                      <a:pt x="41" y="118"/>
                      <a:pt x="42" y="114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2543080" y="1983420"/>
                <a:ext cx="190500" cy="80963"/>
              </a:xfrm>
              <a:custGeom>
                <a:avLst/>
                <a:gdLst>
                  <a:gd name="T0" fmla="*/ 43 w 45"/>
                  <a:gd name="T1" fmla="*/ 10 h 19"/>
                  <a:gd name="T2" fmla="*/ 45 w 45"/>
                  <a:gd name="T3" fmla="*/ 9 h 19"/>
                  <a:gd name="T4" fmla="*/ 41 w 45"/>
                  <a:gd name="T5" fmla="*/ 7 h 19"/>
                  <a:gd name="T6" fmla="*/ 21 w 45"/>
                  <a:gd name="T7" fmla="*/ 14 h 19"/>
                  <a:gd name="T8" fmla="*/ 4 w 45"/>
                  <a:gd name="T9" fmla="*/ 3 h 19"/>
                  <a:gd name="T10" fmla="*/ 0 w 45"/>
                  <a:gd name="T11" fmla="*/ 4 h 19"/>
                  <a:gd name="T12" fmla="*/ 2 w 45"/>
                  <a:gd name="T13" fmla="*/ 6 h 19"/>
                  <a:gd name="T14" fmla="*/ 21 w 45"/>
                  <a:gd name="T15" fmla="*/ 18 h 19"/>
                  <a:gd name="T16" fmla="*/ 43 w 45"/>
                  <a:gd name="T1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9">
                    <a:moveTo>
                      <a:pt x="43" y="10"/>
                    </a:moveTo>
                    <a:cubicBezTo>
                      <a:pt x="43" y="10"/>
                      <a:pt x="44" y="9"/>
                      <a:pt x="45" y="9"/>
                    </a:cubicBezTo>
                    <a:cubicBezTo>
                      <a:pt x="45" y="6"/>
                      <a:pt x="43" y="5"/>
                      <a:pt x="41" y="7"/>
                    </a:cubicBezTo>
                    <a:cubicBezTo>
                      <a:pt x="41" y="7"/>
                      <a:pt x="31" y="15"/>
                      <a:pt x="21" y="14"/>
                    </a:cubicBezTo>
                    <a:cubicBezTo>
                      <a:pt x="12" y="13"/>
                      <a:pt x="4" y="3"/>
                      <a:pt x="4" y="3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6"/>
                      <a:pt x="11" y="17"/>
                      <a:pt x="21" y="18"/>
                    </a:cubicBezTo>
                    <a:cubicBezTo>
                      <a:pt x="31" y="19"/>
                      <a:pt x="43" y="10"/>
                      <a:pt x="43" y="10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2509743" y="2483483"/>
                <a:ext cx="147638" cy="169863"/>
              </a:xfrm>
              <a:custGeom>
                <a:avLst/>
                <a:gdLst>
                  <a:gd name="T0" fmla="*/ 35 w 35"/>
                  <a:gd name="T1" fmla="*/ 4 h 40"/>
                  <a:gd name="T2" fmla="*/ 16 w 35"/>
                  <a:gd name="T3" fmla="*/ 9 h 40"/>
                  <a:gd name="T4" fmla="*/ 0 w 35"/>
                  <a:gd name="T5" fmla="*/ 0 h 40"/>
                  <a:gd name="T6" fmla="*/ 35 w 35"/>
                  <a:gd name="T7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0">
                    <a:moveTo>
                      <a:pt x="35" y="4"/>
                    </a:moveTo>
                    <a:cubicBezTo>
                      <a:pt x="29" y="8"/>
                      <a:pt x="23" y="10"/>
                      <a:pt x="16" y="9"/>
                    </a:cubicBezTo>
                    <a:cubicBezTo>
                      <a:pt x="10" y="8"/>
                      <a:pt x="4" y="5"/>
                      <a:pt x="0" y="0"/>
                    </a:cubicBezTo>
                    <a:cubicBezTo>
                      <a:pt x="3" y="39"/>
                      <a:pt x="23" y="40"/>
                      <a:pt x="35" y="4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2492280" y="2437445"/>
                <a:ext cx="185738" cy="92075"/>
              </a:xfrm>
              <a:custGeom>
                <a:avLst/>
                <a:gdLst>
                  <a:gd name="T0" fmla="*/ 39 w 44"/>
                  <a:gd name="T1" fmla="*/ 16 h 22"/>
                  <a:gd name="T2" fmla="*/ 44 w 44"/>
                  <a:gd name="T3" fmla="*/ 10 h 22"/>
                  <a:gd name="T4" fmla="*/ 40 w 44"/>
                  <a:gd name="T5" fmla="*/ 7 h 22"/>
                  <a:gd name="T6" fmla="*/ 21 w 44"/>
                  <a:gd name="T7" fmla="*/ 13 h 22"/>
                  <a:gd name="T8" fmla="*/ 4 w 44"/>
                  <a:gd name="T9" fmla="*/ 3 h 22"/>
                  <a:gd name="T10" fmla="*/ 0 w 44"/>
                  <a:gd name="T11" fmla="*/ 2 h 22"/>
                  <a:gd name="T12" fmla="*/ 3 w 44"/>
                  <a:gd name="T13" fmla="*/ 12 h 22"/>
                  <a:gd name="T14" fmla="*/ 20 w 44"/>
                  <a:gd name="T15" fmla="*/ 21 h 22"/>
                  <a:gd name="T16" fmla="*/ 39 w 44"/>
                  <a:gd name="T1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22">
                    <a:moveTo>
                      <a:pt x="39" y="16"/>
                    </a:moveTo>
                    <a:cubicBezTo>
                      <a:pt x="42" y="14"/>
                      <a:pt x="44" y="11"/>
                      <a:pt x="44" y="10"/>
                    </a:cubicBezTo>
                    <a:cubicBezTo>
                      <a:pt x="44" y="8"/>
                      <a:pt x="43" y="5"/>
                      <a:pt x="40" y="7"/>
                    </a:cubicBezTo>
                    <a:cubicBezTo>
                      <a:pt x="40" y="7"/>
                      <a:pt x="30" y="14"/>
                      <a:pt x="21" y="13"/>
                    </a:cubicBezTo>
                    <a:cubicBezTo>
                      <a:pt x="12" y="12"/>
                      <a:pt x="4" y="3"/>
                      <a:pt x="4" y="3"/>
                    </a:cubicBezTo>
                    <a:cubicBezTo>
                      <a:pt x="2" y="1"/>
                      <a:pt x="0" y="0"/>
                      <a:pt x="0" y="2"/>
                    </a:cubicBezTo>
                    <a:cubicBezTo>
                      <a:pt x="0" y="4"/>
                      <a:pt x="1" y="10"/>
                      <a:pt x="3" y="12"/>
                    </a:cubicBezTo>
                    <a:cubicBezTo>
                      <a:pt x="3" y="12"/>
                      <a:pt x="12" y="20"/>
                      <a:pt x="20" y="21"/>
                    </a:cubicBezTo>
                    <a:cubicBezTo>
                      <a:pt x="29" y="22"/>
                      <a:pt x="39" y="16"/>
                      <a:pt x="39" y="16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2624043" y="1508758"/>
                <a:ext cx="122238" cy="114300"/>
              </a:xfrm>
              <a:custGeom>
                <a:avLst/>
                <a:gdLst>
                  <a:gd name="T0" fmla="*/ 1 w 29"/>
                  <a:gd name="T1" fmla="*/ 17 h 27"/>
                  <a:gd name="T2" fmla="*/ 13 w 29"/>
                  <a:gd name="T3" fmla="*/ 1 h 27"/>
                  <a:gd name="T4" fmla="*/ 29 w 29"/>
                  <a:gd name="T5" fmla="*/ 15 h 27"/>
                  <a:gd name="T6" fmla="*/ 29 w 29"/>
                  <a:gd name="T7" fmla="*/ 20 h 27"/>
                  <a:gd name="T8" fmla="*/ 14 w 29"/>
                  <a:gd name="T9" fmla="*/ 26 h 27"/>
                  <a:gd name="T10" fmla="*/ 1 w 29"/>
                  <a:gd name="T11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" y="17"/>
                    </a:moveTo>
                    <a:cubicBezTo>
                      <a:pt x="1" y="12"/>
                      <a:pt x="5" y="0"/>
                      <a:pt x="13" y="1"/>
                    </a:cubicBezTo>
                    <a:cubicBezTo>
                      <a:pt x="20" y="2"/>
                      <a:pt x="28" y="11"/>
                      <a:pt x="29" y="15"/>
                    </a:cubicBezTo>
                    <a:cubicBezTo>
                      <a:pt x="29" y="16"/>
                      <a:pt x="29" y="19"/>
                      <a:pt x="29" y="20"/>
                    </a:cubicBezTo>
                    <a:cubicBezTo>
                      <a:pt x="29" y="24"/>
                      <a:pt x="22" y="27"/>
                      <a:pt x="14" y="26"/>
                    </a:cubicBezTo>
                    <a:cubicBezTo>
                      <a:pt x="6" y="25"/>
                      <a:pt x="0" y="21"/>
                      <a:pt x="1" y="17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" name="Freeform 32"/>
              <p:cNvSpPr>
                <a:spLocks/>
              </p:cNvSpPr>
              <p:nvPr/>
            </p:nvSpPr>
            <p:spPr bwMode="auto">
              <a:xfrm>
                <a:off x="2627218" y="1369058"/>
                <a:ext cx="123825" cy="236538"/>
              </a:xfrm>
              <a:custGeom>
                <a:avLst/>
                <a:gdLst>
                  <a:gd name="T0" fmla="*/ 1 w 29"/>
                  <a:gd name="T1" fmla="*/ 43 h 56"/>
                  <a:gd name="T2" fmla="*/ 0 w 29"/>
                  <a:gd name="T3" fmla="*/ 46 h 56"/>
                  <a:gd name="T4" fmla="*/ 13 w 29"/>
                  <a:gd name="T5" fmla="*/ 55 h 56"/>
                  <a:gd name="T6" fmla="*/ 28 w 29"/>
                  <a:gd name="T7" fmla="*/ 49 h 56"/>
                  <a:gd name="T8" fmla="*/ 28 w 29"/>
                  <a:gd name="T9" fmla="*/ 46 h 56"/>
                  <a:gd name="T10" fmla="*/ 20 w 29"/>
                  <a:gd name="T11" fmla="*/ 0 h 56"/>
                  <a:gd name="T12" fmla="*/ 1 w 29"/>
                  <a:gd name="T13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6">
                    <a:moveTo>
                      <a:pt x="1" y="43"/>
                    </a:moveTo>
                    <a:cubicBezTo>
                      <a:pt x="1" y="44"/>
                      <a:pt x="0" y="45"/>
                      <a:pt x="0" y="46"/>
                    </a:cubicBezTo>
                    <a:cubicBezTo>
                      <a:pt x="0" y="50"/>
                      <a:pt x="6" y="54"/>
                      <a:pt x="13" y="55"/>
                    </a:cubicBezTo>
                    <a:cubicBezTo>
                      <a:pt x="21" y="56"/>
                      <a:pt x="28" y="53"/>
                      <a:pt x="28" y="49"/>
                    </a:cubicBezTo>
                    <a:cubicBezTo>
                      <a:pt x="29" y="48"/>
                      <a:pt x="28" y="47"/>
                      <a:pt x="28" y="46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" name="Freeform 33"/>
              <p:cNvSpPr>
                <a:spLocks/>
              </p:cNvSpPr>
              <p:nvPr/>
            </p:nvSpPr>
            <p:spPr bwMode="auto">
              <a:xfrm>
                <a:off x="2695480" y="1364295"/>
                <a:ext cx="25400" cy="50800"/>
              </a:xfrm>
              <a:custGeom>
                <a:avLst/>
                <a:gdLst>
                  <a:gd name="T0" fmla="*/ 3 w 6"/>
                  <a:gd name="T1" fmla="*/ 12 h 12"/>
                  <a:gd name="T2" fmla="*/ 6 w 6"/>
                  <a:gd name="T3" fmla="*/ 11 h 12"/>
                  <a:gd name="T4" fmla="*/ 4 w 6"/>
                  <a:gd name="T5" fmla="*/ 1 h 12"/>
                  <a:gd name="T6" fmla="*/ 0 w 6"/>
                  <a:gd name="T7" fmla="*/ 11 h 12"/>
                  <a:gd name="T8" fmla="*/ 3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12"/>
                    </a:moveTo>
                    <a:cubicBezTo>
                      <a:pt x="4" y="12"/>
                      <a:pt x="5" y="12"/>
                      <a:pt x="6" y="11"/>
                    </a:cubicBezTo>
                    <a:cubicBezTo>
                      <a:pt x="6" y="11"/>
                      <a:pt x="6" y="1"/>
                      <a:pt x="4" y="1"/>
                    </a:cubicBezTo>
                    <a:cubicBezTo>
                      <a:pt x="2" y="0"/>
                      <a:pt x="0" y="11"/>
                      <a:pt x="0" y="11"/>
                    </a:cubicBezTo>
                    <a:cubicBezTo>
                      <a:pt x="1" y="11"/>
                      <a:pt x="1" y="11"/>
                      <a:pt x="3" y="12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24" name="Freeform 34"/>
              <p:cNvSpPr>
                <a:spLocks/>
              </p:cNvSpPr>
              <p:nvPr/>
            </p:nvSpPr>
            <p:spPr bwMode="auto">
              <a:xfrm>
                <a:off x="2165255" y="2016758"/>
                <a:ext cx="781050" cy="877888"/>
              </a:xfrm>
              <a:custGeom>
                <a:avLst/>
                <a:gdLst>
                  <a:gd name="T0" fmla="*/ 123 w 492"/>
                  <a:gd name="T1" fmla="*/ 553 h 553"/>
                  <a:gd name="T2" fmla="*/ 0 w 492"/>
                  <a:gd name="T3" fmla="*/ 0 h 553"/>
                  <a:gd name="T4" fmla="*/ 492 w 492"/>
                  <a:gd name="T5" fmla="*/ 0 h 553"/>
                  <a:gd name="T6" fmla="*/ 377 w 492"/>
                  <a:gd name="T7" fmla="*/ 550 h 553"/>
                  <a:gd name="T8" fmla="*/ 123 w 492"/>
                  <a:gd name="T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553">
                    <a:moveTo>
                      <a:pt x="123" y="553"/>
                    </a:moveTo>
                    <a:lnTo>
                      <a:pt x="0" y="0"/>
                    </a:lnTo>
                    <a:lnTo>
                      <a:pt x="492" y="0"/>
                    </a:lnTo>
                    <a:lnTo>
                      <a:pt x="377" y="550"/>
                    </a:lnTo>
                    <a:lnTo>
                      <a:pt x="123" y="553"/>
                    </a:ln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26" name="Freeform 36"/>
              <p:cNvSpPr>
                <a:spLocks/>
              </p:cNvSpPr>
              <p:nvPr/>
            </p:nvSpPr>
            <p:spPr bwMode="auto">
              <a:xfrm>
                <a:off x="2144618" y="1996120"/>
                <a:ext cx="822325" cy="919163"/>
              </a:xfrm>
              <a:custGeom>
                <a:avLst/>
                <a:gdLst>
                  <a:gd name="T0" fmla="*/ 51 w 194"/>
                  <a:gd name="T1" fmla="*/ 212 h 217"/>
                  <a:gd name="T2" fmla="*/ 55 w 194"/>
                  <a:gd name="T3" fmla="*/ 211 h 217"/>
                  <a:gd name="T4" fmla="*/ 11 w 194"/>
                  <a:gd name="T5" fmla="*/ 9 h 217"/>
                  <a:gd name="T6" fmla="*/ 183 w 194"/>
                  <a:gd name="T7" fmla="*/ 9 h 217"/>
                  <a:gd name="T8" fmla="*/ 143 w 194"/>
                  <a:gd name="T9" fmla="*/ 206 h 217"/>
                  <a:gd name="T10" fmla="*/ 51 w 194"/>
                  <a:gd name="T11" fmla="*/ 207 h 217"/>
                  <a:gd name="T12" fmla="*/ 51 w 194"/>
                  <a:gd name="T13" fmla="*/ 212 h 217"/>
                  <a:gd name="T14" fmla="*/ 55 w 194"/>
                  <a:gd name="T15" fmla="*/ 211 h 217"/>
                  <a:gd name="T16" fmla="*/ 51 w 194"/>
                  <a:gd name="T17" fmla="*/ 212 h 217"/>
                  <a:gd name="T18" fmla="*/ 51 w 194"/>
                  <a:gd name="T19" fmla="*/ 217 h 217"/>
                  <a:gd name="T20" fmla="*/ 147 w 194"/>
                  <a:gd name="T21" fmla="*/ 216 h 217"/>
                  <a:gd name="T22" fmla="*/ 151 w 194"/>
                  <a:gd name="T23" fmla="*/ 212 h 217"/>
                  <a:gd name="T24" fmla="*/ 193 w 194"/>
                  <a:gd name="T25" fmla="*/ 6 h 217"/>
                  <a:gd name="T26" fmla="*/ 192 w 194"/>
                  <a:gd name="T27" fmla="*/ 2 h 217"/>
                  <a:gd name="T28" fmla="*/ 189 w 194"/>
                  <a:gd name="T29" fmla="*/ 0 h 217"/>
                  <a:gd name="T30" fmla="*/ 5 w 194"/>
                  <a:gd name="T31" fmla="*/ 0 h 217"/>
                  <a:gd name="T32" fmla="*/ 1 w 194"/>
                  <a:gd name="T33" fmla="*/ 2 h 217"/>
                  <a:gd name="T34" fmla="*/ 0 w 194"/>
                  <a:gd name="T35" fmla="*/ 6 h 217"/>
                  <a:gd name="T36" fmla="*/ 46 w 194"/>
                  <a:gd name="T37" fmla="*/ 213 h 217"/>
                  <a:gd name="T38" fmla="*/ 51 w 194"/>
                  <a:gd name="T39" fmla="*/ 217 h 217"/>
                  <a:gd name="T40" fmla="*/ 51 w 194"/>
                  <a:gd name="T41" fmla="*/ 21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4" h="217">
                    <a:moveTo>
                      <a:pt x="51" y="212"/>
                    </a:moveTo>
                    <a:cubicBezTo>
                      <a:pt x="55" y="211"/>
                      <a:pt x="55" y="211"/>
                      <a:pt x="55" y="2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83" y="9"/>
                      <a:pt x="183" y="9"/>
                      <a:pt x="183" y="9"/>
                    </a:cubicBezTo>
                    <a:cubicBezTo>
                      <a:pt x="143" y="206"/>
                      <a:pt x="143" y="206"/>
                      <a:pt x="143" y="206"/>
                    </a:cubicBezTo>
                    <a:cubicBezTo>
                      <a:pt x="51" y="207"/>
                      <a:pt x="51" y="207"/>
                      <a:pt x="51" y="207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147" y="216"/>
                      <a:pt x="147" y="216"/>
                      <a:pt x="147" y="216"/>
                    </a:cubicBezTo>
                    <a:cubicBezTo>
                      <a:pt x="149" y="216"/>
                      <a:pt x="151" y="214"/>
                      <a:pt x="151" y="212"/>
                    </a:cubicBezTo>
                    <a:cubicBezTo>
                      <a:pt x="193" y="6"/>
                      <a:pt x="193" y="6"/>
                      <a:pt x="193" y="6"/>
                    </a:cubicBezTo>
                    <a:cubicBezTo>
                      <a:pt x="194" y="4"/>
                      <a:pt x="193" y="3"/>
                      <a:pt x="192" y="2"/>
                    </a:cubicBezTo>
                    <a:cubicBezTo>
                      <a:pt x="191" y="0"/>
                      <a:pt x="190" y="0"/>
                      <a:pt x="18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1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7" y="215"/>
                      <a:pt x="48" y="217"/>
                      <a:pt x="51" y="217"/>
                    </a:cubicBezTo>
                    <a:cubicBezTo>
                      <a:pt x="51" y="212"/>
                      <a:pt x="51" y="212"/>
                      <a:pt x="51" y="212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27" name="Freeform 37"/>
              <p:cNvSpPr>
                <a:spLocks noEditPoints="1"/>
              </p:cNvSpPr>
              <p:nvPr/>
            </p:nvSpPr>
            <p:spPr bwMode="auto">
              <a:xfrm>
                <a:off x="2144618" y="2000883"/>
                <a:ext cx="411163" cy="911225"/>
              </a:xfrm>
              <a:custGeom>
                <a:avLst/>
                <a:gdLst>
                  <a:gd name="T0" fmla="*/ 97 w 97"/>
                  <a:gd name="T1" fmla="*/ 215 h 215"/>
                  <a:gd name="T2" fmla="*/ 70 w 97"/>
                  <a:gd name="T3" fmla="*/ 215 h 215"/>
                  <a:gd name="T4" fmla="*/ 97 w 97"/>
                  <a:gd name="T5" fmla="*/ 215 h 215"/>
                  <a:gd name="T6" fmla="*/ 97 w 97"/>
                  <a:gd name="T7" fmla="*/ 215 h 215"/>
                  <a:gd name="T8" fmla="*/ 0 w 97"/>
                  <a:gd name="T9" fmla="*/ 3 h 215"/>
                  <a:gd name="T10" fmla="*/ 0 w 97"/>
                  <a:gd name="T11" fmla="*/ 5 h 215"/>
                  <a:gd name="T12" fmla="*/ 46 w 97"/>
                  <a:gd name="T13" fmla="*/ 212 h 215"/>
                  <a:gd name="T14" fmla="*/ 46 w 97"/>
                  <a:gd name="T15" fmla="*/ 213 h 215"/>
                  <a:gd name="T16" fmla="*/ 46 w 97"/>
                  <a:gd name="T17" fmla="*/ 212 h 215"/>
                  <a:gd name="T18" fmla="*/ 0 w 97"/>
                  <a:gd name="T19" fmla="*/ 5 h 215"/>
                  <a:gd name="T20" fmla="*/ 0 w 97"/>
                  <a:gd name="T21" fmla="*/ 3 h 215"/>
                  <a:gd name="T22" fmla="*/ 2 w 97"/>
                  <a:gd name="T23" fmla="*/ 0 h 215"/>
                  <a:gd name="T24" fmla="*/ 1 w 97"/>
                  <a:gd name="T25" fmla="*/ 1 h 215"/>
                  <a:gd name="T26" fmla="*/ 1 w 97"/>
                  <a:gd name="T27" fmla="*/ 1 h 215"/>
                  <a:gd name="T28" fmla="*/ 1 w 97"/>
                  <a:gd name="T29" fmla="*/ 1 h 215"/>
                  <a:gd name="T30" fmla="*/ 2 w 97"/>
                  <a:gd name="T3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215">
                    <a:moveTo>
                      <a:pt x="97" y="215"/>
                    </a:moveTo>
                    <a:cubicBezTo>
                      <a:pt x="70" y="215"/>
                      <a:pt x="70" y="215"/>
                      <a:pt x="70" y="215"/>
                    </a:cubicBezTo>
                    <a:cubicBezTo>
                      <a:pt x="97" y="215"/>
                      <a:pt x="97" y="215"/>
                      <a:pt x="97" y="215"/>
                    </a:cubicBezTo>
                    <a:cubicBezTo>
                      <a:pt x="97" y="215"/>
                      <a:pt x="97" y="215"/>
                      <a:pt x="97" y="215"/>
                    </a:cubicBezTo>
                    <a:moveTo>
                      <a:pt x="0" y="3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46" y="212"/>
                      <a:pt x="46" y="212"/>
                      <a:pt x="46" y="213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28" name="Freeform 38"/>
              <p:cNvSpPr>
                <a:spLocks/>
              </p:cNvSpPr>
              <p:nvPr/>
            </p:nvSpPr>
            <p:spPr bwMode="auto">
              <a:xfrm>
                <a:off x="2190655" y="2034220"/>
                <a:ext cx="365125" cy="839788"/>
              </a:xfrm>
              <a:custGeom>
                <a:avLst/>
                <a:gdLst>
                  <a:gd name="T0" fmla="*/ 230 w 230"/>
                  <a:gd name="T1" fmla="*/ 0 h 529"/>
                  <a:gd name="T2" fmla="*/ 0 w 230"/>
                  <a:gd name="T3" fmla="*/ 0 h 529"/>
                  <a:gd name="T4" fmla="*/ 118 w 230"/>
                  <a:gd name="T5" fmla="*/ 529 h 529"/>
                  <a:gd name="T6" fmla="*/ 230 w 230"/>
                  <a:gd name="T7" fmla="*/ 529 h 529"/>
                  <a:gd name="T8" fmla="*/ 230 w 230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29">
                    <a:moveTo>
                      <a:pt x="230" y="0"/>
                    </a:moveTo>
                    <a:lnTo>
                      <a:pt x="0" y="0"/>
                    </a:lnTo>
                    <a:lnTo>
                      <a:pt x="118" y="529"/>
                    </a:lnTo>
                    <a:lnTo>
                      <a:pt x="230" y="529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29" name="Freeform 39"/>
              <p:cNvSpPr>
                <a:spLocks/>
              </p:cNvSpPr>
              <p:nvPr/>
            </p:nvSpPr>
            <p:spPr bwMode="auto">
              <a:xfrm>
                <a:off x="2190655" y="2034220"/>
                <a:ext cx="365125" cy="839788"/>
              </a:xfrm>
              <a:custGeom>
                <a:avLst/>
                <a:gdLst>
                  <a:gd name="T0" fmla="*/ 230 w 230"/>
                  <a:gd name="T1" fmla="*/ 0 h 529"/>
                  <a:gd name="T2" fmla="*/ 0 w 230"/>
                  <a:gd name="T3" fmla="*/ 0 h 529"/>
                  <a:gd name="T4" fmla="*/ 118 w 230"/>
                  <a:gd name="T5" fmla="*/ 529 h 529"/>
                  <a:gd name="T6" fmla="*/ 230 w 230"/>
                  <a:gd name="T7" fmla="*/ 529 h 529"/>
                  <a:gd name="T8" fmla="*/ 230 w 230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29">
                    <a:moveTo>
                      <a:pt x="230" y="0"/>
                    </a:moveTo>
                    <a:lnTo>
                      <a:pt x="0" y="0"/>
                    </a:lnTo>
                    <a:lnTo>
                      <a:pt x="118" y="529"/>
                    </a:lnTo>
                    <a:lnTo>
                      <a:pt x="230" y="529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30" name="Freeform 40"/>
              <p:cNvSpPr>
                <a:spLocks/>
              </p:cNvSpPr>
              <p:nvPr/>
            </p:nvSpPr>
            <p:spPr bwMode="auto">
              <a:xfrm>
                <a:off x="2144618" y="1996120"/>
                <a:ext cx="411163" cy="919163"/>
              </a:xfrm>
              <a:custGeom>
                <a:avLst/>
                <a:gdLst>
                  <a:gd name="T0" fmla="*/ 97 w 97"/>
                  <a:gd name="T1" fmla="*/ 0 h 217"/>
                  <a:gd name="T2" fmla="*/ 5 w 97"/>
                  <a:gd name="T3" fmla="*/ 0 h 217"/>
                  <a:gd name="T4" fmla="*/ 2 w 97"/>
                  <a:gd name="T5" fmla="*/ 1 h 217"/>
                  <a:gd name="T6" fmla="*/ 1 w 97"/>
                  <a:gd name="T7" fmla="*/ 2 h 217"/>
                  <a:gd name="T8" fmla="*/ 1 w 97"/>
                  <a:gd name="T9" fmla="*/ 2 h 217"/>
                  <a:gd name="T10" fmla="*/ 0 w 97"/>
                  <a:gd name="T11" fmla="*/ 4 h 217"/>
                  <a:gd name="T12" fmla="*/ 0 w 97"/>
                  <a:gd name="T13" fmla="*/ 6 h 217"/>
                  <a:gd name="T14" fmla="*/ 46 w 97"/>
                  <a:gd name="T15" fmla="*/ 213 h 217"/>
                  <a:gd name="T16" fmla="*/ 46 w 97"/>
                  <a:gd name="T17" fmla="*/ 214 h 217"/>
                  <a:gd name="T18" fmla="*/ 51 w 97"/>
                  <a:gd name="T19" fmla="*/ 217 h 217"/>
                  <a:gd name="T20" fmla="*/ 51 w 97"/>
                  <a:gd name="T21" fmla="*/ 217 h 217"/>
                  <a:gd name="T22" fmla="*/ 70 w 97"/>
                  <a:gd name="T23" fmla="*/ 216 h 217"/>
                  <a:gd name="T24" fmla="*/ 97 w 97"/>
                  <a:gd name="T25" fmla="*/ 216 h 217"/>
                  <a:gd name="T26" fmla="*/ 97 w 97"/>
                  <a:gd name="T27" fmla="*/ 207 h 217"/>
                  <a:gd name="T28" fmla="*/ 55 w 97"/>
                  <a:gd name="T29" fmla="*/ 207 h 217"/>
                  <a:gd name="T30" fmla="*/ 11 w 97"/>
                  <a:gd name="T31" fmla="*/ 9 h 217"/>
                  <a:gd name="T32" fmla="*/ 97 w 97"/>
                  <a:gd name="T33" fmla="*/ 9 h 217"/>
                  <a:gd name="T34" fmla="*/ 97 w 97"/>
                  <a:gd name="T35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217">
                    <a:moveTo>
                      <a:pt x="9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6" y="213"/>
                      <a:pt x="46" y="213"/>
                      <a:pt x="46" y="214"/>
                    </a:cubicBezTo>
                    <a:cubicBezTo>
                      <a:pt x="47" y="215"/>
                      <a:pt x="49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70" y="216"/>
                      <a:pt x="70" y="216"/>
                      <a:pt x="70" y="216"/>
                    </a:cubicBezTo>
                    <a:cubicBezTo>
                      <a:pt x="97" y="216"/>
                      <a:pt x="97" y="216"/>
                      <a:pt x="97" y="216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55" y="207"/>
                      <a:pt x="55" y="207"/>
                      <a:pt x="55" y="20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7" y="0"/>
                      <a:pt x="97" y="0"/>
                      <a:pt x="97" y="0"/>
                    </a:cubicBezTo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</p:grpSp>
      <p:sp>
        <p:nvSpPr>
          <p:cNvPr id="150" name="文本框 149"/>
          <p:cNvSpPr txBox="1"/>
          <p:nvPr/>
        </p:nvSpPr>
        <p:spPr>
          <a:xfrm>
            <a:off x="1647251" y="4158435"/>
            <a:ext cx="61603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5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行銷研究</a:t>
            </a:r>
            <a:endParaRPr lang="zh-CN" altLang="en-US" sz="45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151" name="直接连接符 150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4572737" y="2146332"/>
            <a:ext cx="0" cy="5805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Lady &amp; Bird (淑女与鸟组合) - Stephanie Says (史蒂芬妮说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7005" y="-746651"/>
            <a:ext cx="457200" cy="457200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557D720B-E123-5446-8556-C98B7123A076}"/>
              </a:ext>
            </a:extLst>
          </p:cNvPr>
          <p:cNvSpPr/>
          <p:nvPr/>
        </p:nvSpPr>
        <p:spPr>
          <a:xfrm>
            <a:off x="3098981" y="5192781"/>
            <a:ext cx="2946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1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講師：施權峰</a:t>
            </a:r>
            <a:endParaRPr lang="en-US" altLang="zh-TW" sz="2100" b="1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21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日期：</a:t>
            </a:r>
            <a:r>
              <a:rPr lang="en-US" altLang="zh-TW" sz="21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2021/12/16</a:t>
            </a:r>
            <a:endParaRPr lang="zh-TW" altLang="en-US" sz="2100" b="1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061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內容版面配置區 2">
            <a:extLst>
              <a:ext uri="{FF2B5EF4-FFF2-40B4-BE49-F238E27FC236}">
                <a16:creationId xmlns:a16="http://schemas.microsoft.com/office/drawing/2014/main" id="{B6A6C8E9-2310-E449-BC00-0B407910E80D}"/>
              </a:ext>
            </a:extLst>
          </p:cNvPr>
          <p:cNvSpPr txBox="1">
            <a:spLocks/>
          </p:cNvSpPr>
          <p:nvPr/>
        </p:nvSpPr>
        <p:spPr>
          <a:xfrm>
            <a:off x="96306" y="1734532"/>
            <a:ext cx="5993190" cy="7209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TW" altLang="en-US" dirty="0"/>
              <a:t>主成分分析 </a:t>
            </a:r>
            <a:r>
              <a:rPr lang="en-US" altLang="zh-TW" dirty="0"/>
              <a:t>vs.</a:t>
            </a:r>
            <a:r>
              <a:rPr lang="zh-TW" altLang="en-US" dirty="0"/>
              <a:t> 因素分析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857250"/>
            <a:ext cx="9144000" cy="96012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组合 2"/>
          <p:cNvGrpSpPr/>
          <p:nvPr/>
        </p:nvGrpSpPr>
        <p:grpSpPr>
          <a:xfrm>
            <a:off x="254849" y="904314"/>
            <a:ext cx="1032346" cy="913057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>
                  <a:spLocks/>
                </p:cNvSpPr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49" name="Freeform 115"/>
                <p:cNvSpPr>
                  <a:spLocks/>
                </p:cNvSpPr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50" name="Freeform 116"/>
                <p:cNvSpPr>
                  <a:spLocks/>
                </p:cNvSpPr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51" name="Freeform 117"/>
                <p:cNvSpPr>
                  <a:spLocks/>
                </p:cNvSpPr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52" name="Freeform 118"/>
                <p:cNvSpPr>
                  <a:spLocks/>
                </p:cNvSpPr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53" name="Freeform 119"/>
                <p:cNvSpPr>
                  <a:spLocks/>
                </p:cNvSpPr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55" name="Freeform 121"/>
                <p:cNvSpPr>
                  <a:spLocks/>
                </p:cNvSpPr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59" name="Freeform 122"/>
                <p:cNvSpPr>
                  <a:spLocks/>
                </p:cNvSpPr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60" name="Freeform 123"/>
                <p:cNvSpPr>
                  <a:spLocks/>
                </p:cNvSpPr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61" name="Freeform 124"/>
                <p:cNvSpPr>
                  <a:spLocks/>
                </p:cNvSpPr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16" name="Freeform 6"/>
                <p:cNvSpPr>
                  <a:spLocks/>
                </p:cNvSpPr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17" name="Freeform 7"/>
                <p:cNvSpPr>
                  <a:spLocks/>
                </p:cNvSpPr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18" name="Freeform 8"/>
                <p:cNvSpPr>
                  <a:spLocks/>
                </p:cNvSpPr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19" name="Freeform 9"/>
                <p:cNvSpPr>
                  <a:spLocks/>
                </p:cNvSpPr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0" name="Freeform 10"/>
                <p:cNvSpPr>
                  <a:spLocks/>
                </p:cNvSpPr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2" name="Freeform 12"/>
                <p:cNvSpPr>
                  <a:spLocks/>
                </p:cNvSpPr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3" name="Freeform 13"/>
                <p:cNvSpPr>
                  <a:spLocks/>
                </p:cNvSpPr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4" name="Freeform 14"/>
                <p:cNvSpPr>
                  <a:spLocks/>
                </p:cNvSpPr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5" name="Freeform 15"/>
                <p:cNvSpPr>
                  <a:spLocks/>
                </p:cNvSpPr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6" name="Freeform 16"/>
                <p:cNvSpPr>
                  <a:spLocks/>
                </p:cNvSpPr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9" name="Freeform 19"/>
                <p:cNvSpPr>
                  <a:spLocks/>
                </p:cNvSpPr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1" name="Freeform 21"/>
                <p:cNvSpPr>
                  <a:spLocks/>
                </p:cNvSpPr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2" name="Freeform 22"/>
                <p:cNvSpPr>
                  <a:spLocks/>
                </p:cNvSpPr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3" name="Freeform 23"/>
                <p:cNvSpPr>
                  <a:spLocks/>
                </p:cNvSpPr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4" name="Freeform 24"/>
                <p:cNvSpPr>
                  <a:spLocks/>
                </p:cNvSpPr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5" name="Freeform 25"/>
                <p:cNvSpPr>
                  <a:spLocks/>
                </p:cNvSpPr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6" name="Freeform 26"/>
                <p:cNvSpPr>
                  <a:spLocks/>
                </p:cNvSpPr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7" name="Freeform 27"/>
                <p:cNvSpPr>
                  <a:spLocks/>
                </p:cNvSpPr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8" name="Freeform 28"/>
                <p:cNvSpPr>
                  <a:spLocks/>
                </p:cNvSpPr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40" name="Freeform 32"/>
                <p:cNvSpPr>
                  <a:spLocks/>
                </p:cNvSpPr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41" name="Freeform 33"/>
                <p:cNvSpPr>
                  <a:spLocks/>
                </p:cNvSpPr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42" name="Freeform 34"/>
                <p:cNvSpPr>
                  <a:spLocks/>
                </p:cNvSpPr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43" name="Freeform 36"/>
                <p:cNvSpPr>
                  <a:spLocks/>
                </p:cNvSpPr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45" name="Freeform 38"/>
                <p:cNvSpPr>
                  <a:spLocks/>
                </p:cNvSpPr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46" name="Freeform 39"/>
                <p:cNvSpPr>
                  <a:spLocks/>
                </p:cNvSpPr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47" name="Freeform 40"/>
                <p:cNvSpPr>
                  <a:spLocks/>
                </p:cNvSpPr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7659558" y="857250"/>
            <a:ext cx="1150375" cy="940293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>
                <a:spLocks/>
              </p:cNvSpPr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4" name="Freeform 14"/>
              <p:cNvSpPr>
                <a:spLocks/>
              </p:cNvSpPr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5" name="Freeform 15"/>
              <p:cNvSpPr>
                <a:spLocks/>
              </p:cNvSpPr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>
                  <a:spLocks/>
                </p:cNvSpPr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80" name="Freeform 126"/>
                <p:cNvSpPr>
                  <a:spLocks/>
                </p:cNvSpPr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81" name="Freeform 127"/>
                <p:cNvSpPr>
                  <a:spLocks/>
                </p:cNvSpPr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82" name="Freeform 128"/>
                <p:cNvSpPr>
                  <a:spLocks/>
                </p:cNvSpPr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83" name="Freeform 129"/>
                <p:cNvSpPr>
                  <a:spLocks/>
                </p:cNvSpPr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84" name="Freeform 130"/>
                <p:cNvSpPr>
                  <a:spLocks/>
                </p:cNvSpPr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</p:grpSp>
          <p:sp>
            <p:nvSpPr>
              <p:cNvPr id="78" name="Freeform 9"/>
              <p:cNvSpPr>
                <a:spLocks/>
              </p:cNvSpPr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</p:grpSp>
      <p:sp>
        <p:nvSpPr>
          <p:cNvPr id="127" name="文本框 56">
            <a:extLst>
              <a:ext uri="{FF2B5EF4-FFF2-40B4-BE49-F238E27FC236}">
                <a16:creationId xmlns:a16="http://schemas.microsoft.com/office/drawing/2014/main" id="{10563FE3-2D3A-3849-8A06-4A95BF33380C}"/>
              </a:ext>
            </a:extLst>
          </p:cNvPr>
          <p:cNvSpPr txBox="1"/>
          <p:nvPr/>
        </p:nvSpPr>
        <p:spPr>
          <a:xfrm>
            <a:off x="2460018" y="857249"/>
            <a:ext cx="456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rgbClr val="FFFFFF"/>
                </a:solidFill>
                <a:ea typeface="幼圆" panose="02010509060101010101" pitchFamily="49" charset="-122"/>
              </a:rPr>
              <a:t>SPSS</a:t>
            </a:r>
            <a:r>
              <a:rPr lang="zh-CN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入門</a:t>
            </a:r>
            <a:r>
              <a:rPr lang="zh-TW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（三</a:t>
            </a:r>
            <a:r>
              <a:rPr lang="zh-CN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endParaRPr lang="zh-CN" altLang="en-US" sz="5400" b="1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sp>
        <p:nvSpPr>
          <p:cNvPr id="91" name="object 5">
            <a:extLst>
              <a:ext uri="{FF2B5EF4-FFF2-40B4-BE49-F238E27FC236}">
                <a16:creationId xmlns:a16="http://schemas.microsoft.com/office/drawing/2014/main" id="{1FC4C506-CECD-3C4F-AB4A-1A618C75F836}"/>
              </a:ext>
            </a:extLst>
          </p:cNvPr>
          <p:cNvSpPr txBox="1"/>
          <p:nvPr/>
        </p:nvSpPr>
        <p:spPr>
          <a:xfrm>
            <a:off x="571447" y="2797090"/>
            <a:ext cx="7786956" cy="2841804"/>
          </a:xfrm>
          <a:prstGeom prst="rect">
            <a:avLst/>
          </a:prstGeom>
          <a:ln w="25907">
            <a:noFill/>
          </a:ln>
        </p:spPr>
        <p:txBody>
          <a:bodyPr vert="horz" wrap="square" lIns="0" tIns="40640" rIns="0" bIns="0" rtlCol="0">
            <a:spAutoFit/>
          </a:bodyPr>
          <a:lstStyle/>
          <a:p>
            <a:pPr marL="433070" indent="-342900">
              <a:spcBef>
                <a:spcPts val="320"/>
              </a:spcBef>
              <a:buFont typeface="Wingdings" panose="05000000000000000000" pitchFamily="2" charset="2"/>
              <a:buChar char="p"/>
              <a:tabLst>
                <a:tab pos="2879090" algn="l"/>
              </a:tabLst>
            </a:pPr>
            <a:r>
              <a:rPr lang="zh-TW" altLang="en-US" sz="2800" dirty="0"/>
              <a:t> 主成分分析 </a:t>
            </a:r>
            <a:r>
              <a:rPr lang="en-US" altLang="zh-TW" sz="2800" dirty="0"/>
              <a:t>(</a:t>
            </a:r>
            <a:r>
              <a:rPr lang="zh-TW" altLang="zh-TW" sz="2800" b="1" dirty="0"/>
              <a:t>單一</a:t>
            </a:r>
            <a:r>
              <a:rPr lang="zh-TW" altLang="en-US" sz="2800" b="1" dirty="0"/>
              <a:t>抽象</a:t>
            </a:r>
            <a:r>
              <a:rPr lang="zh-TW" altLang="zh-TW" sz="2800" b="1" dirty="0">
                <a:solidFill>
                  <a:srgbClr val="FF0000"/>
                </a:solidFill>
              </a:rPr>
              <a:t>構念</a:t>
            </a:r>
            <a:r>
              <a:rPr lang="zh-TW" altLang="zh-TW" sz="2800" b="1" dirty="0"/>
              <a:t>總指標</a:t>
            </a:r>
            <a:r>
              <a:rPr lang="en-US" altLang="zh-TW" sz="2800" b="1" dirty="0"/>
              <a:t>)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(Construct</a:t>
            </a:r>
            <a:r>
              <a:rPr lang="zh-TW" altLang="en-US" sz="2800" b="1" dirty="0"/>
              <a:t>） </a:t>
            </a:r>
          </a:p>
          <a:p>
            <a:pPr marL="90170">
              <a:spcBef>
                <a:spcPts val="320"/>
              </a:spcBef>
              <a:tabLst>
                <a:tab pos="2879090" algn="l"/>
              </a:tabLst>
            </a:pPr>
            <a:r>
              <a:rPr lang="zh-TW" altLang="en-US" sz="2800" dirty="0"/>
              <a:t>      </a:t>
            </a:r>
            <a:r>
              <a:rPr lang="es-ES" altLang="zh-TW" sz="2800" dirty="0"/>
              <a:t>Y = a</a:t>
            </a:r>
            <a:r>
              <a:rPr lang="es-ES" altLang="zh-TW" sz="1600" dirty="0"/>
              <a:t>1</a:t>
            </a:r>
            <a:r>
              <a:rPr lang="es-ES" altLang="zh-TW" sz="2800" dirty="0"/>
              <a:t>X</a:t>
            </a:r>
            <a:r>
              <a:rPr lang="es-ES" altLang="zh-TW" sz="1600" dirty="0"/>
              <a:t>1</a:t>
            </a:r>
            <a:r>
              <a:rPr lang="es-ES" altLang="zh-TW" sz="2800" dirty="0"/>
              <a:t> + a</a:t>
            </a:r>
            <a:r>
              <a:rPr lang="es-ES" altLang="zh-TW" sz="1600" dirty="0"/>
              <a:t>2</a:t>
            </a:r>
            <a:r>
              <a:rPr lang="es-ES" altLang="zh-TW" sz="2800" dirty="0"/>
              <a:t>X</a:t>
            </a:r>
            <a:r>
              <a:rPr lang="es-ES" altLang="zh-TW" sz="1600" dirty="0"/>
              <a:t>2</a:t>
            </a:r>
            <a:r>
              <a:rPr lang="es-ES" altLang="zh-TW" sz="2800" dirty="0"/>
              <a:t> +…+ a</a:t>
            </a:r>
            <a:r>
              <a:rPr lang="es-ES" altLang="zh-TW" sz="1600" dirty="0"/>
              <a:t>K</a:t>
            </a:r>
            <a:r>
              <a:rPr lang="es-ES" altLang="zh-TW" sz="2800" dirty="0"/>
              <a:t>X</a:t>
            </a:r>
            <a:r>
              <a:rPr lang="es-ES" altLang="zh-TW" sz="1600" dirty="0"/>
              <a:t>K</a:t>
            </a:r>
            <a:r>
              <a:rPr lang="zh-TW" altLang="en-US" sz="2800" dirty="0"/>
              <a:t> </a:t>
            </a:r>
            <a:r>
              <a:rPr lang="en-US" altLang="zh-TW" sz="2800" dirty="0"/>
              <a:t>(</a:t>
            </a:r>
            <a:r>
              <a:rPr lang="zh-TW" altLang="en-US" sz="2800" dirty="0"/>
              <a:t>公式</a:t>
            </a:r>
            <a:r>
              <a:rPr lang="en-US" altLang="zh-TW" sz="2800" dirty="0"/>
              <a:t>)</a:t>
            </a:r>
          </a:p>
          <a:p>
            <a:pPr marL="433070" indent="-342900">
              <a:spcBef>
                <a:spcPts val="320"/>
              </a:spcBef>
              <a:buFont typeface="Wingdings" panose="05000000000000000000" pitchFamily="2" charset="2"/>
              <a:buChar char="p"/>
              <a:tabLst>
                <a:tab pos="2879090" algn="l"/>
              </a:tabLst>
            </a:pPr>
            <a:endParaRPr lang="zh-TW" altLang="es-ES" sz="2800" dirty="0"/>
          </a:p>
          <a:p>
            <a:pPr marL="433070" indent="-342900">
              <a:spcBef>
                <a:spcPts val="320"/>
              </a:spcBef>
              <a:buFont typeface="Wingdings" panose="05000000000000000000" pitchFamily="2" charset="2"/>
              <a:buChar char="p"/>
              <a:tabLst>
                <a:tab pos="2879090" algn="l"/>
              </a:tabLst>
            </a:pPr>
            <a:endParaRPr lang="en-US" altLang="zh-TW" sz="2800" dirty="0"/>
          </a:p>
          <a:p>
            <a:pPr marL="433070" indent="-342900">
              <a:spcBef>
                <a:spcPts val="320"/>
              </a:spcBef>
              <a:buFont typeface="Wingdings" panose="05000000000000000000" pitchFamily="2" charset="2"/>
              <a:buChar char="p"/>
              <a:tabLst>
                <a:tab pos="2879090" algn="l"/>
              </a:tabLst>
            </a:pPr>
            <a:r>
              <a:rPr lang="zh-TW" altLang="en-US" sz="2800" dirty="0"/>
              <a:t> 因素分析  </a:t>
            </a:r>
            <a:r>
              <a:rPr lang="en-US" altLang="zh-TW" sz="2800" dirty="0"/>
              <a:t>(</a:t>
            </a:r>
            <a:r>
              <a:rPr lang="zh-TW" altLang="zh-TW" sz="2800" dirty="0"/>
              <a:t>多重</a:t>
            </a:r>
            <a:r>
              <a:rPr lang="zh-TW" altLang="zh-TW" sz="2800" dirty="0">
                <a:solidFill>
                  <a:srgbClr val="FF0000"/>
                </a:solidFill>
              </a:rPr>
              <a:t>構面</a:t>
            </a:r>
            <a:r>
              <a:rPr lang="zh-TW" altLang="zh-TW" sz="2800" dirty="0"/>
              <a:t>量表之萃取</a:t>
            </a:r>
            <a:r>
              <a:rPr lang="en-US" altLang="zh-TW" sz="2800" dirty="0"/>
              <a:t>)</a:t>
            </a:r>
            <a:r>
              <a:rPr lang="zh-TW" altLang="en-US" sz="2800" dirty="0"/>
              <a:t> </a:t>
            </a:r>
            <a:r>
              <a:rPr lang="en-US" altLang="zh-TW" sz="2800" b="1" dirty="0"/>
              <a:t>(Dimension)</a:t>
            </a:r>
          </a:p>
          <a:p>
            <a:pPr>
              <a:buFontTx/>
              <a:buNone/>
            </a:pPr>
            <a:r>
              <a:rPr lang="zh-TW" altLang="en-US" sz="2800" dirty="0"/>
              <a:t>       </a:t>
            </a:r>
            <a:r>
              <a:rPr lang="en-US" altLang="zh-TW" sz="2800" dirty="0"/>
              <a:t>X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=</a:t>
            </a:r>
            <a:r>
              <a:rPr lang="en-US" altLang="zh-TW" sz="2800" dirty="0">
                <a:latin typeface="Symbol" pitchFamily="18" charset="2"/>
              </a:rPr>
              <a:t>l</a:t>
            </a:r>
            <a:r>
              <a:rPr lang="en-US" altLang="zh-TW" sz="2800" baseline="-25000" dirty="0"/>
              <a:t>11</a:t>
            </a:r>
            <a:r>
              <a:rPr lang="en-US" altLang="zh-TW" sz="2800" dirty="0"/>
              <a:t>F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+</a:t>
            </a:r>
            <a:r>
              <a:rPr lang="en-US" altLang="zh-TW" sz="2800" dirty="0">
                <a:latin typeface="Symbol" pitchFamily="18" charset="2"/>
              </a:rPr>
              <a:t>l</a:t>
            </a:r>
            <a:r>
              <a:rPr lang="en-US" altLang="zh-TW" sz="2800" baseline="-25000" dirty="0"/>
              <a:t>12</a:t>
            </a:r>
            <a:r>
              <a:rPr lang="en-US" altLang="zh-TW" sz="2800" dirty="0"/>
              <a:t>F</a:t>
            </a:r>
            <a:r>
              <a:rPr lang="en-US" altLang="zh-TW" sz="2800" baseline="-25000" dirty="0"/>
              <a:t>2</a:t>
            </a:r>
            <a:r>
              <a:rPr lang="en-US" altLang="zh-TW" sz="2800" dirty="0"/>
              <a:t>+</a:t>
            </a:r>
            <a:r>
              <a:rPr lang="en-US" altLang="zh-TW" sz="2800" dirty="0">
                <a:latin typeface="Times New Roman"/>
              </a:rPr>
              <a:t>…</a:t>
            </a:r>
            <a:r>
              <a:rPr lang="en-US" altLang="zh-TW" sz="2800" dirty="0"/>
              <a:t>+</a:t>
            </a:r>
            <a:r>
              <a:rPr lang="en-US" altLang="zh-TW" sz="2800" dirty="0">
                <a:latin typeface="Symbol" pitchFamily="18" charset="2"/>
              </a:rPr>
              <a:t>l</a:t>
            </a:r>
            <a:r>
              <a:rPr lang="en-US" altLang="zh-TW" sz="2800" baseline="-25000" dirty="0"/>
              <a:t>1p</a:t>
            </a:r>
            <a:r>
              <a:rPr lang="en-US" altLang="zh-TW" sz="2800" dirty="0"/>
              <a:t>F</a:t>
            </a:r>
            <a:r>
              <a:rPr lang="en-US" altLang="zh-TW" sz="2800" baseline="-25000" dirty="0"/>
              <a:t>p</a:t>
            </a:r>
            <a:r>
              <a:rPr lang="en-US" altLang="zh-TW" sz="2800" dirty="0"/>
              <a:t>+</a:t>
            </a:r>
            <a:r>
              <a:rPr lang="en-US" altLang="zh-TW" sz="2800" dirty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altLang="zh-TW" sz="2800" baseline="-25000" dirty="0">
                <a:solidFill>
                  <a:srgbClr val="FF0000"/>
                </a:solidFill>
              </a:rPr>
              <a:t>1</a:t>
            </a:r>
            <a:r>
              <a:rPr lang="zh-TW" altLang="en-US" sz="2800" baseline="-25000" dirty="0"/>
              <a:t> </a:t>
            </a:r>
            <a:r>
              <a:rPr lang="en-US" altLang="zh-TW" sz="2800" dirty="0"/>
              <a:t>(</a:t>
            </a:r>
            <a:r>
              <a:rPr lang="zh-TW" altLang="en-US" sz="2800" dirty="0"/>
              <a:t>公式</a:t>
            </a:r>
            <a:r>
              <a:rPr lang="en-US" altLang="zh-TW" sz="2800" dirty="0"/>
              <a:t>)</a:t>
            </a:r>
            <a:endParaRPr sz="2800" dirty="0">
              <a:latin typeface="Adobe 繁黑體 Std B" panose="020B0700000000000000" pitchFamily="34" charset="-120"/>
              <a:ea typeface="Adobe 繁黑體 Std B" panose="020B0700000000000000" pitchFamily="34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9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B31AAF24-C99A-4CC3-BEE0-4F960ECB93A1}"/>
              </a:ext>
            </a:extLst>
          </p:cNvPr>
          <p:cNvSpPr/>
          <p:nvPr/>
        </p:nvSpPr>
        <p:spPr>
          <a:xfrm>
            <a:off x="2298046" y="3136874"/>
            <a:ext cx="1728132" cy="1233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1"/>
                </a:solidFill>
                <a:highlight>
                  <a:srgbClr val="FFFFFF"/>
                </a:highlight>
              </a:rPr>
              <a:t>生活型態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DB3E319-EB77-4491-8752-97807E0A809B}"/>
              </a:ext>
            </a:extLst>
          </p:cNvPr>
          <p:cNvSpPr/>
          <p:nvPr/>
        </p:nvSpPr>
        <p:spPr>
          <a:xfrm>
            <a:off x="4898303" y="1797736"/>
            <a:ext cx="1586399" cy="874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生活中所進行的活動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9A23355-E017-4B84-963C-1B099BCFA967}"/>
              </a:ext>
            </a:extLst>
          </p:cNvPr>
          <p:cNvSpPr/>
          <p:nvPr/>
        </p:nvSpPr>
        <p:spPr>
          <a:xfrm>
            <a:off x="4886861" y="5022607"/>
            <a:ext cx="1609285" cy="8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對特定事物的意見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64D0DC-6313-458B-BE4A-71738969E889}"/>
              </a:ext>
            </a:extLst>
          </p:cNvPr>
          <p:cNvSpPr/>
          <p:nvPr/>
        </p:nvSpPr>
        <p:spPr>
          <a:xfrm>
            <a:off x="4909747" y="3330988"/>
            <a:ext cx="1586399" cy="874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對於外在事物感興趣的程度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D30F970C-2933-4159-A537-99E6ACE28C1B}"/>
              </a:ext>
            </a:extLst>
          </p:cNvPr>
          <p:cNvCxnSpPr>
            <a:cxnSpLocks/>
            <a:stCxn id="2" idx="0"/>
            <a:endCxn id="5" idx="1"/>
          </p:cNvCxnSpPr>
          <p:nvPr/>
        </p:nvCxnSpPr>
        <p:spPr>
          <a:xfrm flipV="1">
            <a:off x="3162112" y="2235130"/>
            <a:ext cx="1736191" cy="9017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1F733783-DEF6-4524-8521-EC8374F3EDE2}"/>
              </a:ext>
            </a:extLst>
          </p:cNvPr>
          <p:cNvCxnSpPr>
            <a:cxnSpLocks/>
            <a:stCxn id="2" idx="6"/>
            <a:endCxn id="7" idx="1"/>
          </p:cNvCxnSpPr>
          <p:nvPr/>
        </p:nvCxnSpPr>
        <p:spPr>
          <a:xfrm>
            <a:off x="4026178" y="3753465"/>
            <a:ext cx="883569" cy="149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98B9E147-425C-4C34-8380-A0D140B717B2}"/>
              </a:ext>
            </a:extLst>
          </p:cNvPr>
          <p:cNvCxnSpPr>
            <a:cxnSpLocks/>
            <a:stCxn id="2" idx="4"/>
            <a:endCxn id="6" idx="1"/>
          </p:cNvCxnSpPr>
          <p:nvPr/>
        </p:nvCxnSpPr>
        <p:spPr>
          <a:xfrm>
            <a:off x="3162112" y="4370055"/>
            <a:ext cx="1724749" cy="10526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1B2D976F-E1D6-471B-AAB4-697B06FF6BA8}"/>
              </a:ext>
            </a:extLst>
          </p:cNvPr>
          <p:cNvSpPr/>
          <p:nvPr/>
        </p:nvSpPr>
        <p:spPr>
          <a:xfrm>
            <a:off x="1205609" y="684001"/>
            <a:ext cx="7938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/>
              <a:t>生活型態反映了一個人的態度、價值觀或世界觀</a:t>
            </a:r>
            <a:r>
              <a:rPr lang="en-US" altLang="zh-TW" sz="2400" b="1" dirty="0"/>
              <a:t> </a:t>
            </a:r>
            <a:endParaRPr lang="zh-TW" altLang="en-US" sz="2400" b="1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11CE016-A372-4BBC-AE48-63ED3A0A54B0}"/>
              </a:ext>
            </a:extLst>
          </p:cNvPr>
          <p:cNvSpPr/>
          <p:nvPr/>
        </p:nvSpPr>
        <p:spPr>
          <a:xfrm>
            <a:off x="2054116" y="438543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抽象構念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9D33F80-D5C6-4C2B-8167-A9C35529C8E2}"/>
              </a:ext>
            </a:extLst>
          </p:cNvPr>
          <p:cNvSpPr/>
          <p:nvPr/>
        </p:nvSpPr>
        <p:spPr>
          <a:xfrm>
            <a:off x="5368336" y="136941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構面</a:t>
            </a:r>
          </a:p>
        </p:txBody>
      </p:sp>
    </p:spTree>
    <p:extLst>
      <p:ext uri="{BB962C8B-B14F-4D97-AF65-F5344CB8AC3E}">
        <p14:creationId xmlns:p14="http://schemas.microsoft.com/office/powerpoint/2010/main" val="374811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1175416" y="1532698"/>
            <a:ext cx="1664238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45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</a:t>
            </a:r>
            <a:r>
              <a:rPr lang="en-US" altLang="zh-TW" sz="1245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12450" b="1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8" name="直接连接符 5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2017400" y="2055940"/>
            <a:ext cx="0" cy="297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58F56A33-43F9-4543-BDEB-E631559B7727}"/>
              </a:ext>
            </a:extLst>
          </p:cNvPr>
          <p:cNvSpPr/>
          <p:nvPr/>
        </p:nvSpPr>
        <p:spPr>
          <a:xfrm>
            <a:off x="3843130" y="0"/>
            <a:ext cx="484911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01A79CC-D56F-CE43-98D7-4D5A2E60DCD2}"/>
              </a:ext>
            </a:extLst>
          </p:cNvPr>
          <p:cNvSpPr/>
          <p:nvPr/>
        </p:nvSpPr>
        <p:spPr>
          <a:xfrm>
            <a:off x="4145416" y="584137"/>
            <a:ext cx="4262446" cy="612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後續分析指引 </a:t>
            </a:r>
            <a:r>
              <a:rPr lang="zh-TW" altLang="en-US" sz="2400" dirty="0"/>
              <a:t>（課本 </a:t>
            </a:r>
            <a:r>
              <a:rPr lang="en-US" altLang="zh-TW" sz="2400" dirty="0"/>
              <a:t>p. 182</a:t>
            </a:r>
            <a:r>
              <a:rPr lang="zh-TW" altLang="en-US" sz="2400" dirty="0"/>
              <a:t>）</a:t>
            </a:r>
            <a:b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動機因素對品牌忠誠度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複迴歸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動機因素對品牌選擇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二元羅吉斯迴歸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簡言之，就是將之前的使用動機單一題項改為動機因素，全部重跑一遍。同樣的道理，所有可用單一題項，經資料縮減萃取為因素之變數，皆可依樣畫葫蘆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動機可以換成人格特質或生活型態</a:t>
            </a:r>
            <a:r>
              <a:rPr lang="en-US" altLang="zh-TW" sz="20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9" name="文本框 56">
            <a:extLst>
              <a:ext uri="{FF2B5EF4-FFF2-40B4-BE49-F238E27FC236}">
                <a16:creationId xmlns:a16="http://schemas.microsoft.com/office/drawing/2014/main" id="{212E550F-7D74-9A4D-9CD3-7F862AFA8CF8}"/>
              </a:ext>
            </a:extLst>
          </p:cNvPr>
          <p:cNvSpPr txBox="1"/>
          <p:nvPr/>
        </p:nvSpPr>
        <p:spPr>
          <a:xfrm>
            <a:off x="556981" y="3819891"/>
            <a:ext cx="2919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rgbClr val="FFFFFF"/>
                </a:solidFill>
                <a:ea typeface="幼圆" panose="02010509060101010101" pitchFamily="49" charset="-122"/>
              </a:rPr>
              <a:t>SPSS</a:t>
            </a:r>
            <a:r>
              <a:rPr lang="zh-CN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入門</a:t>
            </a:r>
            <a:endParaRPr lang="en-US" altLang="zh-CN" sz="54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（三</a:t>
            </a:r>
            <a:r>
              <a:rPr lang="zh-CN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endParaRPr lang="zh-CN" altLang="en-US" sz="5400" b="1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56E0694-6636-634D-BAD2-D72892C152A5}"/>
              </a:ext>
            </a:extLst>
          </p:cNvPr>
          <p:cNvSpPr/>
          <p:nvPr/>
        </p:nvSpPr>
        <p:spPr>
          <a:xfrm>
            <a:off x="9425766" y="941758"/>
            <a:ext cx="466868" cy="834047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5391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58DA5C2-A190-4509-BD5B-6C67B48110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" b="2157"/>
          <a:stretch/>
        </p:blipFill>
        <p:spPr>
          <a:xfrm rot="10800000">
            <a:off x="904709" y="3244644"/>
            <a:ext cx="6941704" cy="361335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13A2AD5-6C5D-4729-84E0-D2BAAA57D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5216"/>
          <a:stretch/>
        </p:blipFill>
        <p:spPr>
          <a:xfrm rot="16200000">
            <a:off x="2966210" y="-1723368"/>
            <a:ext cx="3015141" cy="674526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4874EB5-2940-40AE-9362-E411FD9E78A1}"/>
              </a:ext>
            </a:extLst>
          </p:cNvPr>
          <p:cNvSpPr/>
          <p:nvPr/>
        </p:nvSpPr>
        <p:spPr>
          <a:xfrm>
            <a:off x="5063924" y="2827052"/>
            <a:ext cx="3794629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動機可以換成人格特質或生活型態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809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1175416" y="1532698"/>
            <a:ext cx="1656223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45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</a:t>
            </a:r>
            <a:r>
              <a:rPr lang="en-US" altLang="zh-TW" sz="1245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4</a:t>
            </a:r>
            <a:endParaRPr lang="zh-CN" altLang="en-US" sz="12450" b="1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8" name="直接连接符 5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2017400" y="2055940"/>
            <a:ext cx="0" cy="297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58F56A33-43F9-4543-BDEB-E631559B7727}"/>
              </a:ext>
            </a:extLst>
          </p:cNvPr>
          <p:cNvSpPr/>
          <p:nvPr/>
        </p:nvSpPr>
        <p:spPr>
          <a:xfrm>
            <a:off x="3843130" y="0"/>
            <a:ext cx="484911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01A79CC-D56F-CE43-98D7-4D5A2E60DCD2}"/>
              </a:ext>
            </a:extLst>
          </p:cNvPr>
          <p:cNvSpPr/>
          <p:nvPr/>
        </p:nvSpPr>
        <p:spPr>
          <a:xfrm>
            <a:off x="4324573" y="1591653"/>
            <a:ext cx="4262446" cy="334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四、集群分析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快速集群法 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(K-mean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法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層級集群法 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(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華德法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兩階段集群法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新細明體" panose="02020500000000000000" pitchFamily="18" charset="-12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經驗法則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（無腦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集群法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      </a:t>
            </a:r>
            <a:r>
              <a:rPr lang="en-US" altLang="zh-TW" sz="2400" b="1" dirty="0">
                <a:solidFill>
                  <a:srgbClr val="FF0000"/>
                </a:solidFill>
                <a:latin typeface="+mj-ea"/>
                <a:ea typeface="+mj-ea"/>
              </a:rPr>
              <a:t>(3-5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群</a:t>
            </a:r>
            <a:r>
              <a:rPr lang="en-US" altLang="zh-TW" sz="2400" b="1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zh-TW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本框 56">
            <a:extLst>
              <a:ext uri="{FF2B5EF4-FFF2-40B4-BE49-F238E27FC236}">
                <a16:creationId xmlns:a16="http://schemas.microsoft.com/office/drawing/2014/main" id="{212E550F-7D74-9A4D-9CD3-7F862AFA8CF8}"/>
              </a:ext>
            </a:extLst>
          </p:cNvPr>
          <p:cNvSpPr txBox="1"/>
          <p:nvPr/>
        </p:nvSpPr>
        <p:spPr>
          <a:xfrm>
            <a:off x="556981" y="3819891"/>
            <a:ext cx="2919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rgbClr val="FFFFFF"/>
                </a:solidFill>
                <a:ea typeface="幼圆" panose="02010509060101010101" pitchFamily="49" charset="-122"/>
              </a:rPr>
              <a:t>SPSS</a:t>
            </a:r>
            <a:r>
              <a:rPr lang="zh-CN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入門</a:t>
            </a:r>
            <a:endParaRPr lang="en-US" altLang="zh-CN" sz="54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（三</a:t>
            </a:r>
            <a:r>
              <a:rPr lang="zh-CN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endParaRPr lang="zh-CN" altLang="en-US" sz="5400" b="1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56E0694-6636-634D-BAD2-D72892C152A5}"/>
              </a:ext>
            </a:extLst>
          </p:cNvPr>
          <p:cNvSpPr/>
          <p:nvPr/>
        </p:nvSpPr>
        <p:spPr>
          <a:xfrm>
            <a:off x="9425766" y="941758"/>
            <a:ext cx="466868" cy="834047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14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1175416" y="1532698"/>
            <a:ext cx="1656223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45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</a:t>
            </a:r>
            <a:r>
              <a:rPr lang="en-US" altLang="zh-TW" sz="1245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4</a:t>
            </a:r>
            <a:endParaRPr lang="zh-CN" altLang="en-US" sz="12450" b="1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8" name="直接连接符 5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2017400" y="2055940"/>
            <a:ext cx="0" cy="297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58F56A33-43F9-4543-BDEB-E631559B7727}"/>
              </a:ext>
            </a:extLst>
          </p:cNvPr>
          <p:cNvSpPr/>
          <p:nvPr/>
        </p:nvSpPr>
        <p:spPr>
          <a:xfrm>
            <a:off x="3843130" y="0"/>
            <a:ext cx="484911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01A79CC-D56F-CE43-98D7-4D5A2E60DCD2}"/>
              </a:ext>
            </a:extLst>
          </p:cNvPr>
          <p:cNvSpPr/>
          <p:nvPr/>
        </p:nvSpPr>
        <p:spPr>
          <a:xfrm>
            <a:off x="4145416" y="584137"/>
            <a:ext cx="4262446" cy="556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後續分析指引 </a:t>
            </a:r>
            <a:r>
              <a:rPr lang="zh-TW" altLang="en-US" sz="2400" dirty="0"/>
              <a:t>（課本 </a:t>
            </a:r>
            <a:r>
              <a:rPr lang="en-US" altLang="zh-TW" sz="2400" dirty="0"/>
              <a:t>p. 168</a:t>
            </a:r>
            <a:r>
              <a:rPr lang="zh-TW" altLang="en-US" sz="2400" dirty="0"/>
              <a:t>）</a:t>
            </a:r>
            <a:b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類別 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Y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類別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群與性別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新細明體" panose="02020500000000000000" pitchFamily="18" charset="-12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群與休閒活動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新細明體" panose="02020500000000000000" pitchFamily="18" charset="-12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群與頻道選擇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新細明體" panose="02020500000000000000" pitchFamily="18" charset="-12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群對品牌選擇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類別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Y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連續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群對品牌忠誠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新細明體" panose="02020500000000000000" pitchFamily="18" charset="-12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endParaRPr lang="zh-TW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本框 56">
            <a:extLst>
              <a:ext uri="{FF2B5EF4-FFF2-40B4-BE49-F238E27FC236}">
                <a16:creationId xmlns:a16="http://schemas.microsoft.com/office/drawing/2014/main" id="{212E550F-7D74-9A4D-9CD3-7F862AFA8CF8}"/>
              </a:ext>
            </a:extLst>
          </p:cNvPr>
          <p:cNvSpPr txBox="1"/>
          <p:nvPr/>
        </p:nvSpPr>
        <p:spPr>
          <a:xfrm>
            <a:off x="556981" y="3819891"/>
            <a:ext cx="2919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rgbClr val="FFFFFF"/>
                </a:solidFill>
                <a:ea typeface="幼圆" panose="02010509060101010101" pitchFamily="49" charset="-122"/>
              </a:rPr>
              <a:t>SPSS</a:t>
            </a:r>
            <a:r>
              <a:rPr lang="zh-CN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入門</a:t>
            </a:r>
            <a:endParaRPr lang="en-US" altLang="zh-CN" sz="54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（三</a:t>
            </a:r>
            <a:r>
              <a:rPr lang="zh-CN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endParaRPr lang="zh-CN" altLang="en-US" sz="5400" b="1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56E0694-6636-634D-BAD2-D72892C152A5}"/>
              </a:ext>
            </a:extLst>
          </p:cNvPr>
          <p:cNvSpPr/>
          <p:nvPr/>
        </p:nvSpPr>
        <p:spPr>
          <a:xfrm>
            <a:off x="9425766" y="941758"/>
            <a:ext cx="466868" cy="834047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4996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E4994C2-5B01-4CAB-BCA0-0E051F89F1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6279" y="-534121"/>
            <a:ext cx="4011563" cy="8678408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131F8F01-3C7F-4203-9E96-035F808F02DC}"/>
              </a:ext>
            </a:extLst>
          </p:cNvPr>
          <p:cNvSpPr txBox="1">
            <a:spLocks/>
          </p:cNvSpPr>
          <p:nvPr/>
        </p:nvSpPr>
        <p:spPr>
          <a:xfrm>
            <a:off x="628650" y="502778"/>
            <a:ext cx="7886700" cy="7016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市場區隔的描述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64FFE94-66BB-4AF8-AE2C-DFD58D6BA979}"/>
              </a:ext>
            </a:extLst>
          </p:cNvPr>
          <p:cNvSpPr/>
          <p:nvPr/>
        </p:nvSpPr>
        <p:spPr>
          <a:xfrm>
            <a:off x="3540912" y="432588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居多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3CEB4EF-3288-4DC6-A722-E4047260BCF5}"/>
              </a:ext>
            </a:extLst>
          </p:cNvPr>
          <p:cNvSpPr/>
          <p:nvPr/>
        </p:nvSpPr>
        <p:spPr>
          <a:xfrm>
            <a:off x="5701053" y="432588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居多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6AFFADE-46DB-47A1-BF42-D3CAFB80A1DD}"/>
              </a:ext>
            </a:extLst>
          </p:cNvPr>
          <p:cNvSpPr/>
          <p:nvPr/>
        </p:nvSpPr>
        <p:spPr>
          <a:xfrm>
            <a:off x="7867720" y="432588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居多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C7D21E2-B880-4138-8A8D-55B33460A9C8}"/>
              </a:ext>
            </a:extLst>
          </p:cNvPr>
          <p:cNvSpPr/>
          <p:nvPr/>
        </p:nvSpPr>
        <p:spPr>
          <a:xfrm>
            <a:off x="2552770" y="4664436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偏好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B0911C8-FB99-D44F-BFD6-41B64F6E1A02}"/>
              </a:ext>
            </a:extLst>
          </p:cNvPr>
          <p:cNvSpPr/>
          <p:nvPr/>
        </p:nvSpPr>
        <p:spPr>
          <a:xfrm>
            <a:off x="1126994" y="5896570"/>
            <a:ext cx="1596912" cy="458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課本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p. 168-171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6594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5397C80E-EBE8-4297-8D13-A7407CCDB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8885" y="277694"/>
            <a:ext cx="4306233" cy="845036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AEF6866-55B7-40F4-8169-6C0A800286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1668" y="-2689543"/>
            <a:ext cx="1959810" cy="812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46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516F63-EC2A-40EC-BB05-DE5D6E38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（重要觀念釐清）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96B55B-8B0C-41DB-9201-529EA0372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目的在於進行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市場區隔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主成分分析目的在於產生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忠誠度指標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因素分析目的在於產生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購買動機因素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集群分析目的在於透過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購買動機因素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進行市場區隔。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市場區隔後，記得對每一個市場區隔的消費者輪廓進行描述。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5461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516F63-EC2A-40EC-BB05-DE5D6E38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（重要觀念釐清）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96B55B-8B0C-41DB-9201-529EA0372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目的在於進行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目標市場的界定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，協助企業如何選擇最佳的進入市場。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市場界定可以分為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現有目標市場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潛在目標市場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現有目標市場的篩選準則使用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忠誠度指標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，因此可以分為高忠誠與低忠誠。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潛在目標市場的篩選準則使用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是否曾經購買過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，因此可以分為有買過與沒買過。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選擇高低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與否，關鍵在於行銷思惟的選擇，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主動式行銷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亦或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被動式行銷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9413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 flipH="1">
            <a:off x="387735" y="1637103"/>
            <a:ext cx="3858936" cy="3583794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4" name="椭圆 53"/>
          <p:cNvSpPr/>
          <p:nvPr/>
        </p:nvSpPr>
        <p:spPr>
          <a:xfrm>
            <a:off x="851923" y="3788374"/>
            <a:ext cx="2511122" cy="415363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0" name="椭圆 59"/>
          <p:cNvSpPr/>
          <p:nvPr/>
        </p:nvSpPr>
        <p:spPr>
          <a:xfrm>
            <a:off x="2802613" y="3309886"/>
            <a:ext cx="1341799" cy="436464"/>
          </a:xfrm>
          <a:prstGeom prst="ellipse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7" name="组合 36"/>
          <p:cNvGrpSpPr/>
          <p:nvPr/>
        </p:nvGrpSpPr>
        <p:grpSpPr>
          <a:xfrm>
            <a:off x="2991375" y="2731280"/>
            <a:ext cx="1012927" cy="798986"/>
            <a:chOff x="4332949" y="2459950"/>
            <a:chExt cx="1956906" cy="1243892"/>
          </a:xfrm>
        </p:grpSpPr>
        <p:grpSp>
          <p:nvGrpSpPr>
            <p:cNvPr id="2072" name="组合 2071"/>
            <p:cNvGrpSpPr/>
            <p:nvPr/>
          </p:nvGrpSpPr>
          <p:grpSpPr>
            <a:xfrm>
              <a:off x="5117971" y="2512191"/>
              <a:ext cx="388276" cy="1191651"/>
              <a:chOff x="9136063" y="2297113"/>
              <a:chExt cx="436563" cy="1339850"/>
            </a:xfrm>
          </p:grpSpPr>
          <p:sp>
            <p:nvSpPr>
              <p:cNvPr id="5" name="Rectangle 7"/>
              <p:cNvSpPr>
                <a:spLocks noChangeArrowheads="1"/>
              </p:cNvSpPr>
              <p:nvPr/>
            </p:nvSpPr>
            <p:spPr bwMode="auto">
              <a:xfrm>
                <a:off x="9151938" y="2424113"/>
                <a:ext cx="403225" cy="1144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" name="Freeform 8"/>
              <p:cNvSpPr>
                <a:spLocks noEditPoints="1"/>
              </p:cNvSpPr>
              <p:nvPr/>
            </p:nvSpPr>
            <p:spPr bwMode="auto">
              <a:xfrm>
                <a:off x="9136063" y="2297113"/>
                <a:ext cx="436563" cy="1339850"/>
              </a:xfrm>
              <a:custGeom>
                <a:avLst/>
                <a:gdLst>
                  <a:gd name="T0" fmla="*/ 0 w 103"/>
                  <a:gd name="T1" fmla="*/ 4 h 316"/>
                  <a:gd name="T2" fmla="*/ 0 w 103"/>
                  <a:gd name="T3" fmla="*/ 311 h 316"/>
                  <a:gd name="T4" fmla="*/ 15 w 103"/>
                  <a:gd name="T5" fmla="*/ 316 h 316"/>
                  <a:gd name="T6" fmla="*/ 87 w 103"/>
                  <a:gd name="T7" fmla="*/ 316 h 316"/>
                  <a:gd name="T8" fmla="*/ 103 w 103"/>
                  <a:gd name="T9" fmla="*/ 311 h 316"/>
                  <a:gd name="T10" fmla="*/ 103 w 103"/>
                  <a:gd name="T11" fmla="*/ 4 h 316"/>
                  <a:gd name="T12" fmla="*/ 87 w 103"/>
                  <a:gd name="T13" fmla="*/ 0 h 316"/>
                  <a:gd name="T14" fmla="*/ 15 w 103"/>
                  <a:gd name="T15" fmla="*/ 0 h 316"/>
                  <a:gd name="T16" fmla="*/ 0 w 103"/>
                  <a:gd name="T17" fmla="*/ 4 h 316"/>
                  <a:gd name="T18" fmla="*/ 9 w 103"/>
                  <a:gd name="T19" fmla="*/ 270 h 316"/>
                  <a:gd name="T20" fmla="*/ 10 w 103"/>
                  <a:gd name="T21" fmla="*/ 268 h 316"/>
                  <a:gd name="T22" fmla="*/ 88 w 103"/>
                  <a:gd name="T23" fmla="*/ 268 h 316"/>
                  <a:gd name="T24" fmla="*/ 89 w 103"/>
                  <a:gd name="T25" fmla="*/ 270 h 316"/>
                  <a:gd name="T26" fmla="*/ 89 w 103"/>
                  <a:gd name="T27" fmla="*/ 278 h 316"/>
                  <a:gd name="T28" fmla="*/ 88 w 103"/>
                  <a:gd name="T29" fmla="*/ 280 h 316"/>
                  <a:gd name="T30" fmla="*/ 10 w 103"/>
                  <a:gd name="T31" fmla="*/ 280 h 316"/>
                  <a:gd name="T32" fmla="*/ 9 w 103"/>
                  <a:gd name="T33" fmla="*/ 278 h 316"/>
                  <a:gd name="T34" fmla="*/ 9 w 103"/>
                  <a:gd name="T35" fmla="*/ 270 h 316"/>
                  <a:gd name="T36" fmla="*/ 9 w 103"/>
                  <a:gd name="T37" fmla="*/ 82 h 316"/>
                  <a:gd name="T38" fmla="*/ 10 w 103"/>
                  <a:gd name="T39" fmla="*/ 81 h 316"/>
                  <a:gd name="T40" fmla="*/ 88 w 103"/>
                  <a:gd name="T41" fmla="*/ 81 h 316"/>
                  <a:gd name="T42" fmla="*/ 89 w 103"/>
                  <a:gd name="T43" fmla="*/ 82 h 316"/>
                  <a:gd name="T44" fmla="*/ 89 w 103"/>
                  <a:gd name="T45" fmla="*/ 91 h 316"/>
                  <a:gd name="T46" fmla="*/ 88 w 103"/>
                  <a:gd name="T47" fmla="*/ 93 h 316"/>
                  <a:gd name="T48" fmla="*/ 10 w 103"/>
                  <a:gd name="T49" fmla="*/ 93 h 316"/>
                  <a:gd name="T50" fmla="*/ 9 w 103"/>
                  <a:gd name="T51" fmla="*/ 91 h 316"/>
                  <a:gd name="T52" fmla="*/ 9 w 103"/>
                  <a:gd name="T53" fmla="*/ 82 h 316"/>
                  <a:gd name="T54" fmla="*/ 9 w 103"/>
                  <a:gd name="T55" fmla="*/ 45 h 316"/>
                  <a:gd name="T56" fmla="*/ 10 w 103"/>
                  <a:gd name="T57" fmla="*/ 43 h 316"/>
                  <a:gd name="T58" fmla="*/ 88 w 103"/>
                  <a:gd name="T59" fmla="*/ 43 h 316"/>
                  <a:gd name="T60" fmla="*/ 89 w 103"/>
                  <a:gd name="T61" fmla="*/ 45 h 316"/>
                  <a:gd name="T62" fmla="*/ 89 w 103"/>
                  <a:gd name="T63" fmla="*/ 53 h 316"/>
                  <a:gd name="T64" fmla="*/ 88 w 103"/>
                  <a:gd name="T65" fmla="*/ 55 h 316"/>
                  <a:gd name="T66" fmla="*/ 10 w 103"/>
                  <a:gd name="T67" fmla="*/ 55 h 316"/>
                  <a:gd name="T68" fmla="*/ 9 w 103"/>
                  <a:gd name="T69" fmla="*/ 53 h 316"/>
                  <a:gd name="T70" fmla="*/ 9 w 103"/>
                  <a:gd name="T71" fmla="*/ 4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" h="316">
                    <a:moveTo>
                      <a:pt x="0" y="4"/>
                    </a:move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4"/>
                      <a:pt x="6" y="316"/>
                      <a:pt x="15" y="316"/>
                    </a:cubicBezTo>
                    <a:cubicBezTo>
                      <a:pt x="87" y="316"/>
                      <a:pt x="87" y="316"/>
                      <a:pt x="87" y="316"/>
                    </a:cubicBezTo>
                    <a:cubicBezTo>
                      <a:pt x="96" y="316"/>
                      <a:pt x="103" y="314"/>
                      <a:pt x="103" y="311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2"/>
                      <a:pt x="96" y="0"/>
                      <a:pt x="8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0"/>
                      <a:pt x="0" y="2"/>
                      <a:pt x="0" y="4"/>
                    </a:cubicBezTo>
                    <a:moveTo>
                      <a:pt x="9" y="270"/>
                    </a:moveTo>
                    <a:cubicBezTo>
                      <a:pt x="10" y="268"/>
                      <a:pt x="10" y="268"/>
                      <a:pt x="10" y="268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9" y="270"/>
                      <a:pt x="89" y="270"/>
                      <a:pt x="89" y="270"/>
                    </a:cubicBezTo>
                    <a:cubicBezTo>
                      <a:pt x="89" y="278"/>
                      <a:pt x="89" y="278"/>
                      <a:pt x="89" y="278"/>
                    </a:cubicBezTo>
                    <a:cubicBezTo>
                      <a:pt x="88" y="280"/>
                      <a:pt x="88" y="280"/>
                      <a:pt x="88" y="280"/>
                    </a:cubicBezTo>
                    <a:cubicBezTo>
                      <a:pt x="10" y="280"/>
                      <a:pt x="10" y="280"/>
                      <a:pt x="10" y="280"/>
                    </a:cubicBezTo>
                    <a:cubicBezTo>
                      <a:pt x="9" y="278"/>
                      <a:pt x="9" y="278"/>
                      <a:pt x="9" y="278"/>
                    </a:cubicBezTo>
                    <a:lnTo>
                      <a:pt x="9" y="270"/>
                    </a:lnTo>
                    <a:close/>
                    <a:moveTo>
                      <a:pt x="9" y="82"/>
                    </a:moveTo>
                    <a:cubicBezTo>
                      <a:pt x="10" y="81"/>
                      <a:pt x="10" y="81"/>
                      <a:pt x="10" y="81"/>
                    </a:cubicBezTo>
                    <a:cubicBezTo>
                      <a:pt x="88" y="81"/>
                      <a:pt x="88" y="81"/>
                      <a:pt x="88" y="81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88" y="93"/>
                      <a:pt x="88" y="93"/>
                      <a:pt x="88" y="93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9" y="91"/>
                      <a:pt x="9" y="91"/>
                      <a:pt x="9" y="91"/>
                    </a:cubicBezTo>
                    <a:lnTo>
                      <a:pt x="9" y="82"/>
                    </a:lnTo>
                    <a:close/>
                    <a:moveTo>
                      <a:pt x="9" y="45"/>
                    </a:moveTo>
                    <a:cubicBezTo>
                      <a:pt x="10" y="43"/>
                      <a:pt x="10" y="43"/>
                      <a:pt x="10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53"/>
                      <a:pt x="89" y="53"/>
                      <a:pt x="89" y="53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9" y="53"/>
                      <a:pt x="9" y="53"/>
                      <a:pt x="9" y="53"/>
                    </a:cubicBezTo>
                    <a:lnTo>
                      <a:pt x="9" y="45"/>
                    </a:lnTo>
                    <a:close/>
                  </a:path>
                </a:pathLst>
              </a:custGeom>
              <a:solidFill>
                <a:srgbClr val="DB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2071" name="组合 2070"/>
            <p:cNvGrpSpPr/>
            <p:nvPr/>
          </p:nvGrpSpPr>
          <p:grpSpPr>
            <a:xfrm>
              <a:off x="5502010" y="2459950"/>
              <a:ext cx="787845" cy="1232597"/>
              <a:chOff x="9567863" y="2238375"/>
              <a:chExt cx="885825" cy="1385888"/>
            </a:xfrm>
          </p:grpSpPr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9644063" y="2360613"/>
                <a:ext cx="766763" cy="1212850"/>
              </a:xfrm>
              <a:custGeom>
                <a:avLst/>
                <a:gdLst>
                  <a:gd name="T0" fmla="*/ 483 w 483"/>
                  <a:gd name="T1" fmla="*/ 678 h 764"/>
                  <a:gd name="T2" fmla="*/ 246 w 483"/>
                  <a:gd name="T3" fmla="*/ 764 h 764"/>
                  <a:gd name="T4" fmla="*/ 0 w 483"/>
                  <a:gd name="T5" fmla="*/ 86 h 764"/>
                  <a:gd name="T6" fmla="*/ 240 w 483"/>
                  <a:gd name="T7" fmla="*/ 0 h 764"/>
                  <a:gd name="T8" fmla="*/ 483 w 483"/>
                  <a:gd name="T9" fmla="*/ 678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764">
                    <a:moveTo>
                      <a:pt x="483" y="678"/>
                    </a:moveTo>
                    <a:lnTo>
                      <a:pt x="246" y="764"/>
                    </a:lnTo>
                    <a:lnTo>
                      <a:pt x="0" y="86"/>
                    </a:lnTo>
                    <a:lnTo>
                      <a:pt x="240" y="0"/>
                    </a:lnTo>
                    <a:lnTo>
                      <a:pt x="483" y="6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8" name="Freeform 10"/>
              <p:cNvSpPr>
                <a:spLocks noEditPoints="1"/>
              </p:cNvSpPr>
              <p:nvPr/>
            </p:nvSpPr>
            <p:spPr bwMode="auto">
              <a:xfrm>
                <a:off x="9567863" y="2238375"/>
                <a:ext cx="885825" cy="1385888"/>
              </a:xfrm>
              <a:custGeom>
                <a:avLst/>
                <a:gdLst>
                  <a:gd name="T0" fmla="*/ 1 w 209"/>
                  <a:gd name="T1" fmla="*/ 39 h 327"/>
                  <a:gd name="T2" fmla="*/ 112 w 209"/>
                  <a:gd name="T3" fmla="*/ 325 h 327"/>
                  <a:gd name="T4" fmla="*/ 128 w 209"/>
                  <a:gd name="T5" fmla="*/ 324 h 327"/>
                  <a:gd name="T6" fmla="*/ 196 w 209"/>
                  <a:gd name="T7" fmla="*/ 298 h 327"/>
                  <a:gd name="T8" fmla="*/ 208 w 209"/>
                  <a:gd name="T9" fmla="*/ 288 h 327"/>
                  <a:gd name="T10" fmla="*/ 97 w 209"/>
                  <a:gd name="T11" fmla="*/ 2 h 327"/>
                  <a:gd name="T12" fmla="*/ 81 w 209"/>
                  <a:gd name="T13" fmla="*/ 3 h 327"/>
                  <a:gd name="T14" fmla="*/ 14 w 209"/>
                  <a:gd name="T15" fmla="*/ 30 h 327"/>
                  <a:gd name="T16" fmla="*/ 1 w 209"/>
                  <a:gd name="T17" fmla="*/ 39 h 327"/>
                  <a:gd name="T18" fmla="*/ 106 w 209"/>
                  <a:gd name="T19" fmla="*/ 283 h 327"/>
                  <a:gd name="T20" fmla="*/ 107 w 209"/>
                  <a:gd name="T21" fmla="*/ 281 h 327"/>
                  <a:gd name="T22" fmla="*/ 179 w 209"/>
                  <a:gd name="T23" fmla="*/ 253 h 327"/>
                  <a:gd name="T24" fmla="*/ 181 w 209"/>
                  <a:gd name="T25" fmla="*/ 254 h 327"/>
                  <a:gd name="T26" fmla="*/ 184 w 209"/>
                  <a:gd name="T27" fmla="*/ 262 h 327"/>
                  <a:gd name="T28" fmla="*/ 183 w 209"/>
                  <a:gd name="T29" fmla="*/ 264 h 327"/>
                  <a:gd name="T30" fmla="*/ 111 w 209"/>
                  <a:gd name="T31" fmla="*/ 292 h 327"/>
                  <a:gd name="T32" fmla="*/ 110 w 209"/>
                  <a:gd name="T33" fmla="*/ 291 h 327"/>
                  <a:gd name="T34" fmla="*/ 106 w 209"/>
                  <a:gd name="T35" fmla="*/ 283 h 327"/>
                  <a:gd name="T36" fmla="*/ 39 w 209"/>
                  <a:gd name="T37" fmla="*/ 108 h 327"/>
                  <a:gd name="T38" fmla="*/ 39 w 209"/>
                  <a:gd name="T39" fmla="*/ 106 h 327"/>
                  <a:gd name="T40" fmla="*/ 111 w 209"/>
                  <a:gd name="T41" fmla="*/ 78 h 327"/>
                  <a:gd name="T42" fmla="*/ 113 w 209"/>
                  <a:gd name="T43" fmla="*/ 80 h 327"/>
                  <a:gd name="T44" fmla="*/ 116 w 209"/>
                  <a:gd name="T45" fmla="*/ 87 h 327"/>
                  <a:gd name="T46" fmla="*/ 115 w 209"/>
                  <a:gd name="T47" fmla="*/ 90 h 327"/>
                  <a:gd name="T48" fmla="*/ 43 w 209"/>
                  <a:gd name="T49" fmla="*/ 118 h 327"/>
                  <a:gd name="T50" fmla="*/ 42 w 209"/>
                  <a:gd name="T51" fmla="*/ 116 h 327"/>
                  <a:gd name="T52" fmla="*/ 39 w 209"/>
                  <a:gd name="T53" fmla="*/ 108 h 327"/>
                  <a:gd name="T54" fmla="*/ 25 w 209"/>
                  <a:gd name="T55" fmla="*/ 73 h 327"/>
                  <a:gd name="T56" fmla="*/ 25 w 209"/>
                  <a:gd name="T57" fmla="*/ 71 h 327"/>
                  <a:gd name="T58" fmla="*/ 97 w 209"/>
                  <a:gd name="T59" fmla="*/ 43 h 327"/>
                  <a:gd name="T60" fmla="*/ 99 w 209"/>
                  <a:gd name="T61" fmla="*/ 45 h 327"/>
                  <a:gd name="T62" fmla="*/ 102 w 209"/>
                  <a:gd name="T63" fmla="*/ 53 h 327"/>
                  <a:gd name="T64" fmla="*/ 102 w 209"/>
                  <a:gd name="T65" fmla="*/ 55 h 327"/>
                  <a:gd name="T66" fmla="*/ 30 w 209"/>
                  <a:gd name="T67" fmla="*/ 83 h 327"/>
                  <a:gd name="T68" fmla="*/ 28 w 209"/>
                  <a:gd name="T69" fmla="*/ 81 h 327"/>
                  <a:gd name="T70" fmla="*/ 25 w 209"/>
                  <a:gd name="T71" fmla="*/ 7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9" h="327">
                    <a:moveTo>
                      <a:pt x="1" y="39"/>
                    </a:moveTo>
                    <a:cubicBezTo>
                      <a:pt x="112" y="325"/>
                      <a:pt x="112" y="325"/>
                      <a:pt x="112" y="325"/>
                    </a:cubicBezTo>
                    <a:cubicBezTo>
                      <a:pt x="113" y="327"/>
                      <a:pt x="120" y="327"/>
                      <a:pt x="128" y="324"/>
                    </a:cubicBezTo>
                    <a:cubicBezTo>
                      <a:pt x="196" y="298"/>
                      <a:pt x="196" y="298"/>
                      <a:pt x="196" y="298"/>
                    </a:cubicBezTo>
                    <a:cubicBezTo>
                      <a:pt x="204" y="294"/>
                      <a:pt x="209" y="290"/>
                      <a:pt x="208" y="288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6" y="0"/>
                      <a:pt x="89" y="0"/>
                      <a:pt x="81" y="3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6" y="33"/>
                      <a:pt x="0" y="37"/>
                      <a:pt x="1" y="39"/>
                    </a:cubicBezTo>
                    <a:moveTo>
                      <a:pt x="106" y="283"/>
                    </a:moveTo>
                    <a:cubicBezTo>
                      <a:pt x="107" y="281"/>
                      <a:pt x="107" y="281"/>
                      <a:pt x="107" y="281"/>
                    </a:cubicBezTo>
                    <a:cubicBezTo>
                      <a:pt x="179" y="253"/>
                      <a:pt x="179" y="253"/>
                      <a:pt x="179" y="253"/>
                    </a:cubicBezTo>
                    <a:cubicBezTo>
                      <a:pt x="181" y="254"/>
                      <a:pt x="181" y="254"/>
                      <a:pt x="181" y="254"/>
                    </a:cubicBezTo>
                    <a:cubicBezTo>
                      <a:pt x="184" y="262"/>
                      <a:pt x="184" y="262"/>
                      <a:pt x="184" y="262"/>
                    </a:cubicBezTo>
                    <a:cubicBezTo>
                      <a:pt x="183" y="264"/>
                      <a:pt x="183" y="264"/>
                      <a:pt x="183" y="264"/>
                    </a:cubicBezTo>
                    <a:cubicBezTo>
                      <a:pt x="111" y="292"/>
                      <a:pt x="111" y="292"/>
                      <a:pt x="111" y="292"/>
                    </a:cubicBezTo>
                    <a:cubicBezTo>
                      <a:pt x="110" y="291"/>
                      <a:pt x="110" y="291"/>
                      <a:pt x="110" y="291"/>
                    </a:cubicBezTo>
                    <a:lnTo>
                      <a:pt x="106" y="283"/>
                    </a:lnTo>
                    <a:close/>
                    <a:moveTo>
                      <a:pt x="39" y="108"/>
                    </a:moveTo>
                    <a:cubicBezTo>
                      <a:pt x="39" y="106"/>
                      <a:pt x="39" y="106"/>
                      <a:pt x="39" y="106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3" y="80"/>
                      <a:pt x="113" y="80"/>
                      <a:pt x="113" y="80"/>
                    </a:cubicBezTo>
                    <a:cubicBezTo>
                      <a:pt x="116" y="87"/>
                      <a:pt x="116" y="87"/>
                      <a:pt x="116" y="87"/>
                    </a:cubicBezTo>
                    <a:cubicBezTo>
                      <a:pt x="115" y="90"/>
                      <a:pt x="115" y="90"/>
                      <a:pt x="115" y="90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2" y="116"/>
                      <a:pt x="42" y="116"/>
                      <a:pt x="42" y="116"/>
                    </a:cubicBezTo>
                    <a:lnTo>
                      <a:pt x="39" y="108"/>
                    </a:lnTo>
                    <a:close/>
                    <a:moveTo>
                      <a:pt x="25" y="73"/>
                    </a:moveTo>
                    <a:cubicBezTo>
                      <a:pt x="25" y="71"/>
                      <a:pt x="25" y="71"/>
                      <a:pt x="25" y="71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5"/>
                      <a:pt x="99" y="45"/>
                      <a:pt x="99" y="45"/>
                    </a:cubicBezTo>
                    <a:cubicBezTo>
                      <a:pt x="102" y="53"/>
                      <a:pt x="102" y="53"/>
                      <a:pt x="102" y="53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8" y="81"/>
                      <a:pt x="28" y="81"/>
                      <a:pt x="28" y="81"/>
                    </a:cubicBezTo>
                    <a:lnTo>
                      <a:pt x="25" y="73"/>
                    </a:lnTo>
                    <a:close/>
                  </a:path>
                </a:pathLst>
              </a:custGeom>
              <a:solidFill>
                <a:srgbClr val="589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2073" name="组合 2072"/>
            <p:cNvGrpSpPr/>
            <p:nvPr/>
          </p:nvGrpSpPr>
          <p:grpSpPr>
            <a:xfrm>
              <a:off x="4721224" y="2512191"/>
              <a:ext cx="392511" cy="1191651"/>
              <a:chOff x="8689975" y="2297113"/>
              <a:chExt cx="441325" cy="1339850"/>
            </a:xfrm>
          </p:grpSpPr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8712200" y="2424113"/>
                <a:ext cx="398463" cy="1144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" name="Freeform 12"/>
              <p:cNvSpPr>
                <a:spLocks noEditPoints="1"/>
              </p:cNvSpPr>
              <p:nvPr/>
            </p:nvSpPr>
            <p:spPr bwMode="auto">
              <a:xfrm>
                <a:off x="8689975" y="2297113"/>
                <a:ext cx="441325" cy="1339850"/>
              </a:xfrm>
              <a:custGeom>
                <a:avLst/>
                <a:gdLst>
                  <a:gd name="T0" fmla="*/ 0 w 104"/>
                  <a:gd name="T1" fmla="*/ 4 h 316"/>
                  <a:gd name="T2" fmla="*/ 0 w 104"/>
                  <a:gd name="T3" fmla="*/ 311 h 316"/>
                  <a:gd name="T4" fmla="*/ 16 w 104"/>
                  <a:gd name="T5" fmla="*/ 316 h 316"/>
                  <a:gd name="T6" fmla="*/ 88 w 104"/>
                  <a:gd name="T7" fmla="*/ 316 h 316"/>
                  <a:gd name="T8" fmla="*/ 104 w 104"/>
                  <a:gd name="T9" fmla="*/ 311 h 316"/>
                  <a:gd name="T10" fmla="*/ 104 w 104"/>
                  <a:gd name="T11" fmla="*/ 4 h 316"/>
                  <a:gd name="T12" fmla="*/ 88 w 104"/>
                  <a:gd name="T13" fmla="*/ 0 h 316"/>
                  <a:gd name="T14" fmla="*/ 16 w 104"/>
                  <a:gd name="T15" fmla="*/ 0 h 316"/>
                  <a:gd name="T16" fmla="*/ 0 w 104"/>
                  <a:gd name="T17" fmla="*/ 4 h 316"/>
                  <a:gd name="T18" fmla="*/ 10 w 104"/>
                  <a:gd name="T19" fmla="*/ 270 h 316"/>
                  <a:gd name="T20" fmla="*/ 11 w 104"/>
                  <a:gd name="T21" fmla="*/ 268 h 316"/>
                  <a:gd name="T22" fmla="*/ 89 w 104"/>
                  <a:gd name="T23" fmla="*/ 268 h 316"/>
                  <a:gd name="T24" fmla="*/ 90 w 104"/>
                  <a:gd name="T25" fmla="*/ 270 h 316"/>
                  <a:gd name="T26" fmla="*/ 90 w 104"/>
                  <a:gd name="T27" fmla="*/ 278 h 316"/>
                  <a:gd name="T28" fmla="*/ 89 w 104"/>
                  <a:gd name="T29" fmla="*/ 280 h 316"/>
                  <a:gd name="T30" fmla="*/ 11 w 104"/>
                  <a:gd name="T31" fmla="*/ 280 h 316"/>
                  <a:gd name="T32" fmla="*/ 10 w 104"/>
                  <a:gd name="T33" fmla="*/ 278 h 316"/>
                  <a:gd name="T34" fmla="*/ 10 w 104"/>
                  <a:gd name="T35" fmla="*/ 270 h 316"/>
                  <a:gd name="T36" fmla="*/ 10 w 104"/>
                  <a:gd name="T37" fmla="*/ 82 h 316"/>
                  <a:gd name="T38" fmla="*/ 11 w 104"/>
                  <a:gd name="T39" fmla="*/ 81 h 316"/>
                  <a:gd name="T40" fmla="*/ 89 w 104"/>
                  <a:gd name="T41" fmla="*/ 81 h 316"/>
                  <a:gd name="T42" fmla="*/ 90 w 104"/>
                  <a:gd name="T43" fmla="*/ 82 h 316"/>
                  <a:gd name="T44" fmla="*/ 90 w 104"/>
                  <a:gd name="T45" fmla="*/ 91 h 316"/>
                  <a:gd name="T46" fmla="*/ 89 w 104"/>
                  <a:gd name="T47" fmla="*/ 93 h 316"/>
                  <a:gd name="T48" fmla="*/ 11 w 104"/>
                  <a:gd name="T49" fmla="*/ 93 h 316"/>
                  <a:gd name="T50" fmla="*/ 10 w 104"/>
                  <a:gd name="T51" fmla="*/ 91 h 316"/>
                  <a:gd name="T52" fmla="*/ 10 w 104"/>
                  <a:gd name="T53" fmla="*/ 82 h 316"/>
                  <a:gd name="T54" fmla="*/ 10 w 104"/>
                  <a:gd name="T55" fmla="*/ 45 h 316"/>
                  <a:gd name="T56" fmla="*/ 11 w 104"/>
                  <a:gd name="T57" fmla="*/ 43 h 316"/>
                  <a:gd name="T58" fmla="*/ 89 w 104"/>
                  <a:gd name="T59" fmla="*/ 43 h 316"/>
                  <a:gd name="T60" fmla="*/ 90 w 104"/>
                  <a:gd name="T61" fmla="*/ 45 h 316"/>
                  <a:gd name="T62" fmla="*/ 90 w 104"/>
                  <a:gd name="T63" fmla="*/ 53 h 316"/>
                  <a:gd name="T64" fmla="*/ 89 w 104"/>
                  <a:gd name="T65" fmla="*/ 55 h 316"/>
                  <a:gd name="T66" fmla="*/ 11 w 104"/>
                  <a:gd name="T67" fmla="*/ 55 h 316"/>
                  <a:gd name="T68" fmla="*/ 10 w 104"/>
                  <a:gd name="T69" fmla="*/ 53 h 316"/>
                  <a:gd name="T70" fmla="*/ 10 w 104"/>
                  <a:gd name="T71" fmla="*/ 4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" h="316">
                    <a:moveTo>
                      <a:pt x="0" y="4"/>
                    </a:move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4"/>
                      <a:pt x="7" y="316"/>
                      <a:pt x="16" y="316"/>
                    </a:cubicBezTo>
                    <a:cubicBezTo>
                      <a:pt x="88" y="316"/>
                      <a:pt x="88" y="316"/>
                      <a:pt x="88" y="316"/>
                    </a:cubicBezTo>
                    <a:cubicBezTo>
                      <a:pt x="97" y="316"/>
                      <a:pt x="104" y="314"/>
                      <a:pt x="104" y="311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2"/>
                      <a:pt x="97" y="0"/>
                      <a:pt x="8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2"/>
                      <a:pt x="0" y="4"/>
                    </a:cubicBezTo>
                    <a:moveTo>
                      <a:pt x="10" y="270"/>
                    </a:moveTo>
                    <a:cubicBezTo>
                      <a:pt x="11" y="268"/>
                      <a:pt x="11" y="268"/>
                      <a:pt x="11" y="268"/>
                    </a:cubicBezTo>
                    <a:cubicBezTo>
                      <a:pt x="89" y="268"/>
                      <a:pt x="89" y="268"/>
                      <a:pt x="89" y="268"/>
                    </a:cubicBezTo>
                    <a:cubicBezTo>
                      <a:pt x="90" y="270"/>
                      <a:pt x="90" y="270"/>
                      <a:pt x="90" y="270"/>
                    </a:cubicBezTo>
                    <a:cubicBezTo>
                      <a:pt x="90" y="278"/>
                      <a:pt x="90" y="278"/>
                      <a:pt x="90" y="278"/>
                    </a:cubicBezTo>
                    <a:cubicBezTo>
                      <a:pt x="89" y="280"/>
                      <a:pt x="89" y="280"/>
                      <a:pt x="89" y="280"/>
                    </a:cubicBezTo>
                    <a:cubicBezTo>
                      <a:pt x="11" y="280"/>
                      <a:pt x="11" y="280"/>
                      <a:pt x="11" y="280"/>
                    </a:cubicBezTo>
                    <a:cubicBezTo>
                      <a:pt x="10" y="278"/>
                      <a:pt x="10" y="278"/>
                      <a:pt x="10" y="278"/>
                    </a:cubicBezTo>
                    <a:lnTo>
                      <a:pt x="10" y="270"/>
                    </a:lnTo>
                    <a:close/>
                    <a:moveTo>
                      <a:pt x="10" y="82"/>
                    </a:moveTo>
                    <a:cubicBezTo>
                      <a:pt x="11" y="81"/>
                      <a:pt x="11" y="81"/>
                      <a:pt x="11" y="81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90" y="91"/>
                      <a:pt x="90" y="91"/>
                      <a:pt x="90" y="91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0" y="91"/>
                      <a:pt x="10" y="91"/>
                      <a:pt x="10" y="91"/>
                    </a:cubicBezTo>
                    <a:lnTo>
                      <a:pt x="10" y="82"/>
                    </a:lnTo>
                    <a:close/>
                    <a:moveTo>
                      <a:pt x="10" y="45"/>
                    </a:moveTo>
                    <a:cubicBezTo>
                      <a:pt x="11" y="43"/>
                      <a:pt x="11" y="43"/>
                      <a:pt x="11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90" y="45"/>
                      <a:pt x="90" y="45"/>
                      <a:pt x="90" y="45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89" y="55"/>
                      <a:pt x="89" y="55"/>
                      <a:pt x="89" y="5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0" y="53"/>
                      <a:pt x="10" y="53"/>
                      <a:pt x="10" y="53"/>
                    </a:cubicBez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E04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2074" name="组合 2073"/>
            <p:cNvGrpSpPr/>
            <p:nvPr/>
          </p:nvGrpSpPr>
          <p:grpSpPr>
            <a:xfrm>
              <a:off x="4332949" y="2512191"/>
              <a:ext cx="388276" cy="1191651"/>
              <a:chOff x="8253413" y="2297113"/>
              <a:chExt cx="436563" cy="1339850"/>
            </a:xfrm>
          </p:grpSpPr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8270875" y="2424113"/>
                <a:ext cx="403225" cy="1144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" name="Freeform 14"/>
              <p:cNvSpPr>
                <a:spLocks noEditPoints="1"/>
              </p:cNvSpPr>
              <p:nvPr/>
            </p:nvSpPr>
            <p:spPr bwMode="auto">
              <a:xfrm>
                <a:off x="8253413" y="2297113"/>
                <a:ext cx="436563" cy="1339850"/>
              </a:xfrm>
              <a:custGeom>
                <a:avLst/>
                <a:gdLst>
                  <a:gd name="T0" fmla="*/ 0 w 103"/>
                  <a:gd name="T1" fmla="*/ 4 h 316"/>
                  <a:gd name="T2" fmla="*/ 0 w 103"/>
                  <a:gd name="T3" fmla="*/ 311 h 316"/>
                  <a:gd name="T4" fmla="*/ 16 w 103"/>
                  <a:gd name="T5" fmla="*/ 316 h 316"/>
                  <a:gd name="T6" fmla="*/ 88 w 103"/>
                  <a:gd name="T7" fmla="*/ 316 h 316"/>
                  <a:gd name="T8" fmla="*/ 103 w 103"/>
                  <a:gd name="T9" fmla="*/ 311 h 316"/>
                  <a:gd name="T10" fmla="*/ 103 w 103"/>
                  <a:gd name="T11" fmla="*/ 4 h 316"/>
                  <a:gd name="T12" fmla="*/ 88 w 103"/>
                  <a:gd name="T13" fmla="*/ 0 h 316"/>
                  <a:gd name="T14" fmla="*/ 16 w 103"/>
                  <a:gd name="T15" fmla="*/ 0 h 316"/>
                  <a:gd name="T16" fmla="*/ 0 w 103"/>
                  <a:gd name="T17" fmla="*/ 4 h 316"/>
                  <a:gd name="T18" fmla="*/ 10 w 103"/>
                  <a:gd name="T19" fmla="*/ 270 h 316"/>
                  <a:gd name="T20" fmla="*/ 11 w 103"/>
                  <a:gd name="T21" fmla="*/ 268 h 316"/>
                  <a:gd name="T22" fmla="*/ 88 w 103"/>
                  <a:gd name="T23" fmla="*/ 268 h 316"/>
                  <a:gd name="T24" fmla="*/ 89 w 103"/>
                  <a:gd name="T25" fmla="*/ 270 h 316"/>
                  <a:gd name="T26" fmla="*/ 89 w 103"/>
                  <a:gd name="T27" fmla="*/ 278 h 316"/>
                  <a:gd name="T28" fmla="*/ 88 w 103"/>
                  <a:gd name="T29" fmla="*/ 280 h 316"/>
                  <a:gd name="T30" fmla="*/ 11 w 103"/>
                  <a:gd name="T31" fmla="*/ 280 h 316"/>
                  <a:gd name="T32" fmla="*/ 10 w 103"/>
                  <a:gd name="T33" fmla="*/ 278 h 316"/>
                  <a:gd name="T34" fmla="*/ 10 w 103"/>
                  <a:gd name="T35" fmla="*/ 270 h 316"/>
                  <a:gd name="T36" fmla="*/ 10 w 103"/>
                  <a:gd name="T37" fmla="*/ 82 h 316"/>
                  <a:gd name="T38" fmla="*/ 11 w 103"/>
                  <a:gd name="T39" fmla="*/ 81 h 316"/>
                  <a:gd name="T40" fmla="*/ 88 w 103"/>
                  <a:gd name="T41" fmla="*/ 81 h 316"/>
                  <a:gd name="T42" fmla="*/ 89 w 103"/>
                  <a:gd name="T43" fmla="*/ 82 h 316"/>
                  <a:gd name="T44" fmla="*/ 89 w 103"/>
                  <a:gd name="T45" fmla="*/ 91 h 316"/>
                  <a:gd name="T46" fmla="*/ 88 w 103"/>
                  <a:gd name="T47" fmla="*/ 93 h 316"/>
                  <a:gd name="T48" fmla="*/ 11 w 103"/>
                  <a:gd name="T49" fmla="*/ 93 h 316"/>
                  <a:gd name="T50" fmla="*/ 10 w 103"/>
                  <a:gd name="T51" fmla="*/ 91 h 316"/>
                  <a:gd name="T52" fmla="*/ 10 w 103"/>
                  <a:gd name="T53" fmla="*/ 82 h 316"/>
                  <a:gd name="T54" fmla="*/ 10 w 103"/>
                  <a:gd name="T55" fmla="*/ 45 h 316"/>
                  <a:gd name="T56" fmla="*/ 11 w 103"/>
                  <a:gd name="T57" fmla="*/ 43 h 316"/>
                  <a:gd name="T58" fmla="*/ 88 w 103"/>
                  <a:gd name="T59" fmla="*/ 43 h 316"/>
                  <a:gd name="T60" fmla="*/ 89 w 103"/>
                  <a:gd name="T61" fmla="*/ 45 h 316"/>
                  <a:gd name="T62" fmla="*/ 89 w 103"/>
                  <a:gd name="T63" fmla="*/ 53 h 316"/>
                  <a:gd name="T64" fmla="*/ 88 w 103"/>
                  <a:gd name="T65" fmla="*/ 55 h 316"/>
                  <a:gd name="T66" fmla="*/ 11 w 103"/>
                  <a:gd name="T67" fmla="*/ 55 h 316"/>
                  <a:gd name="T68" fmla="*/ 10 w 103"/>
                  <a:gd name="T69" fmla="*/ 53 h 316"/>
                  <a:gd name="T70" fmla="*/ 10 w 103"/>
                  <a:gd name="T71" fmla="*/ 4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" h="316">
                    <a:moveTo>
                      <a:pt x="0" y="4"/>
                    </a:move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4"/>
                      <a:pt x="7" y="316"/>
                      <a:pt x="16" y="316"/>
                    </a:cubicBezTo>
                    <a:cubicBezTo>
                      <a:pt x="88" y="316"/>
                      <a:pt x="88" y="316"/>
                      <a:pt x="88" y="316"/>
                    </a:cubicBezTo>
                    <a:cubicBezTo>
                      <a:pt x="96" y="316"/>
                      <a:pt x="103" y="314"/>
                      <a:pt x="103" y="311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2"/>
                      <a:pt x="96" y="0"/>
                      <a:pt x="8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2"/>
                      <a:pt x="0" y="4"/>
                    </a:cubicBezTo>
                    <a:moveTo>
                      <a:pt x="10" y="270"/>
                    </a:moveTo>
                    <a:cubicBezTo>
                      <a:pt x="11" y="268"/>
                      <a:pt x="11" y="268"/>
                      <a:pt x="11" y="268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9" y="270"/>
                      <a:pt x="89" y="270"/>
                      <a:pt x="89" y="270"/>
                    </a:cubicBezTo>
                    <a:cubicBezTo>
                      <a:pt x="89" y="278"/>
                      <a:pt x="89" y="278"/>
                      <a:pt x="89" y="278"/>
                    </a:cubicBezTo>
                    <a:cubicBezTo>
                      <a:pt x="88" y="280"/>
                      <a:pt x="88" y="280"/>
                      <a:pt x="88" y="280"/>
                    </a:cubicBezTo>
                    <a:cubicBezTo>
                      <a:pt x="11" y="280"/>
                      <a:pt x="11" y="280"/>
                      <a:pt x="11" y="280"/>
                    </a:cubicBezTo>
                    <a:cubicBezTo>
                      <a:pt x="10" y="278"/>
                      <a:pt x="10" y="278"/>
                      <a:pt x="10" y="278"/>
                    </a:cubicBezTo>
                    <a:lnTo>
                      <a:pt x="10" y="270"/>
                    </a:lnTo>
                    <a:close/>
                    <a:moveTo>
                      <a:pt x="10" y="82"/>
                    </a:moveTo>
                    <a:cubicBezTo>
                      <a:pt x="11" y="81"/>
                      <a:pt x="11" y="81"/>
                      <a:pt x="11" y="81"/>
                    </a:cubicBezTo>
                    <a:cubicBezTo>
                      <a:pt x="88" y="81"/>
                      <a:pt x="88" y="81"/>
                      <a:pt x="88" y="81"/>
                    </a:cubicBezTo>
                    <a:cubicBezTo>
                      <a:pt x="89" y="82"/>
                      <a:pt x="89" y="82"/>
                      <a:pt x="89" y="82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88" y="93"/>
                      <a:pt x="88" y="93"/>
                      <a:pt x="88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0" y="91"/>
                      <a:pt x="10" y="91"/>
                      <a:pt x="10" y="91"/>
                    </a:cubicBezTo>
                    <a:lnTo>
                      <a:pt x="10" y="82"/>
                    </a:lnTo>
                    <a:close/>
                    <a:moveTo>
                      <a:pt x="10" y="45"/>
                    </a:moveTo>
                    <a:cubicBezTo>
                      <a:pt x="11" y="43"/>
                      <a:pt x="11" y="43"/>
                      <a:pt x="11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53"/>
                      <a:pt x="89" y="53"/>
                      <a:pt x="89" y="53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0" y="53"/>
                      <a:pt x="10" y="53"/>
                      <a:pt x="10" y="53"/>
                    </a:cubicBez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EBC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</p:grpSp>
      <p:grpSp>
        <p:nvGrpSpPr>
          <p:cNvPr id="2076" name="组合 2075"/>
          <p:cNvGrpSpPr/>
          <p:nvPr/>
        </p:nvGrpSpPr>
        <p:grpSpPr>
          <a:xfrm>
            <a:off x="1319446" y="2197359"/>
            <a:ext cx="821450" cy="944092"/>
            <a:chOff x="4778375" y="1403350"/>
            <a:chExt cx="1784350" cy="1652588"/>
          </a:xfrm>
        </p:grpSpPr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4778375" y="1403350"/>
              <a:ext cx="1784350" cy="1652588"/>
            </a:xfrm>
            <a:custGeom>
              <a:avLst/>
              <a:gdLst>
                <a:gd name="T0" fmla="*/ 644 w 1124"/>
                <a:gd name="T1" fmla="*/ 29 h 1041"/>
                <a:gd name="T2" fmla="*/ 1124 w 1124"/>
                <a:gd name="T3" fmla="*/ 593 h 1041"/>
                <a:gd name="T4" fmla="*/ 598 w 1124"/>
                <a:gd name="T5" fmla="*/ 1041 h 1041"/>
                <a:gd name="T6" fmla="*/ 0 w 1124"/>
                <a:gd name="T7" fmla="*/ 342 h 1041"/>
                <a:gd name="T8" fmla="*/ 403 w 1124"/>
                <a:gd name="T9" fmla="*/ 0 h 1041"/>
                <a:gd name="T10" fmla="*/ 644 w 1124"/>
                <a:gd name="T11" fmla="*/ 29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4" h="1041">
                  <a:moveTo>
                    <a:pt x="644" y="29"/>
                  </a:moveTo>
                  <a:lnTo>
                    <a:pt x="1124" y="593"/>
                  </a:lnTo>
                  <a:lnTo>
                    <a:pt x="598" y="1041"/>
                  </a:lnTo>
                  <a:lnTo>
                    <a:pt x="0" y="342"/>
                  </a:lnTo>
                  <a:lnTo>
                    <a:pt x="403" y="0"/>
                  </a:lnTo>
                  <a:lnTo>
                    <a:pt x="64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418138" y="1403350"/>
              <a:ext cx="382588" cy="215900"/>
            </a:xfrm>
            <a:custGeom>
              <a:avLst/>
              <a:gdLst>
                <a:gd name="T0" fmla="*/ 0 w 241"/>
                <a:gd name="T1" fmla="*/ 0 h 136"/>
                <a:gd name="T2" fmla="*/ 241 w 241"/>
                <a:gd name="T3" fmla="*/ 29 h 136"/>
                <a:gd name="T4" fmla="*/ 115 w 241"/>
                <a:gd name="T5" fmla="*/ 136 h 136"/>
                <a:gd name="T6" fmla="*/ 0 w 241"/>
                <a:gd name="T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136">
                  <a:moveTo>
                    <a:pt x="0" y="0"/>
                  </a:moveTo>
                  <a:lnTo>
                    <a:pt x="241" y="29"/>
                  </a:lnTo>
                  <a:lnTo>
                    <a:pt x="115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184775" y="1700213"/>
              <a:ext cx="692150" cy="596900"/>
            </a:xfrm>
            <a:custGeom>
              <a:avLst/>
              <a:gdLst>
                <a:gd name="T0" fmla="*/ 10 w 163"/>
                <a:gd name="T1" fmla="*/ 139 h 141"/>
                <a:gd name="T2" fmla="*/ 160 w 163"/>
                <a:gd name="T3" fmla="*/ 11 h 141"/>
                <a:gd name="T4" fmla="*/ 160 w 163"/>
                <a:gd name="T5" fmla="*/ 2 h 141"/>
                <a:gd name="T6" fmla="*/ 152 w 163"/>
                <a:gd name="T7" fmla="*/ 2 h 141"/>
                <a:gd name="T8" fmla="*/ 3 w 163"/>
                <a:gd name="T9" fmla="*/ 129 h 141"/>
                <a:gd name="T10" fmla="*/ 2 w 163"/>
                <a:gd name="T11" fmla="*/ 138 h 141"/>
                <a:gd name="T12" fmla="*/ 10 w 163"/>
                <a:gd name="T13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41">
                  <a:moveTo>
                    <a:pt x="10" y="139"/>
                  </a:moveTo>
                  <a:cubicBezTo>
                    <a:pt x="160" y="11"/>
                    <a:pt x="160" y="11"/>
                    <a:pt x="160" y="11"/>
                  </a:cubicBezTo>
                  <a:cubicBezTo>
                    <a:pt x="162" y="9"/>
                    <a:pt x="163" y="5"/>
                    <a:pt x="160" y="2"/>
                  </a:cubicBezTo>
                  <a:cubicBezTo>
                    <a:pt x="158" y="0"/>
                    <a:pt x="155" y="0"/>
                    <a:pt x="152" y="2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0" y="132"/>
                    <a:pt x="0" y="135"/>
                    <a:pt x="2" y="138"/>
                  </a:cubicBezTo>
                  <a:cubicBezTo>
                    <a:pt x="4" y="140"/>
                    <a:pt x="8" y="141"/>
                    <a:pt x="10" y="139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262563" y="1789113"/>
              <a:ext cx="690563" cy="596900"/>
            </a:xfrm>
            <a:custGeom>
              <a:avLst/>
              <a:gdLst>
                <a:gd name="T0" fmla="*/ 11 w 163"/>
                <a:gd name="T1" fmla="*/ 139 h 141"/>
                <a:gd name="T2" fmla="*/ 160 w 163"/>
                <a:gd name="T3" fmla="*/ 12 h 141"/>
                <a:gd name="T4" fmla="*/ 161 w 163"/>
                <a:gd name="T5" fmla="*/ 3 h 141"/>
                <a:gd name="T6" fmla="*/ 153 w 163"/>
                <a:gd name="T7" fmla="*/ 3 h 141"/>
                <a:gd name="T8" fmla="*/ 3 w 163"/>
                <a:gd name="T9" fmla="*/ 130 h 141"/>
                <a:gd name="T10" fmla="*/ 3 w 163"/>
                <a:gd name="T11" fmla="*/ 139 h 141"/>
                <a:gd name="T12" fmla="*/ 11 w 163"/>
                <a:gd name="T13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41">
                  <a:moveTo>
                    <a:pt x="11" y="139"/>
                  </a:moveTo>
                  <a:cubicBezTo>
                    <a:pt x="160" y="12"/>
                    <a:pt x="160" y="12"/>
                    <a:pt x="160" y="12"/>
                  </a:cubicBezTo>
                  <a:cubicBezTo>
                    <a:pt x="163" y="10"/>
                    <a:pt x="163" y="6"/>
                    <a:pt x="161" y="3"/>
                  </a:cubicBezTo>
                  <a:cubicBezTo>
                    <a:pt x="159" y="1"/>
                    <a:pt x="155" y="0"/>
                    <a:pt x="153" y="3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1" y="132"/>
                    <a:pt x="0" y="136"/>
                    <a:pt x="3" y="139"/>
                  </a:cubicBezTo>
                  <a:cubicBezTo>
                    <a:pt x="5" y="141"/>
                    <a:pt x="8" y="141"/>
                    <a:pt x="11" y="139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341938" y="1882775"/>
              <a:ext cx="690563" cy="596900"/>
            </a:xfrm>
            <a:custGeom>
              <a:avLst/>
              <a:gdLst>
                <a:gd name="T0" fmla="*/ 11 w 163"/>
                <a:gd name="T1" fmla="*/ 139 h 141"/>
                <a:gd name="T2" fmla="*/ 160 w 163"/>
                <a:gd name="T3" fmla="*/ 11 h 141"/>
                <a:gd name="T4" fmla="*/ 161 w 163"/>
                <a:gd name="T5" fmla="*/ 3 h 141"/>
                <a:gd name="T6" fmla="*/ 152 w 163"/>
                <a:gd name="T7" fmla="*/ 2 h 141"/>
                <a:gd name="T8" fmla="*/ 3 w 163"/>
                <a:gd name="T9" fmla="*/ 130 h 141"/>
                <a:gd name="T10" fmla="*/ 2 w 163"/>
                <a:gd name="T11" fmla="*/ 138 h 141"/>
                <a:gd name="T12" fmla="*/ 11 w 163"/>
                <a:gd name="T13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41">
                  <a:moveTo>
                    <a:pt x="11" y="139"/>
                  </a:moveTo>
                  <a:cubicBezTo>
                    <a:pt x="160" y="11"/>
                    <a:pt x="160" y="11"/>
                    <a:pt x="160" y="11"/>
                  </a:cubicBezTo>
                  <a:cubicBezTo>
                    <a:pt x="163" y="9"/>
                    <a:pt x="163" y="6"/>
                    <a:pt x="161" y="3"/>
                  </a:cubicBezTo>
                  <a:cubicBezTo>
                    <a:pt x="159" y="0"/>
                    <a:pt x="155" y="0"/>
                    <a:pt x="152" y="2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0" y="132"/>
                    <a:pt x="0" y="136"/>
                    <a:pt x="2" y="138"/>
                  </a:cubicBezTo>
                  <a:cubicBezTo>
                    <a:pt x="4" y="141"/>
                    <a:pt x="8" y="141"/>
                    <a:pt x="11" y="139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422900" y="1974850"/>
              <a:ext cx="685800" cy="598488"/>
            </a:xfrm>
            <a:custGeom>
              <a:avLst/>
              <a:gdLst>
                <a:gd name="T0" fmla="*/ 10 w 162"/>
                <a:gd name="T1" fmla="*/ 139 h 141"/>
                <a:gd name="T2" fmla="*/ 160 w 162"/>
                <a:gd name="T3" fmla="*/ 11 h 141"/>
                <a:gd name="T4" fmla="*/ 160 w 162"/>
                <a:gd name="T5" fmla="*/ 3 h 141"/>
                <a:gd name="T6" fmla="*/ 152 w 162"/>
                <a:gd name="T7" fmla="*/ 2 h 141"/>
                <a:gd name="T8" fmla="*/ 2 w 162"/>
                <a:gd name="T9" fmla="*/ 130 h 141"/>
                <a:gd name="T10" fmla="*/ 2 w 162"/>
                <a:gd name="T11" fmla="*/ 138 h 141"/>
                <a:gd name="T12" fmla="*/ 10 w 162"/>
                <a:gd name="T13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41">
                  <a:moveTo>
                    <a:pt x="10" y="139"/>
                  </a:moveTo>
                  <a:cubicBezTo>
                    <a:pt x="160" y="11"/>
                    <a:pt x="160" y="11"/>
                    <a:pt x="160" y="11"/>
                  </a:cubicBezTo>
                  <a:cubicBezTo>
                    <a:pt x="162" y="9"/>
                    <a:pt x="162" y="5"/>
                    <a:pt x="160" y="3"/>
                  </a:cubicBezTo>
                  <a:cubicBezTo>
                    <a:pt x="158" y="0"/>
                    <a:pt x="154" y="0"/>
                    <a:pt x="152" y="2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0" y="132"/>
                    <a:pt x="0" y="136"/>
                    <a:pt x="2" y="138"/>
                  </a:cubicBezTo>
                  <a:cubicBezTo>
                    <a:pt x="4" y="141"/>
                    <a:pt x="8" y="141"/>
                    <a:pt x="10" y="139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499100" y="2068513"/>
              <a:ext cx="690563" cy="598488"/>
            </a:xfrm>
            <a:custGeom>
              <a:avLst/>
              <a:gdLst>
                <a:gd name="T0" fmla="*/ 11 w 163"/>
                <a:gd name="T1" fmla="*/ 139 h 141"/>
                <a:gd name="T2" fmla="*/ 160 w 163"/>
                <a:gd name="T3" fmla="*/ 11 h 141"/>
                <a:gd name="T4" fmla="*/ 161 w 163"/>
                <a:gd name="T5" fmla="*/ 3 h 141"/>
                <a:gd name="T6" fmla="*/ 152 w 163"/>
                <a:gd name="T7" fmla="*/ 2 h 141"/>
                <a:gd name="T8" fmla="*/ 3 w 163"/>
                <a:gd name="T9" fmla="*/ 130 h 141"/>
                <a:gd name="T10" fmla="*/ 2 w 163"/>
                <a:gd name="T11" fmla="*/ 138 h 141"/>
                <a:gd name="T12" fmla="*/ 11 w 163"/>
                <a:gd name="T13" fmla="*/ 1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41">
                  <a:moveTo>
                    <a:pt x="11" y="139"/>
                  </a:moveTo>
                  <a:cubicBezTo>
                    <a:pt x="160" y="11"/>
                    <a:pt x="160" y="11"/>
                    <a:pt x="160" y="11"/>
                  </a:cubicBezTo>
                  <a:cubicBezTo>
                    <a:pt x="163" y="9"/>
                    <a:pt x="163" y="5"/>
                    <a:pt x="161" y="3"/>
                  </a:cubicBezTo>
                  <a:cubicBezTo>
                    <a:pt x="159" y="0"/>
                    <a:pt x="155" y="0"/>
                    <a:pt x="152" y="2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1" y="132"/>
                    <a:pt x="0" y="136"/>
                    <a:pt x="2" y="138"/>
                  </a:cubicBezTo>
                  <a:cubicBezTo>
                    <a:pt x="5" y="141"/>
                    <a:pt x="8" y="141"/>
                    <a:pt x="11" y="139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5580063" y="2162175"/>
              <a:ext cx="690563" cy="596900"/>
            </a:xfrm>
            <a:custGeom>
              <a:avLst/>
              <a:gdLst>
                <a:gd name="T0" fmla="*/ 10 w 163"/>
                <a:gd name="T1" fmla="*/ 138 h 141"/>
                <a:gd name="T2" fmla="*/ 160 w 163"/>
                <a:gd name="T3" fmla="*/ 11 h 141"/>
                <a:gd name="T4" fmla="*/ 161 w 163"/>
                <a:gd name="T5" fmla="*/ 2 h 141"/>
                <a:gd name="T6" fmla="*/ 152 w 163"/>
                <a:gd name="T7" fmla="*/ 2 h 141"/>
                <a:gd name="T8" fmla="*/ 3 w 163"/>
                <a:gd name="T9" fmla="*/ 129 h 141"/>
                <a:gd name="T10" fmla="*/ 2 w 163"/>
                <a:gd name="T11" fmla="*/ 138 h 141"/>
                <a:gd name="T12" fmla="*/ 10 w 163"/>
                <a:gd name="T13" fmla="*/ 13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41">
                  <a:moveTo>
                    <a:pt x="10" y="138"/>
                  </a:moveTo>
                  <a:cubicBezTo>
                    <a:pt x="160" y="11"/>
                    <a:pt x="160" y="11"/>
                    <a:pt x="160" y="11"/>
                  </a:cubicBezTo>
                  <a:cubicBezTo>
                    <a:pt x="162" y="9"/>
                    <a:pt x="163" y="5"/>
                    <a:pt x="161" y="2"/>
                  </a:cubicBezTo>
                  <a:cubicBezTo>
                    <a:pt x="158" y="0"/>
                    <a:pt x="155" y="0"/>
                    <a:pt x="152" y="2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0" y="132"/>
                    <a:pt x="0" y="135"/>
                    <a:pt x="2" y="138"/>
                  </a:cubicBezTo>
                  <a:cubicBezTo>
                    <a:pt x="4" y="140"/>
                    <a:pt x="8" y="141"/>
                    <a:pt x="10" y="138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4968875" y="1687513"/>
              <a:ext cx="458788" cy="431800"/>
            </a:xfrm>
            <a:custGeom>
              <a:avLst/>
              <a:gdLst>
                <a:gd name="T0" fmla="*/ 289 w 289"/>
                <a:gd name="T1" fmla="*/ 96 h 272"/>
                <a:gd name="T2" fmla="*/ 83 w 289"/>
                <a:gd name="T3" fmla="*/ 272 h 272"/>
                <a:gd name="T4" fmla="*/ 0 w 289"/>
                <a:gd name="T5" fmla="*/ 176 h 272"/>
                <a:gd name="T6" fmla="*/ 206 w 289"/>
                <a:gd name="T7" fmla="*/ 0 h 272"/>
                <a:gd name="T8" fmla="*/ 289 w 289"/>
                <a:gd name="T9" fmla="*/ 9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72">
                  <a:moveTo>
                    <a:pt x="289" y="96"/>
                  </a:moveTo>
                  <a:lnTo>
                    <a:pt x="83" y="272"/>
                  </a:lnTo>
                  <a:lnTo>
                    <a:pt x="0" y="176"/>
                  </a:lnTo>
                  <a:lnTo>
                    <a:pt x="206" y="0"/>
                  </a:lnTo>
                  <a:lnTo>
                    <a:pt x="289" y="96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4968875" y="1687513"/>
              <a:ext cx="458788" cy="431800"/>
            </a:xfrm>
            <a:custGeom>
              <a:avLst/>
              <a:gdLst>
                <a:gd name="T0" fmla="*/ 289 w 289"/>
                <a:gd name="T1" fmla="*/ 96 h 272"/>
                <a:gd name="T2" fmla="*/ 83 w 289"/>
                <a:gd name="T3" fmla="*/ 272 h 272"/>
                <a:gd name="T4" fmla="*/ 0 w 289"/>
                <a:gd name="T5" fmla="*/ 176 h 272"/>
                <a:gd name="T6" fmla="*/ 206 w 289"/>
                <a:gd name="T7" fmla="*/ 0 h 272"/>
                <a:gd name="T8" fmla="*/ 289 w 289"/>
                <a:gd name="T9" fmla="*/ 9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72">
                  <a:moveTo>
                    <a:pt x="289" y="96"/>
                  </a:moveTo>
                  <a:lnTo>
                    <a:pt x="83" y="272"/>
                  </a:lnTo>
                  <a:lnTo>
                    <a:pt x="0" y="176"/>
                  </a:lnTo>
                  <a:lnTo>
                    <a:pt x="206" y="0"/>
                  </a:lnTo>
                  <a:lnTo>
                    <a:pt x="289" y="96"/>
                  </a:lnTo>
                  <a:close/>
                </a:path>
              </a:pathLst>
            </a:custGeom>
            <a:noFill/>
            <a:ln w="50800" cap="rnd">
              <a:solidFill>
                <a:srgbClr val="B6B6B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2075" name="组合 2074"/>
          <p:cNvGrpSpPr/>
          <p:nvPr/>
        </p:nvGrpSpPr>
        <p:grpSpPr>
          <a:xfrm>
            <a:off x="2062818" y="1973410"/>
            <a:ext cx="560544" cy="871539"/>
            <a:chOff x="5892800" y="1085850"/>
            <a:chExt cx="1217613" cy="1525588"/>
          </a:xfrm>
        </p:grpSpPr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5892800" y="1085850"/>
              <a:ext cx="1217613" cy="1525588"/>
            </a:xfrm>
            <a:custGeom>
              <a:avLst/>
              <a:gdLst>
                <a:gd name="T0" fmla="*/ 705 w 767"/>
                <a:gd name="T1" fmla="*/ 165 h 961"/>
                <a:gd name="T2" fmla="*/ 767 w 767"/>
                <a:gd name="T3" fmla="*/ 905 h 961"/>
                <a:gd name="T4" fmla="*/ 75 w 767"/>
                <a:gd name="T5" fmla="*/ 961 h 961"/>
                <a:gd name="T6" fmla="*/ 0 w 767"/>
                <a:gd name="T7" fmla="*/ 42 h 961"/>
                <a:gd name="T8" fmla="*/ 529 w 767"/>
                <a:gd name="T9" fmla="*/ 0 h 961"/>
                <a:gd name="T10" fmla="*/ 705 w 767"/>
                <a:gd name="T11" fmla="*/ 165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961">
                  <a:moveTo>
                    <a:pt x="705" y="165"/>
                  </a:moveTo>
                  <a:lnTo>
                    <a:pt x="767" y="905"/>
                  </a:lnTo>
                  <a:lnTo>
                    <a:pt x="75" y="961"/>
                  </a:lnTo>
                  <a:lnTo>
                    <a:pt x="0" y="42"/>
                  </a:lnTo>
                  <a:lnTo>
                    <a:pt x="529" y="0"/>
                  </a:lnTo>
                  <a:lnTo>
                    <a:pt x="705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6732588" y="1085850"/>
              <a:ext cx="279400" cy="284163"/>
            </a:xfrm>
            <a:custGeom>
              <a:avLst/>
              <a:gdLst>
                <a:gd name="T0" fmla="*/ 0 w 176"/>
                <a:gd name="T1" fmla="*/ 0 h 179"/>
                <a:gd name="T2" fmla="*/ 176 w 176"/>
                <a:gd name="T3" fmla="*/ 165 h 179"/>
                <a:gd name="T4" fmla="*/ 13 w 176"/>
                <a:gd name="T5" fmla="*/ 179 h 179"/>
                <a:gd name="T6" fmla="*/ 0 w 176"/>
                <a:gd name="T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179">
                  <a:moveTo>
                    <a:pt x="0" y="0"/>
                  </a:moveTo>
                  <a:lnTo>
                    <a:pt x="176" y="165"/>
                  </a:lnTo>
                  <a:lnTo>
                    <a:pt x="13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V="1">
              <a:off x="6057900" y="1601788"/>
              <a:ext cx="831850" cy="65088"/>
            </a:xfrm>
            <a:prstGeom prst="line">
              <a:avLst/>
            </a:prstGeom>
            <a:noFill/>
            <a:ln w="50800" cap="rnd">
              <a:solidFill>
                <a:srgbClr val="B6B6B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flipV="1">
              <a:off x="6067425" y="1720850"/>
              <a:ext cx="830263" cy="68263"/>
            </a:xfrm>
            <a:prstGeom prst="line">
              <a:avLst/>
            </a:prstGeom>
            <a:noFill/>
            <a:ln w="50800" cap="rnd">
              <a:solidFill>
                <a:srgbClr val="B6B6B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6080125" y="1844675"/>
              <a:ext cx="830263" cy="66675"/>
            </a:xfrm>
            <a:prstGeom prst="line">
              <a:avLst/>
            </a:prstGeom>
            <a:noFill/>
            <a:ln w="50800" cap="rnd">
              <a:solidFill>
                <a:srgbClr val="B6B6B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V="1">
              <a:off x="6088063" y="1962150"/>
              <a:ext cx="830263" cy="68263"/>
            </a:xfrm>
            <a:prstGeom prst="line">
              <a:avLst/>
            </a:prstGeom>
            <a:noFill/>
            <a:ln w="50800" cap="rnd">
              <a:solidFill>
                <a:srgbClr val="B6B6B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6070600" y="2060575"/>
              <a:ext cx="882650" cy="119063"/>
            </a:xfrm>
            <a:custGeom>
              <a:avLst/>
              <a:gdLst>
                <a:gd name="T0" fmla="*/ 7 w 208"/>
                <a:gd name="T1" fmla="*/ 28 h 28"/>
                <a:gd name="T2" fmla="*/ 203 w 208"/>
                <a:gd name="T3" fmla="*/ 12 h 28"/>
                <a:gd name="T4" fmla="*/ 208 w 208"/>
                <a:gd name="T5" fmla="*/ 5 h 28"/>
                <a:gd name="T6" fmla="*/ 202 w 208"/>
                <a:gd name="T7" fmla="*/ 0 h 28"/>
                <a:gd name="T8" fmla="*/ 6 w 208"/>
                <a:gd name="T9" fmla="*/ 16 h 28"/>
                <a:gd name="T10" fmla="*/ 0 w 208"/>
                <a:gd name="T11" fmla="*/ 22 h 28"/>
                <a:gd name="T12" fmla="*/ 7 w 20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8">
                  <a:moveTo>
                    <a:pt x="7" y="28"/>
                  </a:moveTo>
                  <a:cubicBezTo>
                    <a:pt x="203" y="12"/>
                    <a:pt x="203" y="12"/>
                    <a:pt x="203" y="12"/>
                  </a:cubicBezTo>
                  <a:cubicBezTo>
                    <a:pt x="206" y="12"/>
                    <a:pt x="208" y="9"/>
                    <a:pt x="208" y="5"/>
                  </a:cubicBezTo>
                  <a:cubicBezTo>
                    <a:pt x="208" y="2"/>
                    <a:pt x="205" y="0"/>
                    <a:pt x="202" y="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9"/>
                    <a:pt x="0" y="22"/>
                  </a:cubicBezTo>
                  <a:cubicBezTo>
                    <a:pt x="1" y="26"/>
                    <a:pt x="4" y="28"/>
                    <a:pt x="7" y="28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48" name="Freeform 34"/>
            <p:cNvSpPr>
              <a:spLocks/>
            </p:cNvSpPr>
            <p:nvPr/>
          </p:nvSpPr>
          <p:spPr bwMode="auto">
            <a:xfrm>
              <a:off x="6080125" y="2179638"/>
              <a:ext cx="885825" cy="122238"/>
            </a:xfrm>
            <a:custGeom>
              <a:avLst/>
              <a:gdLst>
                <a:gd name="T0" fmla="*/ 7 w 209"/>
                <a:gd name="T1" fmla="*/ 28 h 29"/>
                <a:gd name="T2" fmla="*/ 203 w 209"/>
                <a:gd name="T3" fmla="*/ 12 h 29"/>
                <a:gd name="T4" fmla="*/ 209 w 209"/>
                <a:gd name="T5" fmla="*/ 6 h 29"/>
                <a:gd name="T6" fmla="*/ 202 w 209"/>
                <a:gd name="T7" fmla="*/ 0 h 29"/>
                <a:gd name="T8" fmla="*/ 6 w 209"/>
                <a:gd name="T9" fmla="*/ 16 h 29"/>
                <a:gd name="T10" fmla="*/ 1 w 209"/>
                <a:gd name="T11" fmla="*/ 23 h 29"/>
                <a:gd name="T12" fmla="*/ 7 w 209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29">
                  <a:moveTo>
                    <a:pt x="7" y="28"/>
                  </a:moveTo>
                  <a:cubicBezTo>
                    <a:pt x="203" y="12"/>
                    <a:pt x="203" y="12"/>
                    <a:pt x="203" y="12"/>
                  </a:cubicBezTo>
                  <a:cubicBezTo>
                    <a:pt x="206" y="12"/>
                    <a:pt x="209" y="9"/>
                    <a:pt x="209" y="6"/>
                  </a:cubicBezTo>
                  <a:cubicBezTo>
                    <a:pt x="208" y="3"/>
                    <a:pt x="205" y="0"/>
                    <a:pt x="202" y="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7"/>
                    <a:pt x="0" y="20"/>
                    <a:pt x="1" y="23"/>
                  </a:cubicBezTo>
                  <a:cubicBezTo>
                    <a:pt x="1" y="26"/>
                    <a:pt x="4" y="29"/>
                    <a:pt x="7" y="28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49" name="Freeform 35"/>
            <p:cNvSpPr>
              <a:spLocks/>
            </p:cNvSpPr>
            <p:nvPr/>
          </p:nvSpPr>
          <p:spPr bwMode="auto">
            <a:xfrm>
              <a:off x="6037263" y="1246188"/>
              <a:ext cx="444500" cy="233363"/>
            </a:xfrm>
            <a:custGeom>
              <a:avLst/>
              <a:gdLst>
                <a:gd name="T0" fmla="*/ 280 w 280"/>
                <a:gd name="T1" fmla="*/ 126 h 147"/>
                <a:gd name="T2" fmla="*/ 11 w 280"/>
                <a:gd name="T3" fmla="*/ 147 h 147"/>
                <a:gd name="T4" fmla="*/ 0 w 280"/>
                <a:gd name="T5" fmla="*/ 22 h 147"/>
                <a:gd name="T6" fmla="*/ 270 w 280"/>
                <a:gd name="T7" fmla="*/ 0 h 147"/>
                <a:gd name="T8" fmla="*/ 280 w 280"/>
                <a:gd name="T9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47">
                  <a:moveTo>
                    <a:pt x="280" y="126"/>
                  </a:moveTo>
                  <a:lnTo>
                    <a:pt x="11" y="147"/>
                  </a:lnTo>
                  <a:lnTo>
                    <a:pt x="0" y="22"/>
                  </a:lnTo>
                  <a:lnTo>
                    <a:pt x="270" y="0"/>
                  </a:lnTo>
                  <a:lnTo>
                    <a:pt x="280" y="126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50" name="Freeform 36"/>
            <p:cNvSpPr>
              <a:spLocks/>
            </p:cNvSpPr>
            <p:nvPr/>
          </p:nvSpPr>
          <p:spPr bwMode="auto">
            <a:xfrm>
              <a:off x="6037263" y="1246188"/>
              <a:ext cx="444500" cy="233363"/>
            </a:xfrm>
            <a:custGeom>
              <a:avLst/>
              <a:gdLst>
                <a:gd name="T0" fmla="*/ 280 w 280"/>
                <a:gd name="T1" fmla="*/ 126 h 147"/>
                <a:gd name="T2" fmla="*/ 11 w 280"/>
                <a:gd name="T3" fmla="*/ 147 h 147"/>
                <a:gd name="T4" fmla="*/ 0 w 280"/>
                <a:gd name="T5" fmla="*/ 22 h 147"/>
                <a:gd name="T6" fmla="*/ 270 w 280"/>
                <a:gd name="T7" fmla="*/ 0 h 147"/>
                <a:gd name="T8" fmla="*/ 280 w 280"/>
                <a:gd name="T9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47">
                  <a:moveTo>
                    <a:pt x="280" y="126"/>
                  </a:moveTo>
                  <a:lnTo>
                    <a:pt x="11" y="147"/>
                  </a:lnTo>
                  <a:lnTo>
                    <a:pt x="0" y="22"/>
                  </a:lnTo>
                  <a:lnTo>
                    <a:pt x="270" y="0"/>
                  </a:lnTo>
                  <a:lnTo>
                    <a:pt x="280" y="126"/>
                  </a:lnTo>
                  <a:close/>
                </a:path>
              </a:pathLst>
            </a:custGeom>
            <a:noFill/>
            <a:ln w="50800" cap="rnd">
              <a:solidFill>
                <a:srgbClr val="B6B6B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2070" name="组合 2069"/>
          <p:cNvGrpSpPr/>
          <p:nvPr/>
        </p:nvGrpSpPr>
        <p:grpSpPr>
          <a:xfrm>
            <a:off x="609962" y="2981661"/>
            <a:ext cx="468460" cy="682902"/>
            <a:chOff x="3714750" y="2644775"/>
            <a:chExt cx="1017588" cy="1195388"/>
          </a:xfrm>
        </p:grpSpPr>
        <p:sp>
          <p:nvSpPr>
            <p:cNvPr id="2064" name="Freeform 48"/>
            <p:cNvSpPr>
              <a:spLocks/>
            </p:cNvSpPr>
            <p:nvPr/>
          </p:nvSpPr>
          <p:spPr bwMode="auto">
            <a:xfrm>
              <a:off x="4024313" y="3119438"/>
              <a:ext cx="708025" cy="720725"/>
            </a:xfrm>
            <a:custGeom>
              <a:avLst/>
              <a:gdLst>
                <a:gd name="T0" fmla="*/ 158 w 167"/>
                <a:gd name="T1" fmla="*/ 0 h 170"/>
                <a:gd name="T2" fmla="*/ 167 w 167"/>
                <a:gd name="T3" fmla="*/ 14 h 170"/>
                <a:gd name="T4" fmla="*/ 167 w 167"/>
                <a:gd name="T5" fmla="*/ 133 h 170"/>
                <a:gd name="T6" fmla="*/ 134 w 167"/>
                <a:gd name="T7" fmla="*/ 170 h 170"/>
                <a:gd name="T8" fmla="*/ 28 w 167"/>
                <a:gd name="T9" fmla="*/ 170 h 170"/>
                <a:gd name="T10" fmla="*/ 0 w 167"/>
                <a:gd name="T11" fmla="*/ 130 h 170"/>
                <a:gd name="T12" fmla="*/ 0 w 167"/>
                <a:gd name="T13" fmla="*/ 12 h 170"/>
                <a:gd name="T14" fmla="*/ 8 w 167"/>
                <a:gd name="T15" fmla="*/ 0 h 170"/>
                <a:gd name="T16" fmla="*/ 158 w 167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70">
                  <a:moveTo>
                    <a:pt x="158" y="0"/>
                  </a:moveTo>
                  <a:cubicBezTo>
                    <a:pt x="158" y="0"/>
                    <a:pt x="166" y="2"/>
                    <a:pt x="167" y="14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67" y="133"/>
                    <a:pt x="154" y="162"/>
                    <a:pt x="134" y="170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8" y="170"/>
                    <a:pt x="7" y="159"/>
                    <a:pt x="0" y="13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5"/>
                    <a:pt x="8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65" name="Freeform 49"/>
            <p:cNvSpPr>
              <a:spLocks/>
            </p:cNvSpPr>
            <p:nvPr/>
          </p:nvSpPr>
          <p:spPr bwMode="auto">
            <a:xfrm>
              <a:off x="4024313" y="3119438"/>
              <a:ext cx="708025" cy="720725"/>
            </a:xfrm>
            <a:custGeom>
              <a:avLst/>
              <a:gdLst>
                <a:gd name="T0" fmla="*/ 158 w 167"/>
                <a:gd name="T1" fmla="*/ 0 h 170"/>
                <a:gd name="T2" fmla="*/ 167 w 167"/>
                <a:gd name="T3" fmla="*/ 14 h 170"/>
                <a:gd name="T4" fmla="*/ 167 w 167"/>
                <a:gd name="T5" fmla="*/ 133 h 170"/>
                <a:gd name="T6" fmla="*/ 134 w 167"/>
                <a:gd name="T7" fmla="*/ 170 h 170"/>
                <a:gd name="T8" fmla="*/ 28 w 167"/>
                <a:gd name="T9" fmla="*/ 170 h 170"/>
                <a:gd name="T10" fmla="*/ 0 w 167"/>
                <a:gd name="T11" fmla="*/ 130 h 170"/>
                <a:gd name="T12" fmla="*/ 0 w 167"/>
                <a:gd name="T13" fmla="*/ 12 h 170"/>
                <a:gd name="T14" fmla="*/ 8 w 167"/>
                <a:gd name="T15" fmla="*/ 0 h 170"/>
                <a:gd name="T16" fmla="*/ 158 w 167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70">
                  <a:moveTo>
                    <a:pt x="158" y="0"/>
                  </a:moveTo>
                  <a:cubicBezTo>
                    <a:pt x="158" y="0"/>
                    <a:pt x="166" y="2"/>
                    <a:pt x="167" y="14"/>
                  </a:cubicBezTo>
                  <a:cubicBezTo>
                    <a:pt x="167" y="133"/>
                    <a:pt x="167" y="133"/>
                    <a:pt x="167" y="133"/>
                  </a:cubicBezTo>
                  <a:cubicBezTo>
                    <a:pt x="167" y="133"/>
                    <a:pt x="154" y="162"/>
                    <a:pt x="134" y="170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8" y="170"/>
                    <a:pt x="7" y="159"/>
                    <a:pt x="0" y="13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5"/>
                    <a:pt x="8" y="0"/>
                  </a:cubicBezTo>
                  <a:lnTo>
                    <a:pt x="158" y="0"/>
                  </a:lnTo>
                  <a:close/>
                </a:path>
              </a:pathLst>
            </a:custGeom>
            <a:noFill/>
            <a:ln w="38100" cap="rnd">
              <a:solidFill>
                <a:srgbClr val="F1654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66" name="Freeform 50"/>
            <p:cNvSpPr>
              <a:spLocks/>
            </p:cNvSpPr>
            <p:nvPr/>
          </p:nvSpPr>
          <p:spPr bwMode="auto">
            <a:xfrm>
              <a:off x="3714750" y="3103563"/>
              <a:ext cx="368300" cy="584200"/>
            </a:xfrm>
            <a:custGeom>
              <a:avLst/>
              <a:gdLst>
                <a:gd name="T0" fmla="*/ 80 w 87"/>
                <a:gd name="T1" fmla="*/ 34 h 138"/>
                <a:gd name="T2" fmla="*/ 19 w 87"/>
                <a:gd name="T3" fmla="*/ 31 h 138"/>
                <a:gd name="T4" fmla="*/ 22 w 87"/>
                <a:gd name="T5" fmla="*/ 107 h 138"/>
                <a:gd name="T6" fmla="*/ 87 w 87"/>
                <a:gd name="T7" fmla="*/ 108 h 138"/>
                <a:gd name="T8" fmla="*/ 76 w 87"/>
                <a:gd name="T9" fmla="*/ 104 h 138"/>
                <a:gd name="T10" fmla="*/ 20 w 87"/>
                <a:gd name="T11" fmla="*/ 64 h 138"/>
                <a:gd name="T12" fmla="*/ 46 w 87"/>
                <a:gd name="T13" fmla="*/ 35 h 138"/>
                <a:gd name="T14" fmla="*/ 82 w 87"/>
                <a:gd name="T15" fmla="*/ 5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38">
                  <a:moveTo>
                    <a:pt x="80" y="34"/>
                  </a:moveTo>
                  <a:cubicBezTo>
                    <a:pt x="49" y="0"/>
                    <a:pt x="19" y="31"/>
                    <a:pt x="19" y="31"/>
                  </a:cubicBezTo>
                  <a:cubicBezTo>
                    <a:pt x="0" y="50"/>
                    <a:pt x="7" y="88"/>
                    <a:pt x="22" y="107"/>
                  </a:cubicBezTo>
                  <a:cubicBezTo>
                    <a:pt x="33" y="125"/>
                    <a:pt x="81" y="138"/>
                    <a:pt x="87" y="108"/>
                  </a:cubicBezTo>
                  <a:cubicBezTo>
                    <a:pt x="83" y="107"/>
                    <a:pt x="81" y="105"/>
                    <a:pt x="76" y="104"/>
                  </a:cubicBezTo>
                  <a:cubicBezTo>
                    <a:pt x="30" y="120"/>
                    <a:pt x="21" y="77"/>
                    <a:pt x="20" y="64"/>
                  </a:cubicBezTo>
                  <a:cubicBezTo>
                    <a:pt x="20" y="50"/>
                    <a:pt x="31" y="35"/>
                    <a:pt x="46" y="35"/>
                  </a:cubicBezTo>
                  <a:cubicBezTo>
                    <a:pt x="46" y="35"/>
                    <a:pt x="75" y="31"/>
                    <a:pt x="82" y="59"/>
                  </a:cubicBezTo>
                </a:path>
              </a:pathLst>
            </a:cu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67" name="Freeform 51"/>
            <p:cNvSpPr>
              <a:spLocks/>
            </p:cNvSpPr>
            <p:nvPr/>
          </p:nvSpPr>
          <p:spPr bwMode="auto">
            <a:xfrm>
              <a:off x="4494213" y="2644775"/>
              <a:ext cx="139700" cy="395288"/>
            </a:xfrm>
            <a:custGeom>
              <a:avLst/>
              <a:gdLst>
                <a:gd name="T0" fmla="*/ 19 w 33"/>
                <a:gd name="T1" fmla="*/ 93 h 93"/>
                <a:gd name="T2" fmla="*/ 22 w 33"/>
                <a:gd name="T3" fmla="*/ 89 h 93"/>
                <a:gd name="T4" fmla="*/ 25 w 33"/>
                <a:gd name="T5" fmla="*/ 85 h 93"/>
                <a:gd name="T6" fmla="*/ 28 w 33"/>
                <a:gd name="T7" fmla="*/ 79 h 93"/>
                <a:gd name="T8" fmla="*/ 29 w 33"/>
                <a:gd name="T9" fmla="*/ 76 h 93"/>
                <a:gd name="T10" fmla="*/ 29 w 33"/>
                <a:gd name="T11" fmla="*/ 72 h 93"/>
                <a:gd name="T12" fmla="*/ 29 w 33"/>
                <a:gd name="T13" fmla="*/ 63 h 93"/>
                <a:gd name="T14" fmla="*/ 26 w 33"/>
                <a:gd name="T15" fmla="*/ 55 h 93"/>
                <a:gd name="T16" fmla="*/ 24 w 33"/>
                <a:gd name="T17" fmla="*/ 51 h 93"/>
                <a:gd name="T18" fmla="*/ 23 w 33"/>
                <a:gd name="T19" fmla="*/ 49 h 93"/>
                <a:gd name="T20" fmla="*/ 21 w 33"/>
                <a:gd name="T21" fmla="*/ 47 h 93"/>
                <a:gd name="T22" fmla="*/ 16 w 33"/>
                <a:gd name="T23" fmla="*/ 39 h 93"/>
                <a:gd name="T24" fmla="*/ 10 w 33"/>
                <a:gd name="T25" fmla="*/ 31 h 93"/>
                <a:gd name="T26" fmla="*/ 5 w 33"/>
                <a:gd name="T27" fmla="*/ 24 h 93"/>
                <a:gd name="T28" fmla="*/ 3 w 33"/>
                <a:gd name="T29" fmla="*/ 20 h 93"/>
                <a:gd name="T30" fmla="*/ 2 w 33"/>
                <a:gd name="T31" fmla="*/ 16 h 93"/>
                <a:gd name="T32" fmla="*/ 1 w 33"/>
                <a:gd name="T33" fmla="*/ 13 h 93"/>
                <a:gd name="T34" fmla="*/ 0 w 33"/>
                <a:gd name="T35" fmla="*/ 9 h 93"/>
                <a:gd name="T36" fmla="*/ 0 w 33"/>
                <a:gd name="T37" fmla="*/ 4 h 93"/>
                <a:gd name="T38" fmla="*/ 0 w 33"/>
                <a:gd name="T39" fmla="*/ 0 h 93"/>
                <a:gd name="T40" fmla="*/ 1 w 33"/>
                <a:gd name="T41" fmla="*/ 4 h 93"/>
                <a:gd name="T42" fmla="*/ 2 w 33"/>
                <a:gd name="T43" fmla="*/ 9 h 93"/>
                <a:gd name="T44" fmla="*/ 3 w 33"/>
                <a:gd name="T45" fmla="*/ 12 h 93"/>
                <a:gd name="T46" fmla="*/ 4 w 33"/>
                <a:gd name="T47" fmla="*/ 15 h 93"/>
                <a:gd name="T48" fmla="*/ 6 w 33"/>
                <a:gd name="T49" fmla="*/ 18 h 93"/>
                <a:gd name="T50" fmla="*/ 8 w 33"/>
                <a:gd name="T51" fmla="*/ 22 h 93"/>
                <a:gd name="T52" fmla="*/ 14 w 33"/>
                <a:gd name="T53" fmla="*/ 29 h 93"/>
                <a:gd name="T54" fmla="*/ 25 w 33"/>
                <a:gd name="T55" fmla="*/ 44 h 93"/>
                <a:gd name="T56" fmla="*/ 26 w 33"/>
                <a:gd name="T57" fmla="*/ 46 h 93"/>
                <a:gd name="T58" fmla="*/ 28 w 33"/>
                <a:gd name="T59" fmla="*/ 49 h 93"/>
                <a:gd name="T60" fmla="*/ 30 w 33"/>
                <a:gd name="T61" fmla="*/ 53 h 93"/>
                <a:gd name="T62" fmla="*/ 33 w 33"/>
                <a:gd name="T63" fmla="*/ 63 h 93"/>
                <a:gd name="T64" fmla="*/ 33 w 33"/>
                <a:gd name="T65" fmla="*/ 72 h 93"/>
                <a:gd name="T66" fmla="*/ 32 w 33"/>
                <a:gd name="T67" fmla="*/ 76 h 93"/>
                <a:gd name="T68" fmla="*/ 30 w 33"/>
                <a:gd name="T69" fmla="*/ 80 h 93"/>
                <a:gd name="T70" fmla="*/ 23 w 33"/>
                <a:gd name="T71" fmla="*/ 90 h 93"/>
                <a:gd name="T72" fmla="*/ 19 w 33"/>
                <a:gd name="T7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93">
                  <a:moveTo>
                    <a:pt x="19" y="93"/>
                  </a:moveTo>
                  <a:cubicBezTo>
                    <a:pt x="19" y="93"/>
                    <a:pt x="21" y="91"/>
                    <a:pt x="22" y="89"/>
                  </a:cubicBezTo>
                  <a:cubicBezTo>
                    <a:pt x="23" y="88"/>
                    <a:pt x="24" y="87"/>
                    <a:pt x="25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8" y="78"/>
                    <a:pt x="29" y="77"/>
                    <a:pt x="29" y="76"/>
                  </a:cubicBezTo>
                  <a:cubicBezTo>
                    <a:pt x="29" y="74"/>
                    <a:pt x="29" y="73"/>
                    <a:pt x="29" y="72"/>
                  </a:cubicBezTo>
                  <a:cubicBezTo>
                    <a:pt x="30" y="69"/>
                    <a:pt x="29" y="66"/>
                    <a:pt x="29" y="63"/>
                  </a:cubicBezTo>
                  <a:cubicBezTo>
                    <a:pt x="28" y="61"/>
                    <a:pt x="27" y="58"/>
                    <a:pt x="26" y="55"/>
                  </a:cubicBezTo>
                  <a:cubicBezTo>
                    <a:pt x="25" y="54"/>
                    <a:pt x="24" y="52"/>
                    <a:pt x="24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9" y="44"/>
                    <a:pt x="18" y="41"/>
                    <a:pt x="16" y="39"/>
                  </a:cubicBezTo>
                  <a:cubicBezTo>
                    <a:pt x="14" y="36"/>
                    <a:pt x="12" y="34"/>
                    <a:pt x="10" y="31"/>
                  </a:cubicBezTo>
                  <a:cubicBezTo>
                    <a:pt x="9" y="29"/>
                    <a:pt x="7" y="26"/>
                    <a:pt x="5" y="24"/>
                  </a:cubicBezTo>
                  <a:cubicBezTo>
                    <a:pt x="5" y="23"/>
                    <a:pt x="4" y="21"/>
                    <a:pt x="3" y="20"/>
                  </a:cubicBezTo>
                  <a:cubicBezTo>
                    <a:pt x="3" y="19"/>
                    <a:pt x="2" y="18"/>
                    <a:pt x="2" y="16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4"/>
                  </a:cubicBezTo>
                  <a:cubicBezTo>
                    <a:pt x="1" y="6"/>
                    <a:pt x="1" y="7"/>
                    <a:pt x="2" y="9"/>
                  </a:cubicBezTo>
                  <a:cubicBezTo>
                    <a:pt x="2" y="10"/>
                    <a:pt x="3" y="11"/>
                    <a:pt x="3" y="12"/>
                  </a:cubicBezTo>
                  <a:cubicBezTo>
                    <a:pt x="3" y="13"/>
                    <a:pt x="4" y="14"/>
                    <a:pt x="4" y="15"/>
                  </a:cubicBezTo>
                  <a:cubicBezTo>
                    <a:pt x="5" y="16"/>
                    <a:pt x="5" y="17"/>
                    <a:pt x="6" y="18"/>
                  </a:cubicBezTo>
                  <a:cubicBezTo>
                    <a:pt x="7" y="20"/>
                    <a:pt x="7" y="21"/>
                    <a:pt x="8" y="22"/>
                  </a:cubicBezTo>
                  <a:cubicBezTo>
                    <a:pt x="10" y="24"/>
                    <a:pt x="12" y="26"/>
                    <a:pt x="14" y="29"/>
                  </a:cubicBezTo>
                  <a:cubicBezTo>
                    <a:pt x="17" y="33"/>
                    <a:pt x="21" y="39"/>
                    <a:pt x="25" y="44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50"/>
                    <a:pt x="29" y="52"/>
                    <a:pt x="30" y="53"/>
                  </a:cubicBezTo>
                  <a:cubicBezTo>
                    <a:pt x="31" y="56"/>
                    <a:pt x="32" y="60"/>
                    <a:pt x="33" y="63"/>
                  </a:cubicBezTo>
                  <a:cubicBezTo>
                    <a:pt x="33" y="66"/>
                    <a:pt x="33" y="69"/>
                    <a:pt x="33" y="72"/>
                  </a:cubicBezTo>
                  <a:cubicBezTo>
                    <a:pt x="32" y="74"/>
                    <a:pt x="32" y="75"/>
                    <a:pt x="32" y="76"/>
                  </a:cubicBezTo>
                  <a:cubicBezTo>
                    <a:pt x="31" y="78"/>
                    <a:pt x="31" y="79"/>
                    <a:pt x="30" y="80"/>
                  </a:cubicBezTo>
                  <a:cubicBezTo>
                    <a:pt x="28" y="85"/>
                    <a:pt x="25" y="88"/>
                    <a:pt x="23" y="90"/>
                  </a:cubicBezTo>
                  <a:cubicBezTo>
                    <a:pt x="21" y="92"/>
                    <a:pt x="19" y="93"/>
                    <a:pt x="19" y="93"/>
                  </a:cubicBezTo>
                </a:path>
              </a:pathLst>
            </a:custGeom>
            <a:solidFill>
              <a:srgbClr val="E8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68" name="Freeform 52"/>
            <p:cNvSpPr>
              <a:spLocks/>
            </p:cNvSpPr>
            <p:nvPr/>
          </p:nvSpPr>
          <p:spPr bwMode="auto">
            <a:xfrm>
              <a:off x="4311650" y="2644775"/>
              <a:ext cx="141288" cy="395288"/>
            </a:xfrm>
            <a:custGeom>
              <a:avLst/>
              <a:gdLst>
                <a:gd name="T0" fmla="*/ 19 w 33"/>
                <a:gd name="T1" fmla="*/ 93 h 93"/>
                <a:gd name="T2" fmla="*/ 22 w 33"/>
                <a:gd name="T3" fmla="*/ 89 h 93"/>
                <a:gd name="T4" fmla="*/ 25 w 33"/>
                <a:gd name="T5" fmla="*/ 85 h 93"/>
                <a:gd name="T6" fmla="*/ 27 w 33"/>
                <a:gd name="T7" fmla="*/ 79 h 93"/>
                <a:gd name="T8" fmla="*/ 28 w 33"/>
                <a:gd name="T9" fmla="*/ 76 h 93"/>
                <a:gd name="T10" fmla="*/ 29 w 33"/>
                <a:gd name="T11" fmla="*/ 72 h 93"/>
                <a:gd name="T12" fmla="*/ 28 w 33"/>
                <a:gd name="T13" fmla="*/ 63 h 93"/>
                <a:gd name="T14" fmla="*/ 26 w 33"/>
                <a:gd name="T15" fmla="*/ 55 h 93"/>
                <a:gd name="T16" fmla="*/ 23 w 33"/>
                <a:gd name="T17" fmla="*/ 51 h 93"/>
                <a:gd name="T18" fmla="*/ 22 w 33"/>
                <a:gd name="T19" fmla="*/ 49 h 93"/>
                <a:gd name="T20" fmla="*/ 21 w 33"/>
                <a:gd name="T21" fmla="*/ 47 h 93"/>
                <a:gd name="T22" fmla="*/ 15 w 33"/>
                <a:gd name="T23" fmla="*/ 39 h 93"/>
                <a:gd name="T24" fmla="*/ 10 w 33"/>
                <a:gd name="T25" fmla="*/ 31 h 93"/>
                <a:gd name="T26" fmla="*/ 5 w 33"/>
                <a:gd name="T27" fmla="*/ 24 h 93"/>
                <a:gd name="T28" fmla="*/ 3 w 33"/>
                <a:gd name="T29" fmla="*/ 20 h 93"/>
                <a:gd name="T30" fmla="*/ 1 w 33"/>
                <a:gd name="T31" fmla="*/ 16 h 93"/>
                <a:gd name="T32" fmla="*/ 0 w 33"/>
                <a:gd name="T33" fmla="*/ 13 h 93"/>
                <a:gd name="T34" fmla="*/ 0 w 33"/>
                <a:gd name="T35" fmla="*/ 9 h 93"/>
                <a:gd name="T36" fmla="*/ 0 w 33"/>
                <a:gd name="T37" fmla="*/ 4 h 93"/>
                <a:gd name="T38" fmla="*/ 0 w 33"/>
                <a:gd name="T39" fmla="*/ 0 h 93"/>
                <a:gd name="T40" fmla="*/ 1 w 33"/>
                <a:gd name="T41" fmla="*/ 4 h 93"/>
                <a:gd name="T42" fmla="*/ 2 w 33"/>
                <a:gd name="T43" fmla="*/ 9 h 93"/>
                <a:gd name="T44" fmla="*/ 3 w 33"/>
                <a:gd name="T45" fmla="*/ 12 h 93"/>
                <a:gd name="T46" fmla="*/ 4 w 33"/>
                <a:gd name="T47" fmla="*/ 15 h 93"/>
                <a:gd name="T48" fmla="*/ 6 w 33"/>
                <a:gd name="T49" fmla="*/ 18 h 93"/>
                <a:gd name="T50" fmla="*/ 8 w 33"/>
                <a:gd name="T51" fmla="*/ 22 h 93"/>
                <a:gd name="T52" fmla="*/ 13 w 33"/>
                <a:gd name="T53" fmla="*/ 29 h 93"/>
                <a:gd name="T54" fmla="*/ 25 w 33"/>
                <a:gd name="T55" fmla="*/ 44 h 93"/>
                <a:gd name="T56" fmla="*/ 26 w 33"/>
                <a:gd name="T57" fmla="*/ 46 h 93"/>
                <a:gd name="T58" fmla="*/ 27 w 33"/>
                <a:gd name="T59" fmla="*/ 49 h 93"/>
                <a:gd name="T60" fmla="*/ 30 w 33"/>
                <a:gd name="T61" fmla="*/ 53 h 93"/>
                <a:gd name="T62" fmla="*/ 32 w 33"/>
                <a:gd name="T63" fmla="*/ 63 h 93"/>
                <a:gd name="T64" fmla="*/ 32 w 33"/>
                <a:gd name="T65" fmla="*/ 72 h 93"/>
                <a:gd name="T66" fmla="*/ 31 w 33"/>
                <a:gd name="T67" fmla="*/ 76 h 93"/>
                <a:gd name="T68" fmla="*/ 30 w 33"/>
                <a:gd name="T69" fmla="*/ 80 h 93"/>
                <a:gd name="T70" fmla="*/ 23 w 33"/>
                <a:gd name="T71" fmla="*/ 90 h 93"/>
                <a:gd name="T72" fmla="*/ 19 w 33"/>
                <a:gd name="T7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" h="93">
                  <a:moveTo>
                    <a:pt x="19" y="93"/>
                  </a:moveTo>
                  <a:cubicBezTo>
                    <a:pt x="19" y="93"/>
                    <a:pt x="20" y="91"/>
                    <a:pt x="22" y="89"/>
                  </a:cubicBezTo>
                  <a:cubicBezTo>
                    <a:pt x="23" y="88"/>
                    <a:pt x="24" y="87"/>
                    <a:pt x="25" y="85"/>
                  </a:cubicBezTo>
                  <a:cubicBezTo>
                    <a:pt x="26" y="83"/>
                    <a:pt x="27" y="81"/>
                    <a:pt x="27" y="79"/>
                  </a:cubicBezTo>
                  <a:cubicBezTo>
                    <a:pt x="28" y="78"/>
                    <a:pt x="28" y="77"/>
                    <a:pt x="28" y="76"/>
                  </a:cubicBezTo>
                  <a:cubicBezTo>
                    <a:pt x="29" y="74"/>
                    <a:pt x="29" y="73"/>
                    <a:pt x="29" y="72"/>
                  </a:cubicBezTo>
                  <a:cubicBezTo>
                    <a:pt x="29" y="69"/>
                    <a:pt x="29" y="66"/>
                    <a:pt x="28" y="63"/>
                  </a:cubicBezTo>
                  <a:cubicBezTo>
                    <a:pt x="28" y="61"/>
                    <a:pt x="27" y="58"/>
                    <a:pt x="26" y="55"/>
                  </a:cubicBezTo>
                  <a:cubicBezTo>
                    <a:pt x="25" y="54"/>
                    <a:pt x="24" y="52"/>
                    <a:pt x="23" y="5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9" y="44"/>
                    <a:pt x="17" y="41"/>
                    <a:pt x="15" y="39"/>
                  </a:cubicBezTo>
                  <a:cubicBezTo>
                    <a:pt x="14" y="36"/>
                    <a:pt x="12" y="34"/>
                    <a:pt x="10" y="31"/>
                  </a:cubicBezTo>
                  <a:cubicBezTo>
                    <a:pt x="8" y="29"/>
                    <a:pt x="7" y="26"/>
                    <a:pt x="5" y="24"/>
                  </a:cubicBezTo>
                  <a:cubicBezTo>
                    <a:pt x="4" y="23"/>
                    <a:pt x="4" y="21"/>
                    <a:pt x="3" y="20"/>
                  </a:cubicBezTo>
                  <a:cubicBezTo>
                    <a:pt x="2" y="19"/>
                    <a:pt x="2" y="18"/>
                    <a:pt x="1" y="16"/>
                  </a:cubicBezTo>
                  <a:cubicBezTo>
                    <a:pt x="1" y="15"/>
                    <a:pt x="1" y="14"/>
                    <a:pt x="0" y="13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1" y="4"/>
                  </a:cubicBezTo>
                  <a:cubicBezTo>
                    <a:pt x="1" y="6"/>
                    <a:pt x="1" y="7"/>
                    <a:pt x="2" y="9"/>
                  </a:cubicBezTo>
                  <a:cubicBezTo>
                    <a:pt x="2" y="10"/>
                    <a:pt x="2" y="11"/>
                    <a:pt x="3" y="12"/>
                  </a:cubicBezTo>
                  <a:cubicBezTo>
                    <a:pt x="3" y="13"/>
                    <a:pt x="3" y="14"/>
                    <a:pt x="4" y="15"/>
                  </a:cubicBezTo>
                  <a:cubicBezTo>
                    <a:pt x="4" y="16"/>
                    <a:pt x="5" y="17"/>
                    <a:pt x="6" y="18"/>
                  </a:cubicBezTo>
                  <a:cubicBezTo>
                    <a:pt x="6" y="20"/>
                    <a:pt x="7" y="21"/>
                    <a:pt x="8" y="22"/>
                  </a:cubicBezTo>
                  <a:cubicBezTo>
                    <a:pt x="10" y="24"/>
                    <a:pt x="11" y="26"/>
                    <a:pt x="13" y="29"/>
                  </a:cubicBezTo>
                  <a:cubicBezTo>
                    <a:pt x="17" y="34"/>
                    <a:pt x="21" y="39"/>
                    <a:pt x="25" y="44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50"/>
                    <a:pt x="29" y="52"/>
                    <a:pt x="30" y="53"/>
                  </a:cubicBezTo>
                  <a:cubicBezTo>
                    <a:pt x="31" y="56"/>
                    <a:pt x="32" y="60"/>
                    <a:pt x="32" y="63"/>
                  </a:cubicBezTo>
                  <a:cubicBezTo>
                    <a:pt x="33" y="66"/>
                    <a:pt x="33" y="69"/>
                    <a:pt x="32" y="72"/>
                  </a:cubicBezTo>
                  <a:cubicBezTo>
                    <a:pt x="32" y="74"/>
                    <a:pt x="32" y="75"/>
                    <a:pt x="31" y="76"/>
                  </a:cubicBezTo>
                  <a:cubicBezTo>
                    <a:pt x="31" y="78"/>
                    <a:pt x="30" y="79"/>
                    <a:pt x="30" y="80"/>
                  </a:cubicBezTo>
                  <a:cubicBezTo>
                    <a:pt x="28" y="85"/>
                    <a:pt x="25" y="88"/>
                    <a:pt x="23" y="90"/>
                  </a:cubicBezTo>
                  <a:cubicBezTo>
                    <a:pt x="20" y="92"/>
                    <a:pt x="19" y="93"/>
                    <a:pt x="19" y="93"/>
                  </a:cubicBezTo>
                </a:path>
              </a:pathLst>
            </a:custGeom>
            <a:solidFill>
              <a:srgbClr val="E8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69" name="Freeform 53"/>
            <p:cNvSpPr>
              <a:spLocks/>
            </p:cNvSpPr>
            <p:nvPr/>
          </p:nvSpPr>
          <p:spPr bwMode="auto">
            <a:xfrm>
              <a:off x="4125913" y="2644775"/>
              <a:ext cx="144463" cy="395288"/>
            </a:xfrm>
            <a:custGeom>
              <a:avLst/>
              <a:gdLst>
                <a:gd name="T0" fmla="*/ 20 w 34"/>
                <a:gd name="T1" fmla="*/ 93 h 93"/>
                <a:gd name="T2" fmla="*/ 23 w 34"/>
                <a:gd name="T3" fmla="*/ 89 h 93"/>
                <a:gd name="T4" fmla="*/ 26 w 34"/>
                <a:gd name="T5" fmla="*/ 85 h 93"/>
                <a:gd name="T6" fmla="*/ 28 w 34"/>
                <a:gd name="T7" fmla="*/ 79 h 93"/>
                <a:gd name="T8" fmla="*/ 29 w 34"/>
                <a:gd name="T9" fmla="*/ 76 h 93"/>
                <a:gd name="T10" fmla="*/ 30 w 34"/>
                <a:gd name="T11" fmla="*/ 72 h 93"/>
                <a:gd name="T12" fmla="*/ 29 w 34"/>
                <a:gd name="T13" fmla="*/ 63 h 93"/>
                <a:gd name="T14" fmla="*/ 26 w 34"/>
                <a:gd name="T15" fmla="*/ 55 h 93"/>
                <a:gd name="T16" fmla="*/ 24 w 34"/>
                <a:gd name="T17" fmla="*/ 51 h 93"/>
                <a:gd name="T18" fmla="*/ 23 w 34"/>
                <a:gd name="T19" fmla="*/ 49 h 93"/>
                <a:gd name="T20" fmla="*/ 22 w 34"/>
                <a:gd name="T21" fmla="*/ 47 h 93"/>
                <a:gd name="T22" fmla="*/ 16 w 34"/>
                <a:gd name="T23" fmla="*/ 39 h 93"/>
                <a:gd name="T24" fmla="*/ 11 w 34"/>
                <a:gd name="T25" fmla="*/ 31 h 93"/>
                <a:gd name="T26" fmla="*/ 6 w 34"/>
                <a:gd name="T27" fmla="*/ 24 h 93"/>
                <a:gd name="T28" fmla="*/ 4 w 34"/>
                <a:gd name="T29" fmla="*/ 20 h 93"/>
                <a:gd name="T30" fmla="*/ 2 w 34"/>
                <a:gd name="T31" fmla="*/ 16 h 93"/>
                <a:gd name="T32" fmla="*/ 1 w 34"/>
                <a:gd name="T33" fmla="*/ 13 h 93"/>
                <a:gd name="T34" fmla="*/ 1 w 34"/>
                <a:gd name="T35" fmla="*/ 9 h 93"/>
                <a:gd name="T36" fmla="*/ 1 w 34"/>
                <a:gd name="T37" fmla="*/ 4 h 93"/>
                <a:gd name="T38" fmla="*/ 1 w 34"/>
                <a:gd name="T39" fmla="*/ 0 h 93"/>
                <a:gd name="T40" fmla="*/ 1 w 34"/>
                <a:gd name="T41" fmla="*/ 4 h 93"/>
                <a:gd name="T42" fmla="*/ 2 w 34"/>
                <a:gd name="T43" fmla="*/ 9 h 93"/>
                <a:gd name="T44" fmla="*/ 3 w 34"/>
                <a:gd name="T45" fmla="*/ 12 h 93"/>
                <a:gd name="T46" fmla="*/ 5 w 34"/>
                <a:gd name="T47" fmla="*/ 15 h 93"/>
                <a:gd name="T48" fmla="*/ 6 w 34"/>
                <a:gd name="T49" fmla="*/ 18 h 93"/>
                <a:gd name="T50" fmla="*/ 9 w 34"/>
                <a:gd name="T51" fmla="*/ 22 h 93"/>
                <a:gd name="T52" fmla="*/ 14 w 34"/>
                <a:gd name="T53" fmla="*/ 29 h 93"/>
                <a:gd name="T54" fmla="*/ 25 w 34"/>
                <a:gd name="T55" fmla="*/ 44 h 93"/>
                <a:gd name="T56" fmla="*/ 27 w 34"/>
                <a:gd name="T57" fmla="*/ 46 h 93"/>
                <a:gd name="T58" fmla="*/ 28 w 34"/>
                <a:gd name="T59" fmla="*/ 49 h 93"/>
                <a:gd name="T60" fmla="*/ 30 w 34"/>
                <a:gd name="T61" fmla="*/ 53 h 93"/>
                <a:gd name="T62" fmla="*/ 33 w 34"/>
                <a:gd name="T63" fmla="*/ 63 h 93"/>
                <a:gd name="T64" fmla="*/ 33 w 34"/>
                <a:gd name="T65" fmla="*/ 72 h 93"/>
                <a:gd name="T66" fmla="*/ 32 w 34"/>
                <a:gd name="T67" fmla="*/ 76 h 93"/>
                <a:gd name="T68" fmla="*/ 31 w 34"/>
                <a:gd name="T69" fmla="*/ 80 h 93"/>
                <a:gd name="T70" fmla="*/ 23 w 34"/>
                <a:gd name="T71" fmla="*/ 90 h 93"/>
                <a:gd name="T72" fmla="*/ 20 w 34"/>
                <a:gd name="T7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93">
                  <a:moveTo>
                    <a:pt x="20" y="93"/>
                  </a:moveTo>
                  <a:cubicBezTo>
                    <a:pt x="20" y="93"/>
                    <a:pt x="21" y="91"/>
                    <a:pt x="23" y="89"/>
                  </a:cubicBezTo>
                  <a:cubicBezTo>
                    <a:pt x="24" y="88"/>
                    <a:pt x="25" y="87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9" y="78"/>
                    <a:pt x="29" y="77"/>
                    <a:pt x="29" y="76"/>
                  </a:cubicBezTo>
                  <a:cubicBezTo>
                    <a:pt x="29" y="74"/>
                    <a:pt x="30" y="73"/>
                    <a:pt x="30" y="72"/>
                  </a:cubicBezTo>
                  <a:cubicBezTo>
                    <a:pt x="30" y="69"/>
                    <a:pt x="30" y="66"/>
                    <a:pt x="29" y="63"/>
                  </a:cubicBezTo>
                  <a:cubicBezTo>
                    <a:pt x="29" y="61"/>
                    <a:pt x="28" y="58"/>
                    <a:pt x="26" y="55"/>
                  </a:cubicBezTo>
                  <a:cubicBezTo>
                    <a:pt x="26" y="54"/>
                    <a:pt x="25" y="52"/>
                    <a:pt x="24" y="51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0" y="44"/>
                    <a:pt x="18" y="41"/>
                    <a:pt x="16" y="39"/>
                  </a:cubicBezTo>
                  <a:cubicBezTo>
                    <a:pt x="14" y="36"/>
                    <a:pt x="12" y="34"/>
                    <a:pt x="11" y="31"/>
                  </a:cubicBezTo>
                  <a:cubicBezTo>
                    <a:pt x="9" y="29"/>
                    <a:pt x="7" y="26"/>
                    <a:pt x="6" y="24"/>
                  </a:cubicBezTo>
                  <a:cubicBezTo>
                    <a:pt x="5" y="22"/>
                    <a:pt x="4" y="21"/>
                    <a:pt x="4" y="20"/>
                  </a:cubicBezTo>
                  <a:cubicBezTo>
                    <a:pt x="3" y="19"/>
                    <a:pt x="2" y="18"/>
                    <a:pt x="2" y="16"/>
                  </a:cubicBezTo>
                  <a:cubicBezTo>
                    <a:pt x="2" y="15"/>
                    <a:pt x="1" y="14"/>
                    <a:pt x="1" y="13"/>
                  </a:cubicBezTo>
                  <a:cubicBezTo>
                    <a:pt x="1" y="12"/>
                    <a:pt x="1" y="11"/>
                    <a:pt x="1" y="9"/>
                  </a:cubicBezTo>
                  <a:cubicBezTo>
                    <a:pt x="0" y="7"/>
                    <a:pt x="0" y="6"/>
                    <a:pt x="1" y="4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4"/>
                  </a:cubicBezTo>
                  <a:cubicBezTo>
                    <a:pt x="2" y="6"/>
                    <a:pt x="2" y="7"/>
                    <a:pt x="2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4" y="13"/>
                    <a:pt x="4" y="14"/>
                    <a:pt x="5" y="15"/>
                  </a:cubicBezTo>
                  <a:cubicBezTo>
                    <a:pt x="5" y="16"/>
                    <a:pt x="6" y="17"/>
                    <a:pt x="6" y="18"/>
                  </a:cubicBezTo>
                  <a:cubicBezTo>
                    <a:pt x="7" y="20"/>
                    <a:pt x="8" y="21"/>
                    <a:pt x="9" y="22"/>
                  </a:cubicBezTo>
                  <a:cubicBezTo>
                    <a:pt x="10" y="24"/>
                    <a:pt x="12" y="26"/>
                    <a:pt x="14" y="29"/>
                  </a:cubicBezTo>
                  <a:cubicBezTo>
                    <a:pt x="18" y="33"/>
                    <a:pt x="22" y="39"/>
                    <a:pt x="25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50"/>
                    <a:pt x="30" y="52"/>
                    <a:pt x="30" y="53"/>
                  </a:cubicBezTo>
                  <a:cubicBezTo>
                    <a:pt x="32" y="56"/>
                    <a:pt x="33" y="60"/>
                    <a:pt x="33" y="63"/>
                  </a:cubicBezTo>
                  <a:cubicBezTo>
                    <a:pt x="34" y="66"/>
                    <a:pt x="34" y="69"/>
                    <a:pt x="33" y="72"/>
                  </a:cubicBezTo>
                  <a:cubicBezTo>
                    <a:pt x="33" y="74"/>
                    <a:pt x="33" y="75"/>
                    <a:pt x="32" y="76"/>
                  </a:cubicBezTo>
                  <a:cubicBezTo>
                    <a:pt x="32" y="78"/>
                    <a:pt x="31" y="79"/>
                    <a:pt x="31" y="80"/>
                  </a:cubicBezTo>
                  <a:cubicBezTo>
                    <a:pt x="28" y="85"/>
                    <a:pt x="25" y="88"/>
                    <a:pt x="23" y="90"/>
                  </a:cubicBezTo>
                  <a:cubicBezTo>
                    <a:pt x="21" y="92"/>
                    <a:pt x="20" y="93"/>
                    <a:pt x="20" y="93"/>
                  </a:cubicBezTo>
                </a:path>
              </a:pathLst>
            </a:custGeom>
            <a:solidFill>
              <a:srgbClr val="E8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42122" y="2814354"/>
            <a:ext cx="1561046" cy="1181702"/>
            <a:chOff x="1483716" y="2218514"/>
            <a:chExt cx="3015838" cy="1839718"/>
          </a:xfrm>
        </p:grpSpPr>
        <p:sp>
          <p:nvSpPr>
            <p:cNvPr id="2051" name="Rectangle 37"/>
            <p:cNvSpPr>
              <a:spLocks noChangeArrowheads="1"/>
            </p:cNvSpPr>
            <p:nvPr/>
          </p:nvSpPr>
          <p:spPr bwMode="auto">
            <a:xfrm>
              <a:off x="2573710" y="3812559"/>
              <a:ext cx="835850" cy="184961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52" name="Freeform 38"/>
            <p:cNvSpPr>
              <a:spLocks/>
            </p:cNvSpPr>
            <p:nvPr/>
          </p:nvSpPr>
          <p:spPr bwMode="auto">
            <a:xfrm>
              <a:off x="1483716" y="3805500"/>
              <a:ext cx="3015838" cy="252732"/>
            </a:xfrm>
            <a:custGeom>
              <a:avLst/>
              <a:gdLst>
                <a:gd name="T0" fmla="*/ 763 w 800"/>
                <a:gd name="T1" fmla="*/ 0 h 67"/>
                <a:gd name="T2" fmla="*/ 500 w 800"/>
                <a:gd name="T3" fmla="*/ 0 h 67"/>
                <a:gd name="T4" fmla="*/ 475 w 800"/>
                <a:gd name="T5" fmla="*/ 22 h 67"/>
                <a:gd name="T6" fmla="*/ 325 w 800"/>
                <a:gd name="T7" fmla="*/ 22 h 67"/>
                <a:gd name="T8" fmla="*/ 300 w 800"/>
                <a:gd name="T9" fmla="*/ 0 h 67"/>
                <a:gd name="T10" fmla="*/ 38 w 800"/>
                <a:gd name="T11" fmla="*/ 0 h 67"/>
                <a:gd name="T12" fmla="*/ 0 w 800"/>
                <a:gd name="T13" fmla="*/ 33 h 67"/>
                <a:gd name="T14" fmla="*/ 38 w 800"/>
                <a:gd name="T15" fmla="*/ 67 h 67"/>
                <a:gd name="T16" fmla="*/ 763 w 800"/>
                <a:gd name="T17" fmla="*/ 67 h 67"/>
                <a:gd name="T18" fmla="*/ 800 w 800"/>
                <a:gd name="T19" fmla="*/ 33 h 67"/>
                <a:gd name="T20" fmla="*/ 763 w 800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0" h="67">
                  <a:moveTo>
                    <a:pt x="763" y="0"/>
                  </a:moveTo>
                  <a:cubicBezTo>
                    <a:pt x="500" y="0"/>
                    <a:pt x="500" y="0"/>
                    <a:pt x="500" y="0"/>
                  </a:cubicBezTo>
                  <a:cubicBezTo>
                    <a:pt x="500" y="12"/>
                    <a:pt x="489" y="22"/>
                    <a:pt x="475" y="22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11" y="22"/>
                    <a:pt x="300" y="12"/>
                    <a:pt x="30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2"/>
                    <a:pt x="17" y="67"/>
                    <a:pt x="38" y="67"/>
                  </a:cubicBezTo>
                  <a:cubicBezTo>
                    <a:pt x="763" y="67"/>
                    <a:pt x="763" y="67"/>
                    <a:pt x="763" y="67"/>
                  </a:cubicBezTo>
                  <a:cubicBezTo>
                    <a:pt x="783" y="67"/>
                    <a:pt x="800" y="52"/>
                    <a:pt x="800" y="33"/>
                  </a:cubicBezTo>
                  <a:cubicBezTo>
                    <a:pt x="800" y="15"/>
                    <a:pt x="783" y="0"/>
                    <a:pt x="763" y="0"/>
                  </a:cubicBezTo>
                </a:path>
              </a:pathLst>
            </a:custGeom>
            <a:solidFill>
              <a:srgbClr val="E8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55" name="Rectangle 39"/>
            <p:cNvSpPr>
              <a:spLocks noChangeArrowheads="1"/>
            </p:cNvSpPr>
            <p:nvPr/>
          </p:nvSpPr>
          <p:spPr bwMode="auto">
            <a:xfrm>
              <a:off x="1808455" y="2358293"/>
              <a:ext cx="2381892" cy="1341314"/>
            </a:xfrm>
            <a:prstGeom prst="rect">
              <a:avLst/>
            </a:prstGeom>
            <a:solidFill>
              <a:srgbClr val="00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56" name="Rectangle 40"/>
            <p:cNvSpPr>
              <a:spLocks noChangeArrowheads="1"/>
            </p:cNvSpPr>
            <p:nvPr/>
          </p:nvSpPr>
          <p:spPr bwMode="auto">
            <a:xfrm>
              <a:off x="1808455" y="2358293"/>
              <a:ext cx="2381892" cy="134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直角三角形 68"/>
            <p:cNvSpPr/>
            <p:nvPr/>
          </p:nvSpPr>
          <p:spPr>
            <a:xfrm flipH="1" flipV="1">
              <a:off x="1766761" y="2306053"/>
              <a:ext cx="2444100" cy="1363905"/>
            </a:xfrm>
            <a:prstGeom prst="rtTriangle">
              <a:avLst/>
            </a:prstGeom>
            <a:solidFill>
              <a:srgbClr val="00A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63" name="Freeform 47"/>
            <p:cNvSpPr>
              <a:spLocks noEditPoints="1"/>
            </p:cNvSpPr>
            <p:nvPr/>
          </p:nvSpPr>
          <p:spPr bwMode="auto">
            <a:xfrm>
              <a:off x="1648909" y="2218514"/>
              <a:ext cx="2684040" cy="1594046"/>
            </a:xfrm>
            <a:custGeom>
              <a:avLst/>
              <a:gdLst>
                <a:gd name="T0" fmla="*/ 646 w 712"/>
                <a:gd name="T1" fmla="*/ 0 h 423"/>
                <a:gd name="T2" fmla="*/ 67 w 712"/>
                <a:gd name="T3" fmla="*/ 0 h 423"/>
                <a:gd name="T4" fmla="*/ 0 w 712"/>
                <a:gd name="T5" fmla="*/ 67 h 423"/>
                <a:gd name="T6" fmla="*/ 0 w 712"/>
                <a:gd name="T7" fmla="*/ 356 h 423"/>
                <a:gd name="T8" fmla="*/ 67 w 712"/>
                <a:gd name="T9" fmla="*/ 423 h 423"/>
                <a:gd name="T10" fmla="*/ 646 w 712"/>
                <a:gd name="T11" fmla="*/ 423 h 423"/>
                <a:gd name="T12" fmla="*/ 712 w 712"/>
                <a:gd name="T13" fmla="*/ 356 h 423"/>
                <a:gd name="T14" fmla="*/ 712 w 712"/>
                <a:gd name="T15" fmla="*/ 67 h 423"/>
                <a:gd name="T16" fmla="*/ 646 w 712"/>
                <a:gd name="T17" fmla="*/ 0 h 423"/>
                <a:gd name="T18" fmla="*/ 668 w 712"/>
                <a:gd name="T19" fmla="*/ 356 h 423"/>
                <a:gd name="T20" fmla="*/ 646 w 712"/>
                <a:gd name="T21" fmla="*/ 378 h 423"/>
                <a:gd name="T22" fmla="*/ 67 w 712"/>
                <a:gd name="T23" fmla="*/ 378 h 423"/>
                <a:gd name="T24" fmla="*/ 44 w 712"/>
                <a:gd name="T25" fmla="*/ 356 h 423"/>
                <a:gd name="T26" fmla="*/ 44 w 712"/>
                <a:gd name="T27" fmla="*/ 67 h 423"/>
                <a:gd name="T28" fmla="*/ 67 w 712"/>
                <a:gd name="T29" fmla="*/ 44 h 423"/>
                <a:gd name="T30" fmla="*/ 646 w 712"/>
                <a:gd name="T31" fmla="*/ 44 h 423"/>
                <a:gd name="T32" fmla="*/ 668 w 712"/>
                <a:gd name="T33" fmla="*/ 67 h 423"/>
                <a:gd name="T34" fmla="*/ 668 w 712"/>
                <a:gd name="T35" fmla="*/ 35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2" h="423">
                  <a:moveTo>
                    <a:pt x="646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93"/>
                    <a:pt x="30" y="423"/>
                    <a:pt x="67" y="423"/>
                  </a:cubicBezTo>
                  <a:cubicBezTo>
                    <a:pt x="646" y="423"/>
                    <a:pt x="646" y="423"/>
                    <a:pt x="646" y="423"/>
                  </a:cubicBezTo>
                  <a:cubicBezTo>
                    <a:pt x="682" y="423"/>
                    <a:pt x="712" y="393"/>
                    <a:pt x="712" y="356"/>
                  </a:cubicBezTo>
                  <a:cubicBezTo>
                    <a:pt x="712" y="67"/>
                    <a:pt x="712" y="67"/>
                    <a:pt x="712" y="67"/>
                  </a:cubicBezTo>
                  <a:cubicBezTo>
                    <a:pt x="712" y="30"/>
                    <a:pt x="682" y="0"/>
                    <a:pt x="646" y="0"/>
                  </a:cubicBezTo>
                  <a:moveTo>
                    <a:pt x="668" y="356"/>
                  </a:moveTo>
                  <a:cubicBezTo>
                    <a:pt x="668" y="368"/>
                    <a:pt x="658" y="378"/>
                    <a:pt x="646" y="378"/>
                  </a:cubicBezTo>
                  <a:cubicBezTo>
                    <a:pt x="67" y="378"/>
                    <a:pt x="67" y="378"/>
                    <a:pt x="67" y="378"/>
                  </a:cubicBezTo>
                  <a:cubicBezTo>
                    <a:pt x="54" y="378"/>
                    <a:pt x="44" y="368"/>
                    <a:pt x="44" y="356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54"/>
                    <a:pt x="54" y="44"/>
                    <a:pt x="67" y="44"/>
                  </a:cubicBezTo>
                  <a:cubicBezTo>
                    <a:pt x="646" y="44"/>
                    <a:pt x="646" y="44"/>
                    <a:pt x="646" y="44"/>
                  </a:cubicBezTo>
                  <a:cubicBezTo>
                    <a:pt x="658" y="44"/>
                    <a:pt x="668" y="54"/>
                    <a:pt x="668" y="67"/>
                  </a:cubicBezTo>
                  <a:lnTo>
                    <a:pt x="668" y="35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67" name="文本框 6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799246" y="4538489"/>
            <a:ext cx="2669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3">
              <a:defRPr/>
            </a:pPr>
            <a:r>
              <a:rPr lang="zh-CN" altLang="en-US" sz="2000" b="1" kern="0" spc="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r>
              <a:rPr lang="zh-TW" altLang="en-US" sz="2000" b="1" spc="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本日課程進度</a:t>
            </a:r>
            <a:endParaRPr lang="en-US" altLang="zh-CN" sz="2000" b="1" spc="6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466138" y="2073413"/>
            <a:ext cx="664183" cy="664182"/>
            <a:chOff x="4182855" y="-1253842"/>
            <a:chExt cx="1358909" cy="1358907"/>
          </a:xfrm>
        </p:grpSpPr>
        <p:sp>
          <p:nvSpPr>
            <p:cNvPr id="76" name="Sev02"/>
            <p:cNvSpPr/>
            <p:nvPr/>
          </p:nvSpPr>
          <p:spPr>
            <a:xfrm>
              <a:off x="4182855" y="-1253842"/>
              <a:ext cx="1358909" cy="1358907"/>
            </a:xfrm>
            <a:prstGeom prst="ellipse">
              <a:avLst/>
            </a:prstGeom>
            <a:solidFill>
              <a:srgbClr val="12B19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00"/>
              <a:endParaRPr lang="en-US" sz="6000" dirty="0">
                <a:solidFill>
                  <a:srgbClr val="15AA96">
                    <a:lumMod val="50000"/>
                  </a:srgb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82" name="Freeform 86"/>
            <p:cNvSpPr>
              <a:spLocks noEditPoints="1"/>
            </p:cNvSpPr>
            <p:nvPr/>
          </p:nvSpPr>
          <p:spPr bwMode="auto">
            <a:xfrm>
              <a:off x="4631881" y="-962089"/>
              <a:ext cx="460857" cy="775404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00"/>
              <a:endParaRPr lang="en-US" sz="2000" dirty="0">
                <a:solidFill>
                  <a:srgbClr val="262626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5285067" y="2145715"/>
            <a:ext cx="27687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en-US" altLang="zh-TW" dirty="0"/>
              <a:t>SPSS</a:t>
            </a:r>
            <a:r>
              <a:rPr lang="zh-TW" altLang="en-US" dirty="0"/>
              <a:t>入門（三）</a:t>
            </a:r>
            <a:endParaRPr lang="en-US" altLang="zh-TW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14D3010-7D75-7848-BF30-8A038AC331D4}"/>
              </a:ext>
            </a:extLst>
          </p:cNvPr>
          <p:cNvSpPr/>
          <p:nvPr/>
        </p:nvSpPr>
        <p:spPr>
          <a:xfrm>
            <a:off x="4400243" y="3116915"/>
            <a:ext cx="5254236" cy="170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一、量表信效度檢定</a:t>
            </a:r>
            <a:r>
              <a:rPr lang="zh-TW" altLang="en-US" dirty="0"/>
              <a:t>（課本 </a:t>
            </a:r>
            <a:r>
              <a:rPr lang="en-US" altLang="zh-TW" dirty="0"/>
              <a:t>p. 115</a:t>
            </a:r>
            <a:r>
              <a:rPr lang="zh-TW" altLang="en-US" dirty="0"/>
              <a:t>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二、主成份分析</a:t>
            </a:r>
            <a:r>
              <a:rPr lang="zh-TW" altLang="en-US" dirty="0"/>
              <a:t>（課本 </a:t>
            </a:r>
            <a:r>
              <a:rPr lang="en-US" altLang="zh-TW" dirty="0"/>
              <a:t>p. 121</a:t>
            </a:r>
            <a:r>
              <a:rPr lang="zh-TW" altLang="en-US" dirty="0"/>
              <a:t>）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三、因素分析</a:t>
            </a:r>
            <a:r>
              <a:rPr lang="zh-TW" altLang="en-US" dirty="0"/>
              <a:t>（課本 </a:t>
            </a:r>
            <a:r>
              <a:rPr lang="en-US" altLang="zh-TW" dirty="0"/>
              <a:t>p. 130</a:t>
            </a:r>
            <a:r>
              <a:rPr lang="zh-TW" altLang="en-US" dirty="0"/>
              <a:t>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四、集群分析 </a:t>
            </a:r>
            <a:r>
              <a:rPr lang="zh-TW" altLang="en-US" dirty="0"/>
              <a:t>（課本 </a:t>
            </a:r>
            <a:r>
              <a:rPr lang="en-US" altLang="zh-TW" dirty="0"/>
              <a:t>p. 155</a:t>
            </a:r>
            <a:r>
              <a:rPr lang="zh-TW" altLang="en-US" dirty="0"/>
              <a:t>）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35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516F63-EC2A-40EC-BB05-DE5D6E38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（重要觀念釐清）</a:t>
            </a:r>
          </a:p>
        </p:txBody>
      </p:sp>
      <p:graphicFrame>
        <p:nvGraphicFramePr>
          <p:cNvPr id="4" name="Group 127">
            <a:extLst>
              <a:ext uri="{FF2B5EF4-FFF2-40B4-BE49-F238E27FC236}">
                <a16:creationId xmlns:a16="http://schemas.microsoft.com/office/drawing/2014/main" id="{1953C9AD-00AB-469F-BAFA-1E8B882D9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777451"/>
              </p:ext>
            </p:extLst>
          </p:nvPr>
        </p:nvGraphicFramePr>
        <p:xfrm>
          <a:off x="1927122" y="2827622"/>
          <a:ext cx="6690082" cy="25253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31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609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Y (Scale)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kumimoji="1" lang="en-US" altLang="zh-TW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1" lang="en-US" altLang="zh-TW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(Scale)</a:t>
                      </a: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8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(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購買與否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)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類別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8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忠誠度指標</a:t>
                      </a:r>
                      <a:r>
                        <a:rPr kumimoji="1" lang="en-US" altLang="zh-TW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連續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8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(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分群結果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)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類別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8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界定潛在</a:t>
                      </a:r>
                      <a:endParaRPr kumimoji="1" lang="en-US" altLang="zh-TW" sz="2000" b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目標市場方法</a:t>
                      </a:r>
                      <a:r>
                        <a:rPr kumimoji="1" lang="en-US" altLang="zh-TW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8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界定現有</a:t>
                      </a:r>
                      <a:endParaRPr kumimoji="1" lang="en-US" altLang="zh-TW" sz="2000" b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目標市場方法</a:t>
                      </a:r>
                      <a:r>
                        <a:rPr kumimoji="1" lang="en-US" altLang="zh-TW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8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動機因素</a:t>
                      </a:r>
                      <a:r>
                        <a:rPr kumimoji="1" lang="en-US" altLang="zh-TW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連續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8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界定潛在</a:t>
                      </a:r>
                      <a:endParaRPr kumimoji="1" lang="en-US" altLang="zh-TW" sz="2000" b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目標市場方法</a:t>
                      </a:r>
                      <a:r>
                        <a:rPr kumimoji="1" lang="en-US" altLang="zh-TW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8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界定現有</a:t>
                      </a:r>
                      <a:endParaRPr kumimoji="1" lang="en-US" altLang="zh-TW" sz="2000" b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目標市場方法</a:t>
                      </a:r>
                      <a:r>
                        <a:rPr kumimoji="1" lang="en-US" altLang="zh-TW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8D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2E35BF56-BFDF-4B06-A5AD-841D5DF597A6}"/>
              </a:ext>
            </a:extLst>
          </p:cNvPr>
          <p:cNvCxnSpPr>
            <a:cxnSpLocks/>
          </p:cNvCxnSpPr>
          <p:nvPr/>
        </p:nvCxnSpPr>
        <p:spPr>
          <a:xfrm>
            <a:off x="1927122" y="2827622"/>
            <a:ext cx="2340078" cy="8791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6658A6A1-AAA7-445B-9655-D4F5EDA7EA94}"/>
              </a:ext>
            </a:extLst>
          </p:cNvPr>
          <p:cNvSpPr/>
          <p:nvPr/>
        </p:nvSpPr>
        <p:spPr>
          <a:xfrm>
            <a:off x="2153623" y="5662668"/>
            <a:ext cx="5493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動機因素可以改為人格特質因素或者生活型態因素</a:t>
            </a:r>
            <a:r>
              <a:rPr lang="zh-TW" altLang="en-US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，</a:t>
            </a:r>
            <a:endParaRPr lang="en-US" altLang="zh-TW" dirty="0">
              <a:solidFill>
                <a:srgbClr val="FF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讓市場界定的資訊可以更加細緻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489D2D1-0D7C-4D77-B53A-FFFE442BF020}"/>
              </a:ext>
            </a:extLst>
          </p:cNvPr>
          <p:cNvSpPr/>
          <p:nvPr/>
        </p:nvSpPr>
        <p:spPr>
          <a:xfrm>
            <a:off x="6510288" y="1867477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現有目標市場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篩選準則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4277E4F-7966-4144-9012-F2E17FEF3D9D}"/>
              </a:ext>
            </a:extLst>
          </p:cNvPr>
          <p:cNvSpPr/>
          <p:nvPr/>
        </p:nvSpPr>
        <p:spPr>
          <a:xfrm>
            <a:off x="4115698" y="1867477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潛在目標市場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篩選準則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DEB0570-DE44-44C9-B5A5-B60D86EEEBA4}"/>
              </a:ext>
            </a:extLst>
          </p:cNvPr>
          <p:cNvSpPr/>
          <p:nvPr/>
        </p:nvSpPr>
        <p:spPr>
          <a:xfrm>
            <a:off x="164576" y="3767145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以分群後的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角度來判斷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57F604-FEA5-423C-9235-B39BB6143882}"/>
              </a:ext>
            </a:extLst>
          </p:cNvPr>
          <p:cNvSpPr/>
          <p:nvPr/>
        </p:nvSpPr>
        <p:spPr>
          <a:xfrm>
            <a:off x="164576" y="4706670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以未分群的</a:t>
            </a:r>
            <a:endParaRPr lang="en-US" altLang="zh-TW" dirty="0">
              <a:solidFill>
                <a:srgbClr val="FF0000"/>
              </a:solidFill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角度來判斷</a:t>
            </a:r>
          </a:p>
        </p:txBody>
      </p:sp>
      <p:sp>
        <p:nvSpPr>
          <p:cNvPr id="17" name="箭號: 向下 16">
            <a:extLst>
              <a:ext uri="{FF2B5EF4-FFF2-40B4-BE49-F238E27FC236}">
                <a16:creationId xmlns:a16="http://schemas.microsoft.com/office/drawing/2014/main" id="{85E3FB2A-9F15-45B6-BDE8-4F6368C8AC59}"/>
              </a:ext>
            </a:extLst>
          </p:cNvPr>
          <p:cNvSpPr/>
          <p:nvPr/>
        </p:nvSpPr>
        <p:spPr>
          <a:xfrm>
            <a:off x="4762877" y="2517955"/>
            <a:ext cx="275303" cy="285135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下 17">
            <a:extLst>
              <a:ext uri="{FF2B5EF4-FFF2-40B4-BE49-F238E27FC236}">
                <a16:creationId xmlns:a16="http://schemas.microsoft.com/office/drawing/2014/main" id="{64EB653C-D58B-4048-B3A1-D9F6D12F0E54}"/>
              </a:ext>
            </a:extLst>
          </p:cNvPr>
          <p:cNvSpPr/>
          <p:nvPr/>
        </p:nvSpPr>
        <p:spPr>
          <a:xfrm>
            <a:off x="7157466" y="2513808"/>
            <a:ext cx="275303" cy="285135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下 18">
            <a:extLst>
              <a:ext uri="{FF2B5EF4-FFF2-40B4-BE49-F238E27FC236}">
                <a16:creationId xmlns:a16="http://schemas.microsoft.com/office/drawing/2014/main" id="{FE506205-7597-4EDB-B74D-F0B622C78D10}"/>
              </a:ext>
            </a:extLst>
          </p:cNvPr>
          <p:cNvSpPr/>
          <p:nvPr/>
        </p:nvSpPr>
        <p:spPr>
          <a:xfrm rot="16200000">
            <a:off x="1577611" y="3947742"/>
            <a:ext cx="275303" cy="285135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下 19">
            <a:extLst>
              <a:ext uri="{FF2B5EF4-FFF2-40B4-BE49-F238E27FC236}">
                <a16:creationId xmlns:a16="http://schemas.microsoft.com/office/drawing/2014/main" id="{F762F6B2-5E6F-4777-B09B-EE0531042B3C}"/>
              </a:ext>
            </a:extLst>
          </p:cNvPr>
          <p:cNvSpPr/>
          <p:nvPr/>
        </p:nvSpPr>
        <p:spPr>
          <a:xfrm rot="16200000">
            <a:off x="1557946" y="4808700"/>
            <a:ext cx="275303" cy="285135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下 20">
            <a:extLst>
              <a:ext uri="{FF2B5EF4-FFF2-40B4-BE49-F238E27FC236}">
                <a16:creationId xmlns:a16="http://schemas.microsoft.com/office/drawing/2014/main" id="{52BF6B61-6124-4E09-A288-F25B1EA45E87}"/>
              </a:ext>
            </a:extLst>
          </p:cNvPr>
          <p:cNvSpPr/>
          <p:nvPr/>
        </p:nvSpPr>
        <p:spPr>
          <a:xfrm rot="10800000">
            <a:off x="2959509" y="5377533"/>
            <a:ext cx="275303" cy="285135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701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E4994C2-5B01-4CAB-BCA0-0E051F89F1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9014" y="-910204"/>
            <a:ext cx="4011563" cy="8678408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131F8F01-3C7F-4203-9E96-035F808F02DC}"/>
              </a:ext>
            </a:extLst>
          </p:cNvPr>
          <p:cNvSpPr txBox="1">
            <a:spLocks/>
          </p:cNvSpPr>
          <p:nvPr/>
        </p:nvSpPr>
        <p:spPr>
          <a:xfrm>
            <a:off x="628650" y="502778"/>
            <a:ext cx="7886700" cy="7016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市場區隔的描述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64FFE94-66BB-4AF8-AE2C-DFD58D6BA979}"/>
              </a:ext>
            </a:extLst>
          </p:cNvPr>
          <p:cNvSpPr/>
          <p:nvPr/>
        </p:nvSpPr>
        <p:spPr>
          <a:xfrm>
            <a:off x="3633647" y="3949799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居多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3CEB4EF-3288-4DC6-A722-E4047260BCF5}"/>
              </a:ext>
            </a:extLst>
          </p:cNvPr>
          <p:cNvSpPr/>
          <p:nvPr/>
        </p:nvSpPr>
        <p:spPr>
          <a:xfrm>
            <a:off x="5793788" y="3949799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居多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6AFFADE-46DB-47A1-BF42-D3CAFB80A1DD}"/>
              </a:ext>
            </a:extLst>
          </p:cNvPr>
          <p:cNvSpPr/>
          <p:nvPr/>
        </p:nvSpPr>
        <p:spPr>
          <a:xfrm>
            <a:off x="7960455" y="3949799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居多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C7D21E2-B880-4138-8A8D-55B33460A9C8}"/>
              </a:ext>
            </a:extLst>
          </p:cNvPr>
          <p:cNvSpPr/>
          <p:nvPr/>
        </p:nvSpPr>
        <p:spPr>
          <a:xfrm>
            <a:off x="2645505" y="428835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偏好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DF52135-1B00-9445-AB3B-A0EC04A83F9B}"/>
              </a:ext>
            </a:extLst>
          </p:cNvPr>
          <p:cNvSpPr/>
          <p:nvPr/>
        </p:nvSpPr>
        <p:spPr>
          <a:xfrm>
            <a:off x="935608" y="5107491"/>
            <a:ext cx="1107996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生活型態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519C547-FE61-9C48-A9B7-F724E0388363}"/>
              </a:ext>
            </a:extLst>
          </p:cNvPr>
          <p:cNvSpPr/>
          <p:nvPr/>
        </p:nvSpPr>
        <p:spPr>
          <a:xfrm>
            <a:off x="935608" y="5898302"/>
            <a:ext cx="1107996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人格特質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C2073E6-8742-FB41-8FE7-BEDEBE75E4CA}"/>
              </a:ext>
            </a:extLst>
          </p:cNvPr>
          <p:cNvSpPr/>
          <p:nvPr/>
        </p:nvSpPr>
        <p:spPr>
          <a:xfrm>
            <a:off x="4698708" y="5871876"/>
            <a:ext cx="1887697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涉入程度很高、自我監控能力很強</a:t>
            </a:r>
            <a:endParaRPr lang="en-US" altLang="zh-TW" sz="1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0952A77-C0DC-544A-9765-2D4C27697786}"/>
              </a:ext>
            </a:extLst>
          </p:cNvPr>
          <p:cNvSpPr/>
          <p:nvPr/>
        </p:nvSpPr>
        <p:spPr>
          <a:xfrm>
            <a:off x="6826102" y="4994937"/>
            <a:ext cx="2078201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非常注重自己的外表、認為休閒比工作更重要</a:t>
            </a:r>
            <a:endParaRPr lang="en-US" altLang="zh-TW" sz="1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225DA277-72D0-4040-9D7C-0F4D6466DE55}"/>
              </a:ext>
            </a:extLst>
          </p:cNvPr>
          <p:cNvSpPr/>
          <p:nvPr/>
        </p:nvSpPr>
        <p:spPr>
          <a:xfrm>
            <a:off x="628650" y="5107491"/>
            <a:ext cx="1795573" cy="14634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67081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1175416" y="1532698"/>
            <a:ext cx="1654620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45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</a:t>
            </a:r>
            <a:r>
              <a:rPr lang="en-US" altLang="zh-TW" sz="1245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5</a:t>
            </a:r>
            <a:endParaRPr lang="zh-CN" altLang="en-US" sz="12450" b="1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8" name="直接连接符 5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2017400" y="2055940"/>
            <a:ext cx="0" cy="297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58F56A33-43F9-4543-BDEB-E631559B7727}"/>
              </a:ext>
            </a:extLst>
          </p:cNvPr>
          <p:cNvSpPr/>
          <p:nvPr/>
        </p:nvSpPr>
        <p:spPr>
          <a:xfrm>
            <a:off x="3843130" y="0"/>
            <a:ext cx="484911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文本框 56">
            <a:extLst>
              <a:ext uri="{FF2B5EF4-FFF2-40B4-BE49-F238E27FC236}">
                <a16:creationId xmlns:a16="http://schemas.microsoft.com/office/drawing/2014/main" id="{212E550F-7D74-9A4D-9CD3-7F862AFA8CF8}"/>
              </a:ext>
            </a:extLst>
          </p:cNvPr>
          <p:cNvSpPr txBox="1"/>
          <p:nvPr/>
        </p:nvSpPr>
        <p:spPr>
          <a:xfrm>
            <a:off x="556981" y="3819891"/>
            <a:ext cx="2919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rgbClr val="FFFFFF"/>
                </a:solidFill>
                <a:ea typeface="幼圆" panose="02010509060101010101" pitchFamily="49" charset="-122"/>
              </a:rPr>
              <a:t>SPSS</a:t>
            </a:r>
            <a:r>
              <a:rPr lang="zh-CN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入門</a:t>
            </a:r>
            <a:endParaRPr lang="en-US" altLang="zh-CN" sz="54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（三</a:t>
            </a:r>
            <a:r>
              <a:rPr lang="zh-CN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endParaRPr lang="zh-CN" altLang="en-US" sz="5400" b="1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56E0694-6636-634D-BAD2-D72892C152A5}"/>
              </a:ext>
            </a:extLst>
          </p:cNvPr>
          <p:cNvSpPr/>
          <p:nvPr/>
        </p:nvSpPr>
        <p:spPr>
          <a:xfrm>
            <a:off x="9425766" y="941758"/>
            <a:ext cx="466868" cy="834047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9799ECD-178C-43C4-8095-337E2B7C5AFC}"/>
              </a:ext>
            </a:extLst>
          </p:cNvPr>
          <p:cNvSpPr/>
          <p:nvPr/>
        </p:nvSpPr>
        <p:spPr>
          <a:xfrm>
            <a:off x="4775182" y="2976647"/>
            <a:ext cx="2855883" cy="1132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五、後續分析指引   </a:t>
            </a:r>
            <a:b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補充說明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235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E4994C2-5B01-4CAB-BCA0-0E051F89F1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91"/>
          <a:stretch/>
        </p:blipFill>
        <p:spPr>
          <a:xfrm rot="16200000">
            <a:off x="3109735" y="-2124198"/>
            <a:ext cx="3390120" cy="8678408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131F8F01-3C7F-4203-9E96-035F808F02DC}"/>
              </a:ext>
            </a:extLst>
          </p:cNvPr>
          <p:cNvSpPr txBox="1">
            <a:spLocks/>
          </p:cNvSpPr>
          <p:nvPr/>
        </p:nvSpPr>
        <p:spPr>
          <a:xfrm>
            <a:off x="560880" y="103484"/>
            <a:ext cx="8275653" cy="416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市場區隔描述與目標市場界定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DF52135-1B00-9445-AB3B-A0EC04A83F9B}"/>
              </a:ext>
            </a:extLst>
          </p:cNvPr>
          <p:cNvSpPr/>
          <p:nvPr/>
        </p:nvSpPr>
        <p:spPr>
          <a:xfrm>
            <a:off x="955806" y="3499586"/>
            <a:ext cx="1107996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生活型態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519C547-FE61-9C48-A9B7-F724E0388363}"/>
              </a:ext>
            </a:extLst>
          </p:cNvPr>
          <p:cNvSpPr/>
          <p:nvPr/>
        </p:nvSpPr>
        <p:spPr>
          <a:xfrm>
            <a:off x="963998" y="3887497"/>
            <a:ext cx="1107996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人格特質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C2073E6-8742-FB41-8FE7-BEDEBE75E4CA}"/>
              </a:ext>
            </a:extLst>
          </p:cNvPr>
          <p:cNvSpPr/>
          <p:nvPr/>
        </p:nvSpPr>
        <p:spPr>
          <a:xfrm>
            <a:off x="4912192" y="3915432"/>
            <a:ext cx="1386137" cy="375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涉入程度很高</a:t>
            </a:r>
            <a:endParaRPr lang="en-US" altLang="zh-TW" sz="1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0952A77-C0DC-544A-9765-2D4C27697786}"/>
              </a:ext>
            </a:extLst>
          </p:cNvPr>
          <p:cNvSpPr/>
          <p:nvPr/>
        </p:nvSpPr>
        <p:spPr>
          <a:xfrm>
            <a:off x="6841181" y="3522460"/>
            <a:ext cx="2078201" cy="375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認為休閒比工作更重要</a:t>
            </a:r>
            <a:endParaRPr lang="en-US" altLang="zh-TW" sz="1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2225E50-7BF3-4C1B-B4CE-B98C9962C907}"/>
              </a:ext>
            </a:extLst>
          </p:cNvPr>
          <p:cNvSpPr/>
          <p:nvPr/>
        </p:nvSpPr>
        <p:spPr>
          <a:xfrm>
            <a:off x="2970596" y="2345316"/>
            <a:ext cx="902811" cy="375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新細明體" panose="02020500000000000000" pitchFamily="18" charset="-120"/>
                <a:ea typeface="微軟正黑體" panose="020B0604030504040204" pitchFamily="34" charset="-120"/>
              </a:rPr>
              <a:t>男女比例</a:t>
            </a:r>
            <a:endParaRPr lang="en-US" altLang="zh-TW" sz="1400" b="1" dirty="0">
              <a:solidFill>
                <a:srgbClr val="FF0000"/>
              </a:solidFill>
              <a:highlight>
                <a:srgbClr val="FFFFFF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83682E0-28C7-4C50-A684-0F19AA4AE195}"/>
              </a:ext>
            </a:extLst>
          </p:cNvPr>
          <p:cNvSpPr/>
          <p:nvPr/>
        </p:nvSpPr>
        <p:spPr>
          <a:xfrm>
            <a:off x="5182034" y="2345316"/>
            <a:ext cx="902811" cy="375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新細明體" panose="02020500000000000000" pitchFamily="18" charset="-120"/>
                <a:ea typeface="微軟正黑體" panose="020B0604030504040204" pitchFamily="34" charset="-120"/>
              </a:rPr>
              <a:t>男女比例</a:t>
            </a:r>
            <a:endParaRPr lang="en-US" altLang="zh-TW" sz="1400" b="1" dirty="0">
              <a:solidFill>
                <a:srgbClr val="FF0000"/>
              </a:solidFill>
              <a:highlight>
                <a:srgbClr val="FFFFFF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879644C-E32A-4441-8F76-3B0F1A5F7738}"/>
              </a:ext>
            </a:extLst>
          </p:cNvPr>
          <p:cNvSpPr/>
          <p:nvPr/>
        </p:nvSpPr>
        <p:spPr>
          <a:xfrm>
            <a:off x="7393472" y="2345316"/>
            <a:ext cx="902811" cy="375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srgbClr val="FF0000"/>
                </a:solidFill>
                <a:highlight>
                  <a:srgbClr val="FFFFFF"/>
                </a:highlight>
                <a:latin typeface="新細明體" panose="02020500000000000000" pitchFamily="18" charset="-120"/>
                <a:ea typeface="微軟正黑體" panose="020B0604030504040204" pitchFamily="34" charset="-120"/>
              </a:rPr>
              <a:t>男女比例</a:t>
            </a:r>
            <a:endParaRPr lang="en-US" altLang="zh-TW" sz="1400" b="1" dirty="0">
              <a:solidFill>
                <a:srgbClr val="FF0000"/>
              </a:solidFill>
              <a:highlight>
                <a:srgbClr val="FFFFFF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FF5ED51-20CB-4CDF-AE03-259908A9928B}"/>
              </a:ext>
            </a:extLst>
          </p:cNvPr>
          <p:cNvSpPr/>
          <p:nvPr/>
        </p:nvSpPr>
        <p:spPr>
          <a:xfrm>
            <a:off x="2521754" y="3602290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非常注重自己的外表</a:t>
            </a:r>
            <a:endParaRPr lang="zh-TW" altLang="en-US" sz="14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760B857-4929-494C-9EFC-E66640D3B712}"/>
              </a:ext>
            </a:extLst>
          </p:cNvPr>
          <p:cNvSpPr/>
          <p:nvPr/>
        </p:nvSpPr>
        <p:spPr>
          <a:xfrm>
            <a:off x="7034398" y="398620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自我監控能力很強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ADEC39C-865E-412D-AFB4-21A7B056D719}"/>
              </a:ext>
            </a:extLst>
          </p:cNvPr>
          <p:cNvSpPr/>
          <p:nvPr/>
        </p:nvSpPr>
        <p:spPr>
          <a:xfrm>
            <a:off x="2855229" y="3987646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自尊感很強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6E3B39A-8F42-42FC-84EB-5B984DA4B1B1}"/>
              </a:ext>
            </a:extLst>
          </p:cNvPr>
          <p:cNvSpPr/>
          <p:nvPr/>
        </p:nvSpPr>
        <p:spPr>
          <a:xfrm>
            <a:off x="4502079" y="3535016"/>
            <a:ext cx="2339102" cy="336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我有固定的做事方式也不想改變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2E534003-698F-4AC7-80E0-196461CEB0F5}"/>
              </a:ext>
            </a:extLst>
          </p:cNvPr>
          <p:cNvCxnSpPr/>
          <p:nvPr/>
        </p:nvCxnSpPr>
        <p:spPr>
          <a:xfrm>
            <a:off x="753034" y="3951866"/>
            <a:ext cx="80834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5EA63352-688A-49C0-8B36-91FE6E05BD1E}"/>
              </a:ext>
            </a:extLst>
          </p:cNvPr>
          <p:cNvCxnSpPr>
            <a:cxnSpLocks/>
          </p:cNvCxnSpPr>
          <p:nvPr/>
        </p:nvCxnSpPr>
        <p:spPr>
          <a:xfrm>
            <a:off x="2420471" y="3579316"/>
            <a:ext cx="0" cy="3009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D0707458-DD5E-48B5-A21F-44A00D37091C}"/>
              </a:ext>
            </a:extLst>
          </p:cNvPr>
          <p:cNvCxnSpPr>
            <a:cxnSpLocks/>
          </p:cNvCxnSpPr>
          <p:nvPr/>
        </p:nvCxnSpPr>
        <p:spPr>
          <a:xfrm>
            <a:off x="4383742" y="3544134"/>
            <a:ext cx="0" cy="3044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9B8D32BA-2769-41EC-8394-EE9D3459966D}"/>
              </a:ext>
            </a:extLst>
          </p:cNvPr>
          <p:cNvCxnSpPr>
            <a:cxnSpLocks/>
          </p:cNvCxnSpPr>
          <p:nvPr/>
        </p:nvCxnSpPr>
        <p:spPr>
          <a:xfrm>
            <a:off x="6835542" y="3535016"/>
            <a:ext cx="0" cy="30540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6A28DC4A-CFD8-493B-8CD4-55C5B6CC3530}"/>
              </a:ext>
            </a:extLst>
          </p:cNvPr>
          <p:cNvCxnSpPr/>
          <p:nvPr/>
        </p:nvCxnSpPr>
        <p:spPr>
          <a:xfrm>
            <a:off x="735882" y="4350627"/>
            <a:ext cx="80834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86239215-2324-41B4-A035-41F8F7213CF3}"/>
              </a:ext>
            </a:extLst>
          </p:cNvPr>
          <p:cNvCxnSpPr/>
          <p:nvPr/>
        </p:nvCxnSpPr>
        <p:spPr>
          <a:xfrm>
            <a:off x="763044" y="4748145"/>
            <a:ext cx="80834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847ADAAA-8278-4473-BA26-BB13512612D9}"/>
              </a:ext>
            </a:extLst>
          </p:cNvPr>
          <p:cNvSpPr/>
          <p:nvPr/>
        </p:nvSpPr>
        <p:spPr>
          <a:xfrm>
            <a:off x="903309" y="4291225"/>
            <a:ext cx="1338828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品牌忠誠度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2FD6143-E330-4A03-A876-156AD31EEC2A}"/>
              </a:ext>
            </a:extLst>
          </p:cNvPr>
          <p:cNvSpPr/>
          <p:nvPr/>
        </p:nvSpPr>
        <p:spPr>
          <a:xfrm>
            <a:off x="806928" y="4689985"/>
            <a:ext cx="1569660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品牌選擇與否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EB6C0D7-CDAD-45A5-B3B7-5E5831FB9876}"/>
              </a:ext>
            </a:extLst>
          </p:cNvPr>
          <p:cNvSpPr/>
          <p:nvPr/>
        </p:nvSpPr>
        <p:spPr>
          <a:xfrm>
            <a:off x="3230584" y="439895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高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FE917D6-614F-4CDA-93B1-BA650619DEDA}"/>
              </a:ext>
            </a:extLst>
          </p:cNvPr>
          <p:cNvSpPr/>
          <p:nvPr/>
        </p:nvSpPr>
        <p:spPr>
          <a:xfrm>
            <a:off x="7739699" y="438037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中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7D6727B-D31C-42AC-933C-4BEE1EC5745E}"/>
              </a:ext>
            </a:extLst>
          </p:cNvPr>
          <p:cNvSpPr/>
          <p:nvPr/>
        </p:nvSpPr>
        <p:spPr>
          <a:xfrm>
            <a:off x="5385083" y="4405469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低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C45954B-A5F4-4688-93A5-76803E264D0D}"/>
              </a:ext>
            </a:extLst>
          </p:cNvPr>
          <p:cNvSpPr/>
          <p:nvPr/>
        </p:nvSpPr>
        <p:spPr>
          <a:xfrm>
            <a:off x="2585924" y="4806306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曾購買的比例偏高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A96459D-55BD-4B29-9AB9-2BB5E7069EEE}"/>
              </a:ext>
            </a:extLst>
          </p:cNvPr>
          <p:cNvSpPr/>
          <p:nvPr/>
        </p:nvSpPr>
        <p:spPr>
          <a:xfrm>
            <a:off x="4766952" y="4806305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曾購買的比例偏低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DF5B1E6-4EC6-4373-B898-FDB338D75FF3}"/>
              </a:ext>
            </a:extLst>
          </p:cNvPr>
          <p:cNvSpPr/>
          <p:nvPr/>
        </p:nvSpPr>
        <p:spPr>
          <a:xfrm>
            <a:off x="6877885" y="4824280"/>
            <a:ext cx="1980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曾購買的比例一半一半</a:t>
            </a:r>
          </a:p>
        </p:txBody>
      </p: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263F5D30-8C7B-47AD-AA18-9BE2CBB51332}"/>
              </a:ext>
            </a:extLst>
          </p:cNvPr>
          <p:cNvCxnSpPr/>
          <p:nvPr/>
        </p:nvCxnSpPr>
        <p:spPr>
          <a:xfrm>
            <a:off x="774415" y="5161692"/>
            <a:ext cx="80834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DBF1A08D-7121-44A1-8FA4-7B0623D94CC4}"/>
              </a:ext>
            </a:extLst>
          </p:cNvPr>
          <p:cNvCxnSpPr/>
          <p:nvPr/>
        </p:nvCxnSpPr>
        <p:spPr>
          <a:xfrm>
            <a:off x="784527" y="5520280"/>
            <a:ext cx="80834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6AE67FC2-9A81-4D46-A4B1-F234B4BFE275}"/>
              </a:ext>
            </a:extLst>
          </p:cNvPr>
          <p:cNvCxnSpPr/>
          <p:nvPr/>
        </p:nvCxnSpPr>
        <p:spPr>
          <a:xfrm>
            <a:off x="806928" y="5887833"/>
            <a:ext cx="80834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1A3134C1-9AF9-4FFF-B25C-42B1CD7737A8}"/>
              </a:ext>
            </a:extLst>
          </p:cNvPr>
          <p:cNvSpPr/>
          <p:nvPr/>
        </p:nvSpPr>
        <p:spPr>
          <a:xfrm>
            <a:off x="919447" y="5090602"/>
            <a:ext cx="1399742" cy="458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購買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使用量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37621850-52AF-4DF4-AB27-F5E781E194F7}"/>
              </a:ext>
            </a:extLst>
          </p:cNvPr>
          <p:cNvSpPr/>
          <p:nvPr/>
        </p:nvSpPr>
        <p:spPr>
          <a:xfrm>
            <a:off x="806928" y="5441722"/>
            <a:ext cx="1630575" cy="458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購買</a:t>
            </a:r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使用頻率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E33F3F4-9006-49CB-9BF6-1C831AE857FA}"/>
              </a:ext>
            </a:extLst>
          </p:cNvPr>
          <p:cNvSpPr/>
          <p:nvPr/>
        </p:nvSpPr>
        <p:spPr>
          <a:xfrm>
            <a:off x="1039621" y="5826838"/>
            <a:ext cx="1107996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購買通路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9422ACA3-0648-4254-9BF4-0A6869A7F267}"/>
              </a:ext>
            </a:extLst>
          </p:cNvPr>
          <p:cNvSpPr/>
          <p:nvPr/>
        </p:nvSpPr>
        <p:spPr>
          <a:xfrm>
            <a:off x="2855228" y="5218774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重度使用者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8CF60A07-255C-427F-B01B-A4FA889DD355}"/>
              </a:ext>
            </a:extLst>
          </p:cNvPr>
          <p:cNvSpPr/>
          <p:nvPr/>
        </p:nvSpPr>
        <p:spPr>
          <a:xfrm>
            <a:off x="5068468" y="5201498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輕度使用者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DAAC344-B6D1-4A03-8863-E8DFE4770634}"/>
              </a:ext>
            </a:extLst>
          </p:cNvPr>
          <p:cNvSpPr/>
          <p:nvPr/>
        </p:nvSpPr>
        <p:spPr>
          <a:xfrm>
            <a:off x="7453367" y="5208898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中度使用者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0FE79D23-5F8E-4C46-96DA-C394B0E3A6F5}"/>
              </a:ext>
            </a:extLst>
          </p:cNvPr>
          <p:cNvSpPr/>
          <p:nvPr/>
        </p:nvSpPr>
        <p:spPr>
          <a:xfrm>
            <a:off x="7453367" y="5567485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重度使用者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4BE09AF-04CE-42E0-AD50-2EB1FC3CA41A}"/>
              </a:ext>
            </a:extLst>
          </p:cNvPr>
          <p:cNvSpPr/>
          <p:nvPr/>
        </p:nvSpPr>
        <p:spPr>
          <a:xfrm>
            <a:off x="2871511" y="5567485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中度使用者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DB0047CE-C9FF-41C1-9DDE-18A49CE51E08}"/>
              </a:ext>
            </a:extLst>
          </p:cNvPr>
          <p:cNvSpPr/>
          <p:nvPr/>
        </p:nvSpPr>
        <p:spPr>
          <a:xfrm>
            <a:off x="5078912" y="5541238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輕度使用者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11CC2097-FDA9-47E5-A9DA-4B3CC4CCFC36}"/>
              </a:ext>
            </a:extLst>
          </p:cNvPr>
          <p:cNvSpPr/>
          <p:nvPr/>
        </p:nvSpPr>
        <p:spPr>
          <a:xfrm>
            <a:off x="3102632" y="5946981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超市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6A02C206-E46C-48FC-A78C-24DC2DB9CF27}"/>
              </a:ext>
            </a:extLst>
          </p:cNvPr>
          <p:cNvSpPr/>
          <p:nvPr/>
        </p:nvSpPr>
        <p:spPr>
          <a:xfrm>
            <a:off x="5225932" y="5930406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便利超商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BC590860-1C48-4ED3-87BD-0F74C252CC66}"/>
              </a:ext>
            </a:extLst>
          </p:cNvPr>
          <p:cNvSpPr/>
          <p:nvPr/>
        </p:nvSpPr>
        <p:spPr>
          <a:xfrm>
            <a:off x="7643210" y="593040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大賣場</a:t>
            </a:r>
          </a:p>
        </p:txBody>
      </p:sp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8A21EDEC-4345-487A-B192-682917F7DFEC}"/>
              </a:ext>
            </a:extLst>
          </p:cNvPr>
          <p:cNvCxnSpPr/>
          <p:nvPr/>
        </p:nvCxnSpPr>
        <p:spPr>
          <a:xfrm>
            <a:off x="816316" y="6271335"/>
            <a:ext cx="80834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8541E312-A492-4F98-890A-2191DFBD2448}"/>
              </a:ext>
            </a:extLst>
          </p:cNvPr>
          <p:cNvSpPr/>
          <p:nvPr/>
        </p:nvSpPr>
        <p:spPr>
          <a:xfrm>
            <a:off x="1041054" y="6201880"/>
            <a:ext cx="1107996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四象星座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AD5F525C-7AED-45F6-8C23-94D32DB9410F}"/>
              </a:ext>
            </a:extLst>
          </p:cNvPr>
          <p:cNvSpPr/>
          <p:nvPr/>
        </p:nvSpPr>
        <p:spPr>
          <a:xfrm>
            <a:off x="3102632" y="6304488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火象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1B9C0E9-4E56-4080-8060-8B61F1F8A8A5}"/>
              </a:ext>
            </a:extLst>
          </p:cNvPr>
          <p:cNvSpPr/>
          <p:nvPr/>
        </p:nvSpPr>
        <p:spPr>
          <a:xfrm>
            <a:off x="5361569" y="6323459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水象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01484D15-417D-4491-A6F7-B9E32DCC85FC}"/>
              </a:ext>
            </a:extLst>
          </p:cNvPr>
          <p:cNvSpPr/>
          <p:nvPr/>
        </p:nvSpPr>
        <p:spPr>
          <a:xfrm>
            <a:off x="7717901" y="6317459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微軟正黑體" panose="020B0604030504040204" pitchFamily="34" charset="-120"/>
              </a:rPr>
              <a:t>風象</a:t>
            </a:r>
          </a:p>
        </p:txBody>
      </p:sp>
    </p:spTree>
    <p:extLst>
      <p:ext uri="{BB962C8B-B14F-4D97-AF65-F5344CB8AC3E}">
        <p14:creationId xmlns:p14="http://schemas.microsoft.com/office/powerpoint/2010/main" val="3956470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5397C80E-EBE8-4297-8D13-A7407CCDB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84413" y="-1248902"/>
            <a:ext cx="4306233" cy="8450369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2AB198A9-340D-47EC-B9B2-40A3313C7E5D}"/>
              </a:ext>
            </a:extLst>
          </p:cNvPr>
          <p:cNvSpPr/>
          <p:nvPr/>
        </p:nvSpPr>
        <p:spPr>
          <a:xfrm>
            <a:off x="7211551" y="1620220"/>
            <a:ext cx="955296" cy="4326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9B44C3E-D569-41E7-95C1-6CF269A63A70}"/>
              </a:ext>
            </a:extLst>
          </p:cNvPr>
          <p:cNvSpPr/>
          <p:nvPr/>
        </p:nvSpPr>
        <p:spPr>
          <a:xfrm>
            <a:off x="7211551" y="2052918"/>
            <a:ext cx="955296" cy="4326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AC7954D-F023-4F6A-9B21-37027DA49097}"/>
              </a:ext>
            </a:extLst>
          </p:cNvPr>
          <p:cNvSpPr/>
          <p:nvPr/>
        </p:nvSpPr>
        <p:spPr>
          <a:xfrm>
            <a:off x="346814" y="345448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現有目標市場篩選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用</a:t>
            </a:r>
            <a:r>
              <a:rPr lang="en-US" altLang="zh-TW" dirty="0">
                <a:solidFill>
                  <a:srgbClr val="FF0000"/>
                </a:solidFill>
              </a:rPr>
              <a:t>ANOVA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4C8ED7E-EBFC-42F5-BB3A-71ACAC8C2E3E}"/>
              </a:ext>
            </a:extLst>
          </p:cNvPr>
          <p:cNvSpPr/>
          <p:nvPr/>
        </p:nvSpPr>
        <p:spPr>
          <a:xfrm>
            <a:off x="8166846" y="204128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高忠誠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D086641-64DB-4A12-B6CE-75039E9F94BC}"/>
              </a:ext>
            </a:extLst>
          </p:cNvPr>
          <p:cNvSpPr/>
          <p:nvPr/>
        </p:nvSpPr>
        <p:spPr>
          <a:xfrm>
            <a:off x="8166847" y="165190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低忠誠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AB2CE4F-33A5-4DC6-97F8-2AD9388C760B}"/>
              </a:ext>
            </a:extLst>
          </p:cNvPr>
          <p:cNvSpPr/>
          <p:nvPr/>
        </p:nvSpPr>
        <p:spPr>
          <a:xfrm>
            <a:off x="573740" y="5183916"/>
            <a:ext cx="65325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選擇高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低那一群</a:t>
            </a:r>
            <a:r>
              <a:rPr lang="zh-TW" altLang="en-US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？</a:t>
            </a:r>
            <a:r>
              <a:rPr lang="zh-TW" altLang="en-US" dirty="0">
                <a:solidFill>
                  <a:srgbClr val="FF0000"/>
                </a:solidFill>
              </a:rPr>
              <a:t>尚須參考其他資訊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比如</a:t>
            </a:r>
            <a:r>
              <a:rPr lang="zh-TW" altLang="en-US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：群樣本數、購買量、購買頻率 </a:t>
            </a:r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（那個成長空間較大</a:t>
            </a:r>
            <a:r>
              <a:rPr lang="zh-TW" altLang="en-US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？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TW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             亦可參考其他品牌表現 </a:t>
            </a:r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（水平分析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）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59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AEF6866-55B7-40F4-8169-6C0A800286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9308" y="-2161103"/>
            <a:ext cx="1985383" cy="8235598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4049420C-E007-49B8-B748-E4D1536DB57E}"/>
              </a:ext>
            </a:extLst>
          </p:cNvPr>
          <p:cNvSpPr/>
          <p:nvPr/>
        </p:nvSpPr>
        <p:spPr>
          <a:xfrm>
            <a:off x="5375286" y="1476786"/>
            <a:ext cx="1567704" cy="1221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A84CD9BB-1ED2-426D-9F10-8C57D0908753}"/>
              </a:ext>
            </a:extLst>
          </p:cNvPr>
          <p:cNvSpPr/>
          <p:nvPr/>
        </p:nvSpPr>
        <p:spPr>
          <a:xfrm>
            <a:off x="6942990" y="1476786"/>
            <a:ext cx="1567704" cy="1221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CC64495-CA92-40CD-B494-405BABFDB3C5}"/>
              </a:ext>
            </a:extLst>
          </p:cNvPr>
          <p:cNvSpPr/>
          <p:nvPr/>
        </p:nvSpPr>
        <p:spPr>
          <a:xfrm>
            <a:off x="525730" y="42971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潛在目標市場篩選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用卡方分析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C070A9-4A4B-4BBD-8A7E-449FC29F2840}"/>
              </a:ext>
            </a:extLst>
          </p:cNvPr>
          <p:cNvSpPr/>
          <p:nvPr/>
        </p:nvSpPr>
        <p:spPr>
          <a:xfrm>
            <a:off x="6078070" y="75288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有買過的比例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E2C8402-5119-4208-9D52-0121ED46E05E}"/>
              </a:ext>
            </a:extLst>
          </p:cNvPr>
          <p:cNvSpPr/>
          <p:nvPr/>
        </p:nvSpPr>
        <p:spPr>
          <a:xfrm>
            <a:off x="6078070" y="284182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D66A417-3D04-49AD-B4F4-EB34DE4830BF}"/>
              </a:ext>
            </a:extLst>
          </p:cNvPr>
          <p:cNvSpPr/>
          <p:nvPr/>
        </p:nvSpPr>
        <p:spPr>
          <a:xfrm>
            <a:off x="7519093" y="286828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低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21D5092-E663-4325-B1F6-8E63F5FFB193}"/>
              </a:ext>
            </a:extLst>
          </p:cNvPr>
          <p:cNvSpPr/>
          <p:nvPr/>
        </p:nvSpPr>
        <p:spPr>
          <a:xfrm>
            <a:off x="1305720" y="3776457"/>
            <a:ext cx="65325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選擇高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低那一群</a:t>
            </a:r>
            <a:r>
              <a:rPr lang="zh-TW" altLang="en-US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？亦</a:t>
            </a:r>
            <a:r>
              <a:rPr lang="zh-TW" altLang="en-US" dirty="0">
                <a:solidFill>
                  <a:srgbClr val="FF0000"/>
                </a:solidFill>
              </a:rPr>
              <a:t>尚須參考其他資訊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比如</a:t>
            </a:r>
            <a:r>
              <a:rPr lang="zh-TW" altLang="en-US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：群樣本數、購買量、購買頻率 </a:t>
            </a:r>
            <a:r>
              <a:rPr lang="zh-TW" altLang="en-US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（那個成長空間較大</a:t>
            </a:r>
            <a:r>
              <a:rPr lang="zh-TW" altLang="en-US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？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TW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             亦可參考其他品牌表現 </a:t>
            </a:r>
          </a:p>
        </p:txBody>
      </p:sp>
    </p:spTree>
    <p:extLst>
      <p:ext uri="{BB962C8B-B14F-4D97-AF65-F5344CB8AC3E}">
        <p14:creationId xmlns:p14="http://schemas.microsoft.com/office/powerpoint/2010/main" val="3190819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:a16="http://schemas.microsoft.com/office/drawing/2014/main" id="{4845424B-241A-4C71-B923-AA089BFE87F2}"/>
              </a:ext>
            </a:extLst>
          </p:cNvPr>
          <p:cNvSpPr/>
          <p:nvPr/>
        </p:nvSpPr>
        <p:spPr>
          <a:xfrm>
            <a:off x="3701482" y="2067975"/>
            <a:ext cx="1020932" cy="9765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</a:rPr>
              <a:t>產品</a:t>
            </a:r>
            <a:endParaRPr lang="zh-TW" altLang="en-US" sz="2000" b="1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30A00470-048D-40FE-AD6A-911F03E15B8F}"/>
              </a:ext>
            </a:extLst>
          </p:cNvPr>
          <p:cNvSpPr/>
          <p:nvPr/>
        </p:nvSpPr>
        <p:spPr>
          <a:xfrm>
            <a:off x="5141791" y="2067975"/>
            <a:ext cx="1020932" cy="9765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</a:rPr>
              <a:t>價格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33B695F-C2DC-4323-8C98-F17272B7AF49}"/>
              </a:ext>
            </a:extLst>
          </p:cNvPr>
          <p:cNvSpPr/>
          <p:nvPr/>
        </p:nvSpPr>
        <p:spPr>
          <a:xfrm>
            <a:off x="3759231" y="3490051"/>
            <a:ext cx="1020932" cy="9765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</a:rPr>
              <a:t>通路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6B8A06AE-BA77-426A-871F-DDA7B4316D35}"/>
              </a:ext>
            </a:extLst>
          </p:cNvPr>
          <p:cNvSpPr/>
          <p:nvPr/>
        </p:nvSpPr>
        <p:spPr>
          <a:xfrm>
            <a:off x="5139943" y="3462289"/>
            <a:ext cx="1020932" cy="9765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</a:rPr>
              <a:t>溝通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E3951AC-976F-4321-988D-D1B2190BCDE7}"/>
              </a:ext>
            </a:extLst>
          </p:cNvPr>
          <p:cNvSpPr/>
          <p:nvPr/>
        </p:nvSpPr>
        <p:spPr>
          <a:xfrm>
            <a:off x="3283953" y="1837242"/>
            <a:ext cx="3305175" cy="28194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96716AD-84FF-463C-980F-92BFCDAB7B5D}"/>
              </a:ext>
            </a:extLst>
          </p:cNvPr>
          <p:cNvSpPr/>
          <p:nvPr/>
        </p:nvSpPr>
        <p:spPr>
          <a:xfrm>
            <a:off x="4687112" y="3036453"/>
            <a:ext cx="498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4P</a:t>
            </a:r>
            <a:endParaRPr lang="zh-TW" altLang="en-US" sz="24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269F8D4-8EB4-4F98-90B4-CA7642AFA783}"/>
              </a:ext>
            </a:extLst>
          </p:cNvPr>
          <p:cNvSpPr/>
          <p:nvPr/>
        </p:nvSpPr>
        <p:spPr>
          <a:xfrm>
            <a:off x="1098845" y="2905456"/>
            <a:ext cx="1107996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2400" b="1" dirty="0"/>
              <a:t>消費者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85D5093-699C-4606-B5C0-3A3C354DB885}"/>
              </a:ext>
            </a:extLst>
          </p:cNvPr>
          <p:cNvSpPr/>
          <p:nvPr/>
        </p:nvSpPr>
        <p:spPr>
          <a:xfrm>
            <a:off x="7488783" y="2911033"/>
            <a:ext cx="1007007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2400" b="1" dirty="0"/>
              <a:t>品   牌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9846A97-60A3-4E90-85F8-165B6E258358}"/>
              </a:ext>
            </a:extLst>
          </p:cNvPr>
          <p:cNvSpPr/>
          <p:nvPr/>
        </p:nvSpPr>
        <p:spPr>
          <a:xfrm>
            <a:off x="310151" y="3459546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消費者是誰</a:t>
            </a:r>
            <a:r>
              <a:rPr lang="en-US" altLang="zh-TW" dirty="0"/>
              <a:t>?</a:t>
            </a:r>
            <a:r>
              <a:rPr lang="zh-TW" altLang="en-US" dirty="0"/>
              <a:t> 長什麼樣子</a:t>
            </a:r>
            <a:r>
              <a:rPr lang="en-US" altLang="zh-TW" dirty="0"/>
              <a:t>? 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1E2FAB6-782F-42CA-AA95-EE8FB217D85F}"/>
              </a:ext>
            </a:extLst>
          </p:cNvPr>
          <p:cNvSpPr/>
          <p:nvPr/>
        </p:nvSpPr>
        <p:spPr>
          <a:xfrm>
            <a:off x="664074" y="4308978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他們的需求是什麼</a:t>
            </a:r>
            <a:r>
              <a:rPr lang="en-US" altLang="zh-TW" dirty="0"/>
              <a:t>? 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C45E2E3-7A43-4917-A495-E8EF632F0047}"/>
              </a:ext>
            </a:extLst>
          </p:cNvPr>
          <p:cNvSpPr/>
          <p:nvPr/>
        </p:nvSpPr>
        <p:spPr>
          <a:xfrm>
            <a:off x="644990" y="5105101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他們的偏好是什麼</a:t>
            </a:r>
            <a:r>
              <a:rPr lang="en-US" altLang="zh-TW" dirty="0"/>
              <a:t>? 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F6845E0-8724-4C03-8912-E44086D5A739}"/>
              </a:ext>
            </a:extLst>
          </p:cNvPr>
          <p:cNvSpPr/>
          <p:nvPr/>
        </p:nvSpPr>
        <p:spPr>
          <a:xfrm>
            <a:off x="336357" y="6009656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他們的使用</a:t>
            </a:r>
            <a:r>
              <a:rPr lang="en-US" altLang="zh-TW" dirty="0"/>
              <a:t>(</a:t>
            </a:r>
            <a:r>
              <a:rPr lang="zh-TW" altLang="en-US" dirty="0"/>
              <a:t>購買</a:t>
            </a:r>
            <a:r>
              <a:rPr lang="en-US" altLang="zh-TW" dirty="0"/>
              <a:t>)</a:t>
            </a:r>
            <a:r>
              <a:rPr lang="zh-TW" altLang="en-US" dirty="0"/>
              <a:t>行為是什麼</a:t>
            </a:r>
            <a:r>
              <a:rPr lang="en-US" altLang="zh-TW" dirty="0"/>
              <a:t>? 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5E02296-3856-4A51-A216-334F085BD898}"/>
              </a:ext>
            </a:extLst>
          </p:cNvPr>
          <p:cNvSpPr/>
          <p:nvPr/>
        </p:nvSpPr>
        <p:spPr>
          <a:xfrm>
            <a:off x="-5115" y="3774682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(</a:t>
            </a:r>
            <a:r>
              <a:rPr lang="zh-TW" altLang="en-US" dirty="0">
                <a:solidFill>
                  <a:srgbClr val="00B050"/>
                </a:solidFill>
              </a:rPr>
              <a:t>人口統計、人格特質、生活型態</a:t>
            </a:r>
            <a:r>
              <a:rPr lang="en-US" altLang="zh-TW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89C5130-5D44-475E-869A-5227A2C57696}"/>
              </a:ext>
            </a:extLst>
          </p:cNvPr>
          <p:cNvSpPr/>
          <p:nvPr/>
        </p:nvSpPr>
        <p:spPr>
          <a:xfrm>
            <a:off x="1028313" y="4614065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(</a:t>
            </a:r>
            <a:r>
              <a:rPr lang="zh-TW" altLang="en-US" dirty="0">
                <a:solidFill>
                  <a:srgbClr val="00B050"/>
                </a:solidFill>
              </a:rPr>
              <a:t>購買動機</a:t>
            </a:r>
            <a:r>
              <a:rPr lang="en-US" altLang="zh-TW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25A79B-63F0-421E-BA67-49AD381D8FA2}"/>
              </a:ext>
            </a:extLst>
          </p:cNvPr>
          <p:cNvSpPr/>
          <p:nvPr/>
        </p:nvSpPr>
        <p:spPr>
          <a:xfrm>
            <a:off x="599037" y="5453448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(</a:t>
            </a:r>
            <a:r>
              <a:rPr lang="zh-TW" altLang="en-US" dirty="0">
                <a:solidFill>
                  <a:srgbClr val="00B050"/>
                </a:solidFill>
              </a:rPr>
              <a:t>品牌忠誠或品牌傾向</a:t>
            </a:r>
            <a:r>
              <a:rPr lang="en-US" altLang="zh-TW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599CACD-05E5-48CD-90C2-5A05DA4FFE78}"/>
              </a:ext>
            </a:extLst>
          </p:cNvPr>
          <p:cNvSpPr/>
          <p:nvPr/>
        </p:nvSpPr>
        <p:spPr>
          <a:xfrm>
            <a:off x="310151" y="6348982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(</a:t>
            </a:r>
            <a:r>
              <a:rPr lang="zh-TW" altLang="en-US" dirty="0">
                <a:solidFill>
                  <a:srgbClr val="00B050"/>
                </a:solidFill>
              </a:rPr>
              <a:t>購買量、購買頻率、使用程度</a:t>
            </a:r>
            <a:r>
              <a:rPr lang="en-US" altLang="zh-TW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79EF2FF-0FEB-4C17-9D05-BED781C841D3}"/>
              </a:ext>
            </a:extLst>
          </p:cNvPr>
          <p:cNvSpPr/>
          <p:nvPr/>
        </p:nvSpPr>
        <p:spPr>
          <a:xfrm>
            <a:off x="2460296" y="1237032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   產品長甚麼樣子</a:t>
            </a:r>
            <a:r>
              <a:rPr lang="en-US" altLang="zh-TW" dirty="0"/>
              <a:t>?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D28B01A-7764-490A-952C-6945C5DE5699}"/>
              </a:ext>
            </a:extLst>
          </p:cNvPr>
          <p:cNvSpPr/>
          <p:nvPr/>
        </p:nvSpPr>
        <p:spPr>
          <a:xfrm>
            <a:off x="5823881" y="1226942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價格要定多少</a:t>
            </a:r>
            <a:r>
              <a:rPr lang="en-US" altLang="zh-TW" dirty="0"/>
              <a:t>?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45A9EC1-E11D-4AA4-A9ED-1736BA73805B}"/>
              </a:ext>
            </a:extLst>
          </p:cNvPr>
          <p:cNvSpPr/>
          <p:nvPr/>
        </p:nvSpPr>
        <p:spPr>
          <a:xfrm>
            <a:off x="2627648" y="4692500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該在那些通路鋪貨</a:t>
            </a:r>
            <a:r>
              <a:rPr lang="en-US" altLang="zh-TW" dirty="0"/>
              <a:t>?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0773DC2-B4D4-4097-B2EE-3FE829C26ED1}"/>
              </a:ext>
            </a:extLst>
          </p:cNvPr>
          <p:cNvSpPr/>
          <p:nvPr/>
        </p:nvSpPr>
        <p:spPr>
          <a:xfrm>
            <a:off x="5390252" y="4702709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該怎麼跟潛在消費者溝通</a:t>
            </a:r>
            <a:r>
              <a:rPr lang="en-US" altLang="zh-TW" dirty="0"/>
              <a:t>? </a:t>
            </a:r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B2D8C7C-49BF-4158-AFC9-2A0D96D44780}"/>
              </a:ext>
            </a:extLst>
          </p:cNvPr>
          <p:cNvSpPr/>
          <p:nvPr/>
        </p:nvSpPr>
        <p:spPr>
          <a:xfrm>
            <a:off x="5390252" y="5540141"/>
            <a:ext cx="2831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使用那些媒體來進行溝通</a:t>
            </a:r>
            <a:r>
              <a:rPr lang="en-US" altLang="zh-TW" dirty="0"/>
              <a:t>?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AC61E05-328E-4592-BEB4-B372709F6713}"/>
              </a:ext>
            </a:extLst>
          </p:cNvPr>
          <p:cNvSpPr/>
          <p:nvPr/>
        </p:nvSpPr>
        <p:spPr>
          <a:xfrm>
            <a:off x="5480020" y="5009908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  <a:highlight>
                  <a:srgbClr val="FFFF00"/>
                </a:highlight>
              </a:rPr>
              <a:t>(</a:t>
            </a:r>
            <a:r>
              <a:rPr lang="zh-TW" altLang="en-US" dirty="0">
                <a:solidFill>
                  <a:srgbClr val="00B050"/>
                </a:solidFill>
                <a:highlight>
                  <a:srgbClr val="FFFF00"/>
                </a:highlight>
              </a:rPr>
              <a:t>溝通的主軸訊息有那些</a:t>
            </a:r>
            <a:r>
              <a:rPr lang="en-US" altLang="zh-TW" dirty="0">
                <a:solidFill>
                  <a:srgbClr val="00B050"/>
                </a:solidFill>
                <a:highlight>
                  <a:srgbClr val="FFFF00"/>
                </a:highlight>
              </a:rPr>
              <a:t>?)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B5E2022-2A96-4385-B686-9E22A4FAB545}"/>
              </a:ext>
            </a:extLst>
          </p:cNvPr>
          <p:cNvSpPr/>
          <p:nvPr/>
        </p:nvSpPr>
        <p:spPr>
          <a:xfrm>
            <a:off x="6065917" y="5904556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(</a:t>
            </a:r>
            <a:r>
              <a:rPr lang="zh-TW" altLang="en-US" dirty="0">
                <a:solidFill>
                  <a:srgbClr val="00B050"/>
                </a:solidFill>
              </a:rPr>
              <a:t>溝通的媒體</a:t>
            </a:r>
            <a:r>
              <a:rPr lang="en-US" altLang="zh-TW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3BC5157-67AC-4559-B2D3-62255175323F}"/>
              </a:ext>
            </a:extLst>
          </p:cNvPr>
          <p:cNvSpPr/>
          <p:nvPr/>
        </p:nvSpPr>
        <p:spPr>
          <a:xfrm>
            <a:off x="6951835" y="3485303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在這些消費者心目中</a:t>
            </a:r>
            <a:endParaRPr lang="en-US" altLang="zh-TW" dirty="0"/>
          </a:p>
          <a:p>
            <a:r>
              <a:rPr lang="zh-TW" altLang="en-US" dirty="0"/>
              <a:t>       的產品定位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0109991-A6D1-41D7-9B45-50F302F75D0E}"/>
              </a:ext>
            </a:extLst>
          </p:cNvPr>
          <p:cNvSpPr/>
          <p:nvPr/>
        </p:nvSpPr>
        <p:spPr>
          <a:xfrm>
            <a:off x="3148636" y="5020462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(</a:t>
            </a:r>
            <a:r>
              <a:rPr lang="zh-TW" altLang="en-US" dirty="0">
                <a:solidFill>
                  <a:srgbClr val="00B050"/>
                </a:solidFill>
              </a:rPr>
              <a:t>購買通路</a:t>
            </a:r>
            <a:r>
              <a:rPr lang="en-US" altLang="zh-TW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1686962-04CF-4243-B7A8-321404D6E188}"/>
              </a:ext>
            </a:extLst>
          </p:cNvPr>
          <p:cNvSpPr/>
          <p:nvPr/>
        </p:nvSpPr>
        <p:spPr>
          <a:xfrm>
            <a:off x="7252340" y="408065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(</a:t>
            </a:r>
            <a:r>
              <a:rPr lang="zh-TW" altLang="en-US" dirty="0">
                <a:solidFill>
                  <a:srgbClr val="00B050"/>
                </a:solidFill>
              </a:rPr>
              <a:t>品牌定位圖</a:t>
            </a:r>
            <a:r>
              <a:rPr lang="en-US" altLang="zh-TW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463DE75-D79D-49D1-8B36-E3CD8004D41E}"/>
              </a:ext>
            </a:extLst>
          </p:cNvPr>
          <p:cNvSpPr/>
          <p:nvPr/>
        </p:nvSpPr>
        <p:spPr>
          <a:xfrm>
            <a:off x="5755684" y="1580980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(</a:t>
            </a:r>
            <a:r>
              <a:rPr lang="zh-TW" altLang="en-US" dirty="0">
                <a:solidFill>
                  <a:srgbClr val="00B050"/>
                </a:solidFill>
              </a:rPr>
              <a:t>效用與願付價格</a:t>
            </a:r>
            <a:r>
              <a:rPr lang="en-US" altLang="zh-TW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769D555-53AB-4698-9DD1-2A6E49EA68FF}"/>
              </a:ext>
            </a:extLst>
          </p:cNvPr>
          <p:cNvSpPr/>
          <p:nvPr/>
        </p:nvSpPr>
        <p:spPr>
          <a:xfrm>
            <a:off x="2376941" y="1576973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(</a:t>
            </a:r>
            <a:r>
              <a:rPr lang="zh-TW" altLang="en-US" dirty="0">
                <a:solidFill>
                  <a:srgbClr val="00B050"/>
                </a:solidFill>
              </a:rPr>
              <a:t>新品設計的產品屬性</a:t>
            </a:r>
            <a:r>
              <a:rPr lang="en-US" altLang="zh-TW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12FA52B-21DC-468B-96D7-8AB5A655CDEB}"/>
              </a:ext>
            </a:extLst>
          </p:cNvPr>
          <p:cNvSpPr/>
          <p:nvPr/>
        </p:nvSpPr>
        <p:spPr>
          <a:xfrm>
            <a:off x="3879916" y="243761"/>
            <a:ext cx="1800493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觀念總複習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8DE43E10-13F2-416F-BA36-C55D39600F35}"/>
              </a:ext>
            </a:extLst>
          </p:cNvPr>
          <p:cNvCxnSpPr/>
          <p:nvPr/>
        </p:nvCxnSpPr>
        <p:spPr>
          <a:xfrm>
            <a:off x="62753" y="2680447"/>
            <a:ext cx="30858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8F4EF3C0-D20A-45F2-82BE-C3615D02AA12}"/>
              </a:ext>
            </a:extLst>
          </p:cNvPr>
          <p:cNvCxnSpPr/>
          <p:nvPr/>
        </p:nvCxnSpPr>
        <p:spPr>
          <a:xfrm>
            <a:off x="3144170" y="3299012"/>
            <a:ext cx="30858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92B72DD0-A489-4526-9137-C9673AC72581}"/>
              </a:ext>
            </a:extLst>
          </p:cNvPr>
          <p:cNvCxnSpPr>
            <a:cxnSpLocks/>
          </p:cNvCxnSpPr>
          <p:nvPr/>
        </p:nvCxnSpPr>
        <p:spPr>
          <a:xfrm>
            <a:off x="6230053" y="4614065"/>
            <a:ext cx="28128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B43C6EE3-75CC-4B5A-9584-EA5E25A78D19}"/>
              </a:ext>
            </a:extLst>
          </p:cNvPr>
          <p:cNvCxnSpPr>
            <a:cxnSpLocks/>
          </p:cNvCxnSpPr>
          <p:nvPr/>
        </p:nvCxnSpPr>
        <p:spPr>
          <a:xfrm flipV="1">
            <a:off x="3144170" y="2680447"/>
            <a:ext cx="0" cy="6185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C156FE81-9253-4E3E-90F1-CFCD89D65955}"/>
              </a:ext>
            </a:extLst>
          </p:cNvPr>
          <p:cNvCxnSpPr>
            <a:cxnSpLocks/>
          </p:cNvCxnSpPr>
          <p:nvPr/>
        </p:nvCxnSpPr>
        <p:spPr>
          <a:xfrm flipV="1">
            <a:off x="6230053" y="3299013"/>
            <a:ext cx="0" cy="13150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0FB8FAA9-6EFF-4626-9C72-1CF6833B744A}"/>
              </a:ext>
            </a:extLst>
          </p:cNvPr>
          <p:cNvCxnSpPr>
            <a:cxnSpLocks/>
          </p:cNvCxnSpPr>
          <p:nvPr/>
        </p:nvCxnSpPr>
        <p:spPr>
          <a:xfrm flipV="1">
            <a:off x="62753" y="2680448"/>
            <a:ext cx="0" cy="40530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4ED2DE3C-445C-4262-B6AD-008C6E729818}"/>
              </a:ext>
            </a:extLst>
          </p:cNvPr>
          <p:cNvCxnSpPr>
            <a:cxnSpLocks/>
          </p:cNvCxnSpPr>
          <p:nvPr/>
        </p:nvCxnSpPr>
        <p:spPr>
          <a:xfrm flipV="1">
            <a:off x="9042946" y="4614066"/>
            <a:ext cx="0" cy="21194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7EFD9CE0-DD5A-4AD2-83A5-3E63240F7A35}"/>
              </a:ext>
            </a:extLst>
          </p:cNvPr>
          <p:cNvCxnSpPr>
            <a:cxnSpLocks/>
          </p:cNvCxnSpPr>
          <p:nvPr/>
        </p:nvCxnSpPr>
        <p:spPr>
          <a:xfrm>
            <a:off x="62753" y="6733485"/>
            <a:ext cx="89801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41A63F85-6606-4B9A-8A9C-2287D39F0CB4}"/>
              </a:ext>
            </a:extLst>
          </p:cNvPr>
          <p:cNvSpPr/>
          <p:nvPr/>
        </p:nvSpPr>
        <p:spPr>
          <a:xfrm>
            <a:off x="5654610" y="527399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感性訴求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理性訴求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620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1387176" y="1521202"/>
            <a:ext cx="1305165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45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</a:t>
            </a:r>
            <a:r>
              <a:rPr lang="en-US" altLang="zh-TW" sz="1245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12450" b="1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8" name="直接连接符 5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2017400" y="2055940"/>
            <a:ext cx="0" cy="297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58F56A33-43F9-4543-BDEB-E631559B7727}"/>
              </a:ext>
            </a:extLst>
          </p:cNvPr>
          <p:cNvSpPr/>
          <p:nvPr/>
        </p:nvSpPr>
        <p:spPr>
          <a:xfrm>
            <a:off x="3843130" y="0"/>
            <a:ext cx="484911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01A79CC-D56F-CE43-98D7-4D5A2E60DCD2}"/>
              </a:ext>
            </a:extLst>
          </p:cNvPr>
          <p:cNvSpPr/>
          <p:nvPr/>
        </p:nvSpPr>
        <p:spPr>
          <a:xfrm>
            <a:off x="4810084" y="3139754"/>
            <a:ext cx="4849116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一、量表信效度檢定</a:t>
            </a:r>
            <a:endParaRPr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本框 56">
            <a:extLst>
              <a:ext uri="{FF2B5EF4-FFF2-40B4-BE49-F238E27FC236}">
                <a16:creationId xmlns:a16="http://schemas.microsoft.com/office/drawing/2014/main" id="{212E550F-7D74-9A4D-9CD3-7F862AFA8CF8}"/>
              </a:ext>
            </a:extLst>
          </p:cNvPr>
          <p:cNvSpPr txBox="1"/>
          <p:nvPr/>
        </p:nvSpPr>
        <p:spPr>
          <a:xfrm>
            <a:off x="556981" y="3819891"/>
            <a:ext cx="2919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rgbClr val="FFFFFF"/>
                </a:solidFill>
                <a:ea typeface="幼圆" panose="02010509060101010101" pitchFamily="49" charset="-122"/>
              </a:rPr>
              <a:t>SPSS</a:t>
            </a:r>
            <a:r>
              <a:rPr lang="zh-CN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入門</a:t>
            </a:r>
            <a:endParaRPr lang="en-US" altLang="zh-CN" sz="54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（三</a:t>
            </a:r>
            <a:r>
              <a:rPr lang="zh-CN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endParaRPr lang="zh-CN" altLang="en-US" sz="5400" b="1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56E0694-6636-634D-BAD2-D72892C152A5}"/>
              </a:ext>
            </a:extLst>
          </p:cNvPr>
          <p:cNvSpPr/>
          <p:nvPr/>
        </p:nvSpPr>
        <p:spPr>
          <a:xfrm>
            <a:off x="9425766" y="941758"/>
            <a:ext cx="466868" cy="834047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4186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857250"/>
            <a:ext cx="9144000" cy="960120"/>
          </a:xfrm>
          <a:prstGeom prst="rect">
            <a:avLst/>
          </a:prstGeom>
          <a:solidFill>
            <a:srgbClr val="00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组合 2"/>
          <p:cNvGrpSpPr/>
          <p:nvPr/>
        </p:nvGrpSpPr>
        <p:grpSpPr>
          <a:xfrm>
            <a:off x="254849" y="904314"/>
            <a:ext cx="1032346" cy="913057"/>
            <a:chOff x="2140462" y="1008439"/>
            <a:chExt cx="3190688" cy="2821999"/>
          </a:xfrm>
        </p:grpSpPr>
        <p:grpSp>
          <p:nvGrpSpPr>
            <p:cNvPr id="7" name="组合 6"/>
            <p:cNvGrpSpPr/>
            <p:nvPr/>
          </p:nvGrpSpPr>
          <p:grpSpPr>
            <a:xfrm>
              <a:off x="2140462" y="3135267"/>
              <a:ext cx="3190688" cy="695171"/>
              <a:chOff x="2140462" y="3135267"/>
              <a:chExt cx="3190688" cy="695171"/>
            </a:xfrm>
          </p:grpSpPr>
          <p:sp>
            <p:nvSpPr>
              <p:cNvPr id="8" name="Rectangle 37"/>
              <p:cNvSpPr>
                <a:spLocks noChangeArrowheads="1"/>
              </p:cNvSpPr>
              <p:nvPr/>
            </p:nvSpPr>
            <p:spPr bwMode="auto">
              <a:xfrm>
                <a:off x="2140462" y="3135267"/>
                <a:ext cx="3190688" cy="687802"/>
              </a:xfrm>
              <a:prstGeom prst="rect">
                <a:avLst/>
              </a:prstGeom>
              <a:solidFill>
                <a:srgbClr val="AED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9" name="Rectangle 25"/>
              <p:cNvSpPr>
                <a:spLocks noChangeArrowheads="1"/>
              </p:cNvSpPr>
              <p:nvPr/>
            </p:nvSpPr>
            <p:spPr bwMode="auto">
              <a:xfrm>
                <a:off x="2447927" y="3141652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0" name="Rectangle 25"/>
              <p:cNvSpPr>
                <a:spLocks noChangeArrowheads="1"/>
              </p:cNvSpPr>
              <p:nvPr/>
            </p:nvSpPr>
            <p:spPr bwMode="auto">
              <a:xfrm>
                <a:off x="2645535" y="3135267"/>
                <a:ext cx="141896" cy="687802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1" name="Rectangle 29"/>
              <p:cNvSpPr>
                <a:spLocks noChangeArrowheads="1"/>
              </p:cNvSpPr>
              <p:nvPr/>
            </p:nvSpPr>
            <p:spPr bwMode="auto">
              <a:xfrm>
                <a:off x="4847031" y="3140668"/>
                <a:ext cx="228608" cy="689770"/>
              </a:xfrm>
              <a:prstGeom prst="rect">
                <a:avLst/>
              </a:pr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73959" y="1008439"/>
              <a:ext cx="1266731" cy="2222633"/>
              <a:chOff x="2573959" y="1008439"/>
              <a:chExt cx="1266731" cy="222263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452494" y="1343502"/>
                <a:ext cx="344489" cy="1577975"/>
                <a:chOff x="1230312" y="1006476"/>
                <a:chExt cx="344489" cy="1577975"/>
              </a:xfrm>
            </p:grpSpPr>
            <p:sp>
              <p:nvSpPr>
                <p:cNvPr id="48" name="Freeform 114"/>
                <p:cNvSpPr>
                  <a:spLocks/>
                </p:cNvSpPr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49" name="Freeform 115"/>
                <p:cNvSpPr>
                  <a:spLocks/>
                </p:cNvSpPr>
                <p:nvPr/>
              </p:nvSpPr>
              <p:spPr bwMode="auto">
                <a:xfrm>
                  <a:off x="1235075" y="2255838"/>
                  <a:ext cx="114300" cy="196850"/>
                </a:xfrm>
                <a:custGeom>
                  <a:avLst/>
                  <a:gdLst>
                    <a:gd name="T0" fmla="*/ 72 w 72"/>
                    <a:gd name="T1" fmla="*/ 11 h 124"/>
                    <a:gd name="T2" fmla="*/ 3 w 72"/>
                    <a:gd name="T3" fmla="*/ 0 h 124"/>
                    <a:gd name="T4" fmla="*/ 0 w 72"/>
                    <a:gd name="T5" fmla="*/ 118 h 124"/>
                    <a:gd name="T6" fmla="*/ 35 w 72"/>
                    <a:gd name="T7" fmla="*/ 124 h 124"/>
                    <a:gd name="T8" fmla="*/ 72 w 72"/>
                    <a:gd name="T9" fmla="*/ 1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11"/>
                      </a:moveTo>
                      <a:lnTo>
                        <a:pt x="3" y="0"/>
                      </a:lnTo>
                      <a:lnTo>
                        <a:pt x="0" y="118"/>
                      </a:lnTo>
                      <a:lnTo>
                        <a:pt x="35" y="124"/>
                      </a:lnTo>
                      <a:lnTo>
                        <a:pt x="72" y="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50" name="Freeform 116"/>
                <p:cNvSpPr>
                  <a:spLocks/>
                </p:cNvSpPr>
                <p:nvPr/>
              </p:nvSpPr>
              <p:spPr bwMode="auto">
                <a:xfrm>
                  <a:off x="1230312" y="2443163"/>
                  <a:ext cx="60325" cy="141288"/>
                </a:xfrm>
                <a:custGeom>
                  <a:avLst/>
                  <a:gdLst>
                    <a:gd name="T0" fmla="*/ 1 w 14"/>
                    <a:gd name="T1" fmla="*/ 0 h 33"/>
                    <a:gd name="T2" fmla="*/ 0 w 14"/>
                    <a:gd name="T3" fmla="*/ 26 h 33"/>
                    <a:gd name="T4" fmla="*/ 2 w 14"/>
                    <a:gd name="T5" fmla="*/ 32 h 33"/>
                    <a:gd name="T6" fmla="*/ 6 w 14"/>
                    <a:gd name="T7" fmla="*/ 27 h 33"/>
                    <a:gd name="T8" fmla="*/ 14 w 14"/>
                    <a:gd name="T9" fmla="*/ 2 h 33"/>
                    <a:gd name="T10" fmla="*/ 1 w 14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33">
                      <a:moveTo>
                        <a:pt x="1" y="0"/>
                      </a:move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2"/>
                        <a:pt x="2" y="32"/>
                      </a:cubicBezTo>
                      <a:cubicBezTo>
                        <a:pt x="3" y="33"/>
                        <a:pt x="5" y="30"/>
                        <a:pt x="6" y="27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51" name="Freeform 117"/>
                <p:cNvSpPr>
                  <a:spLocks/>
                </p:cNvSpPr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52" name="Freeform 118"/>
                <p:cNvSpPr>
                  <a:spLocks/>
                </p:cNvSpPr>
                <p:nvPr/>
              </p:nvSpPr>
              <p:spPr bwMode="auto">
                <a:xfrm>
                  <a:off x="1239838" y="1138238"/>
                  <a:ext cx="304800" cy="1135063"/>
                </a:xfrm>
                <a:custGeom>
                  <a:avLst/>
                  <a:gdLst>
                    <a:gd name="T0" fmla="*/ 125 w 192"/>
                    <a:gd name="T1" fmla="*/ 0 h 715"/>
                    <a:gd name="T2" fmla="*/ 0 w 192"/>
                    <a:gd name="T3" fmla="*/ 704 h 715"/>
                    <a:gd name="T4" fmla="*/ 26 w 192"/>
                    <a:gd name="T5" fmla="*/ 710 h 715"/>
                    <a:gd name="T6" fmla="*/ 45 w 192"/>
                    <a:gd name="T7" fmla="*/ 713 h 715"/>
                    <a:gd name="T8" fmla="*/ 69 w 192"/>
                    <a:gd name="T9" fmla="*/ 715 h 715"/>
                    <a:gd name="T10" fmla="*/ 192 w 192"/>
                    <a:gd name="T11" fmla="*/ 19 h 715"/>
                    <a:gd name="T12" fmla="*/ 171 w 192"/>
                    <a:gd name="T13" fmla="*/ 16 h 715"/>
                    <a:gd name="T14" fmla="*/ 149 w 192"/>
                    <a:gd name="T15" fmla="*/ 10 h 715"/>
                    <a:gd name="T16" fmla="*/ 149 w 192"/>
                    <a:gd name="T17" fmla="*/ 5 h 715"/>
                    <a:gd name="T18" fmla="*/ 125 w 192"/>
                    <a:gd name="T19" fmla="*/ 0 h 7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715">
                      <a:moveTo>
                        <a:pt x="125" y="0"/>
                      </a:moveTo>
                      <a:lnTo>
                        <a:pt x="0" y="704"/>
                      </a:lnTo>
                      <a:lnTo>
                        <a:pt x="26" y="710"/>
                      </a:lnTo>
                      <a:lnTo>
                        <a:pt x="45" y="713"/>
                      </a:lnTo>
                      <a:lnTo>
                        <a:pt x="69" y="715"/>
                      </a:lnTo>
                      <a:lnTo>
                        <a:pt x="192" y="19"/>
                      </a:lnTo>
                      <a:lnTo>
                        <a:pt x="171" y="16"/>
                      </a:lnTo>
                      <a:lnTo>
                        <a:pt x="149" y="10"/>
                      </a:lnTo>
                      <a:lnTo>
                        <a:pt x="149" y="5"/>
                      </a:lnTo>
                      <a:lnTo>
                        <a:pt x="12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53" name="Freeform 119"/>
                <p:cNvSpPr>
                  <a:spLocks/>
                </p:cNvSpPr>
                <p:nvPr/>
              </p:nvSpPr>
              <p:spPr bwMode="auto">
                <a:xfrm>
                  <a:off x="1430338" y="1006476"/>
                  <a:ext cx="144463" cy="177800"/>
                </a:xfrm>
                <a:custGeom>
                  <a:avLst/>
                  <a:gdLst>
                    <a:gd name="T0" fmla="*/ 0 w 34"/>
                    <a:gd name="T1" fmla="*/ 36 h 42"/>
                    <a:gd name="T2" fmla="*/ 1 w 34"/>
                    <a:gd name="T3" fmla="*/ 37 h 42"/>
                    <a:gd name="T4" fmla="*/ 27 w 34"/>
                    <a:gd name="T5" fmla="*/ 42 h 42"/>
                    <a:gd name="T6" fmla="*/ 28 w 34"/>
                    <a:gd name="T7" fmla="*/ 42 h 42"/>
                    <a:gd name="T8" fmla="*/ 34 w 34"/>
                    <a:gd name="T9" fmla="*/ 6 h 42"/>
                    <a:gd name="T10" fmla="*/ 33 w 34"/>
                    <a:gd name="T11" fmla="*/ 5 h 42"/>
                    <a:gd name="T12" fmla="*/ 7 w 34"/>
                    <a:gd name="T13" fmla="*/ 0 h 42"/>
                    <a:gd name="T14" fmla="*/ 6 w 34"/>
                    <a:gd name="T15" fmla="*/ 1 h 42"/>
                    <a:gd name="T16" fmla="*/ 0 w 34"/>
                    <a:gd name="T17" fmla="*/ 3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42">
                      <a:moveTo>
                        <a:pt x="0" y="36"/>
                      </a:move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2"/>
                        <a:pt x="28" y="42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5"/>
                        <a:pt x="33" y="5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54" name="Freeform 120"/>
                <p:cNvSpPr>
                  <a:spLocks noEditPoints="1"/>
                </p:cNvSpPr>
                <p:nvPr/>
              </p:nvSpPr>
              <p:spPr bwMode="auto">
                <a:xfrm>
                  <a:off x="1235075" y="1006476"/>
                  <a:ext cx="280988" cy="1492250"/>
                </a:xfrm>
                <a:custGeom>
                  <a:avLst/>
                  <a:gdLst>
                    <a:gd name="T0" fmla="*/ 0 w 66"/>
                    <a:gd name="T1" fmla="*/ 339 h 351"/>
                    <a:gd name="T2" fmla="*/ 0 w 66"/>
                    <a:gd name="T3" fmla="*/ 338 h 351"/>
                    <a:gd name="T4" fmla="*/ 13 w 66"/>
                    <a:gd name="T5" fmla="*/ 296 h 351"/>
                    <a:gd name="T6" fmla="*/ 13 w 66"/>
                    <a:gd name="T7" fmla="*/ 296 h 351"/>
                    <a:gd name="T8" fmla="*/ 13 w 66"/>
                    <a:gd name="T9" fmla="*/ 296 h 351"/>
                    <a:gd name="T10" fmla="*/ 13 w 66"/>
                    <a:gd name="T11" fmla="*/ 296 h 351"/>
                    <a:gd name="T12" fmla="*/ 1 w 66"/>
                    <a:gd name="T13" fmla="*/ 294 h 351"/>
                    <a:gd name="T14" fmla="*/ 1 w 66"/>
                    <a:gd name="T15" fmla="*/ 316 h 351"/>
                    <a:gd name="T16" fmla="*/ 1 w 66"/>
                    <a:gd name="T17" fmla="*/ 294 h 351"/>
                    <a:gd name="T18" fmla="*/ 1 w 66"/>
                    <a:gd name="T19" fmla="*/ 294 h 351"/>
                    <a:gd name="T20" fmla="*/ 1 w 66"/>
                    <a:gd name="T21" fmla="*/ 294 h 351"/>
                    <a:gd name="T22" fmla="*/ 46 w 66"/>
                    <a:gd name="T23" fmla="*/ 36 h 351"/>
                    <a:gd name="T24" fmla="*/ 47 w 66"/>
                    <a:gd name="T25" fmla="*/ 38 h 351"/>
                    <a:gd name="T26" fmla="*/ 47 w 66"/>
                    <a:gd name="T27" fmla="*/ 37 h 351"/>
                    <a:gd name="T28" fmla="*/ 52 w 66"/>
                    <a:gd name="T29" fmla="*/ 1 h 351"/>
                    <a:gd name="T30" fmla="*/ 52 w 66"/>
                    <a:gd name="T31" fmla="*/ 1 h 351"/>
                    <a:gd name="T32" fmla="*/ 52 w 66"/>
                    <a:gd name="T33" fmla="*/ 1 h 351"/>
                    <a:gd name="T34" fmla="*/ 52 w 66"/>
                    <a:gd name="T35" fmla="*/ 1 h 351"/>
                    <a:gd name="T36" fmla="*/ 52 w 66"/>
                    <a:gd name="T37" fmla="*/ 1 h 351"/>
                    <a:gd name="T38" fmla="*/ 52 w 66"/>
                    <a:gd name="T39" fmla="*/ 1 h 351"/>
                    <a:gd name="T40" fmla="*/ 52 w 66"/>
                    <a:gd name="T41" fmla="*/ 1 h 351"/>
                    <a:gd name="T42" fmla="*/ 52 w 66"/>
                    <a:gd name="T43" fmla="*/ 1 h 351"/>
                    <a:gd name="T44" fmla="*/ 52 w 66"/>
                    <a:gd name="T45" fmla="*/ 1 h 351"/>
                    <a:gd name="T46" fmla="*/ 52 w 66"/>
                    <a:gd name="T47" fmla="*/ 1 h 351"/>
                    <a:gd name="T48" fmla="*/ 52 w 66"/>
                    <a:gd name="T49" fmla="*/ 1 h 351"/>
                    <a:gd name="T50" fmla="*/ 52 w 66"/>
                    <a:gd name="T51" fmla="*/ 1 h 351"/>
                    <a:gd name="T52" fmla="*/ 52 w 66"/>
                    <a:gd name="T53" fmla="*/ 1 h 351"/>
                    <a:gd name="T54" fmla="*/ 52 w 66"/>
                    <a:gd name="T55" fmla="*/ 1 h 351"/>
                    <a:gd name="T56" fmla="*/ 52 w 66"/>
                    <a:gd name="T57" fmla="*/ 1 h 351"/>
                    <a:gd name="T58" fmla="*/ 52 w 66"/>
                    <a:gd name="T59" fmla="*/ 1 h 351"/>
                    <a:gd name="T60" fmla="*/ 52 w 66"/>
                    <a:gd name="T61" fmla="*/ 1 h 351"/>
                    <a:gd name="T62" fmla="*/ 52 w 66"/>
                    <a:gd name="T63" fmla="*/ 1 h 351"/>
                    <a:gd name="T64" fmla="*/ 53 w 66"/>
                    <a:gd name="T65" fmla="*/ 0 h 351"/>
                    <a:gd name="T66" fmla="*/ 53 w 66"/>
                    <a:gd name="T67" fmla="*/ 0 h 351"/>
                    <a:gd name="T68" fmla="*/ 66 w 66"/>
                    <a:gd name="T69" fmla="*/ 3 h 351"/>
                    <a:gd name="T70" fmla="*/ 53 w 66"/>
                    <a:gd name="T7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351">
                      <a:moveTo>
                        <a:pt x="0" y="338"/>
                      </a:move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0" y="338"/>
                        <a:pt x="0" y="338"/>
                        <a:pt x="0" y="338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3" y="296"/>
                      </a:move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cubicBezTo>
                        <a:pt x="13" y="296"/>
                        <a:pt x="13" y="296"/>
                        <a:pt x="13" y="296"/>
                      </a:cubicBezTo>
                      <a:moveTo>
                        <a:pt x="1" y="294"/>
                      </a:moveTo>
                      <a:cubicBezTo>
                        <a:pt x="1" y="295"/>
                        <a:pt x="1" y="295"/>
                        <a:pt x="1" y="295"/>
                      </a:cubicBezTo>
                      <a:cubicBezTo>
                        <a:pt x="1" y="316"/>
                        <a:pt x="1" y="316"/>
                        <a:pt x="1" y="316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1" y="294"/>
                      </a:move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5" y="295"/>
                        <a:pt x="5" y="295"/>
                        <a:pt x="5" y="295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cubicBezTo>
                        <a:pt x="1" y="294"/>
                        <a:pt x="1" y="294"/>
                        <a:pt x="1" y="294"/>
                      </a:cubicBezTo>
                      <a:moveTo>
                        <a:pt x="46" y="36"/>
                      </a:moveTo>
                      <a:cubicBezTo>
                        <a:pt x="46" y="37"/>
                        <a:pt x="46" y="37"/>
                        <a:pt x="46" y="37"/>
                      </a:cubicBezTo>
                      <a:cubicBezTo>
                        <a:pt x="46" y="37"/>
                        <a:pt x="47" y="38"/>
                        <a:pt x="47" y="38"/>
                      </a:cubicBezTo>
                      <a:cubicBezTo>
                        <a:pt x="2" y="292"/>
                        <a:pt x="2" y="292"/>
                        <a:pt x="2" y="292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6" y="37"/>
                        <a:pt x="46" y="37"/>
                        <a:pt x="46" y="36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2" y="1"/>
                      </a:move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moveTo>
                        <a:pt x="53" y="0"/>
                      </a:moveTo>
                      <a:cubicBezTo>
                        <a:pt x="53" y="0"/>
                        <a:pt x="53" y="1"/>
                        <a:pt x="52" y="1"/>
                      </a:cubicBezTo>
                      <a:cubicBezTo>
                        <a:pt x="53" y="1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55" name="Freeform 121"/>
                <p:cNvSpPr>
                  <a:spLocks/>
                </p:cNvSpPr>
                <p:nvPr/>
              </p:nvSpPr>
              <p:spPr bwMode="auto">
                <a:xfrm>
                  <a:off x="1235075" y="2255838"/>
                  <a:ext cx="58738" cy="192088"/>
                </a:xfrm>
                <a:custGeom>
                  <a:avLst/>
                  <a:gdLst>
                    <a:gd name="T0" fmla="*/ 1 w 14"/>
                    <a:gd name="T1" fmla="*/ 0 h 45"/>
                    <a:gd name="T2" fmla="*/ 1 w 14"/>
                    <a:gd name="T3" fmla="*/ 0 h 45"/>
                    <a:gd name="T4" fmla="*/ 1 w 14"/>
                    <a:gd name="T5" fmla="*/ 22 h 45"/>
                    <a:gd name="T6" fmla="*/ 0 w 14"/>
                    <a:gd name="T7" fmla="*/ 43 h 45"/>
                    <a:gd name="T8" fmla="*/ 0 w 14"/>
                    <a:gd name="T9" fmla="*/ 44 h 45"/>
                    <a:gd name="T10" fmla="*/ 7 w 14"/>
                    <a:gd name="T11" fmla="*/ 45 h 45"/>
                    <a:gd name="T12" fmla="*/ 14 w 14"/>
                    <a:gd name="T13" fmla="*/ 3 h 45"/>
                    <a:gd name="T14" fmla="*/ 13 w 14"/>
                    <a:gd name="T15" fmla="*/ 2 h 45"/>
                    <a:gd name="T16" fmla="*/ 13 w 14"/>
                    <a:gd name="T17" fmla="*/ 2 h 45"/>
                    <a:gd name="T18" fmla="*/ 11 w 14"/>
                    <a:gd name="T19" fmla="*/ 2 h 45"/>
                    <a:gd name="T20" fmla="*/ 5 w 14"/>
                    <a:gd name="T21" fmla="*/ 1 h 45"/>
                    <a:gd name="T22" fmla="*/ 1 w 14"/>
                    <a:gd name="T23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4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59" name="Freeform 122"/>
                <p:cNvSpPr>
                  <a:spLocks/>
                </p:cNvSpPr>
                <p:nvPr/>
              </p:nvSpPr>
              <p:spPr bwMode="auto">
                <a:xfrm>
                  <a:off x="1230312" y="2443163"/>
                  <a:ext cx="34925" cy="136525"/>
                </a:xfrm>
                <a:custGeom>
                  <a:avLst/>
                  <a:gdLst>
                    <a:gd name="T0" fmla="*/ 1 w 8"/>
                    <a:gd name="T1" fmla="*/ 0 h 32"/>
                    <a:gd name="T2" fmla="*/ 1 w 8"/>
                    <a:gd name="T3" fmla="*/ 0 h 32"/>
                    <a:gd name="T4" fmla="*/ 1 w 8"/>
                    <a:gd name="T5" fmla="*/ 13 h 32"/>
                    <a:gd name="T6" fmla="*/ 0 w 8"/>
                    <a:gd name="T7" fmla="*/ 25 h 32"/>
                    <a:gd name="T8" fmla="*/ 0 w 8"/>
                    <a:gd name="T9" fmla="*/ 25 h 32"/>
                    <a:gd name="T10" fmla="*/ 0 w 8"/>
                    <a:gd name="T11" fmla="*/ 26 h 32"/>
                    <a:gd name="T12" fmla="*/ 0 w 8"/>
                    <a:gd name="T13" fmla="*/ 27 h 32"/>
                    <a:gd name="T14" fmla="*/ 1 w 8"/>
                    <a:gd name="T15" fmla="*/ 32 h 32"/>
                    <a:gd name="T16" fmla="*/ 2 w 8"/>
                    <a:gd name="T17" fmla="*/ 32 h 32"/>
                    <a:gd name="T18" fmla="*/ 2 w 8"/>
                    <a:gd name="T19" fmla="*/ 32 h 32"/>
                    <a:gd name="T20" fmla="*/ 2 w 8"/>
                    <a:gd name="T21" fmla="*/ 31 h 32"/>
                    <a:gd name="T22" fmla="*/ 8 w 8"/>
                    <a:gd name="T23" fmla="*/ 1 h 32"/>
                    <a:gd name="T24" fmla="*/ 1 w 8"/>
                    <a:gd name="T2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3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60" name="Freeform 123"/>
                <p:cNvSpPr>
                  <a:spLocks/>
                </p:cNvSpPr>
                <p:nvPr/>
              </p:nvSpPr>
              <p:spPr bwMode="auto">
                <a:xfrm>
                  <a:off x="1239838" y="1163638"/>
                  <a:ext cx="249238" cy="1101725"/>
                </a:xfrm>
                <a:custGeom>
                  <a:avLst/>
                  <a:gdLst>
                    <a:gd name="T0" fmla="*/ 46 w 59"/>
                    <a:gd name="T1" fmla="*/ 0 h 259"/>
                    <a:gd name="T2" fmla="*/ 1 w 59"/>
                    <a:gd name="T3" fmla="*/ 255 h 259"/>
                    <a:gd name="T4" fmla="*/ 0 w 59"/>
                    <a:gd name="T5" fmla="*/ 256 h 259"/>
                    <a:gd name="T6" fmla="*/ 0 w 59"/>
                    <a:gd name="T7" fmla="*/ 257 h 259"/>
                    <a:gd name="T8" fmla="*/ 0 w 59"/>
                    <a:gd name="T9" fmla="*/ 257 h 259"/>
                    <a:gd name="T10" fmla="*/ 4 w 59"/>
                    <a:gd name="T11" fmla="*/ 258 h 259"/>
                    <a:gd name="T12" fmla="*/ 10 w 59"/>
                    <a:gd name="T13" fmla="*/ 259 h 259"/>
                    <a:gd name="T14" fmla="*/ 12 w 59"/>
                    <a:gd name="T15" fmla="*/ 259 h 259"/>
                    <a:gd name="T16" fmla="*/ 12 w 59"/>
                    <a:gd name="T17" fmla="*/ 259 h 259"/>
                    <a:gd name="T18" fmla="*/ 12 w 59"/>
                    <a:gd name="T19" fmla="*/ 259 h 259"/>
                    <a:gd name="T20" fmla="*/ 12 w 59"/>
                    <a:gd name="T21" fmla="*/ 259 h 259"/>
                    <a:gd name="T22" fmla="*/ 12 w 59"/>
                    <a:gd name="T23" fmla="*/ 259 h 259"/>
                    <a:gd name="T24" fmla="*/ 12 w 59"/>
                    <a:gd name="T25" fmla="*/ 259 h 259"/>
                    <a:gd name="T26" fmla="*/ 12 w 59"/>
                    <a:gd name="T27" fmla="*/ 259 h 259"/>
                    <a:gd name="T28" fmla="*/ 12 w 59"/>
                    <a:gd name="T29" fmla="*/ 259 h 259"/>
                    <a:gd name="T30" fmla="*/ 13 w 59"/>
                    <a:gd name="T31" fmla="*/ 258 h 259"/>
                    <a:gd name="T32" fmla="*/ 59 w 59"/>
                    <a:gd name="T33" fmla="*/ 3 h 259"/>
                    <a:gd name="T34" fmla="*/ 46 w 59"/>
                    <a:gd name="T35" fmla="*/ 0 h 259"/>
                    <a:gd name="T36" fmla="*/ 46 w 59"/>
                    <a:gd name="T37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9" h="259">
                      <a:moveTo>
                        <a:pt x="46" y="0"/>
                      </a:moveTo>
                      <a:cubicBezTo>
                        <a:pt x="1" y="255"/>
                        <a:pt x="1" y="255"/>
                        <a:pt x="1" y="255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7"/>
                        <a:pt x="0" y="257"/>
                      </a:cubicBezTo>
                      <a:cubicBezTo>
                        <a:pt x="0" y="257"/>
                        <a:pt x="0" y="257"/>
                        <a:pt x="0" y="257"/>
                      </a:cubicBezTo>
                      <a:cubicBezTo>
                        <a:pt x="4" y="258"/>
                        <a:pt x="4" y="258"/>
                        <a:pt x="4" y="258"/>
                      </a:cubicBezTo>
                      <a:cubicBezTo>
                        <a:pt x="10" y="259"/>
                        <a:pt x="10" y="259"/>
                        <a:pt x="10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2" y="259"/>
                        <a:pt x="12" y="259"/>
                        <a:pt x="12" y="259"/>
                      </a:cubicBezTo>
                      <a:cubicBezTo>
                        <a:pt x="13" y="259"/>
                        <a:pt x="13" y="259"/>
                        <a:pt x="13" y="25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61" name="Freeform 124"/>
                <p:cNvSpPr>
                  <a:spLocks/>
                </p:cNvSpPr>
                <p:nvPr/>
              </p:nvSpPr>
              <p:spPr bwMode="auto">
                <a:xfrm>
                  <a:off x="1430338" y="1006476"/>
                  <a:ext cx="88900" cy="169863"/>
                </a:xfrm>
                <a:custGeom>
                  <a:avLst/>
                  <a:gdLst>
                    <a:gd name="T0" fmla="*/ 7 w 21"/>
                    <a:gd name="T1" fmla="*/ 0 h 40"/>
                    <a:gd name="T2" fmla="*/ 6 w 21"/>
                    <a:gd name="T3" fmla="*/ 1 h 40"/>
                    <a:gd name="T4" fmla="*/ 6 w 21"/>
                    <a:gd name="T5" fmla="*/ 1 h 40"/>
                    <a:gd name="T6" fmla="*/ 6 w 21"/>
                    <a:gd name="T7" fmla="*/ 1 h 40"/>
                    <a:gd name="T8" fmla="*/ 6 w 21"/>
                    <a:gd name="T9" fmla="*/ 1 h 40"/>
                    <a:gd name="T10" fmla="*/ 6 w 21"/>
                    <a:gd name="T11" fmla="*/ 1 h 40"/>
                    <a:gd name="T12" fmla="*/ 6 w 21"/>
                    <a:gd name="T13" fmla="*/ 1 h 40"/>
                    <a:gd name="T14" fmla="*/ 6 w 21"/>
                    <a:gd name="T15" fmla="*/ 1 h 40"/>
                    <a:gd name="T16" fmla="*/ 6 w 21"/>
                    <a:gd name="T17" fmla="*/ 1 h 40"/>
                    <a:gd name="T18" fmla="*/ 6 w 21"/>
                    <a:gd name="T19" fmla="*/ 1 h 40"/>
                    <a:gd name="T20" fmla="*/ 6 w 21"/>
                    <a:gd name="T21" fmla="*/ 1 h 40"/>
                    <a:gd name="T22" fmla="*/ 6 w 21"/>
                    <a:gd name="T23" fmla="*/ 1 h 40"/>
                    <a:gd name="T24" fmla="*/ 6 w 21"/>
                    <a:gd name="T25" fmla="*/ 1 h 40"/>
                    <a:gd name="T26" fmla="*/ 6 w 21"/>
                    <a:gd name="T27" fmla="*/ 1 h 40"/>
                    <a:gd name="T28" fmla="*/ 6 w 21"/>
                    <a:gd name="T29" fmla="*/ 1 h 40"/>
                    <a:gd name="T30" fmla="*/ 6 w 21"/>
                    <a:gd name="T31" fmla="*/ 1 h 40"/>
                    <a:gd name="T32" fmla="*/ 6 w 21"/>
                    <a:gd name="T33" fmla="*/ 1 h 40"/>
                    <a:gd name="T34" fmla="*/ 6 w 21"/>
                    <a:gd name="T35" fmla="*/ 1 h 40"/>
                    <a:gd name="T36" fmla="*/ 6 w 21"/>
                    <a:gd name="T37" fmla="*/ 1 h 40"/>
                    <a:gd name="T38" fmla="*/ 6 w 21"/>
                    <a:gd name="T39" fmla="*/ 1 h 40"/>
                    <a:gd name="T40" fmla="*/ 6 w 21"/>
                    <a:gd name="T41" fmla="*/ 1 h 40"/>
                    <a:gd name="T42" fmla="*/ 6 w 21"/>
                    <a:gd name="T43" fmla="*/ 1 h 40"/>
                    <a:gd name="T44" fmla="*/ 6 w 21"/>
                    <a:gd name="T45" fmla="*/ 1 h 40"/>
                    <a:gd name="T46" fmla="*/ 6 w 21"/>
                    <a:gd name="T47" fmla="*/ 1 h 40"/>
                    <a:gd name="T48" fmla="*/ 6 w 21"/>
                    <a:gd name="T49" fmla="*/ 1 h 40"/>
                    <a:gd name="T50" fmla="*/ 6 w 21"/>
                    <a:gd name="T51" fmla="*/ 1 h 40"/>
                    <a:gd name="T52" fmla="*/ 6 w 21"/>
                    <a:gd name="T53" fmla="*/ 1 h 40"/>
                    <a:gd name="T54" fmla="*/ 6 w 21"/>
                    <a:gd name="T55" fmla="*/ 1 h 40"/>
                    <a:gd name="T56" fmla="*/ 0 w 21"/>
                    <a:gd name="T57" fmla="*/ 36 h 40"/>
                    <a:gd name="T58" fmla="*/ 0 w 21"/>
                    <a:gd name="T59" fmla="*/ 36 h 40"/>
                    <a:gd name="T60" fmla="*/ 0 w 21"/>
                    <a:gd name="T61" fmla="*/ 36 h 40"/>
                    <a:gd name="T62" fmla="*/ 1 w 21"/>
                    <a:gd name="T63" fmla="*/ 37 h 40"/>
                    <a:gd name="T64" fmla="*/ 1 w 21"/>
                    <a:gd name="T65" fmla="*/ 37 h 40"/>
                    <a:gd name="T66" fmla="*/ 14 w 21"/>
                    <a:gd name="T67" fmla="*/ 40 h 40"/>
                    <a:gd name="T68" fmla="*/ 21 w 21"/>
                    <a:gd name="T69" fmla="*/ 4 h 40"/>
                    <a:gd name="T70" fmla="*/ 20 w 21"/>
                    <a:gd name="T71" fmla="*/ 3 h 40"/>
                    <a:gd name="T72" fmla="*/ 7 w 21"/>
                    <a:gd name="T73" fmla="*/ 0 h 40"/>
                    <a:gd name="T74" fmla="*/ 7 w 21"/>
                    <a:gd name="T7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1" h="40">
                      <a:moveTo>
                        <a:pt x="7" y="0"/>
                      </a:move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2573959" y="1008439"/>
                <a:ext cx="1266731" cy="2222633"/>
                <a:chOff x="2022380" y="1257933"/>
                <a:chExt cx="944563" cy="1657350"/>
              </a:xfrm>
            </p:grpSpPr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16" name="Freeform 6"/>
                <p:cNvSpPr>
                  <a:spLocks/>
                </p:cNvSpPr>
                <p:nvPr/>
              </p:nvSpPr>
              <p:spPr bwMode="auto">
                <a:xfrm>
                  <a:off x="2306543" y="2516820"/>
                  <a:ext cx="122238" cy="200025"/>
                </a:xfrm>
                <a:custGeom>
                  <a:avLst/>
                  <a:gdLst>
                    <a:gd name="T0" fmla="*/ 69 w 77"/>
                    <a:gd name="T1" fmla="*/ 0 h 126"/>
                    <a:gd name="T2" fmla="*/ 0 w 77"/>
                    <a:gd name="T3" fmla="*/ 16 h 126"/>
                    <a:gd name="T4" fmla="*/ 42 w 77"/>
                    <a:gd name="T5" fmla="*/ 126 h 126"/>
                    <a:gd name="T6" fmla="*/ 77 w 77"/>
                    <a:gd name="T7" fmla="*/ 118 h 126"/>
                    <a:gd name="T8" fmla="*/ 69 w 77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126">
                      <a:moveTo>
                        <a:pt x="69" y="0"/>
                      </a:moveTo>
                      <a:lnTo>
                        <a:pt x="0" y="16"/>
                      </a:lnTo>
                      <a:lnTo>
                        <a:pt x="42" y="126"/>
                      </a:lnTo>
                      <a:lnTo>
                        <a:pt x="77" y="118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17" name="Freeform 7"/>
                <p:cNvSpPr>
                  <a:spLocks/>
                </p:cNvSpPr>
                <p:nvPr/>
              </p:nvSpPr>
              <p:spPr bwMode="auto">
                <a:xfrm>
                  <a:off x="2373218" y="2704145"/>
                  <a:ext cx="63500" cy="139700"/>
                </a:xfrm>
                <a:custGeom>
                  <a:avLst/>
                  <a:gdLst>
                    <a:gd name="T0" fmla="*/ 0 w 15"/>
                    <a:gd name="T1" fmla="*/ 3 h 33"/>
                    <a:gd name="T2" fmla="*/ 10 w 15"/>
                    <a:gd name="T3" fmla="*/ 27 h 33"/>
                    <a:gd name="T4" fmla="*/ 14 w 15"/>
                    <a:gd name="T5" fmla="*/ 32 h 33"/>
                    <a:gd name="T6" fmla="*/ 15 w 15"/>
                    <a:gd name="T7" fmla="*/ 26 h 33"/>
                    <a:gd name="T8" fmla="*/ 13 w 15"/>
                    <a:gd name="T9" fmla="*/ 0 h 33"/>
                    <a:gd name="T10" fmla="*/ 0 w 15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33">
                      <a:moveTo>
                        <a:pt x="0" y="3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1"/>
                        <a:pt x="13" y="33"/>
                        <a:pt x="14" y="32"/>
                      </a:cubicBezTo>
                      <a:cubicBezTo>
                        <a:pt x="15" y="32"/>
                        <a:pt x="15" y="30"/>
                        <a:pt x="15" y="2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18" name="Freeform 8"/>
                <p:cNvSpPr>
                  <a:spLocks/>
                </p:cNvSpPr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19" name="Freeform 9"/>
                <p:cNvSpPr>
                  <a:spLocks/>
                </p:cNvSpPr>
                <p:nvPr/>
              </p:nvSpPr>
              <p:spPr bwMode="auto">
                <a:xfrm>
                  <a:off x="2055718" y="1424620"/>
                  <a:ext cx="360363" cy="1117600"/>
                </a:xfrm>
                <a:custGeom>
                  <a:avLst/>
                  <a:gdLst>
                    <a:gd name="T0" fmla="*/ 0 w 227"/>
                    <a:gd name="T1" fmla="*/ 10 h 704"/>
                    <a:gd name="T2" fmla="*/ 158 w 227"/>
                    <a:gd name="T3" fmla="*/ 704 h 704"/>
                    <a:gd name="T4" fmla="*/ 182 w 227"/>
                    <a:gd name="T5" fmla="*/ 699 h 704"/>
                    <a:gd name="T6" fmla="*/ 203 w 227"/>
                    <a:gd name="T7" fmla="*/ 694 h 704"/>
                    <a:gd name="T8" fmla="*/ 227 w 227"/>
                    <a:gd name="T9" fmla="*/ 688 h 704"/>
                    <a:gd name="T10" fmla="*/ 69 w 227"/>
                    <a:gd name="T11" fmla="*/ 0 h 704"/>
                    <a:gd name="T12" fmla="*/ 45 w 227"/>
                    <a:gd name="T13" fmla="*/ 5 h 704"/>
                    <a:gd name="T14" fmla="*/ 24 w 227"/>
                    <a:gd name="T15" fmla="*/ 10 h 704"/>
                    <a:gd name="T16" fmla="*/ 24 w 227"/>
                    <a:gd name="T17" fmla="*/ 5 h 704"/>
                    <a:gd name="T18" fmla="*/ 0 w 227"/>
                    <a:gd name="T19" fmla="*/ 1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704">
                      <a:moveTo>
                        <a:pt x="0" y="10"/>
                      </a:moveTo>
                      <a:lnTo>
                        <a:pt x="158" y="704"/>
                      </a:lnTo>
                      <a:lnTo>
                        <a:pt x="182" y="699"/>
                      </a:lnTo>
                      <a:lnTo>
                        <a:pt x="203" y="694"/>
                      </a:lnTo>
                      <a:lnTo>
                        <a:pt x="227" y="688"/>
                      </a:lnTo>
                      <a:lnTo>
                        <a:pt x="69" y="0"/>
                      </a:lnTo>
                      <a:lnTo>
                        <a:pt x="45" y="5"/>
                      </a:lnTo>
                      <a:lnTo>
                        <a:pt x="24" y="10"/>
                      </a:lnTo>
                      <a:lnTo>
                        <a:pt x="24" y="5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0" name="Freeform 10"/>
                <p:cNvSpPr>
                  <a:spLocks/>
                </p:cNvSpPr>
                <p:nvPr/>
              </p:nvSpPr>
              <p:spPr bwMode="auto">
                <a:xfrm>
                  <a:off x="2022380" y="1288095"/>
                  <a:ext cx="152400" cy="177800"/>
                </a:xfrm>
                <a:custGeom>
                  <a:avLst/>
                  <a:gdLst>
                    <a:gd name="T0" fmla="*/ 8 w 36"/>
                    <a:gd name="T1" fmla="*/ 41 h 42"/>
                    <a:gd name="T2" fmla="*/ 9 w 36"/>
                    <a:gd name="T3" fmla="*/ 42 h 42"/>
                    <a:gd name="T4" fmla="*/ 35 w 36"/>
                    <a:gd name="T5" fmla="*/ 36 h 42"/>
                    <a:gd name="T6" fmla="*/ 36 w 36"/>
                    <a:gd name="T7" fmla="*/ 35 h 42"/>
                    <a:gd name="T8" fmla="*/ 28 w 36"/>
                    <a:gd name="T9" fmla="*/ 0 h 42"/>
                    <a:gd name="T10" fmla="*/ 27 w 36"/>
                    <a:gd name="T11" fmla="*/ 0 h 42"/>
                    <a:gd name="T12" fmla="*/ 1 w 36"/>
                    <a:gd name="T13" fmla="*/ 5 h 42"/>
                    <a:gd name="T14" fmla="*/ 0 w 36"/>
                    <a:gd name="T15" fmla="*/ 6 h 42"/>
                    <a:gd name="T16" fmla="*/ 8 w 36"/>
                    <a:gd name="T1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42">
                      <a:moveTo>
                        <a:pt x="8" y="41"/>
                      </a:moveTo>
                      <a:cubicBezTo>
                        <a:pt x="8" y="41"/>
                        <a:pt x="8" y="42"/>
                        <a:pt x="9" y="4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6"/>
                        <a:pt x="36" y="35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8" y="41"/>
                        <a:pt x="8" y="41"/>
                        <a:pt x="8" y="4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1" name="Freeform 11"/>
                <p:cNvSpPr>
                  <a:spLocks noEditPoints="1"/>
                </p:cNvSpPr>
                <p:nvPr/>
              </p:nvSpPr>
              <p:spPr bwMode="auto">
                <a:xfrm>
                  <a:off x="2022380" y="1300795"/>
                  <a:ext cx="160338" cy="695325"/>
                </a:xfrm>
                <a:custGeom>
                  <a:avLst/>
                  <a:gdLst>
                    <a:gd name="T0" fmla="*/ 8 w 38"/>
                    <a:gd name="T1" fmla="*/ 38 h 164"/>
                    <a:gd name="T2" fmla="*/ 8 w 38"/>
                    <a:gd name="T3" fmla="*/ 39 h 164"/>
                    <a:gd name="T4" fmla="*/ 8 w 38"/>
                    <a:gd name="T5" fmla="*/ 39 h 164"/>
                    <a:gd name="T6" fmla="*/ 9 w 38"/>
                    <a:gd name="T7" fmla="*/ 39 h 164"/>
                    <a:gd name="T8" fmla="*/ 9 w 38"/>
                    <a:gd name="T9" fmla="*/ 40 h 164"/>
                    <a:gd name="T10" fmla="*/ 38 w 38"/>
                    <a:gd name="T11" fmla="*/ 164 h 164"/>
                    <a:gd name="T12" fmla="*/ 38 w 38"/>
                    <a:gd name="T13" fmla="*/ 164 h 164"/>
                    <a:gd name="T14" fmla="*/ 9 w 38"/>
                    <a:gd name="T15" fmla="*/ 39 h 164"/>
                    <a:gd name="T16" fmla="*/ 9 w 38"/>
                    <a:gd name="T17" fmla="*/ 39 h 164"/>
                    <a:gd name="T18" fmla="*/ 8 w 38"/>
                    <a:gd name="T19" fmla="*/ 38 h 164"/>
                    <a:gd name="T20" fmla="*/ 13 w 38"/>
                    <a:gd name="T21" fmla="*/ 0 h 164"/>
                    <a:gd name="T22" fmla="*/ 13 w 38"/>
                    <a:gd name="T23" fmla="*/ 0 h 164"/>
                    <a:gd name="T24" fmla="*/ 1 w 38"/>
                    <a:gd name="T25" fmla="*/ 2 h 164"/>
                    <a:gd name="T26" fmla="*/ 0 w 38"/>
                    <a:gd name="T27" fmla="*/ 3 h 164"/>
                    <a:gd name="T28" fmla="*/ 0 w 38"/>
                    <a:gd name="T29" fmla="*/ 3 h 164"/>
                    <a:gd name="T30" fmla="*/ 1 w 38"/>
                    <a:gd name="T31" fmla="*/ 2 h 164"/>
                    <a:gd name="T32" fmla="*/ 13 w 38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" h="164">
                      <a:moveTo>
                        <a:pt x="8" y="38"/>
                      </a:move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38" y="164"/>
                        <a:pt x="38" y="164"/>
                        <a:pt x="38" y="164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8" y="39"/>
                        <a:pt x="8" y="38"/>
                        <a:pt x="8" y="38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2" name="Freeform 12"/>
                <p:cNvSpPr>
                  <a:spLocks/>
                </p:cNvSpPr>
                <p:nvPr/>
              </p:nvSpPr>
              <p:spPr bwMode="auto">
                <a:xfrm>
                  <a:off x="2060480" y="1453195"/>
                  <a:ext cx="177800" cy="542925"/>
                </a:xfrm>
                <a:custGeom>
                  <a:avLst/>
                  <a:gdLst>
                    <a:gd name="T0" fmla="*/ 13 w 42"/>
                    <a:gd name="T1" fmla="*/ 0 h 128"/>
                    <a:gd name="T2" fmla="*/ 0 w 42"/>
                    <a:gd name="T3" fmla="*/ 3 h 128"/>
                    <a:gd name="T4" fmla="*/ 0 w 42"/>
                    <a:gd name="T5" fmla="*/ 3 h 128"/>
                    <a:gd name="T6" fmla="*/ 29 w 42"/>
                    <a:gd name="T7" fmla="*/ 128 h 128"/>
                    <a:gd name="T8" fmla="*/ 42 w 42"/>
                    <a:gd name="T9" fmla="*/ 128 h 128"/>
                    <a:gd name="T10" fmla="*/ 13 w 42"/>
                    <a:gd name="T11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" h="128">
                      <a:moveTo>
                        <a:pt x="13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128"/>
                        <a:pt x="29" y="128"/>
                        <a:pt x="29" y="128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3" name="Freeform 13"/>
                <p:cNvSpPr>
                  <a:spLocks/>
                </p:cNvSpPr>
                <p:nvPr/>
              </p:nvSpPr>
              <p:spPr bwMode="auto">
                <a:xfrm>
                  <a:off x="2022380" y="1300795"/>
                  <a:ext cx="92075" cy="165100"/>
                </a:xfrm>
                <a:custGeom>
                  <a:avLst/>
                  <a:gdLst>
                    <a:gd name="T0" fmla="*/ 13 w 22"/>
                    <a:gd name="T1" fmla="*/ 0 h 39"/>
                    <a:gd name="T2" fmla="*/ 13 w 22"/>
                    <a:gd name="T3" fmla="*/ 0 h 39"/>
                    <a:gd name="T4" fmla="*/ 1 w 22"/>
                    <a:gd name="T5" fmla="*/ 2 h 39"/>
                    <a:gd name="T6" fmla="*/ 0 w 22"/>
                    <a:gd name="T7" fmla="*/ 3 h 39"/>
                    <a:gd name="T8" fmla="*/ 0 w 22"/>
                    <a:gd name="T9" fmla="*/ 3 h 39"/>
                    <a:gd name="T10" fmla="*/ 0 w 22"/>
                    <a:gd name="T11" fmla="*/ 3 h 39"/>
                    <a:gd name="T12" fmla="*/ 8 w 22"/>
                    <a:gd name="T13" fmla="*/ 38 h 39"/>
                    <a:gd name="T14" fmla="*/ 8 w 22"/>
                    <a:gd name="T15" fmla="*/ 38 h 39"/>
                    <a:gd name="T16" fmla="*/ 9 w 22"/>
                    <a:gd name="T17" fmla="*/ 39 h 39"/>
                    <a:gd name="T18" fmla="*/ 9 w 22"/>
                    <a:gd name="T19" fmla="*/ 39 h 39"/>
                    <a:gd name="T20" fmla="*/ 9 w 22"/>
                    <a:gd name="T21" fmla="*/ 39 h 39"/>
                    <a:gd name="T22" fmla="*/ 22 w 22"/>
                    <a:gd name="T23" fmla="*/ 36 h 39"/>
                    <a:gd name="T24" fmla="*/ 14 w 22"/>
                    <a:gd name="T25" fmla="*/ 0 h 39"/>
                    <a:gd name="T26" fmla="*/ 13 w 22"/>
                    <a:gd name="T2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" h="39"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2340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4" name="Freeform 14"/>
                <p:cNvSpPr>
                  <a:spLocks/>
                </p:cNvSpPr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9C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5" name="Freeform 15"/>
                <p:cNvSpPr>
                  <a:spLocks/>
                </p:cNvSpPr>
                <p:nvPr/>
              </p:nvSpPr>
              <p:spPr bwMode="auto">
                <a:xfrm>
                  <a:off x="2319243" y="1389695"/>
                  <a:ext cx="114300" cy="190500"/>
                </a:xfrm>
                <a:custGeom>
                  <a:avLst/>
                  <a:gdLst>
                    <a:gd name="T0" fmla="*/ 0 w 72"/>
                    <a:gd name="T1" fmla="*/ 120 h 120"/>
                    <a:gd name="T2" fmla="*/ 72 w 72"/>
                    <a:gd name="T3" fmla="*/ 115 h 120"/>
                    <a:gd name="T4" fmla="*/ 45 w 72"/>
                    <a:gd name="T5" fmla="*/ 0 h 120"/>
                    <a:gd name="T6" fmla="*/ 10 w 72"/>
                    <a:gd name="T7" fmla="*/ 3 h 120"/>
                    <a:gd name="T8" fmla="*/ 0 w 72"/>
                    <a:gd name="T9" fmla="*/ 12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0">
                      <a:moveTo>
                        <a:pt x="0" y="120"/>
                      </a:moveTo>
                      <a:lnTo>
                        <a:pt x="72" y="115"/>
                      </a:lnTo>
                      <a:lnTo>
                        <a:pt x="45" y="0"/>
                      </a:lnTo>
                      <a:lnTo>
                        <a:pt x="10" y="3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6" name="Freeform 16"/>
                <p:cNvSpPr>
                  <a:spLocks/>
                </p:cNvSpPr>
                <p:nvPr/>
              </p:nvSpPr>
              <p:spPr bwMode="auto">
                <a:xfrm>
                  <a:off x="2335118" y="1257933"/>
                  <a:ext cx="55563" cy="136525"/>
                </a:xfrm>
                <a:custGeom>
                  <a:avLst/>
                  <a:gdLst>
                    <a:gd name="T0" fmla="*/ 13 w 13"/>
                    <a:gd name="T1" fmla="*/ 31 h 32"/>
                    <a:gd name="T2" fmla="*/ 8 w 13"/>
                    <a:gd name="T3" fmla="*/ 6 h 32"/>
                    <a:gd name="T4" fmla="*/ 4 w 13"/>
                    <a:gd name="T5" fmla="*/ 0 h 32"/>
                    <a:gd name="T6" fmla="*/ 2 w 13"/>
                    <a:gd name="T7" fmla="*/ 6 h 32"/>
                    <a:gd name="T8" fmla="*/ 0 w 13"/>
                    <a:gd name="T9" fmla="*/ 32 h 32"/>
                    <a:gd name="T10" fmla="*/ 13 w 13"/>
                    <a:gd name="T11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32">
                      <a:moveTo>
                        <a:pt x="13" y="31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3" y="0"/>
                        <a:pt x="2" y="2"/>
                        <a:pt x="2" y="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3" y="31"/>
                        <a:pt x="13" y="31"/>
                        <a:pt x="13" y="31"/>
                      </a:cubicBezTo>
                    </a:path>
                  </a:pathLst>
                </a:custGeom>
                <a:solidFill>
                  <a:srgbClr val="5050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  <a:close/>
                    </a:path>
                  </a:pathLst>
                </a:custGeom>
                <a:solidFill>
                  <a:srgbClr val="F49B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2319243" y="1572258"/>
                  <a:ext cx="185738" cy="1131888"/>
                </a:xfrm>
                <a:custGeom>
                  <a:avLst/>
                  <a:gdLst>
                    <a:gd name="T0" fmla="*/ 117 w 117"/>
                    <a:gd name="T1" fmla="*/ 710 h 713"/>
                    <a:gd name="T2" fmla="*/ 72 w 117"/>
                    <a:gd name="T3" fmla="*/ 0 h 713"/>
                    <a:gd name="T4" fmla="*/ 45 w 117"/>
                    <a:gd name="T5" fmla="*/ 3 h 713"/>
                    <a:gd name="T6" fmla="*/ 24 w 117"/>
                    <a:gd name="T7" fmla="*/ 3 h 713"/>
                    <a:gd name="T8" fmla="*/ 0 w 117"/>
                    <a:gd name="T9" fmla="*/ 5 h 713"/>
                    <a:gd name="T10" fmla="*/ 48 w 117"/>
                    <a:gd name="T11" fmla="*/ 710 h 713"/>
                    <a:gd name="T12" fmla="*/ 69 w 117"/>
                    <a:gd name="T13" fmla="*/ 708 h 713"/>
                    <a:gd name="T14" fmla="*/ 90 w 117"/>
                    <a:gd name="T15" fmla="*/ 705 h 713"/>
                    <a:gd name="T16" fmla="*/ 93 w 117"/>
                    <a:gd name="T17" fmla="*/ 713 h 713"/>
                    <a:gd name="T18" fmla="*/ 117 w 117"/>
                    <a:gd name="T19" fmla="*/ 710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713">
                      <a:moveTo>
                        <a:pt x="117" y="710"/>
                      </a:moveTo>
                      <a:lnTo>
                        <a:pt x="72" y="0"/>
                      </a:lnTo>
                      <a:lnTo>
                        <a:pt x="45" y="3"/>
                      </a:lnTo>
                      <a:lnTo>
                        <a:pt x="24" y="3"/>
                      </a:lnTo>
                      <a:lnTo>
                        <a:pt x="0" y="5"/>
                      </a:lnTo>
                      <a:lnTo>
                        <a:pt x="48" y="710"/>
                      </a:lnTo>
                      <a:lnTo>
                        <a:pt x="69" y="708"/>
                      </a:lnTo>
                      <a:lnTo>
                        <a:pt x="90" y="705"/>
                      </a:lnTo>
                      <a:lnTo>
                        <a:pt x="93" y="713"/>
                      </a:lnTo>
                      <a:lnTo>
                        <a:pt x="117" y="71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29" name="Freeform 19"/>
                <p:cNvSpPr>
                  <a:spLocks/>
                </p:cNvSpPr>
                <p:nvPr/>
              </p:nvSpPr>
              <p:spPr bwMode="auto">
                <a:xfrm>
                  <a:off x="2385918" y="2673983"/>
                  <a:ext cx="131763" cy="165100"/>
                </a:xfrm>
                <a:custGeom>
                  <a:avLst/>
                  <a:gdLst>
                    <a:gd name="T0" fmla="*/ 29 w 31"/>
                    <a:gd name="T1" fmla="*/ 1 h 39"/>
                    <a:gd name="T2" fmla="*/ 28 w 31"/>
                    <a:gd name="T3" fmla="*/ 0 h 39"/>
                    <a:gd name="T4" fmla="*/ 1 w 31"/>
                    <a:gd name="T5" fmla="*/ 1 h 39"/>
                    <a:gd name="T6" fmla="*/ 0 w 31"/>
                    <a:gd name="T7" fmla="*/ 2 h 39"/>
                    <a:gd name="T8" fmla="*/ 3 w 31"/>
                    <a:gd name="T9" fmla="*/ 38 h 39"/>
                    <a:gd name="T10" fmla="*/ 4 w 31"/>
                    <a:gd name="T11" fmla="*/ 39 h 39"/>
                    <a:gd name="T12" fmla="*/ 30 w 31"/>
                    <a:gd name="T13" fmla="*/ 38 h 39"/>
                    <a:gd name="T14" fmla="*/ 31 w 31"/>
                    <a:gd name="T15" fmla="*/ 37 h 39"/>
                    <a:gd name="T16" fmla="*/ 29 w 31"/>
                    <a:gd name="T17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39">
                      <a:moveTo>
                        <a:pt x="29" y="1"/>
                      </a:moveTo>
                      <a:cubicBezTo>
                        <a:pt x="29" y="1"/>
                        <a:pt x="28" y="0"/>
                        <a:pt x="28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4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1" y="37"/>
                        <a:pt x="31" y="37"/>
                      </a:cubicBezTo>
                      <a:cubicBezTo>
                        <a:pt x="29" y="1"/>
                        <a:pt x="29" y="1"/>
                        <a:pt x="29" y="1"/>
                      </a:cubicBezTo>
                    </a:path>
                  </a:pathLst>
                </a:custGeom>
                <a:solidFill>
                  <a:srgbClr val="2F55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0" name="Freeform 20"/>
                <p:cNvSpPr>
                  <a:spLocks noEditPoints="1"/>
                </p:cNvSpPr>
                <p:nvPr/>
              </p:nvSpPr>
              <p:spPr bwMode="auto">
                <a:xfrm>
                  <a:off x="2365280" y="1338895"/>
                  <a:ext cx="93663" cy="657225"/>
                </a:xfrm>
                <a:custGeom>
                  <a:avLst/>
                  <a:gdLst>
                    <a:gd name="T0" fmla="*/ 17 w 22"/>
                    <a:gd name="T1" fmla="*/ 76 h 155"/>
                    <a:gd name="T2" fmla="*/ 22 w 22"/>
                    <a:gd name="T3" fmla="*/ 155 h 155"/>
                    <a:gd name="T4" fmla="*/ 22 w 22"/>
                    <a:gd name="T5" fmla="*/ 155 h 155"/>
                    <a:gd name="T6" fmla="*/ 17 w 22"/>
                    <a:gd name="T7" fmla="*/ 76 h 155"/>
                    <a:gd name="T8" fmla="*/ 4 w 22"/>
                    <a:gd name="T9" fmla="*/ 56 h 155"/>
                    <a:gd name="T10" fmla="*/ 3 w 22"/>
                    <a:gd name="T11" fmla="*/ 56 h 155"/>
                    <a:gd name="T12" fmla="*/ 3 w 22"/>
                    <a:gd name="T13" fmla="*/ 56 h 155"/>
                    <a:gd name="T14" fmla="*/ 3 w 22"/>
                    <a:gd name="T15" fmla="*/ 56 h 155"/>
                    <a:gd name="T16" fmla="*/ 4 w 22"/>
                    <a:gd name="T17" fmla="*/ 56 h 155"/>
                    <a:gd name="T18" fmla="*/ 16 w 22"/>
                    <a:gd name="T19" fmla="*/ 55 h 155"/>
                    <a:gd name="T20" fmla="*/ 13 w 22"/>
                    <a:gd name="T21" fmla="*/ 55 h 155"/>
                    <a:gd name="T22" fmla="*/ 16 w 22"/>
                    <a:gd name="T23" fmla="*/ 55 h 155"/>
                    <a:gd name="T24" fmla="*/ 16 w 22"/>
                    <a:gd name="T25" fmla="*/ 56 h 155"/>
                    <a:gd name="T26" fmla="*/ 16 w 22"/>
                    <a:gd name="T27" fmla="*/ 55 h 155"/>
                    <a:gd name="T28" fmla="*/ 6 w 22"/>
                    <a:gd name="T29" fmla="*/ 12 h 155"/>
                    <a:gd name="T30" fmla="*/ 0 w 22"/>
                    <a:gd name="T31" fmla="*/ 12 h 155"/>
                    <a:gd name="T32" fmla="*/ 0 w 22"/>
                    <a:gd name="T33" fmla="*/ 12 h 155"/>
                    <a:gd name="T34" fmla="*/ 6 w 22"/>
                    <a:gd name="T35" fmla="*/ 12 h 155"/>
                    <a:gd name="T36" fmla="*/ 6 w 22"/>
                    <a:gd name="T37" fmla="*/ 12 h 155"/>
                    <a:gd name="T38" fmla="*/ 4 w 22"/>
                    <a:gd name="T39" fmla="*/ 0 h 155"/>
                    <a:gd name="T40" fmla="*/ 6 w 22"/>
                    <a:gd name="T41" fmla="*/ 12 h 155"/>
                    <a:gd name="T42" fmla="*/ 6 w 22"/>
                    <a:gd name="T43" fmla="*/ 11 h 155"/>
                    <a:gd name="T44" fmla="*/ 4 w 22"/>
                    <a:gd name="T4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155">
                      <a:moveTo>
                        <a:pt x="17" y="76"/>
                      </a:move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22" y="155"/>
                        <a:pt x="22" y="155"/>
                        <a:pt x="22" y="155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moveTo>
                        <a:pt x="4" y="56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4" y="56"/>
                        <a:pt x="4" y="56"/>
                        <a:pt x="4" y="56"/>
                      </a:cubicBezTo>
                      <a:moveTo>
                        <a:pt x="16" y="55"/>
                      </a:move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moveTo>
                        <a:pt x="6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4" y="0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1" name="Freeform 21"/>
                <p:cNvSpPr>
                  <a:spLocks/>
                </p:cNvSpPr>
                <p:nvPr/>
              </p:nvSpPr>
              <p:spPr bwMode="auto">
                <a:xfrm>
                  <a:off x="2365280" y="1389695"/>
                  <a:ext cx="68263" cy="187325"/>
                </a:xfrm>
                <a:custGeom>
                  <a:avLst/>
                  <a:gdLst>
                    <a:gd name="T0" fmla="*/ 6 w 16"/>
                    <a:gd name="T1" fmla="*/ 0 h 44"/>
                    <a:gd name="T2" fmla="*/ 0 w 16"/>
                    <a:gd name="T3" fmla="*/ 0 h 44"/>
                    <a:gd name="T4" fmla="*/ 2 w 16"/>
                    <a:gd name="T5" fmla="*/ 43 h 44"/>
                    <a:gd name="T6" fmla="*/ 3 w 16"/>
                    <a:gd name="T7" fmla="*/ 44 h 44"/>
                    <a:gd name="T8" fmla="*/ 4 w 16"/>
                    <a:gd name="T9" fmla="*/ 44 h 44"/>
                    <a:gd name="T10" fmla="*/ 6 w 16"/>
                    <a:gd name="T11" fmla="*/ 44 h 44"/>
                    <a:gd name="T12" fmla="*/ 13 w 16"/>
                    <a:gd name="T13" fmla="*/ 43 h 44"/>
                    <a:gd name="T14" fmla="*/ 16 w 16"/>
                    <a:gd name="T15" fmla="*/ 43 h 44"/>
                    <a:gd name="T16" fmla="*/ 16 w 16"/>
                    <a:gd name="T17" fmla="*/ 43 h 44"/>
                    <a:gd name="T18" fmla="*/ 15 w 16"/>
                    <a:gd name="T19" fmla="*/ 42 h 44"/>
                    <a:gd name="T20" fmla="*/ 6 w 16"/>
                    <a:gd name="T21" fmla="*/ 1 h 44"/>
                    <a:gd name="T22" fmla="*/ 6 w 16"/>
                    <a:gd name="T2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44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2" y="43"/>
                        <a:pt x="3" y="44"/>
                        <a:pt x="3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43"/>
                        <a:pt x="15" y="42"/>
                        <a:pt x="15" y="4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BF75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2" name="Freeform 22"/>
                <p:cNvSpPr>
                  <a:spLocks/>
                </p:cNvSpPr>
                <p:nvPr/>
              </p:nvSpPr>
              <p:spPr bwMode="auto">
                <a:xfrm>
                  <a:off x="2357343" y="1257933"/>
                  <a:ext cx="33338" cy="131763"/>
                </a:xfrm>
                <a:custGeom>
                  <a:avLst/>
                  <a:gdLst>
                    <a:gd name="T0" fmla="*/ 0 w 8"/>
                    <a:gd name="T1" fmla="*/ 0 h 31"/>
                    <a:gd name="T2" fmla="*/ 0 w 8"/>
                    <a:gd name="T3" fmla="*/ 1 h 31"/>
                    <a:gd name="T4" fmla="*/ 2 w 8"/>
                    <a:gd name="T5" fmla="*/ 31 h 31"/>
                    <a:gd name="T6" fmla="*/ 8 w 8"/>
                    <a:gd name="T7" fmla="*/ 31 h 31"/>
                    <a:gd name="T8" fmla="*/ 8 w 8"/>
                    <a:gd name="T9" fmla="*/ 31 h 31"/>
                    <a:gd name="T10" fmla="*/ 6 w 8"/>
                    <a:gd name="T11" fmla="*/ 19 h 31"/>
                    <a:gd name="T12" fmla="*/ 3 w 8"/>
                    <a:gd name="T13" fmla="*/ 6 h 31"/>
                    <a:gd name="T14" fmla="*/ 2 w 8"/>
                    <a:gd name="T15" fmla="*/ 5 h 31"/>
                    <a:gd name="T16" fmla="*/ 0 w 8"/>
                    <a:gd name="T17" fmla="*/ 1 h 31"/>
                    <a:gd name="T18" fmla="*/ 0 w 8"/>
                    <a:gd name="T1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3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3" name="Freeform 23"/>
                <p:cNvSpPr>
                  <a:spLocks/>
                </p:cNvSpPr>
                <p:nvPr/>
              </p:nvSpPr>
              <p:spPr bwMode="auto">
                <a:xfrm>
                  <a:off x="2373218" y="1572258"/>
                  <a:ext cx="85725" cy="423863"/>
                </a:xfrm>
                <a:custGeom>
                  <a:avLst/>
                  <a:gdLst>
                    <a:gd name="T0" fmla="*/ 14 w 20"/>
                    <a:gd name="T1" fmla="*/ 0 h 100"/>
                    <a:gd name="T2" fmla="*/ 11 w 20"/>
                    <a:gd name="T3" fmla="*/ 0 h 100"/>
                    <a:gd name="T4" fmla="*/ 4 w 20"/>
                    <a:gd name="T5" fmla="*/ 1 h 100"/>
                    <a:gd name="T6" fmla="*/ 2 w 20"/>
                    <a:gd name="T7" fmla="*/ 1 h 100"/>
                    <a:gd name="T8" fmla="*/ 1 w 20"/>
                    <a:gd name="T9" fmla="*/ 1 h 100"/>
                    <a:gd name="T10" fmla="*/ 1 w 20"/>
                    <a:gd name="T11" fmla="*/ 1 h 100"/>
                    <a:gd name="T12" fmla="*/ 0 w 20"/>
                    <a:gd name="T13" fmla="*/ 2 h 100"/>
                    <a:gd name="T14" fmla="*/ 7 w 20"/>
                    <a:gd name="T15" fmla="*/ 100 h 100"/>
                    <a:gd name="T16" fmla="*/ 20 w 20"/>
                    <a:gd name="T17" fmla="*/ 100 h 100"/>
                    <a:gd name="T18" fmla="*/ 15 w 20"/>
                    <a:gd name="T19" fmla="*/ 21 h 100"/>
                    <a:gd name="T20" fmla="*/ 14 w 20"/>
                    <a:gd name="T21" fmla="*/ 1 h 100"/>
                    <a:gd name="T22" fmla="*/ 14 w 20"/>
                    <a:gd name="T23" fmla="*/ 1 h 100"/>
                    <a:gd name="T24" fmla="*/ 14 w 20"/>
                    <a:gd name="T2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" h="100">
                      <a:moveTo>
                        <a:pt x="14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7" y="100"/>
                        <a:pt x="7" y="100"/>
                        <a:pt x="7" y="100"/>
                      </a:cubicBezTo>
                      <a:cubicBezTo>
                        <a:pt x="20" y="100"/>
                        <a:pt x="20" y="100"/>
                        <a:pt x="20" y="10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774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4" name="Freeform 24"/>
                <p:cNvSpPr>
                  <a:spLocks/>
                </p:cNvSpPr>
                <p:nvPr/>
              </p:nvSpPr>
              <p:spPr bwMode="auto">
                <a:xfrm>
                  <a:off x="2535143" y="1529395"/>
                  <a:ext cx="215900" cy="923925"/>
                </a:xfrm>
                <a:custGeom>
                  <a:avLst/>
                  <a:gdLst>
                    <a:gd name="T0" fmla="*/ 35 w 51"/>
                    <a:gd name="T1" fmla="*/ 174 h 218"/>
                    <a:gd name="T2" fmla="*/ 50 w 51"/>
                    <a:gd name="T3" fmla="*/ 11 h 218"/>
                    <a:gd name="T4" fmla="*/ 22 w 51"/>
                    <a:gd name="T5" fmla="*/ 8 h 218"/>
                    <a:gd name="T6" fmla="*/ 0 w 51"/>
                    <a:gd name="T7" fmla="*/ 170 h 218"/>
                    <a:gd name="T8" fmla="*/ 35 w 51"/>
                    <a:gd name="T9" fmla="*/ 17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18">
                      <a:moveTo>
                        <a:pt x="35" y="174"/>
                      </a:moveTo>
                      <a:cubicBezTo>
                        <a:pt x="48" y="104"/>
                        <a:pt x="47" y="90"/>
                        <a:pt x="50" y="11"/>
                      </a:cubicBezTo>
                      <a:cubicBezTo>
                        <a:pt x="51" y="3"/>
                        <a:pt x="24" y="0"/>
                        <a:pt x="22" y="8"/>
                      </a:cubicBezTo>
                      <a:cubicBezTo>
                        <a:pt x="8" y="85"/>
                        <a:pt x="4" y="99"/>
                        <a:pt x="0" y="170"/>
                      </a:cubicBezTo>
                      <a:cubicBezTo>
                        <a:pt x="6" y="217"/>
                        <a:pt x="18" y="218"/>
                        <a:pt x="35" y="17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5" name="Freeform 25"/>
                <p:cNvSpPr>
                  <a:spLocks/>
                </p:cNvSpPr>
                <p:nvPr/>
              </p:nvSpPr>
              <p:spPr bwMode="auto">
                <a:xfrm>
                  <a:off x="2497043" y="1983420"/>
                  <a:ext cx="236538" cy="520700"/>
                </a:xfrm>
                <a:custGeom>
                  <a:avLst/>
                  <a:gdLst>
                    <a:gd name="T0" fmla="*/ 42 w 56"/>
                    <a:gd name="T1" fmla="*/ 114 h 123"/>
                    <a:gd name="T2" fmla="*/ 56 w 56"/>
                    <a:gd name="T3" fmla="*/ 10 h 123"/>
                    <a:gd name="T4" fmla="*/ 52 w 56"/>
                    <a:gd name="T5" fmla="*/ 7 h 123"/>
                    <a:gd name="T6" fmla="*/ 32 w 56"/>
                    <a:gd name="T7" fmla="*/ 14 h 123"/>
                    <a:gd name="T8" fmla="*/ 15 w 56"/>
                    <a:gd name="T9" fmla="*/ 3 h 123"/>
                    <a:gd name="T10" fmla="*/ 11 w 56"/>
                    <a:gd name="T11" fmla="*/ 5 h 123"/>
                    <a:gd name="T12" fmla="*/ 0 w 56"/>
                    <a:gd name="T13" fmla="*/ 110 h 123"/>
                    <a:gd name="T14" fmla="*/ 5 w 56"/>
                    <a:gd name="T15" fmla="*/ 118 h 123"/>
                    <a:gd name="T16" fmla="*/ 35 w 56"/>
                    <a:gd name="T17" fmla="*/ 123 h 123"/>
                    <a:gd name="T18" fmla="*/ 42 w 56"/>
                    <a:gd name="T19" fmla="*/ 114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123">
                      <a:moveTo>
                        <a:pt x="42" y="114"/>
                      </a:move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6"/>
                        <a:pt x="54" y="5"/>
                        <a:pt x="52" y="7"/>
                      </a:cubicBezTo>
                      <a:cubicBezTo>
                        <a:pt x="52" y="7"/>
                        <a:pt x="42" y="15"/>
                        <a:pt x="32" y="14"/>
                      </a:cubicBezTo>
                      <a:cubicBezTo>
                        <a:pt x="23" y="13"/>
                        <a:pt x="15" y="3"/>
                        <a:pt x="15" y="3"/>
                      </a:cubicBezTo>
                      <a:cubicBezTo>
                        <a:pt x="13" y="0"/>
                        <a:pt x="11" y="1"/>
                        <a:pt x="11" y="5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3"/>
                        <a:pt x="2" y="117"/>
                        <a:pt x="5" y="118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8" y="122"/>
                        <a:pt x="41" y="118"/>
                        <a:pt x="42" y="114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6" name="Freeform 26"/>
                <p:cNvSpPr>
                  <a:spLocks/>
                </p:cNvSpPr>
                <p:nvPr/>
              </p:nvSpPr>
              <p:spPr bwMode="auto">
                <a:xfrm>
                  <a:off x="2543080" y="1983420"/>
                  <a:ext cx="190500" cy="80963"/>
                </a:xfrm>
                <a:custGeom>
                  <a:avLst/>
                  <a:gdLst>
                    <a:gd name="T0" fmla="*/ 43 w 45"/>
                    <a:gd name="T1" fmla="*/ 10 h 19"/>
                    <a:gd name="T2" fmla="*/ 45 w 45"/>
                    <a:gd name="T3" fmla="*/ 9 h 19"/>
                    <a:gd name="T4" fmla="*/ 41 w 45"/>
                    <a:gd name="T5" fmla="*/ 7 h 19"/>
                    <a:gd name="T6" fmla="*/ 21 w 45"/>
                    <a:gd name="T7" fmla="*/ 14 h 19"/>
                    <a:gd name="T8" fmla="*/ 4 w 45"/>
                    <a:gd name="T9" fmla="*/ 3 h 19"/>
                    <a:gd name="T10" fmla="*/ 0 w 45"/>
                    <a:gd name="T11" fmla="*/ 4 h 19"/>
                    <a:gd name="T12" fmla="*/ 2 w 45"/>
                    <a:gd name="T13" fmla="*/ 6 h 19"/>
                    <a:gd name="T14" fmla="*/ 21 w 45"/>
                    <a:gd name="T15" fmla="*/ 18 h 19"/>
                    <a:gd name="T16" fmla="*/ 43 w 45"/>
                    <a:gd name="T17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9">
                      <a:moveTo>
                        <a:pt x="43" y="10"/>
                      </a:moveTo>
                      <a:cubicBezTo>
                        <a:pt x="43" y="10"/>
                        <a:pt x="44" y="9"/>
                        <a:pt x="45" y="9"/>
                      </a:cubicBezTo>
                      <a:cubicBezTo>
                        <a:pt x="45" y="6"/>
                        <a:pt x="43" y="5"/>
                        <a:pt x="41" y="7"/>
                      </a:cubicBezTo>
                      <a:cubicBezTo>
                        <a:pt x="41" y="7"/>
                        <a:pt x="31" y="15"/>
                        <a:pt x="21" y="14"/>
                      </a:cubicBezTo>
                      <a:cubicBezTo>
                        <a:pt x="12" y="13"/>
                        <a:pt x="4" y="3"/>
                        <a:pt x="4" y="3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4"/>
                        <a:pt x="1" y="5"/>
                        <a:pt x="2" y="6"/>
                      </a:cubicBezTo>
                      <a:cubicBezTo>
                        <a:pt x="2" y="6"/>
                        <a:pt x="11" y="17"/>
                        <a:pt x="21" y="18"/>
                      </a:cubicBezTo>
                      <a:cubicBezTo>
                        <a:pt x="31" y="19"/>
                        <a:pt x="43" y="10"/>
                        <a:pt x="43" y="10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7" name="Freeform 27"/>
                <p:cNvSpPr>
                  <a:spLocks/>
                </p:cNvSpPr>
                <p:nvPr/>
              </p:nvSpPr>
              <p:spPr bwMode="auto">
                <a:xfrm>
                  <a:off x="2509743" y="2483483"/>
                  <a:ext cx="147638" cy="169863"/>
                </a:xfrm>
                <a:custGeom>
                  <a:avLst/>
                  <a:gdLst>
                    <a:gd name="T0" fmla="*/ 35 w 35"/>
                    <a:gd name="T1" fmla="*/ 4 h 40"/>
                    <a:gd name="T2" fmla="*/ 16 w 35"/>
                    <a:gd name="T3" fmla="*/ 9 h 40"/>
                    <a:gd name="T4" fmla="*/ 0 w 35"/>
                    <a:gd name="T5" fmla="*/ 0 h 40"/>
                    <a:gd name="T6" fmla="*/ 35 w 35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40">
                      <a:moveTo>
                        <a:pt x="35" y="4"/>
                      </a:moveTo>
                      <a:cubicBezTo>
                        <a:pt x="29" y="8"/>
                        <a:pt x="23" y="10"/>
                        <a:pt x="16" y="9"/>
                      </a:cubicBezTo>
                      <a:cubicBezTo>
                        <a:pt x="10" y="8"/>
                        <a:pt x="4" y="5"/>
                        <a:pt x="0" y="0"/>
                      </a:cubicBezTo>
                      <a:cubicBezTo>
                        <a:pt x="3" y="39"/>
                        <a:pt x="23" y="40"/>
                        <a:pt x="35" y="4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8" name="Freeform 28"/>
                <p:cNvSpPr>
                  <a:spLocks/>
                </p:cNvSpPr>
                <p:nvPr/>
              </p:nvSpPr>
              <p:spPr bwMode="auto">
                <a:xfrm>
                  <a:off x="2492280" y="2437445"/>
                  <a:ext cx="185738" cy="92075"/>
                </a:xfrm>
                <a:custGeom>
                  <a:avLst/>
                  <a:gdLst>
                    <a:gd name="T0" fmla="*/ 39 w 44"/>
                    <a:gd name="T1" fmla="*/ 16 h 22"/>
                    <a:gd name="T2" fmla="*/ 44 w 44"/>
                    <a:gd name="T3" fmla="*/ 10 h 22"/>
                    <a:gd name="T4" fmla="*/ 40 w 44"/>
                    <a:gd name="T5" fmla="*/ 7 h 22"/>
                    <a:gd name="T6" fmla="*/ 21 w 44"/>
                    <a:gd name="T7" fmla="*/ 13 h 22"/>
                    <a:gd name="T8" fmla="*/ 4 w 44"/>
                    <a:gd name="T9" fmla="*/ 3 h 22"/>
                    <a:gd name="T10" fmla="*/ 0 w 44"/>
                    <a:gd name="T11" fmla="*/ 2 h 22"/>
                    <a:gd name="T12" fmla="*/ 3 w 44"/>
                    <a:gd name="T13" fmla="*/ 12 h 22"/>
                    <a:gd name="T14" fmla="*/ 20 w 44"/>
                    <a:gd name="T15" fmla="*/ 21 h 22"/>
                    <a:gd name="T16" fmla="*/ 39 w 44"/>
                    <a:gd name="T17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22">
                      <a:moveTo>
                        <a:pt x="39" y="16"/>
                      </a:moveTo>
                      <a:cubicBezTo>
                        <a:pt x="42" y="14"/>
                        <a:pt x="44" y="11"/>
                        <a:pt x="44" y="10"/>
                      </a:cubicBezTo>
                      <a:cubicBezTo>
                        <a:pt x="44" y="8"/>
                        <a:pt x="43" y="5"/>
                        <a:pt x="40" y="7"/>
                      </a:cubicBezTo>
                      <a:cubicBezTo>
                        <a:pt x="40" y="7"/>
                        <a:pt x="30" y="14"/>
                        <a:pt x="21" y="13"/>
                      </a:cubicBezTo>
                      <a:cubicBezTo>
                        <a:pt x="12" y="12"/>
                        <a:pt x="4" y="3"/>
                        <a:pt x="4" y="3"/>
                      </a:cubicBez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0" y="4"/>
                        <a:pt x="1" y="10"/>
                        <a:pt x="3" y="12"/>
                      </a:cubicBezTo>
                      <a:cubicBezTo>
                        <a:pt x="3" y="12"/>
                        <a:pt x="12" y="20"/>
                        <a:pt x="20" y="21"/>
                      </a:cubicBezTo>
                      <a:cubicBezTo>
                        <a:pt x="29" y="22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2624043" y="1508758"/>
                  <a:ext cx="122238" cy="114300"/>
                </a:xfrm>
                <a:custGeom>
                  <a:avLst/>
                  <a:gdLst>
                    <a:gd name="T0" fmla="*/ 1 w 29"/>
                    <a:gd name="T1" fmla="*/ 17 h 27"/>
                    <a:gd name="T2" fmla="*/ 13 w 29"/>
                    <a:gd name="T3" fmla="*/ 1 h 27"/>
                    <a:gd name="T4" fmla="*/ 29 w 29"/>
                    <a:gd name="T5" fmla="*/ 15 h 27"/>
                    <a:gd name="T6" fmla="*/ 29 w 29"/>
                    <a:gd name="T7" fmla="*/ 20 h 27"/>
                    <a:gd name="T8" fmla="*/ 14 w 29"/>
                    <a:gd name="T9" fmla="*/ 26 h 27"/>
                    <a:gd name="T10" fmla="*/ 1 w 29"/>
                    <a:gd name="T11" fmla="*/ 1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7">
                      <a:moveTo>
                        <a:pt x="1" y="17"/>
                      </a:moveTo>
                      <a:cubicBezTo>
                        <a:pt x="1" y="12"/>
                        <a:pt x="5" y="0"/>
                        <a:pt x="13" y="1"/>
                      </a:cubicBezTo>
                      <a:cubicBezTo>
                        <a:pt x="20" y="2"/>
                        <a:pt x="28" y="11"/>
                        <a:pt x="29" y="15"/>
                      </a:cubicBezTo>
                      <a:cubicBezTo>
                        <a:pt x="29" y="16"/>
                        <a:pt x="29" y="19"/>
                        <a:pt x="29" y="20"/>
                      </a:cubicBezTo>
                      <a:cubicBezTo>
                        <a:pt x="29" y="24"/>
                        <a:pt x="22" y="27"/>
                        <a:pt x="14" y="26"/>
                      </a:cubicBezTo>
                      <a:cubicBezTo>
                        <a:pt x="6" y="25"/>
                        <a:pt x="0" y="21"/>
                        <a:pt x="1" y="17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40" name="Freeform 32"/>
                <p:cNvSpPr>
                  <a:spLocks/>
                </p:cNvSpPr>
                <p:nvPr/>
              </p:nvSpPr>
              <p:spPr bwMode="auto">
                <a:xfrm>
                  <a:off x="2627218" y="1369058"/>
                  <a:ext cx="123825" cy="236538"/>
                </a:xfrm>
                <a:custGeom>
                  <a:avLst/>
                  <a:gdLst>
                    <a:gd name="T0" fmla="*/ 1 w 29"/>
                    <a:gd name="T1" fmla="*/ 43 h 56"/>
                    <a:gd name="T2" fmla="*/ 0 w 29"/>
                    <a:gd name="T3" fmla="*/ 46 h 56"/>
                    <a:gd name="T4" fmla="*/ 13 w 29"/>
                    <a:gd name="T5" fmla="*/ 55 h 56"/>
                    <a:gd name="T6" fmla="*/ 28 w 29"/>
                    <a:gd name="T7" fmla="*/ 49 h 56"/>
                    <a:gd name="T8" fmla="*/ 28 w 29"/>
                    <a:gd name="T9" fmla="*/ 46 h 56"/>
                    <a:gd name="T10" fmla="*/ 20 w 29"/>
                    <a:gd name="T11" fmla="*/ 0 h 56"/>
                    <a:gd name="T12" fmla="*/ 1 w 29"/>
                    <a:gd name="T13" fmla="*/ 4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56">
                      <a:moveTo>
                        <a:pt x="1" y="43"/>
                      </a:moveTo>
                      <a:cubicBezTo>
                        <a:pt x="1" y="44"/>
                        <a:pt x="0" y="45"/>
                        <a:pt x="0" y="46"/>
                      </a:cubicBezTo>
                      <a:cubicBezTo>
                        <a:pt x="0" y="50"/>
                        <a:pt x="6" y="54"/>
                        <a:pt x="13" y="55"/>
                      </a:cubicBezTo>
                      <a:cubicBezTo>
                        <a:pt x="21" y="56"/>
                        <a:pt x="28" y="53"/>
                        <a:pt x="28" y="49"/>
                      </a:cubicBezTo>
                      <a:cubicBezTo>
                        <a:pt x="29" y="48"/>
                        <a:pt x="28" y="47"/>
                        <a:pt x="28" y="46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" y="4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41" name="Freeform 33"/>
                <p:cNvSpPr>
                  <a:spLocks/>
                </p:cNvSpPr>
                <p:nvPr/>
              </p:nvSpPr>
              <p:spPr bwMode="auto">
                <a:xfrm>
                  <a:off x="2695480" y="1364295"/>
                  <a:ext cx="25400" cy="50800"/>
                </a:xfrm>
                <a:custGeom>
                  <a:avLst/>
                  <a:gdLst>
                    <a:gd name="T0" fmla="*/ 3 w 6"/>
                    <a:gd name="T1" fmla="*/ 12 h 12"/>
                    <a:gd name="T2" fmla="*/ 6 w 6"/>
                    <a:gd name="T3" fmla="*/ 11 h 12"/>
                    <a:gd name="T4" fmla="*/ 4 w 6"/>
                    <a:gd name="T5" fmla="*/ 1 h 12"/>
                    <a:gd name="T6" fmla="*/ 0 w 6"/>
                    <a:gd name="T7" fmla="*/ 11 h 12"/>
                    <a:gd name="T8" fmla="*/ 3 w 6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3" y="12"/>
                      </a:moveTo>
                      <a:cubicBezTo>
                        <a:pt x="4" y="12"/>
                        <a:pt x="5" y="12"/>
                        <a:pt x="6" y="11"/>
                      </a:cubicBezTo>
                      <a:cubicBezTo>
                        <a:pt x="6" y="11"/>
                        <a:pt x="6" y="1"/>
                        <a:pt x="4" y="1"/>
                      </a:cubicBezTo>
                      <a:cubicBezTo>
                        <a:pt x="2" y="0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3" y="12"/>
                      </a:cubicBezTo>
                    </a:path>
                  </a:pathLst>
                </a:custGeom>
                <a:solidFill>
                  <a:srgbClr val="4141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42" name="Freeform 34"/>
                <p:cNvSpPr>
                  <a:spLocks/>
                </p:cNvSpPr>
                <p:nvPr/>
              </p:nvSpPr>
              <p:spPr bwMode="auto">
                <a:xfrm>
                  <a:off x="2165255" y="2016758"/>
                  <a:ext cx="781050" cy="877888"/>
                </a:xfrm>
                <a:custGeom>
                  <a:avLst/>
                  <a:gdLst>
                    <a:gd name="T0" fmla="*/ 123 w 492"/>
                    <a:gd name="T1" fmla="*/ 553 h 553"/>
                    <a:gd name="T2" fmla="*/ 0 w 492"/>
                    <a:gd name="T3" fmla="*/ 0 h 553"/>
                    <a:gd name="T4" fmla="*/ 492 w 492"/>
                    <a:gd name="T5" fmla="*/ 0 h 553"/>
                    <a:gd name="T6" fmla="*/ 377 w 492"/>
                    <a:gd name="T7" fmla="*/ 550 h 553"/>
                    <a:gd name="T8" fmla="*/ 123 w 492"/>
                    <a:gd name="T9" fmla="*/ 553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2" h="553">
                      <a:moveTo>
                        <a:pt x="123" y="553"/>
                      </a:moveTo>
                      <a:lnTo>
                        <a:pt x="0" y="0"/>
                      </a:lnTo>
                      <a:lnTo>
                        <a:pt x="492" y="0"/>
                      </a:lnTo>
                      <a:lnTo>
                        <a:pt x="377" y="550"/>
                      </a:lnTo>
                      <a:lnTo>
                        <a:pt x="123" y="553"/>
                      </a:lnTo>
                      <a:close/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43" name="Freeform 36"/>
                <p:cNvSpPr>
                  <a:spLocks/>
                </p:cNvSpPr>
                <p:nvPr/>
              </p:nvSpPr>
              <p:spPr bwMode="auto">
                <a:xfrm>
                  <a:off x="2144618" y="1996120"/>
                  <a:ext cx="822325" cy="919163"/>
                </a:xfrm>
                <a:custGeom>
                  <a:avLst/>
                  <a:gdLst>
                    <a:gd name="T0" fmla="*/ 51 w 194"/>
                    <a:gd name="T1" fmla="*/ 212 h 217"/>
                    <a:gd name="T2" fmla="*/ 55 w 194"/>
                    <a:gd name="T3" fmla="*/ 211 h 217"/>
                    <a:gd name="T4" fmla="*/ 11 w 194"/>
                    <a:gd name="T5" fmla="*/ 9 h 217"/>
                    <a:gd name="T6" fmla="*/ 183 w 194"/>
                    <a:gd name="T7" fmla="*/ 9 h 217"/>
                    <a:gd name="T8" fmla="*/ 143 w 194"/>
                    <a:gd name="T9" fmla="*/ 206 h 217"/>
                    <a:gd name="T10" fmla="*/ 51 w 194"/>
                    <a:gd name="T11" fmla="*/ 207 h 217"/>
                    <a:gd name="T12" fmla="*/ 51 w 194"/>
                    <a:gd name="T13" fmla="*/ 212 h 217"/>
                    <a:gd name="T14" fmla="*/ 55 w 194"/>
                    <a:gd name="T15" fmla="*/ 211 h 217"/>
                    <a:gd name="T16" fmla="*/ 51 w 194"/>
                    <a:gd name="T17" fmla="*/ 212 h 217"/>
                    <a:gd name="T18" fmla="*/ 51 w 194"/>
                    <a:gd name="T19" fmla="*/ 217 h 217"/>
                    <a:gd name="T20" fmla="*/ 147 w 194"/>
                    <a:gd name="T21" fmla="*/ 216 h 217"/>
                    <a:gd name="T22" fmla="*/ 151 w 194"/>
                    <a:gd name="T23" fmla="*/ 212 h 217"/>
                    <a:gd name="T24" fmla="*/ 193 w 194"/>
                    <a:gd name="T25" fmla="*/ 6 h 217"/>
                    <a:gd name="T26" fmla="*/ 192 w 194"/>
                    <a:gd name="T27" fmla="*/ 2 h 217"/>
                    <a:gd name="T28" fmla="*/ 189 w 194"/>
                    <a:gd name="T29" fmla="*/ 0 h 217"/>
                    <a:gd name="T30" fmla="*/ 5 w 194"/>
                    <a:gd name="T31" fmla="*/ 0 h 217"/>
                    <a:gd name="T32" fmla="*/ 1 w 194"/>
                    <a:gd name="T33" fmla="*/ 2 h 217"/>
                    <a:gd name="T34" fmla="*/ 0 w 194"/>
                    <a:gd name="T35" fmla="*/ 6 h 217"/>
                    <a:gd name="T36" fmla="*/ 46 w 194"/>
                    <a:gd name="T37" fmla="*/ 213 h 217"/>
                    <a:gd name="T38" fmla="*/ 51 w 194"/>
                    <a:gd name="T39" fmla="*/ 217 h 217"/>
                    <a:gd name="T40" fmla="*/ 51 w 194"/>
                    <a:gd name="T41" fmla="*/ 212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4" h="217">
                      <a:moveTo>
                        <a:pt x="51" y="212"/>
                      </a:move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83" y="9"/>
                        <a:pt x="183" y="9"/>
                        <a:pt x="183" y="9"/>
                      </a:cubicBezTo>
                      <a:cubicBezTo>
                        <a:pt x="143" y="206"/>
                        <a:pt x="143" y="206"/>
                        <a:pt x="143" y="206"/>
                      </a:cubicBezTo>
                      <a:cubicBezTo>
                        <a:pt x="51" y="207"/>
                        <a:pt x="51" y="207"/>
                        <a:pt x="51" y="207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1" y="212"/>
                        <a:pt x="51" y="212"/>
                        <a:pt x="51" y="212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147" y="216"/>
                        <a:pt x="147" y="216"/>
                        <a:pt x="147" y="216"/>
                      </a:cubicBezTo>
                      <a:cubicBezTo>
                        <a:pt x="149" y="216"/>
                        <a:pt x="151" y="214"/>
                        <a:pt x="151" y="212"/>
                      </a:cubicBezTo>
                      <a:cubicBezTo>
                        <a:pt x="193" y="6"/>
                        <a:pt x="193" y="6"/>
                        <a:pt x="193" y="6"/>
                      </a:cubicBezTo>
                      <a:cubicBezTo>
                        <a:pt x="194" y="4"/>
                        <a:pt x="193" y="3"/>
                        <a:pt x="192" y="2"/>
                      </a:cubicBezTo>
                      <a:cubicBezTo>
                        <a:pt x="191" y="0"/>
                        <a:pt x="190" y="0"/>
                        <a:pt x="18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2"/>
                      </a:cubicBezTo>
                      <a:cubicBezTo>
                        <a:pt x="1" y="3"/>
                        <a:pt x="0" y="4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7" y="215"/>
                        <a:pt x="48" y="217"/>
                        <a:pt x="51" y="217"/>
                      </a:cubicBezTo>
                      <a:cubicBezTo>
                        <a:pt x="51" y="212"/>
                        <a:pt x="51" y="212"/>
                        <a:pt x="51" y="212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44" name="Freeform 37"/>
                <p:cNvSpPr>
                  <a:spLocks noEditPoints="1"/>
                </p:cNvSpPr>
                <p:nvPr/>
              </p:nvSpPr>
              <p:spPr bwMode="auto">
                <a:xfrm>
                  <a:off x="2144618" y="2000883"/>
                  <a:ext cx="411163" cy="911225"/>
                </a:xfrm>
                <a:custGeom>
                  <a:avLst/>
                  <a:gdLst>
                    <a:gd name="T0" fmla="*/ 97 w 97"/>
                    <a:gd name="T1" fmla="*/ 215 h 215"/>
                    <a:gd name="T2" fmla="*/ 70 w 97"/>
                    <a:gd name="T3" fmla="*/ 215 h 215"/>
                    <a:gd name="T4" fmla="*/ 97 w 97"/>
                    <a:gd name="T5" fmla="*/ 215 h 215"/>
                    <a:gd name="T6" fmla="*/ 97 w 97"/>
                    <a:gd name="T7" fmla="*/ 215 h 215"/>
                    <a:gd name="T8" fmla="*/ 0 w 97"/>
                    <a:gd name="T9" fmla="*/ 3 h 215"/>
                    <a:gd name="T10" fmla="*/ 0 w 97"/>
                    <a:gd name="T11" fmla="*/ 5 h 215"/>
                    <a:gd name="T12" fmla="*/ 46 w 97"/>
                    <a:gd name="T13" fmla="*/ 212 h 215"/>
                    <a:gd name="T14" fmla="*/ 46 w 97"/>
                    <a:gd name="T15" fmla="*/ 213 h 215"/>
                    <a:gd name="T16" fmla="*/ 46 w 97"/>
                    <a:gd name="T17" fmla="*/ 212 h 215"/>
                    <a:gd name="T18" fmla="*/ 0 w 97"/>
                    <a:gd name="T19" fmla="*/ 5 h 215"/>
                    <a:gd name="T20" fmla="*/ 0 w 97"/>
                    <a:gd name="T21" fmla="*/ 3 h 215"/>
                    <a:gd name="T22" fmla="*/ 2 w 97"/>
                    <a:gd name="T23" fmla="*/ 0 h 215"/>
                    <a:gd name="T24" fmla="*/ 1 w 97"/>
                    <a:gd name="T25" fmla="*/ 1 h 215"/>
                    <a:gd name="T26" fmla="*/ 1 w 97"/>
                    <a:gd name="T27" fmla="*/ 1 h 215"/>
                    <a:gd name="T28" fmla="*/ 1 w 97"/>
                    <a:gd name="T29" fmla="*/ 1 h 215"/>
                    <a:gd name="T30" fmla="*/ 2 w 97"/>
                    <a:gd name="T31" fmla="*/ 0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7" h="215">
                      <a:moveTo>
                        <a:pt x="97" y="215"/>
                      </a:moveTo>
                      <a:cubicBezTo>
                        <a:pt x="70" y="215"/>
                        <a:pt x="70" y="215"/>
                        <a:pt x="70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cubicBezTo>
                        <a:pt x="97" y="215"/>
                        <a:pt x="97" y="215"/>
                        <a:pt x="97" y="215"/>
                      </a:cubicBezTo>
                      <a:moveTo>
                        <a:pt x="0" y="3"/>
                      </a:move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46" y="212"/>
                        <a:pt x="46" y="212"/>
                        <a:pt x="46" y="213"/>
                      </a:cubicBezTo>
                      <a:cubicBezTo>
                        <a:pt x="46" y="212"/>
                        <a:pt x="46" y="212"/>
                        <a:pt x="46" y="21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45" name="Freeform 38"/>
                <p:cNvSpPr>
                  <a:spLocks/>
                </p:cNvSpPr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46" name="Freeform 39"/>
                <p:cNvSpPr>
                  <a:spLocks/>
                </p:cNvSpPr>
                <p:nvPr/>
              </p:nvSpPr>
              <p:spPr bwMode="auto">
                <a:xfrm>
                  <a:off x="2190655" y="2034220"/>
                  <a:ext cx="365125" cy="839788"/>
                </a:xfrm>
                <a:custGeom>
                  <a:avLst/>
                  <a:gdLst>
                    <a:gd name="T0" fmla="*/ 230 w 230"/>
                    <a:gd name="T1" fmla="*/ 0 h 529"/>
                    <a:gd name="T2" fmla="*/ 0 w 230"/>
                    <a:gd name="T3" fmla="*/ 0 h 529"/>
                    <a:gd name="T4" fmla="*/ 118 w 230"/>
                    <a:gd name="T5" fmla="*/ 529 h 529"/>
                    <a:gd name="T6" fmla="*/ 230 w 230"/>
                    <a:gd name="T7" fmla="*/ 529 h 529"/>
                    <a:gd name="T8" fmla="*/ 230 w 230"/>
                    <a:gd name="T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529">
                      <a:moveTo>
                        <a:pt x="230" y="0"/>
                      </a:moveTo>
                      <a:lnTo>
                        <a:pt x="0" y="0"/>
                      </a:lnTo>
                      <a:lnTo>
                        <a:pt x="118" y="529"/>
                      </a:lnTo>
                      <a:lnTo>
                        <a:pt x="230" y="529"/>
                      </a:lnTo>
                      <a:lnTo>
                        <a:pt x="2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47" name="Freeform 40"/>
                <p:cNvSpPr>
                  <a:spLocks/>
                </p:cNvSpPr>
                <p:nvPr/>
              </p:nvSpPr>
              <p:spPr bwMode="auto">
                <a:xfrm>
                  <a:off x="2144618" y="1996120"/>
                  <a:ext cx="411163" cy="919163"/>
                </a:xfrm>
                <a:custGeom>
                  <a:avLst/>
                  <a:gdLst>
                    <a:gd name="T0" fmla="*/ 97 w 97"/>
                    <a:gd name="T1" fmla="*/ 0 h 217"/>
                    <a:gd name="T2" fmla="*/ 5 w 97"/>
                    <a:gd name="T3" fmla="*/ 0 h 217"/>
                    <a:gd name="T4" fmla="*/ 2 w 97"/>
                    <a:gd name="T5" fmla="*/ 1 h 217"/>
                    <a:gd name="T6" fmla="*/ 1 w 97"/>
                    <a:gd name="T7" fmla="*/ 2 h 217"/>
                    <a:gd name="T8" fmla="*/ 1 w 97"/>
                    <a:gd name="T9" fmla="*/ 2 h 217"/>
                    <a:gd name="T10" fmla="*/ 0 w 97"/>
                    <a:gd name="T11" fmla="*/ 4 h 217"/>
                    <a:gd name="T12" fmla="*/ 0 w 97"/>
                    <a:gd name="T13" fmla="*/ 6 h 217"/>
                    <a:gd name="T14" fmla="*/ 46 w 97"/>
                    <a:gd name="T15" fmla="*/ 213 h 217"/>
                    <a:gd name="T16" fmla="*/ 46 w 97"/>
                    <a:gd name="T17" fmla="*/ 214 h 217"/>
                    <a:gd name="T18" fmla="*/ 51 w 97"/>
                    <a:gd name="T19" fmla="*/ 217 h 217"/>
                    <a:gd name="T20" fmla="*/ 51 w 97"/>
                    <a:gd name="T21" fmla="*/ 217 h 217"/>
                    <a:gd name="T22" fmla="*/ 70 w 97"/>
                    <a:gd name="T23" fmla="*/ 216 h 217"/>
                    <a:gd name="T24" fmla="*/ 97 w 97"/>
                    <a:gd name="T25" fmla="*/ 216 h 217"/>
                    <a:gd name="T26" fmla="*/ 97 w 97"/>
                    <a:gd name="T27" fmla="*/ 207 h 217"/>
                    <a:gd name="T28" fmla="*/ 55 w 97"/>
                    <a:gd name="T29" fmla="*/ 207 h 217"/>
                    <a:gd name="T30" fmla="*/ 11 w 97"/>
                    <a:gd name="T31" fmla="*/ 9 h 217"/>
                    <a:gd name="T32" fmla="*/ 97 w 97"/>
                    <a:gd name="T33" fmla="*/ 9 h 217"/>
                    <a:gd name="T34" fmla="*/ 97 w 97"/>
                    <a:gd name="T3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7" h="217">
                      <a:moveTo>
                        <a:pt x="97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46" y="213"/>
                        <a:pt x="46" y="213"/>
                        <a:pt x="46" y="213"/>
                      </a:cubicBezTo>
                      <a:cubicBezTo>
                        <a:pt x="46" y="213"/>
                        <a:pt x="46" y="213"/>
                        <a:pt x="46" y="214"/>
                      </a:cubicBezTo>
                      <a:cubicBezTo>
                        <a:pt x="47" y="215"/>
                        <a:pt x="49" y="217"/>
                        <a:pt x="51" y="217"/>
                      </a:cubicBezTo>
                      <a:cubicBezTo>
                        <a:pt x="51" y="217"/>
                        <a:pt x="51" y="217"/>
                        <a:pt x="51" y="217"/>
                      </a:cubicBezTo>
                      <a:cubicBezTo>
                        <a:pt x="70" y="216"/>
                        <a:pt x="70" y="216"/>
                        <a:pt x="70" y="216"/>
                      </a:cubicBezTo>
                      <a:cubicBezTo>
                        <a:pt x="97" y="216"/>
                        <a:pt x="97" y="216"/>
                        <a:pt x="97" y="216"/>
                      </a:cubicBezTo>
                      <a:cubicBezTo>
                        <a:pt x="97" y="207"/>
                        <a:pt x="97" y="207"/>
                        <a:pt x="97" y="207"/>
                      </a:cubicBezTo>
                      <a:cubicBezTo>
                        <a:pt x="55" y="207"/>
                        <a:pt x="55" y="207"/>
                        <a:pt x="55" y="207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0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D0CF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7659558" y="857250"/>
            <a:ext cx="1150375" cy="940293"/>
            <a:chOff x="7061527" y="1250214"/>
            <a:chExt cx="3136462" cy="2563681"/>
          </a:xfrm>
        </p:grpSpPr>
        <p:grpSp>
          <p:nvGrpSpPr>
            <p:cNvPr id="62" name="组合 61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63" name="Freeform 13"/>
              <p:cNvSpPr>
                <a:spLocks/>
              </p:cNvSpPr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4" name="Freeform 14"/>
              <p:cNvSpPr>
                <a:spLocks/>
              </p:cNvSpPr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5" name="Freeform 15"/>
              <p:cNvSpPr>
                <a:spLocks/>
              </p:cNvSpPr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6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7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8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69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73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>
                  <a:spLocks/>
                </p:cNvSpPr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80" name="Freeform 126"/>
                <p:cNvSpPr>
                  <a:spLocks/>
                </p:cNvSpPr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81" name="Freeform 127"/>
                <p:cNvSpPr>
                  <a:spLocks/>
                </p:cNvSpPr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82" name="Freeform 128"/>
                <p:cNvSpPr>
                  <a:spLocks/>
                </p:cNvSpPr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83" name="Freeform 129"/>
                <p:cNvSpPr>
                  <a:spLocks/>
                </p:cNvSpPr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  <p:sp>
              <p:nvSpPr>
                <p:cNvPr id="84" name="Freeform 130"/>
                <p:cNvSpPr>
                  <a:spLocks/>
                </p:cNvSpPr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350"/>
                </a:p>
              </p:txBody>
            </p:sp>
          </p:grpSp>
          <p:sp>
            <p:nvSpPr>
              <p:cNvPr id="78" name="Freeform 9"/>
              <p:cNvSpPr>
                <a:spLocks/>
              </p:cNvSpPr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</p:grpSp>
      <p:sp>
        <p:nvSpPr>
          <p:cNvPr id="111" name="內容版面配置區 2">
            <a:extLst>
              <a:ext uri="{FF2B5EF4-FFF2-40B4-BE49-F238E27FC236}">
                <a16:creationId xmlns:a16="http://schemas.microsoft.com/office/drawing/2014/main" id="{B6A6C8E9-2310-E449-BC00-0B407910E80D}"/>
              </a:ext>
            </a:extLst>
          </p:cNvPr>
          <p:cNvSpPr txBox="1">
            <a:spLocks/>
          </p:cNvSpPr>
          <p:nvPr/>
        </p:nvSpPr>
        <p:spPr>
          <a:xfrm>
            <a:off x="413551" y="1873794"/>
            <a:ext cx="4092933" cy="7209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一、量表的信度與效度</a:t>
            </a:r>
            <a:endParaRPr lang="zh-TW" altLang="en-US" dirty="0"/>
          </a:p>
        </p:txBody>
      </p:sp>
      <p:sp>
        <p:nvSpPr>
          <p:cNvPr id="127" name="文本框 56">
            <a:extLst>
              <a:ext uri="{FF2B5EF4-FFF2-40B4-BE49-F238E27FC236}">
                <a16:creationId xmlns:a16="http://schemas.microsoft.com/office/drawing/2014/main" id="{10563FE3-2D3A-3849-8A06-4A95BF33380C}"/>
              </a:ext>
            </a:extLst>
          </p:cNvPr>
          <p:cNvSpPr txBox="1"/>
          <p:nvPr/>
        </p:nvSpPr>
        <p:spPr>
          <a:xfrm>
            <a:off x="2460018" y="857249"/>
            <a:ext cx="456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rgbClr val="FFFFFF"/>
                </a:solidFill>
                <a:ea typeface="幼圆" panose="02010509060101010101" pitchFamily="49" charset="-122"/>
              </a:rPr>
              <a:t>SPSS</a:t>
            </a:r>
            <a:r>
              <a:rPr lang="zh-CN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入門</a:t>
            </a:r>
            <a:r>
              <a:rPr lang="zh-TW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（三</a:t>
            </a:r>
            <a:r>
              <a:rPr lang="zh-CN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endParaRPr lang="zh-CN" altLang="en-US" sz="5400" b="1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grpSp>
        <p:nvGrpSpPr>
          <p:cNvPr id="105" name="Group 110">
            <a:extLst>
              <a:ext uri="{FF2B5EF4-FFF2-40B4-BE49-F238E27FC236}">
                <a16:creationId xmlns:a16="http://schemas.microsoft.com/office/drawing/2014/main" id="{411BD905-1337-4834-BABB-A751756955AE}"/>
              </a:ext>
            </a:extLst>
          </p:cNvPr>
          <p:cNvGrpSpPr>
            <a:grpSpLocks/>
          </p:cNvGrpSpPr>
          <p:nvPr/>
        </p:nvGrpSpPr>
        <p:grpSpPr bwMode="auto">
          <a:xfrm>
            <a:off x="3006070" y="2722689"/>
            <a:ext cx="4498258" cy="1351935"/>
            <a:chOff x="1344" y="2040"/>
            <a:chExt cx="3744" cy="1128"/>
          </a:xfrm>
        </p:grpSpPr>
        <p:grpSp>
          <p:nvGrpSpPr>
            <p:cNvPr id="107" name="Group 109">
              <a:extLst>
                <a:ext uri="{FF2B5EF4-FFF2-40B4-BE49-F238E27FC236}">
                  <a16:creationId xmlns:a16="http://schemas.microsoft.com/office/drawing/2014/main" id="{156886AB-2811-469F-9E47-0D85F3D62C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5" y="2112"/>
              <a:ext cx="1113" cy="1056"/>
              <a:chOff x="3888" y="1902"/>
              <a:chExt cx="1323" cy="1218"/>
            </a:xfrm>
          </p:grpSpPr>
          <p:sp>
            <p:nvSpPr>
              <p:cNvPr id="142" name="Oval 63">
                <a:extLst>
                  <a:ext uri="{FF2B5EF4-FFF2-40B4-BE49-F238E27FC236}">
                    <a16:creationId xmlns:a16="http://schemas.microsoft.com/office/drawing/2014/main" id="{AEB1E031-4FDB-43D6-8C73-08BCE1AC7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1902"/>
                <a:ext cx="1323" cy="1218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CC33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43" name="Oval 64">
                <a:extLst>
                  <a:ext uri="{FF2B5EF4-FFF2-40B4-BE49-F238E27FC236}">
                    <a16:creationId xmlns:a16="http://schemas.microsoft.com/office/drawing/2014/main" id="{BFFCD94F-AD51-4AAE-84FE-57CAD1E7E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1998"/>
                <a:ext cx="1106" cy="1043"/>
              </a:xfrm>
              <a:prstGeom prst="ellipse">
                <a:avLst/>
              </a:prstGeom>
              <a:noFill/>
              <a:ln w="12700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44" name="Oval 65">
                <a:extLst>
                  <a:ext uri="{FF2B5EF4-FFF2-40B4-BE49-F238E27FC236}">
                    <a16:creationId xmlns:a16="http://schemas.microsoft.com/office/drawing/2014/main" id="{F1E16D48-86C4-477B-A02B-3EAE30686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7" y="2094"/>
                <a:ext cx="894" cy="843"/>
              </a:xfrm>
              <a:prstGeom prst="ellipse">
                <a:avLst/>
              </a:prstGeom>
              <a:noFill/>
              <a:ln w="12700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45" name="Oval 66">
                <a:extLst>
                  <a:ext uri="{FF2B5EF4-FFF2-40B4-BE49-F238E27FC236}">
                    <a16:creationId xmlns:a16="http://schemas.microsoft.com/office/drawing/2014/main" id="{8954239C-3495-479D-B166-066DEE690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7" y="2430"/>
                <a:ext cx="85" cy="82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CC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46" name="Oval 67">
                <a:extLst>
                  <a:ext uri="{FF2B5EF4-FFF2-40B4-BE49-F238E27FC236}">
                    <a16:creationId xmlns:a16="http://schemas.microsoft.com/office/drawing/2014/main" id="{DBB69BC5-2D4D-4C73-A43A-CEC16EDCB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3" y="2512"/>
                <a:ext cx="85" cy="83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CC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47" name="Oval 68">
                <a:extLst>
                  <a:ext uri="{FF2B5EF4-FFF2-40B4-BE49-F238E27FC236}">
                    <a16:creationId xmlns:a16="http://schemas.microsoft.com/office/drawing/2014/main" id="{F6821BBE-E60F-4014-B499-05B10D08D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7" y="2512"/>
                <a:ext cx="85" cy="83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CC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48" name="Oval 69">
                <a:extLst>
                  <a:ext uri="{FF2B5EF4-FFF2-40B4-BE49-F238E27FC236}">
                    <a16:creationId xmlns:a16="http://schemas.microsoft.com/office/drawing/2014/main" id="{12718DC1-2576-449E-988A-CBC0B2409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7" y="2636"/>
                <a:ext cx="85" cy="82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CC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49" name="Oval 70">
                <a:extLst>
                  <a:ext uri="{FF2B5EF4-FFF2-40B4-BE49-F238E27FC236}">
                    <a16:creationId xmlns:a16="http://schemas.microsoft.com/office/drawing/2014/main" id="{B35516D5-A355-4C06-B4DE-0ABF10B30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1" y="2512"/>
                <a:ext cx="85" cy="83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CC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08" name="Group 108">
              <a:extLst>
                <a:ext uri="{FF2B5EF4-FFF2-40B4-BE49-F238E27FC236}">
                  <a16:creationId xmlns:a16="http://schemas.microsoft.com/office/drawing/2014/main" id="{68ED3F60-0441-42A5-8F20-03531A8573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040"/>
              <a:ext cx="1112" cy="1080"/>
              <a:chOff x="2448" y="1902"/>
              <a:chExt cx="1262" cy="1218"/>
            </a:xfrm>
          </p:grpSpPr>
          <p:sp>
            <p:nvSpPr>
              <p:cNvPr id="134" name="Oval 71">
                <a:extLst>
                  <a:ext uri="{FF2B5EF4-FFF2-40B4-BE49-F238E27FC236}">
                    <a16:creationId xmlns:a16="http://schemas.microsoft.com/office/drawing/2014/main" id="{8B1F8217-BC77-4C01-A507-82E7F39F3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1902"/>
                <a:ext cx="1262" cy="1218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CC33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35" name="Oval 72">
                <a:extLst>
                  <a:ext uri="{FF2B5EF4-FFF2-40B4-BE49-F238E27FC236}">
                    <a16:creationId xmlns:a16="http://schemas.microsoft.com/office/drawing/2014/main" id="{CCF5B7B3-DEA3-4D39-A4A1-D890A0E6A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" y="1998"/>
                <a:ext cx="1055" cy="1043"/>
              </a:xfrm>
              <a:prstGeom prst="ellipse">
                <a:avLst/>
              </a:prstGeom>
              <a:noFill/>
              <a:ln w="12700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36" name="Oval 73">
                <a:extLst>
                  <a:ext uri="{FF2B5EF4-FFF2-40B4-BE49-F238E27FC236}">
                    <a16:creationId xmlns:a16="http://schemas.microsoft.com/office/drawing/2014/main" id="{F4B57CFB-600D-4177-B1C8-3E4F60129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8" y="2094"/>
                <a:ext cx="852" cy="843"/>
              </a:xfrm>
              <a:prstGeom prst="ellipse">
                <a:avLst/>
              </a:prstGeom>
              <a:noFill/>
              <a:ln w="12700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37" name="Oval 74">
                <a:extLst>
                  <a:ext uri="{FF2B5EF4-FFF2-40B4-BE49-F238E27FC236}">
                    <a16:creationId xmlns:a16="http://schemas.microsoft.com/office/drawing/2014/main" id="{D36EF9C3-AB12-42ED-A7C5-48DB0EA20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2798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CC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38" name="Oval 75">
                <a:extLst>
                  <a:ext uri="{FF2B5EF4-FFF2-40B4-BE49-F238E27FC236}">
                    <a16:creationId xmlns:a16="http://schemas.microsoft.com/office/drawing/2014/main" id="{2BFFBB5E-2E6A-4C11-A73E-09FF11039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" y="2718"/>
                <a:ext cx="82" cy="80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CC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39" name="Oval 76">
                <a:extLst>
                  <a:ext uri="{FF2B5EF4-FFF2-40B4-BE49-F238E27FC236}">
                    <a16:creationId xmlns:a16="http://schemas.microsoft.com/office/drawing/2014/main" id="{4B0D9146-266E-48C8-85B4-0ED52B7F2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1" y="2798"/>
                <a:ext cx="80" cy="80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CC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40" name="Oval 77">
                <a:extLst>
                  <a:ext uri="{FF2B5EF4-FFF2-40B4-BE49-F238E27FC236}">
                    <a16:creationId xmlns:a16="http://schemas.microsoft.com/office/drawing/2014/main" id="{A3C1033E-4998-489C-A06A-655D23E04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9" y="2878"/>
                <a:ext cx="82" cy="80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CC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41" name="Oval 78">
                <a:extLst>
                  <a:ext uri="{FF2B5EF4-FFF2-40B4-BE49-F238E27FC236}">
                    <a16:creationId xmlns:a16="http://schemas.microsoft.com/office/drawing/2014/main" id="{C39196F7-6AFC-4FAC-8D87-55BDAB708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" y="2798"/>
                <a:ext cx="82" cy="80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CC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09" name="Group 107">
              <a:extLst>
                <a:ext uri="{FF2B5EF4-FFF2-40B4-BE49-F238E27FC236}">
                  <a16:creationId xmlns:a16="http://schemas.microsoft.com/office/drawing/2014/main" id="{87489D56-4FD8-4B5D-B450-6B7A21D51E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064"/>
              <a:ext cx="1104" cy="1104"/>
              <a:chOff x="970" y="1902"/>
              <a:chExt cx="1334" cy="1218"/>
            </a:xfrm>
          </p:grpSpPr>
          <p:sp>
            <p:nvSpPr>
              <p:cNvPr id="110" name="Oval 79">
                <a:extLst>
                  <a:ext uri="{FF2B5EF4-FFF2-40B4-BE49-F238E27FC236}">
                    <a16:creationId xmlns:a16="http://schemas.microsoft.com/office/drawing/2014/main" id="{50A539A4-F536-4AE7-BA2D-D6A637967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0" y="1902"/>
                <a:ext cx="1334" cy="1218"/>
              </a:xfrm>
              <a:prstGeom prst="ellipse">
                <a:avLst/>
              </a:prstGeom>
              <a:gradFill rotWithShape="1">
                <a:gsLst>
                  <a:gs pos="0">
                    <a:srgbClr val="FFCCCC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700" algn="ctr">
                <a:solidFill>
                  <a:srgbClr val="CC3300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26" name="Oval 80">
                <a:extLst>
                  <a:ext uri="{FF2B5EF4-FFF2-40B4-BE49-F238E27FC236}">
                    <a16:creationId xmlns:a16="http://schemas.microsoft.com/office/drawing/2014/main" id="{F240E835-E312-47DF-8E25-D5336E1AE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9" y="1998"/>
                <a:ext cx="1115" cy="1043"/>
              </a:xfrm>
              <a:prstGeom prst="ellipse">
                <a:avLst/>
              </a:prstGeom>
              <a:noFill/>
              <a:ln w="12700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FFCCCC"/>
                        </a:gs>
                        <a:gs pos="100000">
                          <a:schemeClr val="bg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28" name="Oval 81">
                <a:extLst>
                  <a:ext uri="{FF2B5EF4-FFF2-40B4-BE49-F238E27FC236}">
                    <a16:creationId xmlns:a16="http://schemas.microsoft.com/office/drawing/2014/main" id="{60A7A245-C369-49C5-84B8-D9D0EEE27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" y="2094"/>
                <a:ext cx="900" cy="843"/>
              </a:xfrm>
              <a:prstGeom prst="ellipse">
                <a:avLst/>
              </a:prstGeom>
              <a:noFill/>
              <a:ln w="12700" algn="ctr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29" name="Oval 82">
                <a:extLst>
                  <a:ext uri="{FF2B5EF4-FFF2-40B4-BE49-F238E27FC236}">
                    <a16:creationId xmlns:a16="http://schemas.microsoft.com/office/drawing/2014/main" id="{D59E42B6-CD2A-4BEA-808E-AB0C90CDB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2315"/>
                <a:ext cx="84" cy="83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CC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30" name="Oval 83">
                <a:extLst>
                  <a:ext uri="{FF2B5EF4-FFF2-40B4-BE49-F238E27FC236}">
                    <a16:creationId xmlns:a16="http://schemas.microsoft.com/office/drawing/2014/main" id="{8A93CA57-00F3-4763-8D70-3F1C1CF6A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" y="2523"/>
                <a:ext cx="84" cy="83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CC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31" name="Oval 84">
                <a:extLst>
                  <a:ext uri="{FF2B5EF4-FFF2-40B4-BE49-F238E27FC236}">
                    <a16:creationId xmlns:a16="http://schemas.microsoft.com/office/drawing/2014/main" id="{95607BAC-306C-484B-ACCC-B8E602C5B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2689"/>
                <a:ext cx="83" cy="83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CC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32" name="Oval 85">
                <a:extLst>
                  <a:ext uri="{FF2B5EF4-FFF2-40B4-BE49-F238E27FC236}">
                    <a16:creationId xmlns:a16="http://schemas.microsoft.com/office/drawing/2014/main" id="{85A4E0B4-0AA8-4075-89E6-DF3FBBCD7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2190"/>
                <a:ext cx="83" cy="83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CC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33" name="Oval 86">
                <a:extLst>
                  <a:ext uri="{FF2B5EF4-FFF2-40B4-BE49-F238E27FC236}">
                    <a16:creationId xmlns:a16="http://schemas.microsoft.com/office/drawing/2014/main" id="{DC94FD4A-5ECB-4CA7-8450-9BE9B09C8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" y="2731"/>
                <a:ext cx="84" cy="83"/>
              </a:xfrm>
              <a:prstGeom prst="ellipse">
                <a:avLst/>
              </a:prstGeom>
              <a:gradFill rotWithShape="1">
                <a:gsLst>
                  <a:gs pos="0">
                    <a:srgbClr val="CC3300"/>
                  </a:gs>
                  <a:gs pos="100000">
                    <a:srgbClr val="CC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</p:grpSp>
      </p:grpSp>
      <p:graphicFrame>
        <p:nvGraphicFramePr>
          <p:cNvPr id="150" name="Group 112">
            <a:extLst>
              <a:ext uri="{FF2B5EF4-FFF2-40B4-BE49-F238E27FC236}">
                <a16:creationId xmlns:a16="http://schemas.microsoft.com/office/drawing/2014/main" id="{80C3E711-3BB6-4CDD-ADDC-5247B7232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21012"/>
              </p:ext>
            </p:extLst>
          </p:nvPr>
        </p:nvGraphicFramePr>
        <p:xfrm>
          <a:off x="1710812" y="4272978"/>
          <a:ext cx="5987320" cy="808532"/>
        </p:xfrm>
        <a:graphic>
          <a:graphicData uri="http://schemas.openxmlformats.org/drawingml/2006/table">
            <a:tbl>
              <a:tblPr/>
              <a:tblGrid>
                <a:gridCol w="1415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Validity</a:t>
                      </a:r>
                      <a:endParaRPr kumimoji="1" lang="zh-TW" alt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X</a:t>
                      </a:r>
                      <a:endParaRPr kumimoji="1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O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Reliability</a:t>
                      </a:r>
                      <a:endParaRPr kumimoji="1" lang="zh-TW" altLang="en-US" sz="2000" b="0" i="1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O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X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O</a:t>
                      </a:r>
                      <a:endParaRPr kumimoji="1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CB1CD6A0-2C70-4AB5-A5C3-DA9A88986682}"/>
              </a:ext>
            </a:extLst>
          </p:cNvPr>
          <p:cNvSpPr/>
          <p:nvPr/>
        </p:nvSpPr>
        <p:spPr>
          <a:xfrm>
            <a:off x="1151724" y="5271110"/>
            <a:ext cx="7576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信度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是指用同一種方法對同一個對象進行重複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測量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時，所得結果與之前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測量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結果相一致的程度。</a:t>
            </a:r>
          </a:p>
          <a:p>
            <a:r>
              <a:rPr lang="zh-TW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效度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是指測量工具或手段能够準確測量所需測量事物的程度。</a:t>
            </a:r>
          </a:p>
        </p:txBody>
      </p:sp>
    </p:spTree>
    <p:extLst>
      <p:ext uri="{BB962C8B-B14F-4D97-AF65-F5344CB8AC3E}">
        <p14:creationId xmlns:p14="http://schemas.microsoft.com/office/powerpoint/2010/main" val="27358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1222094" y="1532698"/>
            <a:ext cx="1633781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45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</a:t>
            </a:r>
            <a:r>
              <a:rPr lang="en-US" altLang="zh-TW" sz="1245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12450" b="1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8" name="直接连接符 5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2017400" y="2055940"/>
            <a:ext cx="0" cy="297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58F56A33-43F9-4543-BDEB-E631559B7727}"/>
              </a:ext>
            </a:extLst>
          </p:cNvPr>
          <p:cNvSpPr/>
          <p:nvPr/>
        </p:nvSpPr>
        <p:spPr>
          <a:xfrm>
            <a:off x="3843130" y="0"/>
            <a:ext cx="484911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01A79CC-D56F-CE43-98D7-4D5A2E60DCD2}"/>
              </a:ext>
            </a:extLst>
          </p:cNvPr>
          <p:cNvSpPr/>
          <p:nvPr/>
        </p:nvSpPr>
        <p:spPr>
          <a:xfrm>
            <a:off x="5199451" y="3139754"/>
            <a:ext cx="2823671" cy="578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二、主成份分析</a:t>
            </a:r>
            <a:endParaRPr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本框 56">
            <a:extLst>
              <a:ext uri="{FF2B5EF4-FFF2-40B4-BE49-F238E27FC236}">
                <a16:creationId xmlns:a16="http://schemas.microsoft.com/office/drawing/2014/main" id="{212E550F-7D74-9A4D-9CD3-7F862AFA8CF8}"/>
              </a:ext>
            </a:extLst>
          </p:cNvPr>
          <p:cNvSpPr txBox="1"/>
          <p:nvPr/>
        </p:nvSpPr>
        <p:spPr>
          <a:xfrm>
            <a:off x="556981" y="3819891"/>
            <a:ext cx="2919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rgbClr val="FFFFFF"/>
                </a:solidFill>
                <a:ea typeface="幼圆" panose="02010509060101010101" pitchFamily="49" charset="-122"/>
              </a:rPr>
              <a:t>SPSS</a:t>
            </a:r>
            <a:r>
              <a:rPr lang="zh-CN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入門</a:t>
            </a:r>
            <a:endParaRPr lang="en-US" altLang="zh-CN" sz="54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（三</a:t>
            </a:r>
            <a:r>
              <a:rPr lang="zh-CN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endParaRPr lang="zh-CN" altLang="en-US" sz="5400" b="1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56E0694-6636-634D-BAD2-D72892C152A5}"/>
              </a:ext>
            </a:extLst>
          </p:cNvPr>
          <p:cNvSpPr/>
          <p:nvPr/>
        </p:nvSpPr>
        <p:spPr>
          <a:xfrm>
            <a:off x="9425766" y="941758"/>
            <a:ext cx="466868" cy="834047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1365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1184556" y="1532698"/>
            <a:ext cx="1664238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45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</a:t>
            </a:r>
            <a:r>
              <a:rPr lang="en-US" altLang="zh-TW" sz="1245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12450" b="1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8" name="直接连接符 5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2017400" y="2055940"/>
            <a:ext cx="0" cy="297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58F56A33-43F9-4543-BDEB-E631559B7727}"/>
              </a:ext>
            </a:extLst>
          </p:cNvPr>
          <p:cNvSpPr/>
          <p:nvPr/>
        </p:nvSpPr>
        <p:spPr>
          <a:xfrm>
            <a:off x="3843130" y="0"/>
            <a:ext cx="484911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01A79CC-D56F-CE43-98D7-4D5A2E60DCD2}"/>
              </a:ext>
            </a:extLst>
          </p:cNvPr>
          <p:cNvSpPr/>
          <p:nvPr/>
        </p:nvSpPr>
        <p:spPr>
          <a:xfrm>
            <a:off x="4007033" y="2119520"/>
            <a:ext cx="4579986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三、因素分析</a:t>
            </a:r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CFA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vs. EFA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驗證性因素分析</a:t>
            </a:r>
            <a:endParaRPr lang="en-US" altLang="zh-TW" sz="2000" b="1" dirty="0">
              <a:solidFill>
                <a:schemeClr val="tx1">
                  <a:lumMod val="65000"/>
                  <a:lumOff val="35000"/>
                </a:schemeClr>
              </a:solidFill>
              <a:latin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(Confirmatory Factor Analysis, CFA)</a:t>
            </a:r>
            <a:endParaRPr lang="en-US" altLang="zh-TW" sz="2000" b="1" dirty="0">
              <a:solidFill>
                <a:schemeClr val="tx1">
                  <a:lumMod val="65000"/>
                  <a:lumOff val="3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探索性因素分析</a:t>
            </a:r>
            <a:endParaRPr lang="en-US" altLang="zh-TW" sz="2000" b="1" dirty="0">
              <a:solidFill>
                <a:schemeClr val="tx1">
                  <a:lumMod val="65000"/>
                  <a:lumOff val="3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Exploratory Factor Analysis, EFA)</a:t>
            </a:r>
          </a:p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(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課本</a:t>
            </a:r>
            <a:r>
              <a: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p. 137)</a:t>
            </a:r>
          </a:p>
          <a:p>
            <a:pPr>
              <a:lnSpc>
                <a:spcPct val="150000"/>
              </a:lnSpc>
            </a:pP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本框 56">
            <a:extLst>
              <a:ext uri="{FF2B5EF4-FFF2-40B4-BE49-F238E27FC236}">
                <a16:creationId xmlns:a16="http://schemas.microsoft.com/office/drawing/2014/main" id="{212E550F-7D74-9A4D-9CD3-7F862AFA8CF8}"/>
              </a:ext>
            </a:extLst>
          </p:cNvPr>
          <p:cNvSpPr txBox="1"/>
          <p:nvPr/>
        </p:nvSpPr>
        <p:spPr>
          <a:xfrm>
            <a:off x="556981" y="3819891"/>
            <a:ext cx="2919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solidFill>
                  <a:srgbClr val="FFFFFF"/>
                </a:solidFill>
                <a:ea typeface="幼圆" panose="02010509060101010101" pitchFamily="49" charset="-122"/>
              </a:rPr>
              <a:t>SPSS</a:t>
            </a:r>
            <a:r>
              <a:rPr lang="zh-CN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入門</a:t>
            </a:r>
            <a:endParaRPr lang="en-US" altLang="zh-CN" sz="54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TW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（三</a:t>
            </a:r>
            <a:r>
              <a:rPr lang="zh-CN" altLang="en-US" sz="5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）</a:t>
            </a:r>
            <a:endParaRPr lang="zh-CN" altLang="en-US" sz="5400" b="1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56E0694-6636-634D-BAD2-D72892C152A5}"/>
              </a:ext>
            </a:extLst>
          </p:cNvPr>
          <p:cNvSpPr/>
          <p:nvPr/>
        </p:nvSpPr>
        <p:spPr>
          <a:xfrm>
            <a:off x="9425766" y="941758"/>
            <a:ext cx="466868" cy="834047"/>
          </a:xfrm>
          <a:prstGeom prst="rect">
            <a:avLst/>
          </a:prstGeom>
          <a:solidFill>
            <a:srgbClr val="288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1728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1B2D976F-E1D6-471B-AAB4-697B06FF6BA8}"/>
              </a:ext>
            </a:extLst>
          </p:cNvPr>
          <p:cNvSpPr/>
          <p:nvPr/>
        </p:nvSpPr>
        <p:spPr>
          <a:xfrm>
            <a:off x="309498" y="543038"/>
            <a:ext cx="873401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生活型態量表</a:t>
            </a:r>
            <a:r>
              <a:rPr lang="zh-TW" altLang="en-US" sz="2000" dirty="0"/>
              <a:t>是用來衡量個體生活中所進行的活動、對於外在事物感興趣的程度以及對特定事物意見的一個綜合指標。</a:t>
            </a:r>
            <a:endParaRPr lang="en-US" altLang="zh-TW" sz="2000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zh-TW" sz="2000" dirty="0"/>
              <a:t>活動（</a:t>
            </a:r>
            <a:r>
              <a:rPr lang="en-US" altLang="zh-TW" sz="2000" dirty="0"/>
              <a:t>Activities) </a:t>
            </a:r>
            <a:r>
              <a:rPr lang="zh-TW" altLang="zh-TW" sz="2000" dirty="0"/>
              <a:t>意指具體或明顯可見之行動，透過觀察可以得知，如購物、運動</a:t>
            </a:r>
            <a:r>
              <a:rPr lang="zh-TW" altLang="en-US" sz="2000" dirty="0"/>
              <a:t>等</a:t>
            </a:r>
            <a:r>
              <a:rPr lang="zh-TW" altLang="en-US" sz="2000" dirty="0">
                <a:latin typeface="細明體" panose="02020509000000000000" pitchFamily="49" charset="-120"/>
                <a:ea typeface="細明體" panose="02020509000000000000" pitchFamily="49" charset="-120"/>
              </a:rPr>
              <a:t>。</a:t>
            </a:r>
            <a:endParaRPr lang="zh-TW" altLang="zh-TW" sz="2000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zh-TW" sz="2000" dirty="0"/>
              <a:t>興趣（</a:t>
            </a:r>
            <a:r>
              <a:rPr lang="en-US" altLang="zh-TW" sz="2000" dirty="0"/>
              <a:t>Interests) </a:t>
            </a:r>
            <a:r>
              <a:rPr lang="zh-TW" altLang="zh-TW" sz="2000" dirty="0"/>
              <a:t>意指人們對於某些事物、主體、主題所引發之特別的關注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zh-TW" sz="2000" dirty="0"/>
              <a:t>意見（</a:t>
            </a:r>
            <a:r>
              <a:rPr lang="en-US" altLang="zh-TW" sz="2000" dirty="0"/>
              <a:t>Opinions)</a:t>
            </a:r>
            <a:r>
              <a:rPr lang="zh-TW" altLang="zh-TW" sz="2000" dirty="0"/>
              <a:t>用來描述個人對於問題的解釋、期望與評價。</a:t>
            </a:r>
          </a:p>
          <a:p>
            <a:r>
              <a:rPr lang="zh-TW" altLang="en-US" sz="2000" dirty="0"/>
              <a:t>因此生活型態量表又稱為</a:t>
            </a:r>
            <a:r>
              <a:rPr lang="en-US" altLang="zh-TW" sz="2000" dirty="0"/>
              <a:t>AIO</a:t>
            </a:r>
            <a:r>
              <a:rPr lang="zh-TW" altLang="en-US" sz="2000" dirty="0"/>
              <a:t>量表。</a:t>
            </a:r>
            <a:endParaRPr lang="en-US" altLang="zh-TW" sz="2000" dirty="0"/>
          </a:p>
          <a:p>
            <a:endParaRPr lang="zh-TW" altLang="en-US" sz="2400" b="1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AA713FF-6C35-43E4-A398-F6EF40D7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544131"/>
              </p:ext>
            </p:extLst>
          </p:nvPr>
        </p:nvGraphicFramePr>
        <p:xfrm>
          <a:off x="660993" y="3429000"/>
          <a:ext cx="7822013" cy="2540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50596">
                  <a:extLst>
                    <a:ext uri="{9D8B030D-6E8A-4147-A177-3AD203B41FA5}">
                      <a16:colId xmlns:a16="http://schemas.microsoft.com/office/drawing/2014/main" val="4078190367"/>
                    </a:ext>
                  </a:extLst>
                </a:gridCol>
                <a:gridCol w="1271417">
                  <a:extLst>
                    <a:ext uri="{9D8B030D-6E8A-4147-A177-3AD203B41FA5}">
                      <a16:colId xmlns:a16="http://schemas.microsoft.com/office/drawing/2014/main" val="465859878"/>
                    </a:ext>
                  </a:extLst>
                </a:gridCol>
              </a:tblGrid>
              <a:tr h="19568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1.</a:t>
                      </a:r>
                      <a:r>
                        <a:rPr lang="zh-TW" altLang="en-US" sz="1800" u="none" strike="noStrike" dirty="0">
                          <a:effectLst/>
                        </a:rPr>
                        <a:t> 我不擅長讓別人喜歡我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自我監控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895" marR="8895" marT="8895" marB="0" anchor="ctr"/>
                </a:tc>
                <a:extLst>
                  <a:ext uri="{0D108BD9-81ED-4DB2-BD59-A6C34878D82A}">
                    <a16:rowId xmlns:a16="http://schemas.microsoft.com/office/drawing/2014/main" val="2255838067"/>
                  </a:ext>
                </a:extLst>
              </a:tr>
              <a:tr h="19568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2.</a:t>
                      </a:r>
                      <a:r>
                        <a:rPr lang="zh-TW" altLang="en-US" sz="1800" u="none" strike="noStrike" dirty="0">
                          <a:effectLst/>
                        </a:rPr>
                        <a:t> 我很難為了配合不同人和不同情況而改變自己的行為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自我監控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895" marR="8895" marT="8895" marB="0" anchor="ctr"/>
                </a:tc>
                <a:extLst>
                  <a:ext uri="{0D108BD9-81ED-4DB2-BD59-A6C34878D82A}">
                    <a16:rowId xmlns:a16="http://schemas.microsoft.com/office/drawing/2014/main" val="2830808057"/>
                  </a:ext>
                </a:extLst>
              </a:tr>
              <a:tr h="19568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3.</a:t>
                      </a:r>
                      <a:r>
                        <a:rPr lang="zh-TW" altLang="en-US" sz="1800" u="none" strike="noStrike" dirty="0">
                          <a:effectLst/>
                        </a:rPr>
                        <a:t> 我認為不幸的事若要發生，你再努力也無法阻止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外控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895" marR="8895" marT="8895" marB="0" anchor="ctr"/>
                </a:tc>
                <a:extLst>
                  <a:ext uri="{0D108BD9-81ED-4DB2-BD59-A6C34878D82A}">
                    <a16:rowId xmlns:a16="http://schemas.microsoft.com/office/drawing/2014/main" val="2292286347"/>
                  </a:ext>
                </a:extLst>
              </a:tr>
              <a:tr h="19568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4.</a:t>
                      </a:r>
                      <a:r>
                        <a:rPr lang="zh-TW" altLang="en-US" sz="1800" u="none" strike="noStrike" dirty="0">
                          <a:effectLst/>
                        </a:rPr>
                        <a:t> 我認為比起智慧，幸運更為重要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外控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895" marR="8895" marT="8895" marB="0" anchor="ctr"/>
                </a:tc>
                <a:extLst>
                  <a:ext uri="{0D108BD9-81ED-4DB2-BD59-A6C34878D82A}">
                    <a16:rowId xmlns:a16="http://schemas.microsoft.com/office/drawing/2014/main" val="2232012204"/>
                  </a:ext>
                </a:extLst>
              </a:tr>
              <a:tr h="19568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5.</a:t>
                      </a:r>
                      <a:r>
                        <a:rPr lang="zh-TW" altLang="en-US" sz="1800" u="none" strike="noStrike" dirty="0">
                          <a:effectLst/>
                        </a:rPr>
                        <a:t> 我喜歡處理需要大量思考解決的任務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涉入程度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895" marR="8895" marT="8895" marB="0" anchor="ctr"/>
                </a:tc>
                <a:extLst>
                  <a:ext uri="{0D108BD9-81ED-4DB2-BD59-A6C34878D82A}">
                    <a16:rowId xmlns:a16="http://schemas.microsoft.com/office/drawing/2014/main" val="153189100"/>
                  </a:ext>
                </a:extLst>
              </a:tr>
              <a:tr h="19568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6.</a:t>
                      </a:r>
                      <a:r>
                        <a:rPr lang="zh-TW" altLang="en-US" sz="1800" u="none" strike="noStrike" dirty="0">
                          <a:effectLst/>
                        </a:rPr>
                        <a:t> 比起那些有一定重要性但不需要太多思考的任務，我更喜歡需要動腦、困難且重要的任務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涉入程度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895" marR="8895" marT="8895" marB="0" anchor="ctr"/>
                </a:tc>
                <a:extLst>
                  <a:ext uri="{0D108BD9-81ED-4DB2-BD59-A6C34878D82A}">
                    <a16:rowId xmlns:a16="http://schemas.microsoft.com/office/drawing/2014/main" val="1115252264"/>
                  </a:ext>
                </a:extLst>
              </a:tr>
              <a:tr h="19568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7.</a:t>
                      </a:r>
                      <a:r>
                        <a:rPr lang="zh-TW" altLang="en-US" sz="1800" u="none" strike="noStrike" dirty="0">
                          <a:effectLst/>
                        </a:rPr>
                        <a:t> 從各方面看來，我較傾向覺得自己是一個失敗者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自尊感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895" marR="8895" marT="8895" marB="0" anchor="ctr"/>
                </a:tc>
                <a:extLst>
                  <a:ext uri="{0D108BD9-81ED-4DB2-BD59-A6C34878D82A}">
                    <a16:rowId xmlns:a16="http://schemas.microsoft.com/office/drawing/2014/main" val="1489359499"/>
                  </a:ext>
                </a:extLst>
              </a:tr>
              <a:tr h="19568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u="none" strike="noStrike" dirty="0">
                          <a:effectLst/>
                        </a:rPr>
                        <a:t>8.</a:t>
                      </a:r>
                      <a:r>
                        <a:rPr lang="zh-TW" altLang="en-US" sz="1800" u="none" strike="noStrike" dirty="0">
                          <a:effectLst/>
                        </a:rPr>
                        <a:t> 整體來說，我很滿意自己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895" marR="8895" marT="88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自尊感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8895" marR="8895" marT="8895" marB="0" anchor="ctr"/>
                </a:tc>
                <a:extLst>
                  <a:ext uri="{0D108BD9-81ED-4DB2-BD59-A6C34878D82A}">
                    <a16:rowId xmlns:a16="http://schemas.microsoft.com/office/drawing/2014/main" val="9840533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3B0825E-D9CB-4BF0-B0B5-1F6A4ECA6905}"/>
              </a:ext>
            </a:extLst>
          </p:cNvPr>
          <p:cNvSpPr/>
          <p:nvPr/>
        </p:nvSpPr>
        <p:spPr>
          <a:xfrm>
            <a:off x="3660843" y="297447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人格特質短版量表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398C977-4307-4D88-B78D-1AA5B498D637}"/>
              </a:ext>
            </a:extLst>
          </p:cNvPr>
          <p:cNvSpPr/>
          <p:nvPr/>
        </p:nvSpPr>
        <p:spPr>
          <a:xfrm>
            <a:off x="436997" y="6238901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但</a:t>
            </a:r>
            <a:r>
              <a:rPr lang="en-US" altLang="zh-TW" dirty="0">
                <a:solidFill>
                  <a:srgbClr val="FF0000"/>
                </a:solidFill>
              </a:rPr>
              <a:t>…..</a:t>
            </a:r>
            <a:r>
              <a:rPr lang="zh-TW" altLang="en-US" dirty="0">
                <a:solidFill>
                  <a:srgbClr val="FF0000"/>
                </a:solidFill>
              </a:rPr>
              <a:t> 同學們的動機題目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768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E57C45C-0848-4E32-8B6C-8BE7F283B3CF}"/>
              </a:ext>
            </a:extLst>
          </p:cNvPr>
          <p:cNvSpPr/>
          <p:nvPr/>
        </p:nvSpPr>
        <p:spPr>
          <a:xfrm>
            <a:off x="698014" y="238251"/>
            <a:ext cx="3751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1.</a:t>
            </a:r>
            <a:r>
              <a:rPr lang="zh-TW" altLang="en-US" dirty="0">
                <a:solidFill>
                  <a:srgbClr val="FF0000"/>
                </a:solidFill>
              </a:rPr>
              <a:t> 記得命名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2.</a:t>
            </a:r>
            <a:r>
              <a:rPr lang="zh-TW" altLang="en-US" dirty="0">
                <a:solidFill>
                  <a:srgbClr val="FF0000"/>
                </a:solidFill>
              </a:rPr>
              <a:t> 萬一有題目無法分類時</a:t>
            </a:r>
            <a:r>
              <a:rPr lang="zh-TW" altLang="en-US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</a:rPr>
              <a:t>怎麼辦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D9E560A-9BE0-407A-ADD1-AE2B5349F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39644" y="-83190"/>
            <a:ext cx="5733698" cy="782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7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CED7D4-66FD-4D42-A4A8-8B2E1B2B09B4}"/>
              </a:ext>
            </a:extLst>
          </p:cNvPr>
          <p:cNvSpPr txBox="1">
            <a:spLocks/>
          </p:cNvSpPr>
          <p:nvPr/>
        </p:nvSpPr>
        <p:spPr>
          <a:xfrm>
            <a:off x="1356849" y="218102"/>
            <a:ext cx="6804025" cy="84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+mj-ea"/>
              </a:rPr>
              <a:t>權重 </a:t>
            </a:r>
            <a:r>
              <a:rPr lang="en-US" altLang="zh-TW" dirty="0">
                <a:latin typeface="+mj-ea"/>
              </a:rPr>
              <a:t>{a</a:t>
            </a:r>
            <a:r>
              <a:rPr lang="en-US" altLang="zh-TW" baseline="-25000" dirty="0">
                <a:latin typeface="+mj-ea"/>
              </a:rPr>
              <a:t>1</a:t>
            </a:r>
            <a:r>
              <a:rPr lang="en-US" altLang="zh-TW" dirty="0">
                <a:latin typeface="+mj-ea"/>
              </a:rPr>
              <a:t>, a</a:t>
            </a:r>
            <a:r>
              <a:rPr lang="en-US" altLang="zh-TW" baseline="-25000" dirty="0">
                <a:latin typeface="+mj-ea"/>
              </a:rPr>
              <a:t>2</a:t>
            </a:r>
            <a:r>
              <a:rPr lang="en-US" altLang="zh-TW" dirty="0">
                <a:latin typeface="+mj-ea"/>
              </a:rPr>
              <a:t>,…,</a:t>
            </a:r>
            <a:r>
              <a:rPr lang="en-US" altLang="zh-TW" dirty="0" err="1">
                <a:latin typeface="+mj-ea"/>
              </a:rPr>
              <a:t>a</a:t>
            </a:r>
            <a:r>
              <a:rPr lang="en-US" altLang="zh-TW" baseline="-25000" dirty="0" err="1">
                <a:latin typeface="+mj-ea"/>
              </a:rPr>
              <a:t>K</a:t>
            </a:r>
            <a:r>
              <a:rPr lang="en-US" altLang="zh-TW" dirty="0">
                <a:latin typeface="+mj-ea"/>
              </a:rPr>
              <a:t>} </a:t>
            </a:r>
            <a:r>
              <a:rPr lang="zh-TW" altLang="en-US" dirty="0">
                <a:latin typeface="+mj-ea"/>
              </a:rPr>
              <a:t>的計算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64A3172-5C33-4ADA-BDB2-E48E83B5D2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6171" y="1144792"/>
                <a:ext cx="6042025" cy="202119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TW" altLang="zh-TW" sz="2000" dirty="0"/>
                  <a:t>設定權重係數相等：平均數公式</a:t>
                </a:r>
                <a:endParaRPr lang="en-US" altLang="zh-TW" sz="2000" dirty="0"/>
              </a:p>
              <a:p>
                <a:pPr lvl="1"/>
                <a:r>
                  <a:rPr lang="en-US" altLang="zh-TW" sz="2000" dirty="0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2000" dirty="0"/>
                  <a:t> X</a:t>
                </a:r>
                <a:r>
                  <a:rPr lang="en-US" altLang="zh-TW" sz="2000" baseline="-25000" dirty="0"/>
                  <a:t>1 </a:t>
                </a:r>
                <a:r>
                  <a:rPr lang="en-US" altLang="zh-TW" sz="20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2000" dirty="0"/>
                  <a:t> X</a:t>
                </a:r>
                <a:r>
                  <a:rPr lang="en-US" altLang="zh-TW" sz="2000" baseline="-25000" dirty="0"/>
                  <a:t>2 </a:t>
                </a:r>
                <a:r>
                  <a:rPr lang="en-US" altLang="zh-TW" sz="20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2000" dirty="0"/>
                  <a:t> X</a:t>
                </a:r>
                <a:r>
                  <a:rPr lang="en-US" altLang="zh-TW" sz="2000" baseline="-25000" dirty="0"/>
                  <a:t>3</a:t>
                </a:r>
              </a:p>
              <a:p>
                <a:r>
                  <a:rPr lang="zh-TW" altLang="en-US" sz="2000" dirty="0"/>
                  <a:t>問題：</a:t>
                </a:r>
                <a:endParaRPr lang="en-US" altLang="zh-TW" sz="2000" dirty="0"/>
              </a:p>
              <a:p>
                <a:pPr marL="806450" lvl="1" indent="-457200">
                  <a:buFont typeface="+mj-lt"/>
                  <a:buAutoNum type="arabicPeriod"/>
                </a:pPr>
                <a:r>
                  <a:rPr lang="zh-TW" altLang="en-US" sz="2000" dirty="0"/>
                  <a:t>變數單位不同時怎麼辦？</a:t>
                </a:r>
                <a:endParaRPr lang="en-US" altLang="zh-TW" sz="2000" dirty="0"/>
              </a:p>
              <a:p>
                <a:pPr marL="806450" lvl="1" indent="-457200">
                  <a:buFont typeface="+mj-lt"/>
                  <a:buAutoNum type="arabicPeriod"/>
                </a:pPr>
                <a:r>
                  <a:rPr lang="zh-TW" altLang="en-US" sz="2000" dirty="0"/>
                  <a:t>每個變數的重要性</a:t>
                </a:r>
                <a:r>
                  <a:rPr lang="en-US" altLang="zh-TW" sz="2000" dirty="0"/>
                  <a:t>(</a:t>
                </a:r>
                <a:r>
                  <a:rPr lang="zh-TW" altLang="en-US" sz="2000" dirty="0"/>
                  <a:t>鑑別力</a:t>
                </a:r>
                <a:r>
                  <a:rPr lang="en-US" altLang="zh-TW" sz="2000" dirty="0"/>
                  <a:t>)</a:t>
                </a:r>
                <a:r>
                  <a:rPr lang="zh-TW" altLang="en-US" sz="2000" dirty="0"/>
                  <a:t>都一樣嗎？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64A3172-5C33-4ADA-BDB2-E48E83B5D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171" y="1144792"/>
                <a:ext cx="6042025" cy="2021195"/>
              </a:xfrm>
              <a:prstGeom prst="rect">
                <a:avLst/>
              </a:prstGeom>
              <a:blipFill>
                <a:blip r:embed="rId2"/>
                <a:stretch>
                  <a:fillRect l="-908" t="-36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22EBD58C-636C-4D20-B90B-5AD63016D9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1" t="2765" r="1795" b="5527"/>
          <a:stretch/>
        </p:blipFill>
        <p:spPr>
          <a:xfrm rot="16200000">
            <a:off x="3020629" y="818199"/>
            <a:ext cx="2099853" cy="7177551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9502246-F77D-4B9A-8ADF-BF227F110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30764"/>
              </p:ext>
            </p:extLst>
          </p:nvPr>
        </p:nvGraphicFramePr>
        <p:xfrm>
          <a:off x="302339" y="5816542"/>
          <a:ext cx="2300748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87">
                  <a:extLst>
                    <a:ext uri="{9D8B030D-6E8A-4147-A177-3AD203B41FA5}">
                      <a16:colId xmlns:a16="http://schemas.microsoft.com/office/drawing/2014/main" val="620444637"/>
                    </a:ext>
                  </a:extLst>
                </a:gridCol>
                <a:gridCol w="575187">
                  <a:extLst>
                    <a:ext uri="{9D8B030D-6E8A-4147-A177-3AD203B41FA5}">
                      <a16:colId xmlns:a16="http://schemas.microsoft.com/office/drawing/2014/main" val="3815368986"/>
                    </a:ext>
                  </a:extLst>
                </a:gridCol>
                <a:gridCol w="575187">
                  <a:extLst>
                    <a:ext uri="{9D8B030D-6E8A-4147-A177-3AD203B41FA5}">
                      <a16:colId xmlns:a16="http://schemas.microsoft.com/office/drawing/2014/main" val="1492370547"/>
                    </a:ext>
                  </a:extLst>
                </a:gridCol>
                <a:gridCol w="575187">
                  <a:extLst>
                    <a:ext uri="{9D8B030D-6E8A-4147-A177-3AD203B41FA5}">
                      <a16:colId xmlns:a16="http://schemas.microsoft.com/office/drawing/2014/main" val="418702977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D7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D10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D2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D4</a:t>
                      </a:r>
                      <a:endParaRPr lang="zh-TW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5138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7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6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7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5</a:t>
                      </a:r>
                      <a:endParaRPr lang="zh-TW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800863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996D3087-7225-4D72-87D5-DE3F76EE6DF3}"/>
              </a:ext>
            </a:extLst>
          </p:cNvPr>
          <p:cNvSpPr/>
          <p:nvPr/>
        </p:nvSpPr>
        <p:spPr>
          <a:xfrm>
            <a:off x="962624" y="4172326"/>
            <a:ext cx="5613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D7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D10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D2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D4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9BD42F-A7EC-455C-918B-6EB34865E4DB}"/>
              </a:ext>
            </a:extLst>
          </p:cNvPr>
          <p:cNvSpPr/>
          <p:nvPr/>
        </p:nvSpPr>
        <p:spPr>
          <a:xfrm>
            <a:off x="2691542" y="5816542"/>
            <a:ext cx="6332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加權平均數算法 </a:t>
            </a:r>
            <a:r>
              <a:rPr lang="en-US" altLang="zh-TW" dirty="0"/>
              <a:t>= (0.849∗7) + (0.845*6) + (0.685 *7) + (0.677*5)</a:t>
            </a:r>
          </a:p>
          <a:p>
            <a:r>
              <a:rPr lang="en-US" altLang="zh-TW" dirty="0"/>
              <a:t>                                   / (0.849 + 0.845 + 0.685 + 0.677)</a:t>
            </a:r>
          </a:p>
        </p:txBody>
      </p:sp>
    </p:spTree>
    <p:extLst>
      <p:ext uri="{BB962C8B-B14F-4D97-AF65-F5344CB8AC3E}">
        <p14:creationId xmlns:p14="http://schemas.microsoft.com/office/powerpoint/2010/main" val="18122941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扁平教育"/>
</p:tagLst>
</file>

<file path=ppt/theme/theme1.xml><?xml version="1.0" encoding="utf-8"?>
<a:theme xmlns:a="http://schemas.openxmlformats.org/drawingml/2006/main" name="Office 主题​​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3207</TotalTime>
  <Words>1704</Words>
  <Application>Microsoft Office PowerPoint</Application>
  <PresentationFormat>如螢幕大小 (4:3)</PresentationFormat>
  <Paragraphs>293</Paragraphs>
  <Slides>26</Slides>
  <Notes>13</Notes>
  <HiddenSlides>0</HiddenSlides>
  <MMClips>1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44" baseType="lpstr">
      <vt:lpstr>Adobe 繁黑體 Std B</vt:lpstr>
      <vt:lpstr>等线</vt:lpstr>
      <vt:lpstr>微软雅黑</vt:lpstr>
      <vt:lpstr>幼圆</vt:lpstr>
      <vt:lpstr>細明體</vt:lpstr>
      <vt:lpstr>微軟正黑體</vt:lpstr>
      <vt:lpstr>微軟正黑體</vt:lpstr>
      <vt:lpstr>新細明體</vt:lpstr>
      <vt:lpstr>新細明體</vt:lpstr>
      <vt:lpstr>Agency FB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總結1 （重要觀念釐清）</vt:lpstr>
      <vt:lpstr>總結2 （重要觀念釐清）</vt:lpstr>
      <vt:lpstr>總結3 （重要觀念釐清）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扁平教育</dc:title>
  <dc:creator>PC</dc:creator>
  <cp:lastModifiedBy>Intel SSD</cp:lastModifiedBy>
  <cp:revision>244</cp:revision>
  <dcterms:created xsi:type="dcterms:W3CDTF">2017-05-02T09:54:38Z</dcterms:created>
  <dcterms:modified xsi:type="dcterms:W3CDTF">2021-12-19T15:42:31Z</dcterms:modified>
</cp:coreProperties>
</file>