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98" r:id="rId4"/>
    <p:sldMasterId id="2147483710" r:id="rId5"/>
    <p:sldMasterId id="2147483722" r:id="rId6"/>
  </p:sldMasterIdLst>
  <p:notesMasterIdLst>
    <p:notesMasterId r:id="rId5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9" r:id="rId16"/>
    <p:sldId id="271" r:id="rId17"/>
    <p:sldId id="272" r:id="rId18"/>
    <p:sldId id="274" r:id="rId19"/>
    <p:sldId id="275" r:id="rId20"/>
    <p:sldId id="265" r:id="rId21"/>
    <p:sldId id="270" r:id="rId22"/>
    <p:sldId id="276" r:id="rId23"/>
    <p:sldId id="273" r:id="rId24"/>
    <p:sldId id="277" r:id="rId25"/>
    <p:sldId id="278" r:id="rId26"/>
    <p:sldId id="280" r:id="rId27"/>
    <p:sldId id="279" r:id="rId28"/>
    <p:sldId id="281" r:id="rId29"/>
    <p:sldId id="266" r:id="rId30"/>
    <p:sldId id="28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83" r:id="rId39"/>
    <p:sldId id="292" r:id="rId40"/>
    <p:sldId id="293" r:id="rId41"/>
    <p:sldId id="294" r:id="rId42"/>
    <p:sldId id="295" r:id="rId43"/>
    <p:sldId id="301" r:id="rId44"/>
    <p:sldId id="297" r:id="rId45"/>
    <p:sldId id="267" r:id="rId46"/>
    <p:sldId id="298" r:id="rId47"/>
    <p:sldId id="299" r:id="rId48"/>
    <p:sldId id="300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3300"/>
    <a:srgbClr val="E1EEDE"/>
    <a:srgbClr val="CCFFCC"/>
    <a:srgbClr val="4D4D4D"/>
    <a:srgbClr val="CCECFF"/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3971" autoAdjust="0"/>
  </p:normalViewPr>
  <p:slideViewPr>
    <p:cSldViewPr>
      <p:cViewPr varScale="1">
        <p:scale>
          <a:sx n="69" d="100"/>
          <a:sy n="69" d="100"/>
        </p:scale>
        <p:origin x="1220" y="44"/>
      </p:cViewPr>
      <p:guideLst>
        <p:guide orient="horz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87ACE-987B-4A1A-A275-B776D7E951F4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D1D2-D99B-48CF-8CDF-DE1D0A7B5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9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1D1D2-D99B-48CF-8CDF-DE1D0A7B5A27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54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CF5F-AFDC-4071-8A90-647DAC8060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8145-D584-4ED5-85A5-5D3696D8C1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8C1D-0DEF-40CB-8092-50B6F57BDA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0758-1F28-48EA-B9C3-95D58AA17E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4727-569F-44BD-A153-40A15D4285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F017-0561-418A-9623-EAC48C7966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EEDE-778F-4679-A8BE-71E84069C4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793E-8B5D-4899-8758-166C9A83CD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AE0A-EBE4-4505-800D-AF1AAB62ED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1222-89A3-4BCD-86A4-82315CBE2F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4BC4-C780-4290-84E3-33B0E57539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BA66-32D5-41F5-95EC-DABBB21ED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D7AE-878A-4BCE-A676-798075635F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B4AA-9043-4EC3-B0A1-2C6E0B8490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1004-D53E-4C86-BEE1-0E7D77708D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8B11-97AF-457A-BE83-3F8952F905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4946-F4CE-4F0D-A86D-BCA3CF0B3F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DEAA-6917-4390-B2CD-4E0C7953B3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9137-1B9B-4488-838D-88D928E059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4B74-2690-4950-8B47-E94085D4F9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748D-A6DC-4106-9951-4BC76C2582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468A-6B52-44A5-91FE-5027F5D5B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B06A-8081-4FFE-B9D6-4E72CA998A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A69A-7483-437D-97B9-95AD844B14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44F55-5094-4CCA-8FD7-FC6C82E80F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950-C8B7-4346-A44C-DBF703D634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57F9-4834-42D0-8EDC-3279D0895A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A51F-361A-400E-BF23-2A4B20AF8B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5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1026"/>
            <p:cNvSpPr>
              <a:spLocks noChangeArrowheads="1"/>
            </p:cNvSpPr>
            <p:nvPr/>
          </p:nvSpPr>
          <p:spPr bwMode="hidden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0" lang="zh-TW" altLang="en-US" sz="4400">
                <a:solidFill>
                  <a:srgbClr val="FFFFFF"/>
                </a:solidFill>
                <a:latin typeface="Lucida Handwriting" pitchFamily="66" charset="0"/>
                <a:ea typeface="新細明體" pitchFamily="18" charset="-120"/>
              </a:endParaRPr>
            </a:p>
          </p:txBody>
        </p:sp>
        <p:grpSp>
          <p:nvGrpSpPr>
            <p:cNvPr id="3" name="Group 1054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1027"/>
              <p:cNvSpPr>
                <a:spLocks noChangeArrowheads="1"/>
              </p:cNvSpPr>
              <p:nvPr/>
            </p:nvSpPr>
            <p:spPr bwMode="hidden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grpSp>
            <p:nvGrpSpPr>
              <p:cNvPr id="4" name="Group 1033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1028"/>
                <p:cNvSpPr>
                  <a:spLocks/>
                </p:cNvSpPr>
                <p:nvPr/>
              </p:nvSpPr>
              <p:spPr bwMode="ltGray">
                <a:xfrm>
                  <a:off x="2289" y="127"/>
                  <a:ext cx="1440" cy="1770"/>
                </a:xfrm>
                <a:custGeom>
                  <a:avLst/>
                  <a:gdLst/>
                  <a:ahLst/>
                  <a:cxnLst>
                    <a:cxn ang="0">
                      <a:pos x="901" y="33"/>
                    </a:cxn>
                    <a:cxn ang="0">
                      <a:pos x="1066" y="129"/>
                    </a:cxn>
                    <a:cxn ang="0">
                      <a:pos x="1207" y="256"/>
                    </a:cxn>
                    <a:cxn ang="0">
                      <a:pos x="1316" y="410"/>
                    </a:cxn>
                    <a:cxn ang="0">
                      <a:pos x="1394" y="581"/>
                    </a:cxn>
                    <a:cxn ang="0">
                      <a:pos x="1435" y="766"/>
                    </a:cxn>
                    <a:cxn ang="0">
                      <a:pos x="1435" y="958"/>
                    </a:cxn>
                    <a:cxn ang="0">
                      <a:pos x="1394" y="1143"/>
                    </a:cxn>
                    <a:cxn ang="0">
                      <a:pos x="1316" y="1314"/>
                    </a:cxn>
                    <a:cxn ang="0">
                      <a:pos x="1207" y="1468"/>
                    </a:cxn>
                    <a:cxn ang="0">
                      <a:pos x="1066" y="1597"/>
                    </a:cxn>
                    <a:cxn ang="0">
                      <a:pos x="901" y="1691"/>
                    </a:cxn>
                    <a:cxn ang="0">
                      <a:pos x="721" y="1749"/>
                    </a:cxn>
                    <a:cxn ang="0">
                      <a:pos x="533" y="1769"/>
                    </a:cxn>
                    <a:cxn ang="0">
                      <a:pos x="344" y="1749"/>
                    </a:cxn>
                    <a:cxn ang="0">
                      <a:pos x="165" y="1691"/>
                    </a:cxn>
                    <a:cxn ang="0">
                      <a:pos x="0" y="1597"/>
                    </a:cxn>
                    <a:cxn ang="0">
                      <a:pos x="125" y="1571"/>
                    </a:cxn>
                    <a:cxn ang="0">
                      <a:pos x="281" y="1640"/>
                    </a:cxn>
                    <a:cxn ang="0">
                      <a:pos x="446" y="1675"/>
                    </a:cxn>
                    <a:cxn ang="0">
                      <a:pos x="618" y="1675"/>
                    </a:cxn>
                    <a:cxn ang="0">
                      <a:pos x="785" y="1640"/>
                    </a:cxn>
                    <a:cxn ang="0">
                      <a:pos x="941" y="1571"/>
                    </a:cxn>
                    <a:cxn ang="0">
                      <a:pos x="1080" y="1470"/>
                    </a:cxn>
                    <a:cxn ang="0">
                      <a:pos x="1194" y="1343"/>
                    </a:cxn>
                    <a:cxn ang="0">
                      <a:pos x="1281" y="1194"/>
                    </a:cxn>
                    <a:cxn ang="0">
                      <a:pos x="1332" y="1032"/>
                    </a:cxn>
                    <a:cxn ang="0">
                      <a:pos x="1350" y="862"/>
                    </a:cxn>
                    <a:cxn ang="0">
                      <a:pos x="1332" y="691"/>
                    </a:cxn>
                    <a:cxn ang="0">
                      <a:pos x="1281" y="530"/>
                    </a:cxn>
                    <a:cxn ang="0">
                      <a:pos x="1194" y="381"/>
                    </a:cxn>
                    <a:cxn ang="0">
                      <a:pos x="1080" y="254"/>
                    </a:cxn>
                    <a:cxn ang="0">
                      <a:pos x="941" y="154"/>
                    </a:cxn>
                    <a:cxn ang="0">
                      <a:pos x="785" y="85"/>
                    </a:cxn>
                    <a:cxn ang="0">
                      <a:pos x="812" y="0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30" name="Line 1029"/>
                <p:cNvSpPr>
                  <a:spLocks noChangeShapeType="1"/>
                </p:cNvSpPr>
                <p:nvPr/>
              </p:nvSpPr>
              <p:spPr bwMode="ltGray">
                <a:xfrm flipV="1">
                  <a:off x="2324" y="1620"/>
                  <a:ext cx="143" cy="25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31" name="Line 1030"/>
                <p:cNvSpPr>
                  <a:spLocks noChangeShapeType="1"/>
                </p:cNvSpPr>
                <p:nvPr/>
              </p:nvSpPr>
              <p:spPr bwMode="ltGray">
                <a:xfrm flipV="1">
                  <a:off x="3119" y="243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32" name="Line 1031"/>
                <p:cNvSpPr>
                  <a:spLocks noChangeShapeType="1"/>
                </p:cNvSpPr>
                <p:nvPr/>
              </p:nvSpPr>
              <p:spPr bwMode="ltGray">
                <a:xfrm flipV="1">
                  <a:off x="3203" y="72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33" name="Freeform 1032"/>
                <p:cNvSpPr>
                  <a:spLocks/>
                </p:cNvSpPr>
                <p:nvPr/>
              </p:nvSpPr>
              <p:spPr bwMode="ltGray">
                <a:xfrm>
                  <a:off x="2483" y="1903"/>
                  <a:ext cx="841" cy="153"/>
                </a:xfrm>
                <a:custGeom>
                  <a:avLst/>
                  <a:gdLst/>
                  <a:ahLst/>
                  <a:cxnLst>
                    <a:cxn ang="0">
                      <a:pos x="3" y="98"/>
                    </a:cxn>
                    <a:cxn ang="0">
                      <a:pos x="20" y="80"/>
                    </a:cxn>
                    <a:cxn ang="0">
                      <a:pos x="44" y="65"/>
                    </a:cxn>
                    <a:cxn ang="0">
                      <a:pos x="89" y="43"/>
                    </a:cxn>
                    <a:cxn ang="0">
                      <a:pos x="140" y="30"/>
                    </a:cxn>
                    <a:cxn ang="0">
                      <a:pos x="188" y="19"/>
                    </a:cxn>
                    <a:cxn ang="0">
                      <a:pos x="253" y="9"/>
                    </a:cxn>
                    <a:cxn ang="0">
                      <a:pos x="314" y="3"/>
                    </a:cxn>
                    <a:cxn ang="0">
                      <a:pos x="386" y="0"/>
                    </a:cxn>
                    <a:cxn ang="0">
                      <a:pos x="475" y="1"/>
                    </a:cxn>
                    <a:cxn ang="0">
                      <a:pos x="567" y="6"/>
                    </a:cxn>
                    <a:cxn ang="0">
                      <a:pos x="632" y="14"/>
                    </a:cxn>
                    <a:cxn ang="0">
                      <a:pos x="700" y="27"/>
                    </a:cxn>
                    <a:cxn ang="0">
                      <a:pos x="765" y="47"/>
                    </a:cxn>
                    <a:cxn ang="0">
                      <a:pos x="799" y="66"/>
                    </a:cxn>
                    <a:cxn ang="0">
                      <a:pos x="820" y="82"/>
                    </a:cxn>
                    <a:cxn ang="0">
                      <a:pos x="840" y="108"/>
                    </a:cxn>
                    <a:cxn ang="0">
                      <a:pos x="806" y="122"/>
                    </a:cxn>
                    <a:cxn ang="0">
                      <a:pos x="748" y="133"/>
                    </a:cxn>
                    <a:cxn ang="0">
                      <a:pos x="676" y="141"/>
                    </a:cxn>
                    <a:cxn ang="0">
                      <a:pos x="608" y="148"/>
                    </a:cxn>
                    <a:cxn ang="0">
                      <a:pos x="526" y="151"/>
                    </a:cxn>
                    <a:cxn ang="0">
                      <a:pos x="437" y="152"/>
                    </a:cxn>
                    <a:cxn ang="0">
                      <a:pos x="352" y="152"/>
                    </a:cxn>
                    <a:cxn ang="0">
                      <a:pos x="263" y="151"/>
                    </a:cxn>
                    <a:cxn ang="0">
                      <a:pos x="164" y="143"/>
                    </a:cxn>
                    <a:cxn ang="0">
                      <a:pos x="85" y="135"/>
                    </a:cxn>
                    <a:cxn ang="0">
                      <a:pos x="20" y="120"/>
                    </a:cxn>
                    <a:cxn ang="0">
                      <a:pos x="0" y="109"/>
                    </a:cxn>
                    <a:cxn ang="0">
                      <a:pos x="3" y="98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9" name="Oval 1034"/>
              <p:cNvSpPr>
                <a:spLocks noChangeArrowheads="1"/>
              </p:cNvSpPr>
              <p:nvPr/>
            </p:nvSpPr>
            <p:spPr bwMode="blackWhite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grpSp>
            <p:nvGrpSpPr>
              <p:cNvPr id="6" name="Group 1053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035"/>
                <p:cNvSpPr>
                  <a:spLocks/>
                </p:cNvSpPr>
                <p:nvPr/>
              </p:nvSpPr>
              <p:spPr bwMode="grayWhite">
                <a:xfrm>
                  <a:off x="2268" y="81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2" name="Freeform 1036"/>
                <p:cNvSpPr>
                  <a:spLocks/>
                </p:cNvSpPr>
                <p:nvPr/>
              </p:nvSpPr>
              <p:spPr bwMode="grayWhite">
                <a:xfrm>
                  <a:off x="2292" y="84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3" name="Freeform 1037"/>
                <p:cNvSpPr>
                  <a:spLocks/>
                </p:cNvSpPr>
                <p:nvPr/>
              </p:nvSpPr>
              <p:spPr bwMode="grayWhite">
                <a:xfrm>
                  <a:off x="2372" y="802"/>
                  <a:ext cx="51" cy="48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20" y="13"/>
                    </a:cxn>
                    <a:cxn ang="0">
                      <a:pos x="13" y="13"/>
                    </a:cxn>
                    <a:cxn ang="0">
                      <a:pos x="7" y="19"/>
                    </a:cxn>
                    <a:cxn ang="0">
                      <a:pos x="0" y="19"/>
                    </a:cxn>
                    <a:cxn ang="0">
                      <a:pos x="0" y="35"/>
                    </a:cxn>
                    <a:cxn ang="0">
                      <a:pos x="12" y="47"/>
                    </a:cxn>
                    <a:cxn ang="0">
                      <a:pos x="41" y="47"/>
                    </a:cxn>
                    <a:cxn ang="0">
                      <a:pos x="50" y="3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4" name="Freeform 1038"/>
                <p:cNvSpPr>
                  <a:spLocks/>
                </p:cNvSpPr>
                <p:nvPr/>
              </p:nvSpPr>
              <p:spPr bwMode="grayWhite">
                <a:xfrm>
                  <a:off x="2071" y="840"/>
                  <a:ext cx="451" cy="587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99" y="16"/>
                    </a:cxn>
                    <a:cxn ang="0">
                      <a:pos x="64" y="47"/>
                    </a:cxn>
                    <a:cxn ang="0">
                      <a:pos x="56" y="75"/>
                    </a:cxn>
                    <a:cxn ang="0">
                      <a:pos x="30" y="95"/>
                    </a:cxn>
                    <a:cxn ang="0">
                      <a:pos x="12" y="135"/>
                    </a:cxn>
                    <a:cxn ang="0">
                      <a:pos x="12" y="159"/>
                    </a:cxn>
                    <a:cxn ang="0">
                      <a:pos x="0" y="201"/>
                    </a:cxn>
                    <a:cxn ang="0">
                      <a:pos x="16" y="219"/>
                    </a:cxn>
                    <a:cxn ang="0">
                      <a:pos x="56" y="272"/>
                    </a:cxn>
                    <a:cxn ang="0">
                      <a:pos x="68" y="265"/>
                    </a:cxn>
                    <a:cxn ang="0">
                      <a:pos x="139" y="265"/>
                    </a:cxn>
                    <a:cxn ang="0">
                      <a:pos x="172" y="278"/>
                    </a:cxn>
                    <a:cxn ang="0">
                      <a:pos x="169" y="319"/>
                    </a:cxn>
                    <a:cxn ang="0">
                      <a:pos x="193" y="374"/>
                    </a:cxn>
                    <a:cxn ang="0">
                      <a:pos x="191" y="389"/>
                    </a:cxn>
                    <a:cxn ang="0">
                      <a:pos x="201" y="406"/>
                    </a:cxn>
                    <a:cxn ang="0">
                      <a:pos x="186" y="445"/>
                    </a:cxn>
                    <a:cxn ang="0">
                      <a:pos x="204" y="494"/>
                    </a:cxn>
                    <a:cxn ang="0">
                      <a:pos x="214" y="532"/>
                    </a:cxn>
                    <a:cxn ang="0">
                      <a:pos x="226" y="556"/>
                    </a:cxn>
                    <a:cxn ang="0">
                      <a:pos x="239" y="586"/>
                    </a:cxn>
                    <a:cxn ang="0">
                      <a:pos x="263" y="582"/>
                    </a:cxn>
                    <a:cxn ang="0">
                      <a:pos x="302" y="560"/>
                    </a:cxn>
                    <a:cxn ang="0">
                      <a:pos x="320" y="533"/>
                    </a:cxn>
                    <a:cxn ang="0">
                      <a:pos x="319" y="515"/>
                    </a:cxn>
                    <a:cxn ang="0">
                      <a:pos x="342" y="500"/>
                    </a:cxn>
                    <a:cxn ang="0">
                      <a:pos x="338" y="474"/>
                    </a:cxn>
                    <a:cxn ang="0">
                      <a:pos x="373" y="432"/>
                    </a:cxn>
                    <a:cxn ang="0">
                      <a:pos x="378" y="398"/>
                    </a:cxn>
                    <a:cxn ang="0">
                      <a:pos x="369" y="386"/>
                    </a:cxn>
                    <a:cxn ang="0">
                      <a:pos x="373" y="372"/>
                    </a:cxn>
                    <a:cxn ang="0">
                      <a:pos x="365" y="360"/>
                    </a:cxn>
                    <a:cxn ang="0">
                      <a:pos x="391" y="327"/>
                    </a:cxn>
                    <a:cxn ang="0">
                      <a:pos x="391" y="310"/>
                    </a:cxn>
                    <a:cxn ang="0">
                      <a:pos x="427" y="282"/>
                    </a:cxn>
                    <a:cxn ang="0">
                      <a:pos x="450" y="207"/>
                    </a:cxn>
                    <a:cxn ang="0">
                      <a:pos x="417" y="226"/>
                    </a:cxn>
                    <a:cxn ang="0">
                      <a:pos x="388" y="218"/>
                    </a:cxn>
                    <a:cxn ang="0">
                      <a:pos x="392" y="200"/>
                    </a:cxn>
                    <a:cxn ang="0">
                      <a:pos x="363" y="180"/>
                    </a:cxn>
                    <a:cxn ang="0">
                      <a:pos x="349" y="132"/>
                    </a:cxn>
                    <a:cxn ang="0">
                      <a:pos x="321" y="93"/>
                    </a:cxn>
                    <a:cxn ang="0">
                      <a:pos x="321" y="66"/>
                    </a:cxn>
                    <a:cxn ang="0">
                      <a:pos x="306" y="65"/>
                    </a:cxn>
                    <a:cxn ang="0">
                      <a:pos x="296" y="69"/>
                    </a:cxn>
                    <a:cxn ang="0">
                      <a:pos x="254" y="54"/>
                    </a:cxn>
                    <a:cxn ang="0">
                      <a:pos x="243" y="65"/>
                    </a:cxn>
                    <a:cxn ang="0">
                      <a:pos x="234" y="78"/>
                    </a:cxn>
                    <a:cxn ang="0">
                      <a:pos x="211" y="53"/>
                    </a:cxn>
                    <a:cxn ang="0">
                      <a:pos x="189" y="47"/>
                    </a:cxn>
                    <a:cxn ang="0">
                      <a:pos x="187" y="15"/>
                    </a:cxn>
                    <a:cxn ang="0">
                      <a:pos x="155" y="20"/>
                    </a:cxn>
                    <a:cxn ang="0">
                      <a:pos x="135" y="13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5" name="Freeform 1039"/>
                <p:cNvSpPr>
                  <a:spLocks/>
                </p:cNvSpPr>
                <p:nvPr/>
              </p:nvSpPr>
              <p:spPr bwMode="grayWhite">
                <a:xfrm>
                  <a:off x="3112" y="987"/>
                  <a:ext cx="17" cy="2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8"/>
                    </a:cxn>
                    <a:cxn ang="0">
                      <a:pos x="7" y="14"/>
                    </a:cxn>
                    <a:cxn ang="0">
                      <a:pos x="7" y="19"/>
                    </a:cxn>
                    <a:cxn ang="0">
                      <a:pos x="16" y="23"/>
                    </a:cxn>
                    <a:cxn ang="0">
                      <a:pos x="16" y="27"/>
                    </a:cxn>
                    <a:cxn ang="0">
                      <a:pos x="9" y="23"/>
                    </a:cxn>
                    <a:cxn ang="0">
                      <a:pos x="3" y="27"/>
                    </a:cxn>
                    <a:cxn ang="0">
                      <a:pos x="0" y="23"/>
                    </a:cxn>
                    <a:cxn ang="0">
                      <a:pos x="3" y="19"/>
                    </a:cxn>
                    <a:cxn ang="0">
                      <a:pos x="0" y="14"/>
                    </a:cxn>
                    <a:cxn ang="0">
                      <a:pos x="3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6" name="Freeform 1040"/>
                <p:cNvSpPr>
                  <a:spLocks/>
                </p:cNvSpPr>
                <p:nvPr/>
              </p:nvSpPr>
              <p:spPr bwMode="grayWhite">
                <a:xfrm>
                  <a:off x="3027" y="1109"/>
                  <a:ext cx="68" cy="97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48"/>
                    </a:cxn>
                    <a:cxn ang="0">
                      <a:pos x="52" y="0"/>
                    </a:cxn>
                    <a:cxn ang="0">
                      <a:pos x="67" y="28"/>
                    </a:cxn>
                    <a:cxn ang="0">
                      <a:pos x="55" y="96"/>
                    </a:cxn>
                    <a:cxn ang="0">
                      <a:pos x="5" y="80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7" name="Freeform 1041"/>
                <p:cNvSpPr>
                  <a:spLocks/>
                </p:cNvSpPr>
                <p:nvPr/>
              </p:nvSpPr>
              <p:spPr bwMode="grayWhite">
                <a:xfrm>
                  <a:off x="3162" y="1146"/>
                  <a:ext cx="117" cy="9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0" y="0"/>
                    </a:cxn>
                    <a:cxn ang="0">
                      <a:pos x="39" y="9"/>
                    </a:cxn>
                    <a:cxn ang="0">
                      <a:pos x="95" y="32"/>
                    </a:cxn>
                    <a:cxn ang="0">
                      <a:pos x="95" y="49"/>
                    </a:cxn>
                    <a:cxn ang="0">
                      <a:pos x="116" y="93"/>
                    </a:cxn>
                    <a:cxn ang="0">
                      <a:pos x="73" y="51"/>
                    </a:cxn>
                    <a:cxn ang="0">
                      <a:pos x="44" y="54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8" name="Freeform 1042"/>
                <p:cNvSpPr>
                  <a:spLocks/>
                </p:cNvSpPr>
                <p:nvPr/>
              </p:nvSpPr>
              <p:spPr bwMode="grayWhite">
                <a:xfrm>
                  <a:off x="3384" y="1337"/>
                  <a:ext cx="79" cy="10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8" y="30"/>
                    </a:cxn>
                    <a:cxn ang="0">
                      <a:pos x="16" y="100"/>
                    </a:cxn>
                    <a:cxn ang="0">
                      <a:pos x="0" y="84"/>
                    </a:cxn>
                    <a:cxn ang="0">
                      <a:pos x="45" y="39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19" name="Freeform 1043"/>
                <p:cNvSpPr>
                  <a:spLocks/>
                </p:cNvSpPr>
                <p:nvPr/>
              </p:nvSpPr>
              <p:spPr bwMode="grayWhite">
                <a:xfrm>
                  <a:off x="2211" y="651"/>
                  <a:ext cx="39" cy="66"/>
                </a:xfrm>
                <a:custGeom>
                  <a:avLst/>
                  <a:gdLst/>
                  <a:ahLst/>
                  <a:cxnLst>
                    <a:cxn ang="0">
                      <a:pos x="38" y="51"/>
                    </a:cxn>
                    <a:cxn ang="0">
                      <a:pos x="28" y="43"/>
                    </a:cxn>
                    <a:cxn ang="0">
                      <a:pos x="28" y="14"/>
                    </a:cxn>
                    <a:cxn ang="0">
                      <a:pos x="33" y="8"/>
                    </a:cxn>
                    <a:cxn ang="0">
                      <a:pos x="24" y="8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14" y="27"/>
                    </a:cxn>
                    <a:cxn ang="0">
                      <a:pos x="18" y="31"/>
                    </a:cxn>
                    <a:cxn ang="0">
                      <a:pos x="18" y="39"/>
                    </a:cxn>
                    <a:cxn ang="0">
                      <a:pos x="16" y="39"/>
                    </a:cxn>
                    <a:cxn ang="0">
                      <a:pos x="9" y="46"/>
                    </a:cxn>
                    <a:cxn ang="0">
                      <a:pos x="9" y="53"/>
                    </a:cxn>
                    <a:cxn ang="0">
                      <a:pos x="0" y="65"/>
                    </a:cxn>
                    <a:cxn ang="0">
                      <a:pos x="29" y="65"/>
                    </a:cxn>
                    <a:cxn ang="0">
                      <a:pos x="38" y="51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0" name="Freeform 1044"/>
                <p:cNvSpPr>
                  <a:spLocks/>
                </p:cNvSpPr>
                <p:nvPr/>
              </p:nvSpPr>
              <p:spPr bwMode="grayWhite">
                <a:xfrm>
                  <a:off x="2198" y="673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12" y="23"/>
                    </a:cxn>
                    <a:cxn ang="0">
                      <a:pos x="17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1" name="Freeform 1045"/>
                <p:cNvSpPr>
                  <a:spLocks/>
                </p:cNvSpPr>
                <p:nvPr/>
              </p:nvSpPr>
              <p:spPr bwMode="grayWhite">
                <a:xfrm>
                  <a:off x="2167" y="634"/>
                  <a:ext cx="256" cy="216"/>
                </a:xfrm>
                <a:custGeom>
                  <a:avLst/>
                  <a:gdLst/>
                  <a:ahLst/>
                  <a:cxnLst>
                    <a:cxn ang="0">
                      <a:pos x="168" y="15"/>
                    </a:cxn>
                    <a:cxn ang="0">
                      <a:pos x="201" y="20"/>
                    </a:cxn>
                    <a:cxn ang="0">
                      <a:pos x="181" y="28"/>
                    </a:cxn>
                    <a:cxn ang="0">
                      <a:pos x="172" y="41"/>
                    </a:cxn>
                    <a:cxn ang="0">
                      <a:pos x="160" y="70"/>
                    </a:cxn>
                    <a:cxn ang="0">
                      <a:pos x="140" y="72"/>
                    </a:cxn>
                    <a:cxn ang="0">
                      <a:pos x="123" y="69"/>
                    </a:cxn>
                    <a:cxn ang="0">
                      <a:pos x="131" y="55"/>
                    </a:cxn>
                    <a:cxn ang="0">
                      <a:pos x="124" y="37"/>
                    </a:cxn>
                    <a:cxn ang="0">
                      <a:pos x="114" y="69"/>
                    </a:cxn>
                    <a:cxn ang="0">
                      <a:pos x="87" y="84"/>
                    </a:cxn>
                    <a:cxn ang="0">
                      <a:pos x="73" y="94"/>
                    </a:cxn>
                    <a:cxn ang="0">
                      <a:pos x="53" y="108"/>
                    </a:cxn>
                    <a:cxn ang="0">
                      <a:pos x="43" y="143"/>
                    </a:cxn>
                    <a:cxn ang="0">
                      <a:pos x="8" y="130"/>
                    </a:cxn>
                    <a:cxn ang="0">
                      <a:pos x="0" y="156"/>
                    </a:cxn>
                    <a:cxn ang="0">
                      <a:pos x="15" y="194"/>
                    </a:cxn>
                    <a:cxn ang="0">
                      <a:pos x="71" y="153"/>
                    </a:cxn>
                    <a:cxn ang="0">
                      <a:pos x="105" y="145"/>
                    </a:cxn>
                    <a:cxn ang="0">
                      <a:pos x="111" y="161"/>
                    </a:cxn>
                    <a:cxn ang="0">
                      <a:pos x="139" y="201"/>
                    </a:cxn>
                    <a:cxn ang="0">
                      <a:pos x="142" y="189"/>
                    </a:cxn>
                    <a:cxn ang="0">
                      <a:pos x="150" y="189"/>
                    </a:cxn>
                    <a:cxn ang="0">
                      <a:pos x="123" y="152"/>
                    </a:cxn>
                    <a:cxn ang="0">
                      <a:pos x="131" y="139"/>
                    </a:cxn>
                    <a:cxn ang="0">
                      <a:pos x="160" y="178"/>
                    </a:cxn>
                    <a:cxn ang="0">
                      <a:pos x="172" y="202"/>
                    </a:cxn>
                    <a:cxn ang="0">
                      <a:pos x="178" y="215"/>
                    </a:cxn>
                    <a:cxn ang="0">
                      <a:pos x="183" y="191"/>
                    </a:cxn>
                    <a:cxn ang="0">
                      <a:pos x="202" y="182"/>
                    </a:cxn>
                    <a:cxn ang="0">
                      <a:pos x="214" y="177"/>
                    </a:cxn>
                    <a:cxn ang="0">
                      <a:pos x="210" y="158"/>
                    </a:cxn>
                    <a:cxn ang="0">
                      <a:pos x="219" y="126"/>
                    </a:cxn>
                    <a:cxn ang="0">
                      <a:pos x="232" y="130"/>
                    </a:cxn>
                    <a:cxn ang="0">
                      <a:pos x="236" y="145"/>
                    </a:cxn>
                    <a:cxn ang="0">
                      <a:pos x="247" y="137"/>
                    </a:cxn>
                    <a:cxn ang="0">
                      <a:pos x="244" y="134"/>
                    </a:cxn>
                    <a:cxn ang="0">
                      <a:pos x="252" y="114"/>
                    </a:cxn>
                    <a:cxn ang="0">
                      <a:pos x="255" y="137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2" name="Freeform 1046"/>
                <p:cNvSpPr>
                  <a:spLocks/>
                </p:cNvSpPr>
                <p:nvPr/>
              </p:nvSpPr>
              <p:spPr bwMode="grayWhite">
                <a:xfrm>
                  <a:off x="2276" y="406"/>
                  <a:ext cx="1089" cy="769"/>
                </a:xfrm>
                <a:custGeom>
                  <a:avLst/>
                  <a:gdLst/>
                  <a:ahLst/>
                  <a:cxnLst>
                    <a:cxn ang="0">
                      <a:pos x="32" y="202"/>
                    </a:cxn>
                    <a:cxn ang="0">
                      <a:pos x="99" y="134"/>
                    </a:cxn>
                    <a:cxn ang="0">
                      <a:pos x="142" y="181"/>
                    </a:cxn>
                    <a:cxn ang="0">
                      <a:pos x="118" y="179"/>
                    </a:cxn>
                    <a:cxn ang="0">
                      <a:pos x="216" y="172"/>
                    </a:cxn>
                    <a:cxn ang="0">
                      <a:pos x="240" y="110"/>
                    </a:cxn>
                    <a:cxn ang="0">
                      <a:pos x="241" y="124"/>
                    </a:cxn>
                    <a:cxn ang="0">
                      <a:pos x="223" y="172"/>
                    </a:cxn>
                    <a:cxn ang="0">
                      <a:pos x="301" y="133"/>
                    </a:cxn>
                    <a:cxn ang="0">
                      <a:pos x="460" y="23"/>
                    </a:cxn>
                    <a:cxn ang="0">
                      <a:pos x="574" y="29"/>
                    </a:cxn>
                    <a:cxn ang="0">
                      <a:pos x="701" y="15"/>
                    </a:cxn>
                    <a:cxn ang="0">
                      <a:pos x="840" y="71"/>
                    </a:cxn>
                    <a:cxn ang="0">
                      <a:pos x="1001" y="91"/>
                    </a:cxn>
                    <a:cxn ang="0">
                      <a:pos x="1080" y="156"/>
                    </a:cxn>
                    <a:cxn ang="0">
                      <a:pos x="1019" y="206"/>
                    </a:cxn>
                    <a:cxn ang="0">
                      <a:pos x="985" y="270"/>
                    </a:cxn>
                    <a:cxn ang="0">
                      <a:pos x="945" y="273"/>
                    </a:cxn>
                    <a:cxn ang="0">
                      <a:pos x="958" y="184"/>
                    </a:cxn>
                    <a:cxn ang="0">
                      <a:pos x="906" y="232"/>
                    </a:cxn>
                    <a:cxn ang="0">
                      <a:pos x="868" y="273"/>
                    </a:cxn>
                    <a:cxn ang="0">
                      <a:pos x="881" y="318"/>
                    </a:cxn>
                    <a:cxn ang="0">
                      <a:pos x="837" y="385"/>
                    </a:cxn>
                    <a:cxn ang="0">
                      <a:pos x="844" y="439"/>
                    </a:cxn>
                    <a:cxn ang="0">
                      <a:pos x="839" y="413"/>
                    </a:cxn>
                    <a:cxn ang="0">
                      <a:pos x="797" y="416"/>
                    </a:cxn>
                    <a:cxn ang="0">
                      <a:pos x="828" y="496"/>
                    </a:cxn>
                    <a:cxn ang="0">
                      <a:pos x="751" y="589"/>
                    </a:cxn>
                    <a:cxn ang="0">
                      <a:pos x="730" y="615"/>
                    </a:cxn>
                    <a:cxn ang="0">
                      <a:pos x="703" y="706"/>
                    </a:cxn>
                    <a:cxn ang="0">
                      <a:pos x="665" y="708"/>
                    </a:cxn>
                    <a:cxn ang="0">
                      <a:pos x="711" y="768"/>
                    </a:cxn>
                    <a:cxn ang="0">
                      <a:pos x="634" y="626"/>
                    </a:cxn>
                    <a:cxn ang="0">
                      <a:pos x="545" y="596"/>
                    </a:cxn>
                    <a:cxn ang="0">
                      <a:pos x="503" y="689"/>
                    </a:cxn>
                    <a:cxn ang="0">
                      <a:pos x="471" y="738"/>
                    </a:cxn>
                    <a:cxn ang="0">
                      <a:pos x="416" y="592"/>
                    </a:cxn>
                    <a:cxn ang="0">
                      <a:pos x="373" y="607"/>
                    </a:cxn>
                    <a:cxn ang="0">
                      <a:pos x="336" y="545"/>
                    </a:cxn>
                    <a:cxn ang="0">
                      <a:pos x="223" y="510"/>
                    </a:cxn>
                    <a:cxn ang="0">
                      <a:pos x="263" y="577"/>
                    </a:cxn>
                    <a:cxn ang="0">
                      <a:pos x="234" y="620"/>
                    </a:cxn>
                    <a:cxn ang="0">
                      <a:pos x="190" y="605"/>
                    </a:cxn>
                    <a:cxn ang="0">
                      <a:pos x="119" y="495"/>
                    </a:cxn>
                    <a:cxn ang="0">
                      <a:pos x="149" y="432"/>
                    </a:cxn>
                    <a:cxn ang="0">
                      <a:pos x="166" y="385"/>
                    </a:cxn>
                    <a:cxn ang="0">
                      <a:pos x="149" y="226"/>
                    </a:cxn>
                    <a:cxn ang="0">
                      <a:pos x="86" y="193"/>
                    </a:cxn>
                    <a:cxn ang="0">
                      <a:pos x="55" y="210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3" name="Freeform 1047"/>
                <p:cNvSpPr>
                  <a:spLocks/>
                </p:cNvSpPr>
                <p:nvPr/>
              </p:nvSpPr>
              <p:spPr bwMode="grayWhite">
                <a:xfrm>
                  <a:off x="3135" y="720"/>
                  <a:ext cx="94" cy="15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0"/>
                    </a:cxn>
                    <a:cxn ang="0">
                      <a:pos x="55" y="33"/>
                    </a:cxn>
                    <a:cxn ang="0">
                      <a:pos x="57" y="54"/>
                    </a:cxn>
                    <a:cxn ang="0">
                      <a:pos x="47" y="82"/>
                    </a:cxn>
                    <a:cxn ang="0">
                      <a:pos x="31" y="108"/>
                    </a:cxn>
                    <a:cxn ang="0">
                      <a:pos x="7" y="125"/>
                    </a:cxn>
                    <a:cxn ang="0">
                      <a:pos x="0" y="154"/>
                    </a:cxn>
                    <a:cxn ang="0">
                      <a:pos x="10" y="156"/>
                    </a:cxn>
                    <a:cxn ang="0">
                      <a:pos x="10" y="129"/>
                    </a:cxn>
                    <a:cxn ang="0">
                      <a:pos x="44" y="127"/>
                    </a:cxn>
                    <a:cxn ang="0">
                      <a:pos x="69" y="109"/>
                    </a:cxn>
                    <a:cxn ang="0">
                      <a:pos x="69" y="72"/>
                    </a:cxn>
                    <a:cxn ang="0">
                      <a:pos x="77" y="58"/>
                    </a:cxn>
                    <a:cxn ang="0">
                      <a:pos x="64" y="34"/>
                    </a:cxn>
                    <a:cxn ang="0">
                      <a:pos x="82" y="27"/>
                    </a:cxn>
                    <a:cxn ang="0">
                      <a:pos x="93" y="8"/>
                    </a:cxn>
                    <a:cxn ang="0">
                      <a:pos x="69" y="11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4" name="Freeform 1048"/>
                <p:cNvSpPr>
                  <a:spLocks/>
                </p:cNvSpPr>
                <p:nvPr/>
              </p:nvSpPr>
              <p:spPr bwMode="grayWhite">
                <a:xfrm>
                  <a:off x="2780" y="1139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6" y="35"/>
                    </a:cxn>
                    <a:cxn ang="0">
                      <a:pos x="18" y="2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5" name="Freeform 1049"/>
                <p:cNvSpPr>
                  <a:spLocks/>
                </p:cNvSpPr>
                <p:nvPr/>
              </p:nvSpPr>
              <p:spPr bwMode="grayWhite">
                <a:xfrm>
                  <a:off x="2923" y="1177"/>
                  <a:ext cx="220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7"/>
                    </a:cxn>
                    <a:cxn ang="0">
                      <a:pos x="82" y="41"/>
                    </a:cxn>
                    <a:cxn ang="0">
                      <a:pos x="75" y="60"/>
                    </a:cxn>
                    <a:cxn ang="0">
                      <a:pos x="115" y="77"/>
                    </a:cxn>
                    <a:cxn ang="0">
                      <a:pos x="219" y="77"/>
                    </a:cxn>
                    <a:cxn ang="0">
                      <a:pos x="106" y="93"/>
                    </a:cxn>
                    <a:cxn ang="0">
                      <a:pos x="75" y="60"/>
                    </a:cxn>
                    <a:cxn ang="0">
                      <a:pos x="46" y="5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6" name="Freeform 1050"/>
                <p:cNvSpPr>
                  <a:spLocks/>
                </p:cNvSpPr>
                <p:nvPr/>
              </p:nvSpPr>
              <p:spPr bwMode="grayWhite">
                <a:xfrm>
                  <a:off x="3098" y="1255"/>
                  <a:ext cx="236" cy="221"/>
                </a:xfrm>
                <a:custGeom>
                  <a:avLst/>
                  <a:gdLst/>
                  <a:ahLst/>
                  <a:cxnLst>
                    <a:cxn ang="0">
                      <a:pos x="190" y="216"/>
                    </a:cxn>
                    <a:cxn ang="0">
                      <a:pos x="179" y="212"/>
                    </a:cxn>
                    <a:cxn ang="0">
                      <a:pos x="154" y="187"/>
                    </a:cxn>
                    <a:cxn ang="0">
                      <a:pos x="130" y="182"/>
                    </a:cxn>
                    <a:cxn ang="0">
                      <a:pos x="124" y="167"/>
                    </a:cxn>
                    <a:cxn ang="0">
                      <a:pos x="110" y="155"/>
                    </a:cxn>
                    <a:cxn ang="0">
                      <a:pos x="87" y="155"/>
                    </a:cxn>
                    <a:cxn ang="0">
                      <a:pos x="62" y="165"/>
                    </a:cxn>
                    <a:cxn ang="0">
                      <a:pos x="40" y="169"/>
                    </a:cxn>
                    <a:cxn ang="0">
                      <a:pos x="15" y="169"/>
                    </a:cxn>
                    <a:cxn ang="0">
                      <a:pos x="14" y="152"/>
                    </a:cxn>
                    <a:cxn ang="0">
                      <a:pos x="5" y="127"/>
                    </a:cxn>
                    <a:cxn ang="0">
                      <a:pos x="3" y="114"/>
                    </a:cxn>
                    <a:cxn ang="0">
                      <a:pos x="3" y="79"/>
                    </a:cxn>
                    <a:cxn ang="0">
                      <a:pos x="44" y="60"/>
                    </a:cxn>
                    <a:cxn ang="0">
                      <a:pos x="48" y="41"/>
                    </a:cxn>
                    <a:cxn ang="0">
                      <a:pos x="57" y="43"/>
                    </a:cxn>
                    <a:cxn ang="0">
                      <a:pos x="77" y="22"/>
                    </a:cxn>
                    <a:cxn ang="0">
                      <a:pos x="98" y="25"/>
                    </a:cxn>
                    <a:cxn ang="0">
                      <a:pos x="113" y="10"/>
                    </a:cxn>
                    <a:cxn ang="0">
                      <a:pos x="125" y="8"/>
                    </a:cxn>
                    <a:cxn ang="0">
                      <a:pos x="145" y="34"/>
                    </a:cxn>
                    <a:cxn ang="0">
                      <a:pos x="163" y="43"/>
                    </a:cxn>
                    <a:cxn ang="0">
                      <a:pos x="165" y="16"/>
                    </a:cxn>
                    <a:cxn ang="0">
                      <a:pos x="172" y="0"/>
                    </a:cxn>
                    <a:cxn ang="0">
                      <a:pos x="185" y="22"/>
                    </a:cxn>
                    <a:cxn ang="0">
                      <a:pos x="196" y="60"/>
                    </a:cxn>
                    <a:cxn ang="0">
                      <a:pos x="219" y="83"/>
                    </a:cxn>
                    <a:cxn ang="0">
                      <a:pos x="232" y="101"/>
                    </a:cxn>
                    <a:cxn ang="0">
                      <a:pos x="235" y="133"/>
                    </a:cxn>
                    <a:cxn ang="0">
                      <a:pos x="221" y="169"/>
                    </a:cxn>
                    <a:cxn ang="0">
                      <a:pos x="217" y="202"/>
                    </a:cxn>
                    <a:cxn ang="0">
                      <a:pos x="196" y="21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7" name="Freeform 1051"/>
                <p:cNvSpPr>
                  <a:spLocks/>
                </p:cNvSpPr>
                <p:nvPr/>
              </p:nvSpPr>
              <p:spPr bwMode="grayWhite">
                <a:xfrm>
                  <a:off x="3286" y="1488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9" y="23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3" y="1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9" y="4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7" y="0"/>
                    </a:cxn>
                    <a:cxn ang="0">
                      <a:pos x="17" y="11"/>
                    </a:cxn>
                    <a:cxn ang="0">
                      <a:pos x="15" y="15"/>
                    </a:cxn>
                    <a:cxn ang="0">
                      <a:pos x="13" y="19"/>
                    </a:cxn>
                    <a:cxn ang="0">
                      <a:pos x="13" y="22"/>
                    </a:cxn>
                    <a:cxn ang="0">
                      <a:pos x="12" y="23"/>
                    </a:cxn>
                    <a:cxn ang="0">
                      <a:pos x="12" y="26"/>
                    </a:cxn>
                    <a:cxn ang="0">
                      <a:pos x="9" y="23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  <p:sp>
              <p:nvSpPr>
                <p:cNvPr id="28" name="Freeform 1052"/>
                <p:cNvSpPr>
                  <a:spLocks/>
                </p:cNvSpPr>
                <p:nvPr/>
              </p:nvSpPr>
              <p:spPr bwMode="grayWhite">
                <a:xfrm>
                  <a:off x="2463" y="1235"/>
                  <a:ext cx="26" cy="106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13" y="28"/>
                    </a:cxn>
                    <a:cxn ang="0">
                      <a:pos x="20" y="0"/>
                    </a:cxn>
                    <a:cxn ang="0">
                      <a:pos x="25" y="42"/>
                    </a:cxn>
                    <a:cxn ang="0">
                      <a:pos x="17" y="94"/>
                    </a:cxn>
                    <a:cxn ang="0">
                      <a:pos x="0" y="105"/>
                    </a:cxn>
                    <a:cxn ang="0">
                      <a:pos x="0" y="80"/>
                    </a:cxn>
                    <a:cxn ang="0">
                      <a:pos x="5" y="64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kumimoji="0" lang="zh-TW" altLang="en-US" sz="4400">
                    <a:solidFill>
                      <a:srgbClr val="FFFFFF"/>
                    </a:solidFill>
                    <a:latin typeface="Lucida Handwriting" pitchFamily="66" charset="0"/>
                    <a:ea typeface="新細明體" pitchFamily="18" charset="-120"/>
                  </a:endParaRPr>
                </a:p>
              </p:txBody>
            </p:sp>
          </p:grpSp>
        </p:grpSp>
      </p:grpSp>
      <p:sp>
        <p:nvSpPr>
          <p:cNvPr id="3104" name="Rectangle 105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105" name="Rectangle 10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01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45660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4983192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33280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3233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0363D-A8A4-43FB-B340-F9966B185A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52411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83649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6800102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6326083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37939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67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67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53544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800">
              <a:solidFill>
                <a:prstClr val="white"/>
              </a:solidFill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942138" y="5105400"/>
            <a:ext cx="2238375" cy="2005013"/>
            <a:chOff x="2810256" y="4943398"/>
            <a:chExt cx="2238442" cy="2005669"/>
          </a:xfrm>
        </p:grpSpPr>
        <p:sp>
          <p:nvSpPr>
            <p:cNvPr id="6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/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9388"/>
            <a:ext cx="2133600" cy="2555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3715D0B-670E-48CE-A986-92B13E89E786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4275"/>
            <a:ext cx="5829300" cy="2555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>
              <a:solidFill>
                <a:srgbClr val="39378D">
                  <a:lumMod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8145-EDD7-49E9-87B4-DC1D6CBEFBC7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56321"/>
      </p:ext>
    </p:extLst>
  </p:cSld>
  <p:clrMapOvr>
    <a:masterClrMapping/>
  </p:clrMapOvr>
  <p:transition spd="slow" advTm="2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9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5" name="直線接點 4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ea typeface="金梅毛行書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2167-FA37-402A-88CA-A88EBBF740E1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3F47-BBB4-4168-8F3D-FF883879381D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53831"/>
      </p:ext>
    </p:extLst>
  </p:cSld>
  <p:clrMapOvr>
    <a:masterClrMapping/>
  </p:clrMapOvr>
  <p:transition spd="slow" advTm="2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800">
              <a:solidFill>
                <a:prstClr val="white"/>
              </a:solidFill>
            </a:endParaRPr>
          </a:p>
        </p:txBody>
      </p:sp>
      <p:pic>
        <p:nvPicPr>
          <p:cNvPr id="5" name="圖片 14" descr="TIMS_logo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913" y="5921375"/>
            <a:ext cx="573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金梅毛行書" pitchFamily="49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/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6213"/>
            <a:ext cx="2133600" cy="2555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6CE338E-9CBE-4E3C-965B-9EB9C393CE4B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100"/>
            <a:ext cx="6043613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91C2-CBC8-443A-8167-87026CBD0FE1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19221"/>
      </p:ext>
    </p:extLst>
  </p:cSld>
  <p:clrMapOvr>
    <a:masterClrMapping/>
  </p:clrMapOvr>
  <p:transition spd="slow" advTm="2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1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6" name="直線接點 5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金梅毛行書" pitchFamily="49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7E08-8275-4973-A124-25E4E924E888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0718-64CE-401F-B4BF-40402714C254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65403"/>
      </p:ext>
    </p:extLst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317A-69E2-4FC2-9A93-0522CD1ED3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80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800">
              <a:solidFill>
                <a:prstClr val="white"/>
              </a:solidFill>
            </a:endParaRPr>
          </a:p>
        </p:txBody>
      </p:sp>
      <p:grpSp>
        <p:nvGrpSpPr>
          <p:cNvPr id="9" name="群組 15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金梅毛行書" pitchFamily="49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6535-DE1F-40D7-A804-973F974E4140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2057-72F4-4C39-AAA4-3CAB175CE696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223"/>
      </p:ext>
    </p:extLst>
  </p:cSld>
  <p:clrMapOvr>
    <a:masterClrMapping/>
  </p:clrMapOvr>
  <p:transition spd="slow" advTm="2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39013" y="5311775"/>
            <a:ext cx="1838325" cy="1533525"/>
            <a:chOff x="7339001" y="5311513"/>
            <a:chExt cx="1837944" cy="1533602"/>
          </a:xfrm>
        </p:grpSpPr>
        <p:sp>
          <p:nvSpPr>
            <p:cNvPr id="4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5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6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群組 17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8" name="直線接點 7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金梅毛行書" pitchFamily="49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10AC-EDFF-48F6-B8FA-F0D8FEA8F8B2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B355-B523-496C-A4D7-B20BAF87589F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57819"/>
      </p:ext>
    </p:extLst>
  </p:cSld>
  <p:clrMapOvr>
    <a:masterClrMapping/>
  </p:clrMapOvr>
  <p:transition spd="slow" advTm="2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39013" y="5311775"/>
            <a:ext cx="1838325" cy="1533525"/>
            <a:chOff x="7339001" y="5311513"/>
            <a:chExt cx="1837944" cy="1533602"/>
          </a:xfrm>
        </p:grpSpPr>
        <p:sp>
          <p:nvSpPr>
            <p:cNvPr id="3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4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  <p:sp>
          <p:nvSpPr>
            <p:cNvPr id="5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prstClr val="white"/>
                </a:solidFill>
              </a:endParaRPr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37F7-8A27-49AB-A3F3-987F5654E9F0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3BF5-D24A-4D51-97F8-9789A05BE395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13940"/>
      </p:ext>
    </p:extLst>
  </p:cSld>
  <p:clrMapOvr>
    <a:masterClrMapping/>
  </p:clrMapOvr>
  <p:transition spd="slow" advTm="2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1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6" name="直線接點 5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F4509-683B-4814-B48C-2A0D8D39C208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B318-BCB8-4EC7-9AC8-67A367912B72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88296"/>
      </p:ext>
    </p:extLst>
  </p:cSld>
  <p:clrMapOvr>
    <a:masterClrMapping/>
  </p:clrMapOvr>
  <p:transition spd="slow" advTm="2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800">
              <a:solidFill>
                <a:prstClr val="white"/>
              </a:solidFill>
            </a:endParaRPr>
          </a:p>
        </p:txBody>
      </p:sp>
      <p:grpSp>
        <p:nvGrpSpPr>
          <p:cNvPr id="6" name="群組 14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7" name="直線接點 6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A492-8730-4318-8462-6AD4AEED9587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4131-9AD1-4640-9496-4695CCE857C0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20059"/>
      </p:ext>
    </p:extLst>
  </p:cSld>
  <p:clrMapOvr>
    <a:masterClrMapping/>
  </p:clrMapOvr>
  <p:transition spd="slow" advTm="2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1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5" name="直線接點 4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金梅毛行書" pitchFamily="49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C6D5-64FC-4731-BAB7-E61E3CFAC30F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3274-51D7-4ADB-A8CA-625D7626B973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49113"/>
      </p:ext>
    </p:extLst>
  </p:cSld>
  <p:clrMapOvr>
    <a:masterClrMapping/>
  </p:clrMapOvr>
  <p:transition spd="slow" advTm="2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1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5" name="直線接點 4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金梅毛行書" pitchFamily="49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D9C9-FF86-42BF-B0E6-716D51A781F2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16A7-07B6-4930-86D6-4837454AADE7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8390"/>
      </p:ext>
    </p:extLst>
  </p:cSld>
  <p:clrMapOvr>
    <a:masterClrMapping/>
  </p:clrMapOvr>
  <p:transition spd="slow" advTm="2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en-US" sz="24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34835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4837" name="Rectangle 21"/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BF1918-BAAC-43C9-83A4-015255733E70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D1FC-DC43-4869-9CCB-81BE522E28D2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29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9602-330A-4EB7-AB3E-538FE878D1D5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1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B8BE-A0B9-4655-AE8E-494DAE841E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AF17-174B-4EF3-8C79-FA6EA50314C4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94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C8D6B-61A9-409A-8296-2DA38643486A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45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925B-95DB-4F2D-BEAF-54BB2B3FA3A8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4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0E690-376B-4A78-89BE-A85759E1B4AD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7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6460-52D4-49CA-ADE6-8CC3C3964BC8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38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21C2-F5F2-4630-8E60-4C95A21AE57F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62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590F-6329-4C32-902F-BA8D5FA5FE76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899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1DB0-80EB-481D-9C19-D521EC42AA76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64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F8F8F8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CC014D-0A83-463E-9FF2-FBA36075DB17}" type="slidenum">
              <a:rPr lang="zh-TW" altLang="en-US">
                <a:solidFill>
                  <a:srgbClr val="F8F8F8"/>
                </a:solidFill>
              </a:rPr>
              <a:pPr/>
              <a:t>‹#›</a:t>
            </a:fld>
            <a:endParaRPr lang="zh-TW" alt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0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8545-0B17-49CC-AA6D-E927A61630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6C0A-B77C-4139-B1FA-8C13B013B3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8CFC-017D-4707-A749-DB099197B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_AD01行銷研究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AEF587A-7DE4-433C-872B-E063F1E8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_AD04行銷研究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282AEC06-0ABF-45D2-AC47-F7264FF47A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6632" name="Rectangle 8"/>
          <p:cNvSpPr>
            <a:spLocks noChangeArrowheads="1"/>
          </p:cNvSpPr>
          <p:nvPr userDrawn="1"/>
        </p:nvSpPr>
        <p:spPr bwMode="auto">
          <a:xfrm>
            <a:off x="0" y="0"/>
            <a:ext cx="5867400" cy="908050"/>
          </a:xfrm>
          <a:prstGeom prst="rect">
            <a:avLst/>
          </a:prstGeom>
          <a:gradFill rotWithShape="1">
            <a:gsLst>
              <a:gs pos="0">
                <a:srgbClr val="003366">
                  <a:gamma/>
                  <a:shade val="46275"/>
                  <a:invGamma/>
                  <a:alpha val="80000"/>
                </a:srgbClr>
              </a:gs>
              <a:gs pos="100000">
                <a:srgbClr val="003366">
                  <a:alpha val="0"/>
                </a:srgb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_AD04行銷研究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7AA7B35-690A-4BD8-AD35-4C9AFA8708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04" name="Group 8"/>
          <p:cNvGrpSpPr>
            <a:grpSpLocks/>
          </p:cNvGrpSpPr>
          <p:nvPr userDrawn="1"/>
        </p:nvGrpSpPr>
        <p:grpSpPr bwMode="auto">
          <a:xfrm>
            <a:off x="-155575" y="914400"/>
            <a:ext cx="9451975" cy="6858000"/>
            <a:chOff x="-137" y="0"/>
            <a:chExt cx="5954" cy="4320"/>
          </a:xfrm>
        </p:grpSpPr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-80" y="2160"/>
              <a:ext cx="5897" cy="2160"/>
            </a:xfrm>
            <a:prstGeom prst="rect">
              <a:avLst/>
            </a:prstGeom>
            <a:gradFill rotWithShape="1">
              <a:gsLst>
                <a:gs pos="0">
                  <a:srgbClr val="242A48">
                    <a:alpha val="64999"/>
                  </a:srgbClr>
                </a:gs>
                <a:gs pos="100000">
                  <a:srgbClr val="4D5A9B">
                    <a:alpha val="35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 rot="10800000">
              <a:off x="-137" y="0"/>
              <a:ext cx="5897" cy="2160"/>
            </a:xfrm>
            <a:prstGeom prst="rect">
              <a:avLst/>
            </a:prstGeom>
            <a:gradFill rotWithShape="1">
              <a:gsLst>
                <a:gs pos="0">
                  <a:srgbClr val="242A48">
                    <a:alpha val="64999"/>
                  </a:srgbClr>
                </a:gs>
                <a:gs pos="100000">
                  <a:srgbClr val="4D5A9B">
                    <a:alpha val="35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27659" name="Rectangle 11"/>
          <p:cNvSpPr>
            <a:spLocks noChangeArrowheads="1"/>
          </p:cNvSpPr>
          <p:nvPr userDrawn="1"/>
        </p:nvSpPr>
        <p:spPr bwMode="auto">
          <a:xfrm>
            <a:off x="0" y="0"/>
            <a:ext cx="5867400" cy="908050"/>
          </a:xfrm>
          <a:prstGeom prst="rect">
            <a:avLst/>
          </a:prstGeom>
          <a:gradFill rotWithShape="1">
            <a:gsLst>
              <a:gs pos="0">
                <a:srgbClr val="003366">
                  <a:gamma/>
                  <a:shade val="46275"/>
                  <a:invGamma/>
                  <a:alpha val="80000"/>
                </a:srgbClr>
              </a:gs>
              <a:gs pos="100000">
                <a:srgbClr val="003366">
                  <a:alpha val="0"/>
                </a:srgb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100000">
              <a:schemeClr val="bg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0" y="6489700"/>
            <a:ext cx="9131300" cy="368300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 sz="4400">
              <a:solidFill>
                <a:srgbClr val="FFFFFF"/>
              </a:solidFill>
              <a:latin typeface="Lucida Handwriting" pitchFamily="66" charset="0"/>
              <a:ea typeface="新細明體" pitchFamily="18" charset="-12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077075" y="4367213"/>
            <a:ext cx="1889125" cy="2263775"/>
            <a:chOff x="4458" y="2751"/>
            <a:chExt cx="1190" cy="1426"/>
          </a:xfrm>
        </p:grpSpPr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4614" y="2790"/>
              <a:ext cx="1034" cy="1273"/>
            </a:xfrm>
            <a:custGeom>
              <a:avLst/>
              <a:gdLst/>
              <a:ahLst/>
              <a:cxnLst>
                <a:cxn ang="0">
                  <a:pos x="646" y="23"/>
                </a:cxn>
                <a:cxn ang="0">
                  <a:pos x="765" y="92"/>
                </a:cxn>
                <a:cxn ang="0">
                  <a:pos x="866" y="184"/>
                </a:cxn>
                <a:cxn ang="0">
                  <a:pos x="944" y="294"/>
                </a:cxn>
                <a:cxn ang="0">
                  <a:pos x="1000" y="417"/>
                </a:cxn>
                <a:cxn ang="0">
                  <a:pos x="1030" y="550"/>
                </a:cxn>
                <a:cxn ang="0">
                  <a:pos x="1030" y="688"/>
                </a:cxn>
                <a:cxn ang="0">
                  <a:pos x="1000" y="821"/>
                </a:cxn>
                <a:cxn ang="0">
                  <a:pos x="944" y="944"/>
                </a:cxn>
                <a:cxn ang="0">
                  <a:pos x="866" y="1055"/>
                </a:cxn>
                <a:cxn ang="0">
                  <a:pos x="765" y="1148"/>
                </a:cxn>
                <a:cxn ang="0">
                  <a:pos x="646" y="1215"/>
                </a:cxn>
                <a:cxn ang="0">
                  <a:pos x="517" y="1257"/>
                </a:cxn>
                <a:cxn ang="0">
                  <a:pos x="382" y="1272"/>
                </a:cxn>
                <a:cxn ang="0">
                  <a:pos x="246" y="1257"/>
                </a:cxn>
                <a:cxn ang="0">
                  <a:pos x="118" y="1215"/>
                </a:cxn>
                <a:cxn ang="0">
                  <a:pos x="0" y="1148"/>
                </a:cxn>
                <a:cxn ang="0">
                  <a:pos x="89" y="1129"/>
                </a:cxn>
                <a:cxn ang="0">
                  <a:pos x="201" y="1179"/>
                </a:cxn>
                <a:cxn ang="0">
                  <a:pos x="320" y="1204"/>
                </a:cxn>
                <a:cxn ang="0">
                  <a:pos x="443" y="1204"/>
                </a:cxn>
                <a:cxn ang="0">
                  <a:pos x="563" y="1179"/>
                </a:cxn>
                <a:cxn ang="0">
                  <a:pos x="675" y="1129"/>
                </a:cxn>
                <a:cxn ang="0">
                  <a:pos x="775" y="1057"/>
                </a:cxn>
                <a:cxn ang="0">
                  <a:pos x="857" y="965"/>
                </a:cxn>
                <a:cxn ang="0">
                  <a:pos x="919" y="858"/>
                </a:cxn>
                <a:cxn ang="0">
                  <a:pos x="956" y="742"/>
                </a:cxn>
                <a:cxn ang="0">
                  <a:pos x="969" y="619"/>
                </a:cxn>
                <a:cxn ang="0">
                  <a:pos x="956" y="496"/>
                </a:cxn>
                <a:cxn ang="0">
                  <a:pos x="919" y="381"/>
                </a:cxn>
                <a:cxn ang="0">
                  <a:pos x="857" y="273"/>
                </a:cxn>
                <a:cxn ang="0">
                  <a:pos x="775" y="182"/>
                </a:cxn>
                <a:cxn ang="0">
                  <a:pos x="675" y="110"/>
                </a:cxn>
                <a:cxn ang="0">
                  <a:pos x="563" y="61"/>
                </a:cxn>
                <a:cxn ang="0">
                  <a:pos x="582" y="0"/>
                </a:cxn>
              </a:cxnLst>
              <a:rect l="0" t="0" r="r" b="b"/>
              <a:pathLst>
                <a:path w="1034" h="1273">
                  <a:moveTo>
                    <a:pt x="582" y="0"/>
                  </a:moveTo>
                  <a:lnTo>
                    <a:pt x="646" y="23"/>
                  </a:lnTo>
                  <a:lnTo>
                    <a:pt x="707" y="56"/>
                  </a:lnTo>
                  <a:lnTo>
                    <a:pt x="765" y="92"/>
                  </a:lnTo>
                  <a:lnTo>
                    <a:pt x="818" y="134"/>
                  </a:lnTo>
                  <a:lnTo>
                    <a:pt x="866" y="184"/>
                  </a:lnTo>
                  <a:lnTo>
                    <a:pt x="908" y="237"/>
                  </a:lnTo>
                  <a:lnTo>
                    <a:pt x="944" y="294"/>
                  </a:lnTo>
                  <a:lnTo>
                    <a:pt x="977" y="353"/>
                  </a:lnTo>
                  <a:lnTo>
                    <a:pt x="1000" y="417"/>
                  </a:lnTo>
                  <a:lnTo>
                    <a:pt x="1018" y="483"/>
                  </a:lnTo>
                  <a:lnTo>
                    <a:pt x="1030" y="550"/>
                  </a:lnTo>
                  <a:lnTo>
                    <a:pt x="1033" y="619"/>
                  </a:lnTo>
                  <a:lnTo>
                    <a:pt x="1030" y="688"/>
                  </a:lnTo>
                  <a:lnTo>
                    <a:pt x="1018" y="756"/>
                  </a:lnTo>
                  <a:lnTo>
                    <a:pt x="1000" y="821"/>
                  </a:lnTo>
                  <a:lnTo>
                    <a:pt x="977" y="884"/>
                  </a:lnTo>
                  <a:lnTo>
                    <a:pt x="944" y="944"/>
                  </a:lnTo>
                  <a:lnTo>
                    <a:pt x="908" y="1003"/>
                  </a:lnTo>
                  <a:lnTo>
                    <a:pt x="866" y="1055"/>
                  </a:lnTo>
                  <a:lnTo>
                    <a:pt x="818" y="1105"/>
                  </a:lnTo>
                  <a:lnTo>
                    <a:pt x="765" y="1148"/>
                  </a:lnTo>
                  <a:lnTo>
                    <a:pt x="707" y="1183"/>
                  </a:lnTo>
                  <a:lnTo>
                    <a:pt x="646" y="1215"/>
                  </a:lnTo>
                  <a:lnTo>
                    <a:pt x="582" y="1239"/>
                  </a:lnTo>
                  <a:lnTo>
                    <a:pt x="517" y="1257"/>
                  </a:lnTo>
                  <a:lnTo>
                    <a:pt x="450" y="1269"/>
                  </a:lnTo>
                  <a:lnTo>
                    <a:pt x="382" y="1272"/>
                  </a:lnTo>
                  <a:lnTo>
                    <a:pt x="313" y="1269"/>
                  </a:lnTo>
                  <a:lnTo>
                    <a:pt x="246" y="1257"/>
                  </a:lnTo>
                  <a:lnTo>
                    <a:pt x="180" y="1239"/>
                  </a:lnTo>
                  <a:lnTo>
                    <a:pt x="118" y="1215"/>
                  </a:lnTo>
                  <a:lnTo>
                    <a:pt x="57" y="1183"/>
                  </a:lnTo>
                  <a:lnTo>
                    <a:pt x="0" y="1148"/>
                  </a:lnTo>
                  <a:lnTo>
                    <a:pt x="36" y="1095"/>
                  </a:lnTo>
                  <a:lnTo>
                    <a:pt x="89" y="1129"/>
                  </a:lnTo>
                  <a:lnTo>
                    <a:pt x="144" y="1156"/>
                  </a:lnTo>
                  <a:lnTo>
                    <a:pt x="201" y="1179"/>
                  </a:lnTo>
                  <a:lnTo>
                    <a:pt x="261" y="1195"/>
                  </a:lnTo>
                  <a:lnTo>
                    <a:pt x="320" y="1204"/>
                  </a:lnTo>
                  <a:lnTo>
                    <a:pt x="382" y="1208"/>
                  </a:lnTo>
                  <a:lnTo>
                    <a:pt x="443" y="1204"/>
                  </a:lnTo>
                  <a:lnTo>
                    <a:pt x="504" y="1195"/>
                  </a:lnTo>
                  <a:lnTo>
                    <a:pt x="563" y="1179"/>
                  </a:lnTo>
                  <a:lnTo>
                    <a:pt x="621" y="1156"/>
                  </a:lnTo>
                  <a:lnTo>
                    <a:pt x="675" y="1129"/>
                  </a:lnTo>
                  <a:lnTo>
                    <a:pt x="727" y="1095"/>
                  </a:lnTo>
                  <a:lnTo>
                    <a:pt x="775" y="1057"/>
                  </a:lnTo>
                  <a:lnTo>
                    <a:pt x="818" y="1013"/>
                  </a:lnTo>
                  <a:lnTo>
                    <a:pt x="857" y="965"/>
                  </a:lnTo>
                  <a:lnTo>
                    <a:pt x="890" y="913"/>
                  </a:lnTo>
                  <a:lnTo>
                    <a:pt x="919" y="858"/>
                  </a:lnTo>
                  <a:lnTo>
                    <a:pt x="941" y="802"/>
                  </a:lnTo>
                  <a:lnTo>
                    <a:pt x="956" y="742"/>
                  </a:lnTo>
                  <a:lnTo>
                    <a:pt x="965" y="680"/>
                  </a:lnTo>
                  <a:lnTo>
                    <a:pt x="969" y="619"/>
                  </a:lnTo>
                  <a:lnTo>
                    <a:pt x="965" y="557"/>
                  </a:lnTo>
                  <a:lnTo>
                    <a:pt x="956" y="496"/>
                  </a:lnTo>
                  <a:lnTo>
                    <a:pt x="941" y="437"/>
                  </a:lnTo>
                  <a:lnTo>
                    <a:pt x="919" y="381"/>
                  </a:lnTo>
                  <a:lnTo>
                    <a:pt x="890" y="325"/>
                  </a:lnTo>
                  <a:lnTo>
                    <a:pt x="857" y="273"/>
                  </a:lnTo>
                  <a:lnTo>
                    <a:pt x="818" y="225"/>
                  </a:lnTo>
                  <a:lnTo>
                    <a:pt x="775" y="182"/>
                  </a:lnTo>
                  <a:lnTo>
                    <a:pt x="727" y="144"/>
                  </a:lnTo>
                  <a:lnTo>
                    <a:pt x="675" y="110"/>
                  </a:lnTo>
                  <a:lnTo>
                    <a:pt x="621" y="81"/>
                  </a:lnTo>
                  <a:lnTo>
                    <a:pt x="563" y="61"/>
                  </a:lnTo>
                  <a:lnTo>
                    <a:pt x="565" y="56"/>
                  </a:lnTo>
                  <a:lnTo>
                    <a:pt x="582" y="0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 sz="4400">
                <a:solidFill>
                  <a:srgbClr val="FFFFFF"/>
                </a:solidFill>
                <a:latin typeface="Lucida Handwriting" pitchFamily="66" charset="0"/>
                <a:ea typeface="新細明體" pitchFamily="18" charset="-120"/>
              </a:endParaRPr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ltGray">
            <a:xfrm flipV="1">
              <a:off x="4639" y="3863"/>
              <a:ext cx="103" cy="1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0" lang="zh-TW" altLang="en-US" sz="4400">
                <a:solidFill>
                  <a:srgbClr val="FFFFFF"/>
                </a:solidFill>
                <a:latin typeface="Lucida Handwriting" pitchFamily="66" charset="0"/>
                <a:ea typeface="新細明體" pitchFamily="18" charset="-12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ltGray">
            <a:xfrm flipV="1">
              <a:off x="5210" y="2874"/>
              <a:ext cx="36" cy="7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0" lang="zh-TW" altLang="en-US" sz="4400">
                <a:solidFill>
                  <a:srgbClr val="FFFFFF"/>
                </a:solidFill>
                <a:latin typeface="Lucida Handwriting" pitchFamily="66" charset="0"/>
                <a:ea typeface="新細明體" pitchFamily="18" charset="-12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ltGray">
            <a:xfrm flipV="1">
              <a:off x="5270" y="2751"/>
              <a:ext cx="36" cy="7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0" lang="zh-TW" altLang="en-US" sz="4400">
                <a:solidFill>
                  <a:srgbClr val="FFFFFF"/>
                </a:solidFill>
                <a:latin typeface="Lucida Handwriting" pitchFamily="66" charset="0"/>
                <a:ea typeface="新細明體" pitchFamily="18" charset="-12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ltGray">
            <a:xfrm>
              <a:off x="4753" y="4067"/>
              <a:ext cx="604" cy="110"/>
            </a:xfrm>
            <a:custGeom>
              <a:avLst/>
              <a:gdLst/>
              <a:ahLst/>
              <a:cxnLst>
                <a:cxn ang="0">
                  <a:pos x="2" y="70"/>
                </a:cxn>
                <a:cxn ang="0">
                  <a:pos x="14" y="57"/>
                </a:cxn>
                <a:cxn ang="0">
                  <a:pos x="31" y="46"/>
                </a:cxn>
                <a:cxn ang="0">
                  <a:pos x="63" y="30"/>
                </a:cxn>
                <a:cxn ang="0">
                  <a:pos x="100" y="21"/>
                </a:cxn>
                <a:cxn ang="0">
                  <a:pos x="134" y="13"/>
                </a:cxn>
                <a:cxn ang="0">
                  <a:pos x="181" y="6"/>
                </a:cxn>
                <a:cxn ang="0">
                  <a:pos x="225" y="2"/>
                </a:cxn>
                <a:cxn ang="0">
                  <a:pos x="277" y="0"/>
                </a:cxn>
                <a:cxn ang="0">
                  <a:pos x="340" y="0"/>
                </a:cxn>
                <a:cxn ang="0">
                  <a:pos x="407" y="4"/>
                </a:cxn>
                <a:cxn ang="0">
                  <a:pos x="453" y="10"/>
                </a:cxn>
                <a:cxn ang="0">
                  <a:pos x="502" y="19"/>
                </a:cxn>
                <a:cxn ang="0">
                  <a:pos x="549" y="33"/>
                </a:cxn>
                <a:cxn ang="0">
                  <a:pos x="573" y="47"/>
                </a:cxn>
                <a:cxn ang="0">
                  <a:pos x="588" y="58"/>
                </a:cxn>
                <a:cxn ang="0">
                  <a:pos x="603" y="77"/>
                </a:cxn>
                <a:cxn ang="0">
                  <a:pos x="578" y="87"/>
                </a:cxn>
                <a:cxn ang="0">
                  <a:pos x="536" y="95"/>
                </a:cxn>
                <a:cxn ang="0">
                  <a:pos x="485" y="101"/>
                </a:cxn>
                <a:cxn ang="0">
                  <a:pos x="436" y="106"/>
                </a:cxn>
                <a:cxn ang="0">
                  <a:pos x="377" y="108"/>
                </a:cxn>
                <a:cxn ang="0">
                  <a:pos x="313" y="109"/>
                </a:cxn>
                <a:cxn ang="0">
                  <a:pos x="252" y="109"/>
                </a:cxn>
                <a:cxn ang="0">
                  <a:pos x="188" y="108"/>
                </a:cxn>
                <a:cxn ang="0">
                  <a:pos x="117" y="102"/>
                </a:cxn>
                <a:cxn ang="0">
                  <a:pos x="61" y="96"/>
                </a:cxn>
                <a:cxn ang="0">
                  <a:pos x="14" y="86"/>
                </a:cxn>
                <a:cxn ang="0">
                  <a:pos x="0" y="78"/>
                </a:cxn>
                <a:cxn ang="0">
                  <a:pos x="2" y="70"/>
                </a:cxn>
              </a:cxnLst>
              <a:rect l="0" t="0" r="r" b="b"/>
              <a:pathLst>
                <a:path w="604" h="110">
                  <a:moveTo>
                    <a:pt x="2" y="70"/>
                  </a:moveTo>
                  <a:lnTo>
                    <a:pt x="14" y="57"/>
                  </a:lnTo>
                  <a:lnTo>
                    <a:pt x="31" y="46"/>
                  </a:lnTo>
                  <a:lnTo>
                    <a:pt x="63" y="30"/>
                  </a:lnTo>
                  <a:lnTo>
                    <a:pt x="100" y="21"/>
                  </a:lnTo>
                  <a:lnTo>
                    <a:pt x="134" y="13"/>
                  </a:lnTo>
                  <a:lnTo>
                    <a:pt x="181" y="6"/>
                  </a:lnTo>
                  <a:lnTo>
                    <a:pt x="225" y="2"/>
                  </a:lnTo>
                  <a:lnTo>
                    <a:pt x="277" y="0"/>
                  </a:lnTo>
                  <a:lnTo>
                    <a:pt x="340" y="0"/>
                  </a:lnTo>
                  <a:lnTo>
                    <a:pt x="407" y="4"/>
                  </a:lnTo>
                  <a:lnTo>
                    <a:pt x="453" y="10"/>
                  </a:lnTo>
                  <a:lnTo>
                    <a:pt x="502" y="19"/>
                  </a:lnTo>
                  <a:lnTo>
                    <a:pt x="549" y="33"/>
                  </a:lnTo>
                  <a:lnTo>
                    <a:pt x="573" y="47"/>
                  </a:lnTo>
                  <a:lnTo>
                    <a:pt x="588" y="58"/>
                  </a:lnTo>
                  <a:lnTo>
                    <a:pt x="603" y="77"/>
                  </a:lnTo>
                  <a:lnTo>
                    <a:pt x="578" y="87"/>
                  </a:lnTo>
                  <a:lnTo>
                    <a:pt x="536" y="95"/>
                  </a:lnTo>
                  <a:lnTo>
                    <a:pt x="485" y="101"/>
                  </a:lnTo>
                  <a:lnTo>
                    <a:pt x="436" y="106"/>
                  </a:lnTo>
                  <a:lnTo>
                    <a:pt x="377" y="108"/>
                  </a:lnTo>
                  <a:lnTo>
                    <a:pt x="313" y="109"/>
                  </a:lnTo>
                  <a:lnTo>
                    <a:pt x="252" y="109"/>
                  </a:lnTo>
                  <a:lnTo>
                    <a:pt x="188" y="108"/>
                  </a:lnTo>
                  <a:lnTo>
                    <a:pt x="117" y="102"/>
                  </a:lnTo>
                  <a:lnTo>
                    <a:pt x="61" y="96"/>
                  </a:lnTo>
                  <a:lnTo>
                    <a:pt x="14" y="86"/>
                  </a:lnTo>
                  <a:lnTo>
                    <a:pt x="0" y="78"/>
                  </a:lnTo>
                  <a:lnTo>
                    <a:pt x="2" y="7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 sz="4400">
                <a:solidFill>
                  <a:srgbClr val="FFFFFF"/>
                </a:solidFill>
                <a:latin typeface="Lucida Handwriting" pitchFamily="66" charset="0"/>
                <a:ea typeface="新細明體" pitchFamily="18" charset="-120"/>
              </a:endParaRP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grayWhite">
            <a:xfrm>
              <a:off x="4458" y="2879"/>
              <a:ext cx="1074" cy="10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0" lang="zh-TW" altLang="en-US" sz="4400">
                <a:solidFill>
                  <a:srgbClr val="FFFFFF"/>
                </a:solidFill>
                <a:latin typeface="Lucida Handwriting" pitchFamily="66" charset="0"/>
                <a:ea typeface="新細明體" pitchFamily="18" charset="-120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4458" y="2991"/>
              <a:ext cx="999" cy="797"/>
              <a:chOff x="4458" y="2991"/>
              <a:chExt cx="999" cy="797"/>
            </a:xfrm>
          </p:grpSpPr>
          <p:sp>
            <p:nvSpPr>
              <p:cNvPr id="1033" name="Freeform 9"/>
              <p:cNvSpPr>
                <a:spLocks/>
              </p:cNvSpPr>
              <p:nvPr/>
            </p:nvSpPr>
            <p:spPr bwMode="grayWhite">
              <a:xfrm>
                <a:off x="4599" y="3283"/>
                <a:ext cx="1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grayWhite">
              <a:xfrm>
                <a:off x="4616" y="3305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grayWhite">
              <a:xfrm>
                <a:off x="4674" y="3275"/>
                <a:ext cx="37" cy="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2" y="0"/>
                  </a:cxn>
                  <a:cxn ang="0">
                    <a:pos x="14" y="9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8" y="34"/>
                  </a:cxn>
                  <a:cxn ang="0">
                    <a:pos x="29" y="34"/>
                  </a:cxn>
                  <a:cxn ang="0">
                    <a:pos x="36" y="25"/>
                  </a:cxn>
                  <a:cxn ang="0">
                    <a:pos x="36" y="0"/>
                  </a:cxn>
                </a:cxnLst>
                <a:rect l="0" t="0" r="r" b="b"/>
                <a:pathLst>
                  <a:path w="37" h="35">
                    <a:moveTo>
                      <a:pt x="36" y="0"/>
                    </a:moveTo>
                    <a:lnTo>
                      <a:pt x="22" y="0"/>
                    </a:lnTo>
                    <a:lnTo>
                      <a:pt x="14" y="9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8" y="34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grayWhite">
              <a:xfrm>
                <a:off x="4458" y="3303"/>
                <a:ext cx="324" cy="42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1" y="11"/>
                  </a:cxn>
                  <a:cxn ang="0">
                    <a:pos x="45" y="33"/>
                  </a:cxn>
                  <a:cxn ang="0">
                    <a:pos x="40" y="53"/>
                  </a:cxn>
                  <a:cxn ang="0">
                    <a:pos x="21" y="68"/>
                  </a:cxn>
                  <a:cxn ang="0">
                    <a:pos x="8" y="96"/>
                  </a:cxn>
                  <a:cxn ang="0">
                    <a:pos x="8" y="114"/>
                  </a:cxn>
                  <a:cxn ang="0">
                    <a:pos x="0" y="144"/>
                  </a:cxn>
                  <a:cxn ang="0">
                    <a:pos x="11" y="157"/>
                  </a:cxn>
                  <a:cxn ang="0">
                    <a:pos x="40" y="195"/>
                  </a:cxn>
                  <a:cxn ang="0">
                    <a:pos x="48" y="190"/>
                  </a:cxn>
                  <a:cxn ang="0">
                    <a:pos x="99" y="190"/>
                  </a:cxn>
                  <a:cxn ang="0">
                    <a:pos x="123" y="199"/>
                  </a:cxn>
                  <a:cxn ang="0">
                    <a:pos x="121" y="229"/>
                  </a:cxn>
                  <a:cxn ang="0">
                    <a:pos x="138" y="268"/>
                  </a:cxn>
                  <a:cxn ang="0">
                    <a:pos x="137" y="279"/>
                  </a:cxn>
                  <a:cxn ang="0">
                    <a:pos x="144" y="291"/>
                  </a:cxn>
                  <a:cxn ang="0">
                    <a:pos x="133" y="319"/>
                  </a:cxn>
                  <a:cxn ang="0">
                    <a:pos x="146" y="354"/>
                  </a:cxn>
                  <a:cxn ang="0">
                    <a:pos x="153" y="382"/>
                  </a:cxn>
                  <a:cxn ang="0">
                    <a:pos x="162" y="399"/>
                  </a:cxn>
                  <a:cxn ang="0">
                    <a:pos x="171" y="421"/>
                  </a:cxn>
                  <a:cxn ang="0">
                    <a:pos x="188" y="418"/>
                  </a:cxn>
                  <a:cxn ang="0">
                    <a:pos x="216" y="402"/>
                  </a:cxn>
                  <a:cxn ang="0">
                    <a:pos x="229" y="382"/>
                  </a:cxn>
                  <a:cxn ang="0">
                    <a:pos x="228" y="369"/>
                  </a:cxn>
                  <a:cxn ang="0">
                    <a:pos x="245" y="359"/>
                  </a:cxn>
                  <a:cxn ang="0">
                    <a:pos x="242" y="340"/>
                  </a:cxn>
                  <a:cxn ang="0">
                    <a:pos x="267" y="310"/>
                  </a:cxn>
                  <a:cxn ang="0">
                    <a:pos x="271" y="285"/>
                  </a:cxn>
                  <a:cxn ang="0">
                    <a:pos x="264" y="277"/>
                  </a:cxn>
                  <a:cxn ang="0">
                    <a:pos x="267" y="267"/>
                  </a:cxn>
                  <a:cxn ang="0">
                    <a:pos x="261" y="258"/>
                  </a:cxn>
                  <a:cxn ang="0">
                    <a:pos x="280" y="234"/>
                  </a:cxn>
                  <a:cxn ang="0">
                    <a:pos x="280" y="222"/>
                  </a:cxn>
                  <a:cxn ang="0">
                    <a:pos x="306" y="202"/>
                  </a:cxn>
                  <a:cxn ang="0">
                    <a:pos x="323" y="148"/>
                  </a:cxn>
                  <a:cxn ang="0">
                    <a:pos x="299" y="162"/>
                  </a:cxn>
                  <a:cxn ang="0">
                    <a:pos x="278" y="156"/>
                  </a:cxn>
                  <a:cxn ang="0">
                    <a:pos x="281" y="143"/>
                  </a:cxn>
                  <a:cxn ang="0">
                    <a:pos x="260" y="129"/>
                  </a:cxn>
                  <a:cxn ang="0">
                    <a:pos x="250" y="94"/>
                  </a:cxn>
                  <a:cxn ang="0">
                    <a:pos x="230" y="66"/>
                  </a:cxn>
                  <a:cxn ang="0">
                    <a:pos x="230" y="47"/>
                  </a:cxn>
                  <a:cxn ang="0">
                    <a:pos x="219" y="46"/>
                  </a:cxn>
                  <a:cxn ang="0">
                    <a:pos x="212" y="49"/>
                  </a:cxn>
                  <a:cxn ang="0">
                    <a:pos x="182" y="38"/>
                  </a:cxn>
                  <a:cxn ang="0">
                    <a:pos x="174" y="46"/>
                  </a:cxn>
                  <a:cxn ang="0">
                    <a:pos x="167" y="56"/>
                  </a:cxn>
                  <a:cxn ang="0">
                    <a:pos x="151" y="38"/>
                  </a:cxn>
                  <a:cxn ang="0">
                    <a:pos x="135" y="33"/>
                  </a:cxn>
                  <a:cxn ang="0">
                    <a:pos x="134" y="10"/>
                  </a:cxn>
                  <a:cxn ang="0">
                    <a:pos x="111" y="14"/>
                  </a:cxn>
                  <a:cxn ang="0">
                    <a:pos x="96" y="9"/>
                  </a:cxn>
                  <a:cxn ang="0">
                    <a:pos x="76" y="0"/>
                  </a:cxn>
                </a:cxnLst>
                <a:rect l="0" t="0" r="r" b="b"/>
                <a:pathLst>
                  <a:path w="324" h="422">
                    <a:moveTo>
                      <a:pt x="76" y="0"/>
                    </a:moveTo>
                    <a:lnTo>
                      <a:pt x="71" y="11"/>
                    </a:lnTo>
                    <a:lnTo>
                      <a:pt x="45" y="33"/>
                    </a:lnTo>
                    <a:lnTo>
                      <a:pt x="40" y="53"/>
                    </a:lnTo>
                    <a:lnTo>
                      <a:pt x="21" y="68"/>
                    </a:lnTo>
                    <a:lnTo>
                      <a:pt x="8" y="96"/>
                    </a:lnTo>
                    <a:lnTo>
                      <a:pt x="8" y="114"/>
                    </a:lnTo>
                    <a:lnTo>
                      <a:pt x="0" y="144"/>
                    </a:lnTo>
                    <a:lnTo>
                      <a:pt x="11" y="157"/>
                    </a:lnTo>
                    <a:lnTo>
                      <a:pt x="40" y="195"/>
                    </a:lnTo>
                    <a:lnTo>
                      <a:pt x="48" y="190"/>
                    </a:lnTo>
                    <a:lnTo>
                      <a:pt x="99" y="190"/>
                    </a:lnTo>
                    <a:lnTo>
                      <a:pt x="123" y="199"/>
                    </a:lnTo>
                    <a:lnTo>
                      <a:pt x="121" y="229"/>
                    </a:lnTo>
                    <a:lnTo>
                      <a:pt x="138" y="268"/>
                    </a:lnTo>
                    <a:lnTo>
                      <a:pt x="137" y="279"/>
                    </a:lnTo>
                    <a:lnTo>
                      <a:pt x="144" y="291"/>
                    </a:lnTo>
                    <a:lnTo>
                      <a:pt x="133" y="319"/>
                    </a:lnTo>
                    <a:lnTo>
                      <a:pt x="146" y="354"/>
                    </a:lnTo>
                    <a:lnTo>
                      <a:pt x="153" y="382"/>
                    </a:lnTo>
                    <a:lnTo>
                      <a:pt x="162" y="399"/>
                    </a:lnTo>
                    <a:lnTo>
                      <a:pt x="171" y="421"/>
                    </a:lnTo>
                    <a:lnTo>
                      <a:pt x="188" y="418"/>
                    </a:lnTo>
                    <a:lnTo>
                      <a:pt x="216" y="402"/>
                    </a:lnTo>
                    <a:lnTo>
                      <a:pt x="229" y="382"/>
                    </a:lnTo>
                    <a:lnTo>
                      <a:pt x="228" y="369"/>
                    </a:lnTo>
                    <a:lnTo>
                      <a:pt x="245" y="359"/>
                    </a:lnTo>
                    <a:lnTo>
                      <a:pt x="242" y="340"/>
                    </a:lnTo>
                    <a:lnTo>
                      <a:pt x="267" y="310"/>
                    </a:lnTo>
                    <a:lnTo>
                      <a:pt x="271" y="285"/>
                    </a:lnTo>
                    <a:lnTo>
                      <a:pt x="264" y="277"/>
                    </a:lnTo>
                    <a:lnTo>
                      <a:pt x="267" y="267"/>
                    </a:lnTo>
                    <a:lnTo>
                      <a:pt x="261" y="258"/>
                    </a:lnTo>
                    <a:lnTo>
                      <a:pt x="280" y="234"/>
                    </a:lnTo>
                    <a:lnTo>
                      <a:pt x="280" y="222"/>
                    </a:lnTo>
                    <a:lnTo>
                      <a:pt x="306" y="202"/>
                    </a:lnTo>
                    <a:lnTo>
                      <a:pt x="323" y="148"/>
                    </a:lnTo>
                    <a:lnTo>
                      <a:pt x="299" y="162"/>
                    </a:lnTo>
                    <a:lnTo>
                      <a:pt x="278" y="156"/>
                    </a:lnTo>
                    <a:lnTo>
                      <a:pt x="281" y="143"/>
                    </a:lnTo>
                    <a:lnTo>
                      <a:pt x="260" y="129"/>
                    </a:lnTo>
                    <a:lnTo>
                      <a:pt x="250" y="94"/>
                    </a:lnTo>
                    <a:lnTo>
                      <a:pt x="230" y="66"/>
                    </a:lnTo>
                    <a:lnTo>
                      <a:pt x="230" y="47"/>
                    </a:lnTo>
                    <a:lnTo>
                      <a:pt x="219" y="46"/>
                    </a:lnTo>
                    <a:lnTo>
                      <a:pt x="212" y="49"/>
                    </a:lnTo>
                    <a:lnTo>
                      <a:pt x="182" y="38"/>
                    </a:lnTo>
                    <a:lnTo>
                      <a:pt x="174" y="46"/>
                    </a:lnTo>
                    <a:lnTo>
                      <a:pt x="167" y="56"/>
                    </a:lnTo>
                    <a:lnTo>
                      <a:pt x="151" y="38"/>
                    </a:lnTo>
                    <a:lnTo>
                      <a:pt x="135" y="33"/>
                    </a:lnTo>
                    <a:lnTo>
                      <a:pt x="134" y="10"/>
                    </a:lnTo>
                    <a:lnTo>
                      <a:pt x="111" y="14"/>
                    </a:lnTo>
                    <a:lnTo>
                      <a:pt x="96" y="9"/>
                    </a:lnTo>
                    <a:lnTo>
                      <a:pt x="76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grayWhite">
              <a:xfrm>
                <a:off x="5205" y="3408"/>
                <a:ext cx="17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5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16" y="17"/>
                  </a:cxn>
                  <a:cxn ang="0">
                    <a:pos x="16" y="20"/>
                  </a:cxn>
                  <a:cxn ang="0">
                    <a:pos x="9" y="17"/>
                  </a:cxn>
                  <a:cxn ang="0">
                    <a:pos x="3" y="20"/>
                  </a:cxn>
                  <a:cxn ang="0">
                    <a:pos x="0" y="17"/>
                  </a:cxn>
                  <a:cxn ang="0">
                    <a:pos x="3" y="14"/>
                  </a:cxn>
                  <a:cxn ang="0">
                    <a:pos x="0" y="10"/>
                  </a:cxn>
                  <a:cxn ang="0">
                    <a:pos x="3" y="2"/>
                  </a:cxn>
                  <a:cxn ang="0">
                    <a:pos x="7" y="0"/>
                  </a:cxn>
                </a:cxnLst>
                <a:rect l="0" t="0" r="r" b="b"/>
                <a:pathLst>
                  <a:path w="17" h="21">
                    <a:moveTo>
                      <a:pt x="7" y="0"/>
                    </a:moveTo>
                    <a:lnTo>
                      <a:pt x="9" y="5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9" y="17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3" y="2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grayWhite">
              <a:xfrm>
                <a:off x="5144" y="3496"/>
                <a:ext cx="49" cy="7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7" y="34"/>
                  </a:cxn>
                  <a:cxn ang="0">
                    <a:pos x="37" y="0"/>
                  </a:cxn>
                  <a:cxn ang="0">
                    <a:pos x="48" y="20"/>
                  </a:cxn>
                  <a:cxn ang="0">
                    <a:pos x="39" y="69"/>
                  </a:cxn>
                  <a:cxn ang="0">
                    <a:pos x="3" y="57"/>
                  </a:cxn>
                  <a:cxn ang="0">
                    <a:pos x="0" y="34"/>
                  </a:cxn>
                </a:cxnLst>
                <a:rect l="0" t="0" r="r" b="b"/>
                <a:pathLst>
                  <a:path w="49" h="70">
                    <a:moveTo>
                      <a:pt x="0" y="34"/>
                    </a:moveTo>
                    <a:lnTo>
                      <a:pt x="17" y="34"/>
                    </a:lnTo>
                    <a:lnTo>
                      <a:pt x="37" y="0"/>
                    </a:lnTo>
                    <a:lnTo>
                      <a:pt x="48" y="20"/>
                    </a:lnTo>
                    <a:lnTo>
                      <a:pt x="39" y="69"/>
                    </a:lnTo>
                    <a:lnTo>
                      <a:pt x="3" y="57"/>
                    </a:lnTo>
                    <a:lnTo>
                      <a:pt x="0" y="34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grayWhite">
              <a:xfrm>
                <a:off x="5241" y="3523"/>
                <a:ext cx="84" cy="67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67" y="22"/>
                  </a:cxn>
                  <a:cxn ang="0">
                    <a:pos x="67" y="34"/>
                  </a:cxn>
                  <a:cxn ang="0">
                    <a:pos x="83" y="66"/>
                  </a:cxn>
                  <a:cxn ang="0">
                    <a:pos x="52" y="36"/>
                  </a:cxn>
                  <a:cxn ang="0">
                    <a:pos x="31" y="38"/>
                  </a:cxn>
                  <a:cxn ang="0">
                    <a:pos x="5" y="15"/>
                  </a:cxn>
                </a:cxnLst>
                <a:rect l="0" t="0" r="r" b="b"/>
                <a:pathLst>
                  <a:path w="84" h="67">
                    <a:moveTo>
                      <a:pt x="5" y="15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67" y="22"/>
                    </a:lnTo>
                    <a:lnTo>
                      <a:pt x="67" y="34"/>
                    </a:lnTo>
                    <a:lnTo>
                      <a:pt x="83" y="66"/>
                    </a:lnTo>
                    <a:lnTo>
                      <a:pt x="52" y="36"/>
                    </a:lnTo>
                    <a:lnTo>
                      <a:pt x="31" y="38"/>
                    </a:lnTo>
                    <a:lnTo>
                      <a:pt x="5" y="15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grayWhite">
              <a:xfrm>
                <a:off x="5400" y="3660"/>
                <a:ext cx="57" cy="7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56" y="21"/>
                  </a:cxn>
                  <a:cxn ang="0">
                    <a:pos x="11" y="72"/>
                  </a:cxn>
                  <a:cxn ang="0">
                    <a:pos x="0" y="60"/>
                  </a:cxn>
                  <a:cxn ang="0">
                    <a:pos x="32" y="28"/>
                  </a:cxn>
                  <a:cxn ang="0">
                    <a:pos x="34" y="0"/>
                  </a:cxn>
                </a:cxnLst>
                <a:rect l="0" t="0" r="r" b="b"/>
                <a:pathLst>
                  <a:path w="57" h="73">
                    <a:moveTo>
                      <a:pt x="34" y="0"/>
                    </a:moveTo>
                    <a:lnTo>
                      <a:pt x="56" y="21"/>
                    </a:lnTo>
                    <a:lnTo>
                      <a:pt x="11" y="72"/>
                    </a:lnTo>
                    <a:lnTo>
                      <a:pt x="0" y="60"/>
                    </a:lnTo>
                    <a:lnTo>
                      <a:pt x="32" y="28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grayWhite">
              <a:xfrm>
                <a:off x="4558" y="3167"/>
                <a:ext cx="29" cy="48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0" y="31"/>
                  </a:cxn>
                  <a:cxn ang="0">
                    <a:pos x="20" y="10"/>
                  </a:cxn>
                  <a:cxn ang="0">
                    <a:pos x="24" y="5"/>
                  </a:cxn>
                  <a:cxn ang="0">
                    <a:pos x="17" y="5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0" y="6"/>
                  </a:cxn>
                  <a:cxn ang="0">
                    <a:pos x="10" y="19"/>
                  </a:cxn>
                  <a:cxn ang="0">
                    <a:pos x="13" y="22"/>
                  </a:cxn>
                  <a:cxn ang="0">
                    <a:pos x="13" y="28"/>
                  </a:cxn>
                  <a:cxn ang="0">
                    <a:pos x="11" y="28"/>
                  </a:cxn>
                  <a:cxn ang="0">
                    <a:pos x="6" y="33"/>
                  </a:cxn>
                  <a:cxn ang="0">
                    <a:pos x="6" y="38"/>
                  </a:cxn>
                  <a:cxn ang="0">
                    <a:pos x="0" y="47"/>
                  </a:cxn>
                  <a:cxn ang="0">
                    <a:pos x="21" y="47"/>
                  </a:cxn>
                  <a:cxn ang="0">
                    <a:pos x="28" y="36"/>
                  </a:cxn>
                </a:cxnLst>
                <a:rect l="0" t="0" r="r" b="b"/>
                <a:pathLst>
                  <a:path w="29" h="48">
                    <a:moveTo>
                      <a:pt x="28" y="36"/>
                    </a:moveTo>
                    <a:lnTo>
                      <a:pt x="20" y="31"/>
                    </a:lnTo>
                    <a:lnTo>
                      <a:pt x="20" y="10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6"/>
                    </a:lnTo>
                    <a:lnTo>
                      <a:pt x="10" y="19"/>
                    </a:lnTo>
                    <a:lnTo>
                      <a:pt x="13" y="22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6" y="33"/>
                    </a:lnTo>
                    <a:lnTo>
                      <a:pt x="6" y="38"/>
                    </a:lnTo>
                    <a:lnTo>
                      <a:pt x="0" y="47"/>
                    </a:lnTo>
                    <a:lnTo>
                      <a:pt x="21" y="47"/>
                    </a:lnTo>
                    <a:lnTo>
                      <a:pt x="28" y="36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grayWhite">
              <a:xfrm>
                <a:off x="4549" y="3183"/>
                <a:ext cx="17" cy="17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6" y="5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9" y="16"/>
                  </a:cxn>
                  <a:cxn ang="0">
                    <a:pos x="13" y="11"/>
                  </a:cxn>
                  <a:cxn ang="0">
                    <a:pos x="13" y="5"/>
                  </a:cxn>
                </a:cxnLst>
                <a:rect l="0" t="0" r="r" b="b"/>
                <a:pathLst>
                  <a:path w="17" h="17">
                    <a:moveTo>
                      <a:pt x="13" y="5"/>
                    </a:moveTo>
                    <a:lnTo>
                      <a:pt x="16" y="5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3" y="11"/>
                    </a:lnTo>
                    <a:lnTo>
                      <a:pt x="13" y="5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grayWhite">
              <a:xfrm>
                <a:off x="4527" y="3155"/>
                <a:ext cx="184" cy="155"/>
              </a:xfrm>
              <a:custGeom>
                <a:avLst/>
                <a:gdLst/>
                <a:ahLst/>
                <a:cxnLst>
                  <a:cxn ang="0">
                    <a:pos x="120" y="10"/>
                  </a:cxn>
                  <a:cxn ang="0">
                    <a:pos x="144" y="14"/>
                  </a:cxn>
                  <a:cxn ang="0">
                    <a:pos x="129" y="20"/>
                  </a:cxn>
                  <a:cxn ang="0">
                    <a:pos x="123" y="29"/>
                  </a:cxn>
                  <a:cxn ang="0">
                    <a:pos x="114" y="50"/>
                  </a:cxn>
                  <a:cxn ang="0">
                    <a:pos x="100" y="51"/>
                  </a:cxn>
                  <a:cxn ang="0">
                    <a:pos x="88" y="49"/>
                  </a:cxn>
                  <a:cxn ang="0">
                    <a:pos x="94" y="39"/>
                  </a:cxn>
                  <a:cxn ang="0">
                    <a:pos x="88" y="26"/>
                  </a:cxn>
                  <a:cxn ang="0">
                    <a:pos x="81" y="49"/>
                  </a:cxn>
                  <a:cxn ang="0">
                    <a:pos x="62" y="60"/>
                  </a:cxn>
                  <a:cxn ang="0">
                    <a:pos x="52" y="67"/>
                  </a:cxn>
                  <a:cxn ang="0">
                    <a:pos x="38" y="77"/>
                  </a:cxn>
                  <a:cxn ang="0">
                    <a:pos x="30" y="102"/>
                  </a:cxn>
                  <a:cxn ang="0">
                    <a:pos x="5" y="93"/>
                  </a:cxn>
                  <a:cxn ang="0">
                    <a:pos x="0" y="111"/>
                  </a:cxn>
                  <a:cxn ang="0">
                    <a:pos x="10" y="138"/>
                  </a:cxn>
                  <a:cxn ang="0">
                    <a:pos x="50" y="109"/>
                  </a:cxn>
                  <a:cxn ang="0">
                    <a:pos x="75" y="103"/>
                  </a:cxn>
                  <a:cxn ang="0">
                    <a:pos x="79" y="115"/>
                  </a:cxn>
                  <a:cxn ang="0">
                    <a:pos x="99" y="143"/>
                  </a:cxn>
                  <a:cxn ang="0">
                    <a:pos x="101" y="135"/>
                  </a:cxn>
                  <a:cxn ang="0">
                    <a:pos x="107" y="135"/>
                  </a:cxn>
                  <a:cxn ang="0">
                    <a:pos x="88" y="108"/>
                  </a:cxn>
                  <a:cxn ang="0">
                    <a:pos x="94" y="99"/>
                  </a:cxn>
                  <a:cxn ang="0">
                    <a:pos x="114" y="127"/>
                  </a:cxn>
                  <a:cxn ang="0">
                    <a:pos x="123" y="144"/>
                  </a:cxn>
                  <a:cxn ang="0">
                    <a:pos x="127" y="154"/>
                  </a:cxn>
                  <a:cxn ang="0">
                    <a:pos x="131" y="136"/>
                  </a:cxn>
                  <a:cxn ang="0">
                    <a:pos x="144" y="130"/>
                  </a:cxn>
                  <a:cxn ang="0">
                    <a:pos x="153" y="126"/>
                  </a:cxn>
                  <a:cxn ang="0">
                    <a:pos x="150" y="113"/>
                  </a:cxn>
                  <a:cxn ang="0">
                    <a:pos x="157" y="90"/>
                  </a:cxn>
                  <a:cxn ang="0">
                    <a:pos x="166" y="93"/>
                  </a:cxn>
                  <a:cxn ang="0">
                    <a:pos x="169" y="103"/>
                  </a:cxn>
                  <a:cxn ang="0">
                    <a:pos x="177" y="98"/>
                  </a:cxn>
                  <a:cxn ang="0">
                    <a:pos x="175" y="95"/>
                  </a:cxn>
                  <a:cxn ang="0">
                    <a:pos x="180" y="81"/>
                  </a:cxn>
                  <a:cxn ang="0">
                    <a:pos x="183" y="98"/>
                  </a:cxn>
                  <a:cxn ang="0">
                    <a:pos x="120" y="0"/>
                  </a:cxn>
                </a:cxnLst>
                <a:rect l="0" t="0" r="r" b="b"/>
                <a:pathLst>
                  <a:path w="184" h="155">
                    <a:moveTo>
                      <a:pt x="120" y="0"/>
                    </a:moveTo>
                    <a:lnTo>
                      <a:pt x="120" y="10"/>
                    </a:lnTo>
                    <a:lnTo>
                      <a:pt x="124" y="14"/>
                    </a:lnTo>
                    <a:lnTo>
                      <a:pt x="144" y="14"/>
                    </a:lnTo>
                    <a:lnTo>
                      <a:pt x="144" y="20"/>
                    </a:lnTo>
                    <a:lnTo>
                      <a:pt x="129" y="20"/>
                    </a:lnTo>
                    <a:lnTo>
                      <a:pt x="129" y="37"/>
                    </a:lnTo>
                    <a:lnTo>
                      <a:pt x="123" y="29"/>
                    </a:lnTo>
                    <a:lnTo>
                      <a:pt x="123" y="40"/>
                    </a:lnTo>
                    <a:lnTo>
                      <a:pt x="114" y="50"/>
                    </a:lnTo>
                    <a:lnTo>
                      <a:pt x="109" y="44"/>
                    </a:lnTo>
                    <a:lnTo>
                      <a:pt x="100" y="51"/>
                    </a:lnTo>
                    <a:lnTo>
                      <a:pt x="99" y="49"/>
                    </a:lnTo>
                    <a:lnTo>
                      <a:pt x="88" y="49"/>
                    </a:lnTo>
                    <a:lnTo>
                      <a:pt x="94" y="42"/>
                    </a:lnTo>
                    <a:lnTo>
                      <a:pt x="94" y="39"/>
                    </a:lnTo>
                    <a:lnTo>
                      <a:pt x="88" y="34"/>
                    </a:lnTo>
                    <a:lnTo>
                      <a:pt x="88" y="26"/>
                    </a:lnTo>
                    <a:lnTo>
                      <a:pt x="81" y="34"/>
                    </a:lnTo>
                    <a:lnTo>
                      <a:pt x="81" y="49"/>
                    </a:lnTo>
                    <a:lnTo>
                      <a:pt x="73" y="49"/>
                    </a:lnTo>
                    <a:lnTo>
                      <a:pt x="62" y="60"/>
                    </a:lnTo>
                    <a:lnTo>
                      <a:pt x="58" y="60"/>
                    </a:lnTo>
                    <a:lnTo>
                      <a:pt x="52" y="67"/>
                    </a:lnTo>
                    <a:lnTo>
                      <a:pt x="30" y="67"/>
                    </a:lnTo>
                    <a:lnTo>
                      <a:pt x="38" y="77"/>
                    </a:lnTo>
                    <a:lnTo>
                      <a:pt x="38" y="93"/>
                    </a:lnTo>
                    <a:lnTo>
                      <a:pt x="30" y="102"/>
                    </a:lnTo>
                    <a:lnTo>
                      <a:pt x="22" y="93"/>
                    </a:lnTo>
                    <a:lnTo>
                      <a:pt x="5" y="93"/>
                    </a:lnTo>
                    <a:lnTo>
                      <a:pt x="5" y="104"/>
                    </a:lnTo>
                    <a:lnTo>
                      <a:pt x="0" y="111"/>
                    </a:lnTo>
                    <a:lnTo>
                      <a:pt x="0" y="126"/>
                    </a:lnTo>
                    <a:lnTo>
                      <a:pt x="10" y="138"/>
                    </a:lnTo>
                    <a:lnTo>
                      <a:pt x="26" y="138"/>
                    </a:lnTo>
                    <a:lnTo>
                      <a:pt x="50" y="109"/>
                    </a:lnTo>
                    <a:lnTo>
                      <a:pt x="72" y="109"/>
                    </a:lnTo>
                    <a:lnTo>
                      <a:pt x="75" y="103"/>
                    </a:lnTo>
                    <a:lnTo>
                      <a:pt x="80" y="109"/>
                    </a:lnTo>
                    <a:lnTo>
                      <a:pt x="79" y="115"/>
                    </a:lnTo>
                    <a:lnTo>
                      <a:pt x="99" y="135"/>
                    </a:lnTo>
                    <a:lnTo>
                      <a:pt x="99" y="143"/>
                    </a:lnTo>
                    <a:lnTo>
                      <a:pt x="104" y="140"/>
                    </a:lnTo>
                    <a:lnTo>
                      <a:pt x="101" y="135"/>
                    </a:lnTo>
                    <a:lnTo>
                      <a:pt x="104" y="132"/>
                    </a:lnTo>
                    <a:lnTo>
                      <a:pt x="107" y="135"/>
                    </a:lnTo>
                    <a:lnTo>
                      <a:pt x="109" y="134"/>
                    </a:lnTo>
                    <a:lnTo>
                      <a:pt x="88" y="108"/>
                    </a:lnTo>
                    <a:lnTo>
                      <a:pt x="88" y="99"/>
                    </a:lnTo>
                    <a:lnTo>
                      <a:pt x="94" y="99"/>
                    </a:lnTo>
                    <a:lnTo>
                      <a:pt x="94" y="104"/>
                    </a:lnTo>
                    <a:lnTo>
                      <a:pt x="114" y="127"/>
                    </a:lnTo>
                    <a:lnTo>
                      <a:pt x="114" y="134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7" y="154"/>
                    </a:lnTo>
                    <a:lnTo>
                      <a:pt x="137" y="143"/>
                    </a:lnTo>
                    <a:lnTo>
                      <a:pt x="131" y="136"/>
                    </a:lnTo>
                    <a:lnTo>
                      <a:pt x="137" y="130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3" y="126"/>
                    </a:lnTo>
                    <a:lnTo>
                      <a:pt x="147" y="117"/>
                    </a:lnTo>
                    <a:lnTo>
                      <a:pt x="150" y="113"/>
                    </a:lnTo>
                    <a:lnTo>
                      <a:pt x="150" y="98"/>
                    </a:lnTo>
                    <a:lnTo>
                      <a:pt x="157" y="90"/>
                    </a:lnTo>
                    <a:lnTo>
                      <a:pt x="160" y="93"/>
                    </a:lnTo>
                    <a:lnTo>
                      <a:pt x="166" y="93"/>
                    </a:lnTo>
                    <a:lnTo>
                      <a:pt x="163" y="97"/>
                    </a:lnTo>
                    <a:lnTo>
                      <a:pt x="169" y="103"/>
                    </a:lnTo>
                    <a:lnTo>
                      <a:pt x="172" y="98"/>
                    </a:lnTo>
                    <a:lnTo>
                      <a:pt x="177" y="98"/>
                    </a:lnTo>
                    <a:lnTo>
                      <a:pt x="177" y="95"/>
                    </a:lnTo>
                    <a:lnTo>
                      <a:pt x="175" y="95"/>
                    </a:lnTo>
                    <a:lnTo>
                      <a:pt x="171" y="93"/>
                    </a:lnTo>
                    <a:lnTo>
                      <a:pt x="180" y="81"/>
                    </a:lnTo>
                    <a:lnTo>
                      <a:pt x="180" y="98"/>
                    </a:lnTo>
                    <a:lnTo>
                      <a:pt x="183" y="98"/>
                    </a:lnTo>
                    <a:lnTo>
                      <a:pt x="183" y="0"/>
                    </a:lnTo>
                    <a:lnTo>
                      <a:pt x="120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grayWhite">
              <a:xfrm>
                <a:off x="4605" y="2991"/>
                <a:ext cx="782" cy="553"/>
              </a:xfrm>
              <a:custGeom>
                <a:avLst/>
                <a:gdLst/>
                <a:ahLst/>
                <a:cxnLst>
                  <a:cxn ang="0">
                    <a:pos x="22" y="145"/>
                  </a:cxn>
                  <a:cxn ang="0">
                    <a:pos x="71" y="96"/>
                  </a:cxn>
                  <a:cxn ang="0">
                    <a:pos x="101" y="130"/>
                  </a:cxn>
                  <a:cxn ang="0">
                    <a:pos x="84" y="128"/>
                  </a:cxn>
                  <a:cxn ang="0">
                    <a:pos x="155" y="123"/>
                  </a:cxn>
                  <a:cxn ang="0">
                    <a:pos x="172" y="79"/>
                  </a:cxn>
                  <a:cxn ang="0">
                    <a:pos x="172" y="89"/>
                  </a:cxn>
                  <a:cxn ang="0">
                    <a:pos x="160" y="123"/>
                  </a:cxn>
                  <a:cxn ang="0">
                    <a:pos x="216" y="95"/>
                  </a:cxn>
                  <a:cxn ang="0">
                    <a:pos x="330" y="16"/>
                  </a:cxn>
                  <a:cxn ang="0">
                    <a:pos x="412" y="20"/>
                  </a:cxn>
                  <a:cxn ang="0">
                    <a:pos x="503" y="10"/>
                  </a:cxn>
                  <a:cxn ang="0">
                    <a:pos x="602" y="51"/>
                  </a:cxn>
                  <a:cxn ang="0">
                    <a:pos x="718" y="65"/>
                  </a:cxn>
                  <a:cxn ang="0">
                    <a:pos x="775" y="112"/>
                  </a:cxn>
                  <a:cxn ang="0">
                    <a:pos x="731" y="148"/>
                  </a:cxn>
                  <a:cxn ang="0">
                    <a:pos x="707" y="194"/>
                  </a:cxn>
                  <a:cxn ang="0">
                    <a:pos x="678" y="196"/>
                  </a:cxn>
                  <a:cxn ang="0">
                    <a:pos x="687" y="132"/>
                  </a:cxn>
                  <a:cxn ang="0">
                    <a:pos x="650" y="166"/>
                  </a:cxn>
                  <a:cxn ang="0">
                    <a:pos x="623" y="196"/>
                  </a:cxn>
                  <a:cxn ang="0">
                    <a:pos x="632" y="228"/>
                  </a:cxn>
                  <a:cxn ang="0">
                    <a:pos x="600" y="276"/>
                  </a:cxn>
                  <a:cxn ang="0">
                    <a:pos x="605" y="315"/>
                  </a:cxn>
                  <a:cxn ang="0">
                    <a:pos x="602" y="296"/>
                  </a:cxn>
                  <a:cxn ang="0">
                    <a:pos x="572" y="299"/>
                  </a:cxn>
                  <a:cxn ang="0">
                    <a:pos x="594" y="356"/>
                  </a:cxn>
                  <a:cxn ang="0">
                    <a:pos x="539" y="423"/>
                  </a:cxn>
                  <a:cxn ang="0">
                    <a:pos x="524" y="442"/>
                  </a:cxn>
                  <a:cxn ang="0">
                    <a:pos x="504" y="507"/>
                  </a:cxn>
                  <a:cxn ang="0">
                    <a:pos x="477" y="508"/>
                  </a:cxn>
                  <a:cxn ang="0">
                    <a:pos x="510" y="552"/>
                  </a:cxn>
                  <a:cxn ang="0">
                    <a:pos x="455" y="449"/>
                  </a:cxn>
                  <a:cxn ang="0">
                    <a:pos x="391" y="428"/>
                  </a:cxn>
                  <a:cxn ang="0">
                    <a:pos x="361" y="495"/>
                  </a:cxn>
                  <a:cxn ang="0">
                    <a:pos x="338" y="530"/>
                  </a:cxn>
                  <a:cxn ang="0">
                    <a:pos x="298" y="425"/>
                  </a:cxn>
                  <a:cxn ang="0">
                    <a:pos x="267" y="436"/>
                  </a:cxn>
                  <a:cxn ang="0">
                    <a:pos x="241" y="391"/>
                  </a:cxn>
                  <a:cxn ang="0">
                    <a:pos x="160" y="366"/>
                  </a:cxn>
                  <a:cxn ang="0">
                    <a:pos x="188" y="414"/>
                  </a:cxn>
                  <a:cxn ang="0">
                    <a:pos x="167" y="445"/>
                  </a:cxn>
                  <a:cxn ang="0">
                    <a:pos x="136" y="434"/>
                  </a:cxn>
                  <a:cxn ang="0">
                    <a:pos x="85" y="355"/>
                  </a:cxn>
                  <a:cxn ang="0">
                    <a:pos x="106" y="310"/>
                  </a:cxn>
                  <a:cxn ang="0">
                    <a:pos x="119" y="276"/>
                  </a:cxn>
                  <a:cxn ang="0">
                    <a:pos x="106" y="162"/>
                  </a:cxn>
                  <a:cxn ang="0">
                    <a:pos x="61" y="138"/>
                  </a:cxn>
                  <a:cxn ang="0">
                    <a:pos x="39" y="150"/>
                  </a:cxn>
                  <a:cxn ang="0">
                    <a:pos x="0" y="162"/>
                  </a:cxn>
                </a:cxnLst>
                <a:rect l="0" t="0" r="r" b="b"/>
                <a:pathLst>
                  <a:path w="782" h="553">
                    <a:moveTo>
                      <a:pt x="0" y="162"/>
                    </a:moveTo>
                    <a:lnTo>
                      <a:pt x="22" y="145"/>
                    </a:lnTo>
                    <a:lnTo>
                      <a:pt x="44" y="112"/>
                    </a:lnTo>
                    <a:lnTo>
                      <a:pt x="71" y="96"/>
                    </a:lnTo>
                    <a:lnTo>
                      <a:pt x="98" y="115"/>
                    </a:lnTo>
                    <a:lnTo>
                      <a:pt x="101" y="130"/>
                    </a:lnTo>
                    <a:lnTo>
                      <a:pt x="95" y="130"/>
                    </a:lnTo>
                    <a:lnTo>
                      <a:pt x="84" y="128"/>
                    </a:lnTo>
                    <a:lnTo>
                      <a:pt x="98" y="145"/>
                    </a:lnTo>
                    <a:lnTo>
                      <a:pt x="155" y="123"/>
                    </a:lnTo>
                    <a:lnTo>
                      <a:pt x="147" y="107"/>
                    </a:lnTo>
                    <a:lnTo>
                      <a:pt x="172" y="79"/>
                    </a:lnTo>
                    <a:lnTo>
                      <a:pt x="188" y="79"/>
                    </a:lnTo>
                    <a:lnTo>
                      <a:pt x="172" y="89"/>
                    </a:lnTo>
                    <a:lnTo>
                      <a:pt x="160" y="109"/>
                    </a:lnTo>
                    <a:lnTo>
                      <a:pt x="160" y="123"/>
                    </a:lnTo>
                    <a:lnTo>
                      <a:pt x="183" y="138"/>
                    </a:lnTo>
                    <a:lnTo>
                      <a:pt x="216" y="95"/>
                    </a:lnTo>
                    <a:lnTo>
                      <a:pt x="330" y="45"/>
                    </a:lnTo>
                    <a:lnTo>
                      <a:pt x="330" y="16"/>
                    </a:lnTo>
                    <a:lnTo>
                      <a:pt x="382" y="5"/>
                    </a:lnTo>
                    <a:lnTo>
                      <a:pt x="412" y="20"/>
                    </a:lnTo>
                    <a:lnTo>
                      <a:pt x="481" y="0"/>
                    </a:lnTo>
                    <a:lnTo>
                      <a:pt x="503" y="10"/>
                    </a:lnTo>
                    <a:lnTo>
                      <a:pt x="549" y="61"/>
                    </a:lnTo>
                    <a:lnTo>
                      <a:pt x="602" y="51"/>
                    </a:lnTo>
                    <a:lnTo>
                      <a:pt x="635" y="69"/>
                    </a:lnTo>
                    <a:lnTo>
                      <a:pt x="718" y="65"/>
                    </a:lnTo>
                    <a:lnTo>
                      <a:pt x="781" y="84"/>
                    </a:lnTo>
                    <a:lnTo>
                      <a:pt x="775" y="112"/>
                    </a:lnTo>
                    <a:lnTo>
                      <a:pt x="722" y="130"/>
                    </a:lnTo>
                    <a:lnTo>
                      <a:pt x="731" y="148"/>
                    </a:lnTo>
                    <a:lnTo>
                      <a:pt x="708" y="158"/>
                    </a:lnTo>
                    <a:lnTo>
                      <a:pt x="707" y="194"/>
                    </a:lnTo>
                    <a:lnTo>
                      <a:pt x="686" y="218"/>
                    </a:lnTo>
                    <a:lnTo>
                      <a:pt x="678" y="196"/>
                    </a:lnTo>
                    <a:lnTo>
                      <a:pt x="689" y="175"/>
                    </a:lnTo>
                    <a:lnTo>
                      <a:pt x="687" y="132"/>
                    </a:lnTo>
                    <a:lnTo>
                      <a:pt x="666" y="154"/>
                    </a:lnTo>
                    <a:lnTo>
                      <a:pt x="650" y="166"/>
                    </a:lnTo>
                    <a:lnTo>
                      <a:pt x="634" y="147"/>
                    </a:lnTo>
                    <a:lnTo>
                      <a:pt x="623" y="196"/>
                    </a:lnTo>
                    <a:lnTo>
                      <a:pt x="635" y="196"/>
                    </a:lnTo>
                    <a:lnTo>
                      <a:pt x="632" y="228"/>
                    </a:lnTo>
                    <a:lnTo>
                      <a:pt x="618" y="263"/>
                    </a:lnTo>
                    <a:lnTo>
                      <a:pt x="600" y="276"/>
                    </a:lnTo>
                    <a:lnTo>
                      <a:pt x="615" y="299"/>
                    </a:lnTo>
                    <a:lnTo>
                      <a:pt x="605" y="315"/>
                    </a:lnTo>
                    <a:lnTo>
                      <a:pt x="602" y="301"/>
                    </a:lnTo>
                    <a:lnTo>
                      <a:pt x="602" y="296"/>
                    </a:lnTo>
                    <a:lnTo>
                      <a:pt x="590" y="288"/>
                    </a:lnTo>
                    <a:lnTo>
                      <a:pt x="572" y="299"/>
                    </a:lnTo>
                    <a:lnTo>
                      <a:pt x="588" y="337"/>
                    </a:lnTo>
                    <a:lnTo>
                      <a:pt x="594" y="356"/>
                    </a:lnTo>
                    <a:lnTo>
                      <a:pt x="574" y="408"/>
                    </a:lnTo>
                    <a:lnTo>
                      <a:pt x="539" y="423"/>
                    </a:lnTo>
                    <a:lnTo>
                      <a:pt x="509" y="420"/>
                    </a:lnTo>
                    <a:lnTo>
                      <a:pt x="524" y="442"/>
                    </a:lnTo>
                    <a:lnTo>
                      <a:pt x="525" y="472"/>
                    </a:lnTo>
                    <a:lnTo>
                      <a:pt x="504" y="507"/>
                    </a:lnTo>
                    <a:lnTo>
                      <a:pt x="480" y="488"/>
                    </a:lnTo>
                    <a:lnTo>
                      <a:pt x="477" y="508"/>
                    </a:lnTo>
                    <a:lnTo>
                      <a:pt x="495" y="526"/>
                    </a:lnTo>
                    <a:lnTo>
                      <a:pt x="510" y="552"/>
                    </a:lnTo>
                    <a:lnTo>
                      <a:pt x="485" y="536"/>
                    </a:lnTo>
                    <a:lnTo>
                      <a:pt x="455" y="449"/>
                    </a:lnTo>
                    <a:lnTo>
                      <a:pt x="418" y="426"/>
                    </a:lnTo>
                    <a:lnTo>
                      <a:pt x="391" y="428"/>
                    </a:lnTo>
                    <a:lnTo>
                      <a:pt x="356" y="477"/>
                    </a:lnTo>
                    <a:lnTo>
                      <a:pt x="361" y="495"/>
                    </a:lnTo>
                    <a:lnTo>
                      <a:pt x="349" y="530"/>
                    </a:lnTo>
                    <a:lnTo>
                      <a:pt x="338" y="530"/>
                    </a:lnTo>
                    <a:lnTo>
                      <a:pt x="298" y="457"/>
                    </a:lnTo>
                    <a:lnTo>
                      <a:pt x="298" y="425"/>
                    </a:lnTo>
                    <a:lnTo>
                      <a:pt x="290" y="437"/>
                    </a:lnTo>
                    <a:lnTo>
                      <a:pt x="267" y="436"/>
                    </a:lnTo>
                    <a:lnTo>
                      <a:pt x="276" y="416"/>
                    </a:lnTo>
                    <a:lnTo>
                      <a:pt x="241" y="391"/>
                    </a:lnTo>
                    <a:lnTo>
                      <a:pt x="197" y="391"/>
                    </a:lnTo>
                    <a:lnTo>
                      <a:pt x="160" y="366"/>
                    </a:lnTo>
                    <a:lnTo>
                      <a:pt x="157" y="391"/>
                    </a:lnTo>
                    <a:lnTo>
                      <a:pt x="188" y="414"/>
                    </a:lnTo>
                    <a:lnTo>
                      <a:pt x="199" y="414"/>
                    </a:lnTo>
                    <a:lnTo>
                      <a:pt x="167" y="445"/>
                    </a:lnTo>
                    <a:lnTo>
                      <a:pt x="136" y="452"/>
                    </a:lnTo>
                    <a:lnTo>
                      <a:pt x="136" y="434"/>
                    </a:lnTo>
                    <a:lnTo>
                      <a:pt x="91" y="372"/>
                    </a:lnTo>
                    <a:lnTo>
                      <a:pt x="85" y="355"/>
                    </a:lnTo>
                    <a:lnTo>
                      <a:pt x="109" y="335"/>
                    </a:lnTo>
                    <a:lnTo>
                      <a:pt x="106" y="310"/>
                    </a:lnTo>
                    <a:lnTo>
                      <a:pt x="106" y="282"/>
                    </a:lnTo>
                    <a:lnTo>
                      <a:pt x="119" y="276"/>
                    </a:lnTo>
                    <a:lnTo>
                      <a:pt x="106" y="263"/>
                    </a:lnTo>
                    <a:lnTo>
                      <a:pt x="106" y="162"/>
                    </a:lnTo>
                    <a:lnTo>
                      <a:pt x="43" y="162"/>
                    </a:lnTo>
                    <a:lnTo>
                      <a:pt x="61" y="138"/>
                    </a:lnTo>
                    <a:lnTo>
                      <a:pt x="60" y="130"/>
                    </a:lnTo>
                    <a:lnTo>
                      <a:pt x="39" y="150"/>
                    </a:lnTo>
                    <a:lnTo>
                      <a:pt x="32" y="162"/>
                    </a:lnTo>
                    <a:lnTo>
                      <a:pt x="0" y="162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grayWhite">
              <a:xfrm>
                <a:off x="5221" y="3217"/>
                <a:ext cx="68" cy="11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14"/>
                  </a:cxn>
                  <a:cxn ang="0">
                    <a:pos x="39" y="23"/>
                  </a:cxn>
                  <a:cxn ang="0">
                    <a:pos x="41" y="38"/>
                  </a:cxn>
                  <a:cxn ang="0">
                    <a:pos x="33" y="58"/>
                  </a:cxn>
                  <a:cxn ang="0">
                    <a:pos x="22" y="77"/>
                  </a:cxn>
                  <a:cxn ang="0">
                    <a:pos x="5" y="89"/>
                  </a:cxn>
                  <a:cxn ang="0">
                    <a:pos x="0" y="110"/>
                  </a:cxn>
                  <a:cxn ang="0">
                    <a:pos x="7" y="112"/>
                  </a:cxn>
                  <a:cxn ang="0">
                    <a:pos x="7" y="92"/>
                  </a:cxn>
                  <a:cxn ang="0">
                    <a:pos x="31" y="91"/>
                  </a:cxn>
                  <a:cxn ang="0">
                    <a:pos x="49" y="78"/>
                  </a:cxn>
                  <a:cxn ang="0">
                    <a:pos x="49" y="51"/>
                  </a:cxn>
                  <a:cxn ang="0">
                    <a:pos x="55" y="41"/>
                  </a:cxn>
                  <a:cxn ang="0">
                    <a:pos x="46" y="24"/>
                  </a:cxn>
                  <a:cxn ang="0">
                    <a:pos x="59" y="19"/>
                  </a:cxn>
                  <a:cxn ang="0">
                    <a:pos x="67" y="5"/>
                  </a:cxn>
                  <a:cxn ang="0">
                    <a:pos x="49" y="7"/>
                  </a:cxn>
                  <a:cxn ang="0">
                    <a:pos x="45" y="0"/>
                  </a:cxn>
                </a:cxnLst>
                <a:rect l="0" t="0" r="r" b="b"/>
                <a:pathLst>
                  <a:path w="68" h="113">
                    <a:moveTo>
                      <a:pt x="45" y="0"/>
                    </a:moveTo>
                    <a:lnTo>
                      <a:pt x="45" y="14"/>
                    </a:lnTo>
                    <a:lnTo>
                      <a:pt x="39" y="23"/>
                    </a:lnTo>
                    <a:lnTo>
                      <a:pt x="41" y="38"/>
                    </a:lnTo>
                    <a:lnTo>
                      <a:pt x="33" y="58"/>
                    </a:lnTo>
                    <a:lnTo>
                      <a:pt x="22" y="77"/>
                    </a:lnTo>
                    <a:lnTo>
                      <a:pt x="5" y="89"/>
                    </a:lnTo>
                    <a:lnTo>
                      <a:pt x="0" y="110"/>
                    </a:lnTo>
                    <a:lnTo>
                      <a:pt x="7" y="112"/>
                    </a:lnTo>
                    <a:lnTo>
                      <a:pt x="7" y="92"/>
                    </a:lnTo>
                    <a:lnTo>
                      <a:pt x="31" y="91"/>
                    </a:lnTo>
                    <a:lnTo>
                      <a:pt x="49" y="78"/>
                    </a:lnTo>
                    <a:lnTo>
                      <a:pt x="49" y="51"/>
                    </a:lnTo>
                    <a:lnTo>
                      <a:pt x="55" y="41"/>
                    </a:lnTo>
                    <a:lnTo>
                      <a:pt x="46" y="24"/>
                    </a:lnTo>
                    <a:lnTo>
                      <a:pt x="59" y="19"/>
                    </a:lnTo>
                    <a:lnTo>
                      <a:pt x="67" y="5"/>
                    </a:lnTo>
                    <a:lnTo>
                      <a:pt x="49" y="7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grayWhite">
              <a:xfrm>
                <a:off x="4967" y="3518"/>
                <a:ext cx="17" cy="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1"/>
                  </a:cxn>
                  <a:cxn ang="0">
                    <a:pos x="5" y="25"/>
                  </a:cxn>
                  <a:cxn ang="0">
                    <a:pos x="16" y="15"/>
                  </a:cxn>
                  <a:cxn ang="0">
                    <a:pos x="8" y="0"/>
                  </a:cxn>
                </a:cxnLst>
                <a:rect l="0" t="0" r="r" b="b"/>
                <a:pathLst>
                  <a:path w="17" h="26">
                    <a:moveTo>
                      <a:pt x="8" y="0"/>
                    </a:moveTo>
                    <a:lnTo>
                      <a:pt x="0" y="11"/>
                    </a:lnTo>
                    <a:lnTo>
                      <a:pt x="5" y="25"/>
                    </a:lnTo>
                    <a:lnTo>
                      <a:pt x="16" y="15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grayWhite">
              <a:xfrm>
                <a:off x="5069" y="3545"/>
                <a:ext cx="158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"/>
                  </a:cxn>
                  <a:cxn ang="0">
                    <a:pos x="58" y="29"/>
                  </a:cxn>
                  <a:cxn ang="0">
                    <a:pos x="53" y="43"/>
                  </a:cxn>
                  <a:cxn ang="0">
                    <a:pos x="82" y="55"/>
                  </a:cxn>
                  <a:cxn ang="0">
                    <a:pos x="157" y="55"/>
                  </a:cxn>
                  <a:cxn ang="0">
                    <a:pos x="75" y="67"/>
                  </a:cxn>
                  <a:cxn ang="0">
                    <a:pos x="53" y="43"/>
                  </a:cxn>
                  <a:cxn ang="0">
                    <a:pos x="32" y="38"/>
                  </a:cxn>
                  <a:cxn ang="0">
                    <a:pos x="0" y="0"/>
                  </a:cxn>
                </a:cxnLst>
                <a:rect l="0" t="0" r="r" b="b"/>
                <a:pathLst>
                  <a:path w="158" h="68">
                    <a:moveTo>
                      <a:pt x="0" y="0"/>
                    </a:moveTo>
                    <a:lnTo>
                      <a:pt x="23" y="5"/>
                    </a:lnTo>
                    <a:lnTo>
                      <a:pt x="58" y="29"/>
                    </a:lnTo>
                    <a:lnTo>
                      <a:pt x="53" y="43"/>
                    </a:lnTo>
                    <a:lnTo>
                      <a:pt x="82" y="55"/>
                    </a:lnTo>
                    <a:lnTo>
                      <a:pt x="157" y="55"/>
                    </a:lnTo>
                    <a:lnTo>
                      <a:pt x="75" y="67"/>
                    </a:lnTo>
                    <a:lnTo>
                      <a:pt x="53" y="43"/>
                    </a:lnTo>
                    <a:lnTo>
                      <a:pt x="32" y="3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grayWhite">
              <a:xfrm>
                <a:off x="5195" y="3601"/>
                <a:ext cx="169" cy="159"/>
              </a:xfrm>
              <a:custGeom>
                <a:avLst/>
                <a:gdLst/>
                <a:ahLst/>
                <a:cxnLst>
                  <a:cxn ang="0">
                    <a:pos x="135" y="155"/>
                  </a:cxn>
                  <a:cxn ang="0">
                    <a:pos x="127" y="152"/>
                  </a:cxn>
                  <a:cxn ang="0">
                    <a:pos x="110" y="134"/>
                  </a:cxn>
                  <a:cxn ang="0">
                    <a:pos x="92" y="130"/>
                  </a:cxn>
                  <a:cxn ang="0">
                    <a:pos x="88" y="119"/>
                  </a:cxn>
                  <a:cxn ang="0">
                    <a:pos x="78" y="111"/>
                  </a:cxn>
                  <a:cxn ang="0">
                    <a:pos x="62" y="111"/>
                  </a:cxn>
                  <a:cxn ang="0">
                    <a:pos x="44" y="118"/>
                  </a:cxn>
                  <a:cxn ang="0">
                    <a:pos x="28" y="121"/>
                  </a:cxn>
                  <a:cxn ang="0">
                    <a:pos x="10" y="121"/>
                  </a:cxn>
                  <a:cxn ang="0">
                    <a:pos x="10" y="109"/>
                  </a:cxn>
                  <a:cxn ang="0">
                    <a:pos x="3" y="91"/>
                  </a:cxn>
                  <a:cxn ang="0">
                    <a:pos x="2" y="81"/>
                  </a:cxn>
                  <a:cxn ang="0">
                    <a:pos x="2" y="56"/>
                  </a:cxn>
                  <a:cxn ang="0">
                    <a:pos x="31" y="43"/>
                  </a:cxn>
                  <a:cxn ang="0">
                    <a:pos x="34" y="29"/>
                  </a:cxn>
                  <a:cxn ang="0">
                    <a:pos x="40" y="30"/>
                  </a:cxn>
                  <a:cxn ang="0">
                    <a:pos x="55" y="15"/>
                  </a:cxn>
                  <a:cxn ang="0">
                    <a:pos x="70" y="17"/>
                  </a:cxn>
                  <a:cxn ang="0">
                    <a:pos x="80" y="7"/>
                  </a:cxn>
                  <a:cxn ang="0">
                    <a:pos x="89" y="5"/>
                  </a:cxn>
                  <a:cxn ang="0">
                    <a:pos x="103" y="24"/>
                  </a:cxn>
                  <a:cxn ang="0">
                    <a:pos x="116" y="30"/>
                  </a:cxn>
                  <a:cxn ang="0">
                    <a:pos x="117" y="11"/>
                  </a:cxn>
                  <a:cxn ang="0">
                    <a:pos x="122" y="0"/>
                  </a:cxn>
                  <a:cxn ang="0">
                    <a:pos x="132" y="15"/>
                  </a:cxn>
                  <a:cxn ang="0">
                    <a:pos x="140" y="43"/>
                  </a:cxn>
                  <a:cxn ang="0">
                    <a:pos x="156" y="59"/>
                  </a:cxn>
                  <a:cxn ang="0">
                    <a:pos x="165" y="72"/>
                  </a:cxn>
                  <a:cxn ang="0">
                    <a:pos x="168" y="95"/>
                  </a:cxn>
                  <a:cxn ang="0">
                    <a:pos x="157" y="121"/>
                  </a:cxn>
                  <a:cxn ang="0">
                    <a:pos x="155" y="145"/>
                  </a:cxn>
                  <a:cxn ang="0">
                    <a:pos x="140" y="154"/>
                  </a:cxn>
                </a:cxnLst>
                <a:rect l="0" t="0" r="r" b="b"/>
                <a:pathLst>
                  <a:path w="169" h="159">
                    <a:moveTo>
                      <a:pt x="140" y="154"/>
                    </a:moveTo>
                    <a:lnTo>
                      <a:pt x="135" y="155"/>
                    </a:lnTo>
                    <a:lnTo>
                      <a:pt x="132" y="158"/>
                    </a:lnTo>
                    <a:lnTo>
                      <a:pt x="127" y="152"/>
                    </a:lnTo>
                    <a:lnTo>
                      <a:pt x="112" y="145"/>
                    </a:lnTo>
                    <a:lnTo>
                      <a:pt x="110" y="134"/>
                    </a:lnTo>
                    <a:lnTo>
                      <a:pt x="105" y="130"/>
                    </a:lnTo>
                    <a:lnTo>
                      <a:pt x="92" y="130"/>
                    </a:lnTo>
                    <a:lnTo>
                      <a:pt x="92" y="122"/>
                    </a:lnTo>
                    <a:lnTo>
                      <a:pt x="88" y="119"/>
                    </a:lnTo>
                    <a:lnTo>
                      <a:pt x="87" y="112"/>
                    </a:lnTo>
                    <a:lnTo>
                      <a:pt x="78" y="111"/>
                    </a:lnTo>
                    <a:lnTo>
                      <a:pt x="70" y="109"/>
                    </a:lnTo>
                    <a:lnTo>
                      <a:pt x="62" y="111"/>
                    </a:lnTo>
                    <a:lnTo>
                      <a:pt x="62" y="112"/>
                    </a:lnTo>
                    <a:lnTo>
                      <a:pt x="44" y="118"/>
                    </a:lnTo>
                    <a:lnTo>
                      <a:pt x="44" y="121"/>
                    </a:lnTo>
                    <a:lnTo>
                      <a:pt x="28" y="121"/>
                    </a:lnTo>
                    <a:lnTo>
                      <a:pt x="20" y="126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09"/>
                    </a:lnTo>
                    <a:lnTo>
                      <a:pt x="7" y="99"/>
                    </a:lnTo>
                    <a:lnTo>
                      <a:pt x="3" y="91"/>
                    </a:lnTo>
                    <a:lnTo>
                      <a:pt x="5" y="84"/>
                    </a:lnTo>
                    <a:lnTo>
                      <a:pt x="2" y="81"/>
                    </a:lnTo>
                    <a:lnTo>
                      <a:pt x="0" y="66"/>
                    </a:lnTo>
                    <a:lnTo>
                      <a:pt x="2" y="56"/>
                    </a:lnTo>
                    <a:lnTo>
                      <a:pt x="11" y="48"/>
                    </a:lnTo>
                    <a:lnTo>
                      <a:pt x="31" y="43"/>
                    </a:lnTo>
                    <a:lnTo>
                      <a:pt x="36" y="36"/>
                    </a:lnTo>
                    <a:lnTo>
                      <a:pt x="34" y="29"/>
                    </a:lnTo>
                    <a:lnTo>
                      <a:pt x="39" y="27"/>
                    </a:lnTo>
                    <a:lnTo>
                      <a:pt x="40" y="30"/>
                    </a:lnTo>
                    <a:lnTo>
                      <a:pt x="42" y="25"/>
                    </a:lnTo>
                    <a:lnTo>
                      <a:pt x="55" y="15"/>
                    </a:lnTo>
                    <a:lnTo>
                      <a:pt x="62" y="20"/>
                    </a:lnTo>
                    <a:lnTo>
                      <a:pt x="70" y="17"/>
                    </a:lnTo>
                    <a:lnTo>
                      <a:pt x="72" y="9"/>
                    </a:lnTo>
                    <a:lnTo>
                      <a:pt x="80" y="7"/>
                    </a:lnTo>
                    <a:lnTo>
                      <a:pt x="78" y="1"/>
                    </a:lnTo>
                    <a:lnTo>
                      <a:pt x="89" y="5"/>
                    </a:lnTo>
                    <a:lnTo>
                      <a:pt x="98" y="3"/>
                    </a:lnTo>
                    <a:lnTo>
                      <a:pt x="103" y="24"/>
                    </a:lnTo>
                    <a:lnTo>
                      <a:pt x="110" y="30"/>
                    </a:lnTo>
                    <a:lnTo>
                      <a:pt x="116" y="30"/>
                    </a:lnTo>
                    <a:lnTo>
                      <a:pt x="119" y="17"/>
                    </a:lnTo>
                    <a:lnTo>
                      <a:pt x="117" y="11"/>
                    </a:lnTo>
                    <a:lnTo>
                      <a:pt x="119" y="1"/>
                    </a:lnTo>
                    <a:lnTo>
                      <a:pt x="122" y="0"/>
                    </a:lnTo>
                    <a:lnTo>
                      <a:pt x="127" y="12"/>
                    </a:lnTo>
                    <a:lnTo>
                      <a:pt x="132" y="15"/>
                    </a:lnTo>
                    <a:lnTo>
                      <a:pt x="135" y="27"/>
                    </a:lnTo>
                    <a:lnTo>
                      <a:pt x="140" y="43"/>
                    </a:lnTo>
                    <a:lnTo>
                      <a:pt x="147" y="47"/>
                    </a:lnTo>
                    <a:lnTo>
                      <a:pt x="156" y="59"/>
                    </a:lnTo>
                    <a:lnTo>
                      <a:pt x="157" y="65"/>
                    </a:lnTo>
                    <a:lnTo>
                      <a:pt x="165" y="72"/>
                    </a:lnTo>
                    <a:lnTo>
                      <a:pt x="168" y="85"/>
                    </a:lnTo>
                    <a:lnTo>
                      <a:pt x="168" y="95"/>
                    </a:lnTo>
                    <a:lnTo>
                      <a:pt x="165" y="111"/>
                    </a:lnTo>
                    <a:lnTo>
                      <a:pt x="157" y="121"/>
                    </a:lnTo>
                    <a:lnTo>
                      <a:pt x="155" y="134"/>
                    </a:lnTo>
                    <a:lnTo>
                      <a:pt x="155" y="145"/>
                    </a:lnTo>
                    <a:lnTo>
                      <a:pt x="147" y="147"/>
                    </a:lnTo>
                    <a:lnTo>
                      <a:pt x="140" y="154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grayWhite">
              <a:xfrm>
                <a:off x="5330" y="3768"/>
                <a:ext cx="17" cy="2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8" y="16"/>
                  </a:cxn>
                </a:cxnLst>
                <a:rect l="0" t="0" r="r" b="b"/>
                <a:pathLst>
                  <a:path w="17" h="20">
                    <a:moveTo>
                      <a:pt x="8" y="16"/>
                    </a:moveTo>
                    <a:lnTo>
                      <a:pt x="2" y="13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8" y="16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grayWhite">
              <a:xfrm>
                <a:off x="4739" y="3587"/>
                <a:ext cx="19" cy="7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9" y="20"/>
                  </a:cxn>
                  <a:cxn ang="0">
                    <a:pos x="14" y="0"/>
                  </a:cxn>
                  <a:cxn ang="0">
                    <a:pos x="18" y="30"/>
                  </a:cxn>
                  <a:cxn ang="0">
                    <a:pos x="12" y="67"/>
                  </a:cxn>
                  <a:cxn ang="0">
                    <a:pos x="0" y="75"/>
                  </a:cxn>
                  <a:cxn ang="0">
                    <a:pos x="0" y="57"/>
                  </a:cxn>
                  <a:cxn ang="0">
                    <a:pos x="3" y="45"/>
                  </a:cxn>
                  <a:cxn ang="0">
                    <a:pos x="2" y="26"/>
                  </a:cxn>
                </a:cxnLst>
                <a:rect l="0" t="0" r="r" b="b"/>
                <a:pathLst>
                  <a:path w="19" h="76">
                    <a:moveTo>
                      <a:pt x="2" y="26"/>
                    </a:moveTo>
                    <a:lnTo>
                      <a:pt x="9" y="20"/>
                    </a:lnTo>
                    <a:lnTo>
                      <a:pt x="14" y="0"/>
                    </a:lnTo>
                    <a:lnTo>
                      <a:pt x="18" y="30"/>
                    </a:lnTo>
                    <a:lnTo>
                      <a:pt x="12" y="67"/>
                    </a:lnTo>
                    <a:lnTo>
                      <a:pt x="0" y="75"/>
                    </a:lnTo>
                    <a:lnTo>
                      <a:pt x="0" y="57"/>
                    </a:lnTo>
                    <a:lnTo>
                      <a:pt x="3" y="45"/>
                    </a:lnTo>
                    <a:lnTo>
                      <a:pt x="2" y="26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 sz="4400">
                  <a:solidFill>
                    <a:srgbClr val="FFFFFF"/>
                  </a:solidFill>
                  <a:latin typeface="Lucida Handwriting" pitchFamily="66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1054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-33338" y="6454775"/>
            <a:ext cx="407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r>
              <a:rPr kumimoji="0" lang="en-US" altLang="zh-TW" sz="1200">
                <a:solidFill>
                  <a:srgbClr val="FFFF99"/>
                </a:solidFill>
                <a:latin typeface="Copperplate Gothic Light" pitchFamily="34" charset="0"/>
                <a:ea typeface="新細明體" pitchFamily="18" charset="-120"/>
              </a:rPr>
              <a:t>National Taiwan University</a:t>
            </a:r>
          </a:p>
          <a:p>
            <a:pPr eaLnBrk="0" hangingPunct="0">
              <a:defRPr/>
            </a:pPr>
            <a:r>
              <a:rPr kumimoji="0" lang="en-US" altLang="zh-TW" sz="1200">
                <a:solidFill>
                  <a:srgbClr val="FFFF99"/>
                </a:solidFill>
                <a:latin typeface="Copperplate Gothic Light" pitchFamily="34" charset="0"/>
                <a:ea typeface="新細明體" pitchFamily="18" charset="-120"/>
              </a:rPr>
              <a:t>The Center for Excellent Marketing Research</a:t>
            </a: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6248400" y="6564313"/>
            <a:ext cx="289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r>
              <a:rPr kumimoji="0" lang="zh-TW" altLang="zh-TW">
                <a:solidFill>
                  <a:srgbClr val="F00000"/>
                </a:solidFill>
                <a:latin typeface="Comic Sans MS" pitchFamily="66" charset="0"/>
                <a:ea typeface="標楷體" pitchFamily="65" charset="-120"/>
              </a:rPr>
              <a:t>任立中</a:t>
            </a:r>
            <a:r>
              <a:rPr kumimoji="0" lang="en-US" altLang="zh-TW" sz="1400">
                <a:solidFill>
                  <a:srgbClr val="F00000"/>
                </a:solidFill>
                <a:latin typeface="Times New Roman" pitchFamily="18" charset="0"/>
                <a:ea typeface="新細明體" pitchFamily="18" charset="-120"/>
              </a:rPr>
              <a:t>Lichung Jen</a:t>
            </a:r>
            <a:endParaRPr kumimoji="0" lang="en-US" altLang="zh-TW" sz="1400" b="1">
              <a:solidFill>
                <a:srgbClr val="F00000"/>
              </a:solidFill>
              <a:latin typeface="Bookman Old Style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5075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autoUpdateAnimBg="0"/>
      <p:bldP spid="1055" grpId="0" build="p" autoUpdateAnimBg="0">
        <p:tmplLst>
          <p:tmpl lvl="1">
            <p:tnLst>
              <p:par>
                <p:cTn presetID="2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1055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2">
            <p:tnLst>
              <p:par>
                <p:cTn presetID="2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1055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3">
            <p:tnLst>
              <p:par>
                <p:cTn presetID="2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1055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4">
            <p:tnLst>
              <p:par>
                <p:cTn presetID="2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1055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  <p:tmpl lvl="5">
            <p:tnLst>
              <p:par>
                <p:cTn presetID="2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1055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F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u"/>
        <a:defRPr sz="22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76200"/>
            <a:ext cx="6804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TW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2025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625" y="6499225"/>
            <a:ext cx="2133600" cy="255588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145F197-E23C-4B2F-9ABB-AA946CABC102}" type="datetime1">
              <a:rPr lang="zh-TW" altLang="en-US" smtClean="0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2021/12/13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225"/>
            <a:ext cx="6091238" cy="255588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0" kern="12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金梅流行書" pitchFamily="49" charset="-120"/>
                <a:cs typeface="+mn-cs"/>
              </a:defRPr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39378D">
                    <a:lumMod val="75000"/>
                  </a:srgbClr>
                </a:solidFill>
              </a:rPr>
              <a:t>消费者行为的异质性与动态性</a:t>
            </a:r>
            <a:endParaRPr lang="zh-TW" altLang="en-US" sz="1000">
              <a:solidFill>
                <a:srgbClr val="2557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208713"/>
            <a:ext cx="1049337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3C4DFD5-E715-420D-8703-BC4775CEEDC6}" type="slidenum">
              <a:rPr lang="zh-TW" altLang="en-US">
                <a:solidFill>
                  <a:prstClr val="black">
                    <a:lumMod val="75000"/>
                    <a:lumOff val="25000"/>
                    <a:alpha val="4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  <a:alpha val="40000"/>
                </a:prst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800">
              <a:solidFill>
                <a:prstClr val="white"/>
              </a:solidFill>
            </a:endParaRPr>
          </a:p>
        </p:txBody>
      </p:sp>
      <p:pic>
        <p:nvPicPr>
          <p:cNvPr id="8200" name="圖片 10" descr="TIMS_logo.em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8188" y="5842000"/>
            <a:ext cx="622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1"/>
          <p:cNvGrpSpPr>
            <a:grpSpLocks/>
          </p:cNvGrpSpPr>
          <p:nvPr userDrawn="1"/>
        </p:nvGrpSpPr>
        <p:grpSpPr bwMode="auto">
          <a:xfrm>
            <a:off x="2000250" y="6429375"/>
            <a:ext cx="6286500" cy="38100"/>
            <a:chOff x="2000232" y="6429396"/>
            <a:chExt cx="6286544" cy="38186"/>
          </a:xfrm>
        </p:grpSpPr>
        <p:cxnSp>
          <p:nvCxnSpPr>
            <p:cNvPr id="13" name="直線接點 12"/>
            <p:cNvCxnSpPr/>
            <p:nvPr userDrawn="1"/>
          </p:nvCxnSpPr>
          <p:spPr>
            <a:xfrm>
              <a:off x="2000232" y="6429396"/>
              <a:ext cx="6286544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 userDrawn="1"/>
          </p:nvCxnSpPr>
          <p:spPr>
            <a:xfrm>
              <a:off x="2000232" y="6467582"/>
              <a:ext cx="628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29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Tm="2000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TW" altLang="en-US" sz="3600" kern="1200">
          <a:solidFill>
            <a:srgbClr val="820000"/>
          </a:solidFill>
          <a:latin typeface="+mj-lt"/>
          <a:ea typeface="金梅毛行書" pitchFamily="49" charset="-120"/>
          <a:cs typeface="金梅毛行書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20000"/>
          </a:solidFill>
          <a:latin typeface="Trebuchet MS" pitchFamily="34" charset="0"/>
          <a:ea typeface="金梅毛行書"/>
          <a:cs typeface="金梅毛行書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rtl="0" eaLnBrk="0" fontAlgn="base" hangingPunct="0">
        <a:spcBef>
          <a:spcPts val="1200"/>
        </a:spcBef>
        <a:spcAft>
          <a:spcPct val="0"/>
        </a:spcAft>
        <a:buClr>
          <a:srgbClr val="A47C0C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Wingdings" pitchFamily="2" charset="2"/>
        <a:buChar char=""/>
        <a:defRPr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rtl="0" eaLnBrk="0" fontAlgn="base" hangingPunct="0">
        <a:spcBef>
          <a:spcPts val="1200"/>
        </a:spcBef>
        <a:spcAft>
          <a:spcPct val="0"/>
        </a:spcAft>
        <a:buClr>
          <a:srgbClr val="255775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en-US" sz="24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3381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zh-TW" altLang="en-US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zh-TW" altLang="en-US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D4ACA32F-FBC3-4FC8-AB07-13F2DB4D8368}" type="slidenum">
              <a:rPr lang="zh-TW" altLang="en-US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rPr>
              <a:pPr/>
              <a:t>‹#›</a:t>
            </a:fld>
            <a:endParaRPr lang="zh-TW" altLang="en-US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247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187450" y="2624138"/>
            <a:ext cx="6913563" cy="704850"/>
          </a:xfrm>
          <a:prstGeom prst="rect">
            <a:avLst/>
          </a:prstGeom>
          <a:solidFill>
            <a:srgbClr val="003366">
              <a:alpha val="30196"/>
            </a:srgbClr>
          </a:solidFill>
          <a:ln w="12700">
            <a:solidFill>
              <a:srgbClr val="C0C0C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187450" y="3357563"/>
            <a:ext cx="6913563" cy="1511597"/>
          </a:xfrm>
          <a:prstGeom prst="rect">
            <a:avLst/>
          </a:prstGeom>
          <a:solidFill>
            <a:srgbClr val="003366">
              <a:alpha val="30196"/>
            </a:srgbClr>
          </a:solidFill>
          <a:ln w="12700">
            <a:solidFill>
              <a:srgbClr val="C0C0C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187450" y="2636838"/>
            <a:ext cx="6919913" cy="7302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92213" y="2627313"/>
            <a:ext cx="6900862" cy="715962"/>
          </a:xfrm>
          <a:effectLst>
            <a:outerShdw dist="52363" dir="4557825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>
                <a:solidFill>
                  <a:schemeClr val="bg1"/>
                </a:solidFill>
                <a:latin typeface="Times New Roman" pitchFamily="18" charset="0"/>
              </a:rPr>
              <a:t>Chapter Twenty 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190625" y="3498850"/>
            <a:ext cx="6910388" cy="1298302"/>
          </a:xfrm>
          <a:effectLst>
            <a:outerShdw dist="52363" dir="4557825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Principal </a:t>
            </a:r>
            <a:r>
              <a:rPr lang="en-US" altLang="zh-TW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Component </a:t>
            </a:r>
            <a:r>
              <a:rPr lang="en-US" altLang="zh-TW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Analysis</a:t>
            </a:r>
          </a:p>
          <a:p>
            <a:pPr eaLnBrk="1" hangingPunct="1">
              <a:defRPr/>
            </a:pPr>
            <a:r>
              <a:rPr lang="en-US" altLang="zh-TW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Factor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</a:rPr>
              <a:t>單一抽象構念的總</a:t>
            </a:r>
            <a:r>
              <a:rPr lang="zh-TW" altLang="zh-TW" b="1" dirty="0" smtClean="0">
                <a:solidFill>
                  <a:srgbClr val="FF0000"/>
                </a:solidFill>
              </a:rPr>
              <a:t>指標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752600"/>
            <a:ext cx="7162800" cy="437356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總指標相當於多個題項的線性組合，如下所示：</a:t>
            </a:r>
          </a:p>
          <a:p>
            <a:pPr marL="0" indent="0">
              <a:buNone/>
            </a:pPr>
            <a:r>
              <a:rPr lang="en-US" altLang="zh-TW" sz="2000" dirty="0" smtClean="0"/>
              <a:t>	Y </a:t>
            </a:r>
            <a:r>
              <a:rPr lang="en-US" altLang="zh-TW" sz="2000" dirty="0"/>
              <a:t>= a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X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 + a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X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 +…+ </a:t>
            </a:r>
            <a:r>
              <a:rPr lang="en-US" altLang="zh-TW" sz="2000" dirty="0" err="1"/>
              <a:t>a</a:t>
            </a:r>
            <a:r>
              <a:rPr lang="en-US" altLang="zh-TW" sz="2000" baseline="-25000" dirty="0" err="1"/>
              <a:t>K</a:t>
            </a:r>
            <a:r>
              <a:rPr lang="en-US" altLang="zh-TW" sz="2000" dirty="0" err="1"/>
              <a:t>X</a:t>
            </a:r>
            <a:r>
              <a:rPr lang="en-US" altLang="zh-TW" sz="2000" baseline="-25000" dirty="0" err="1"/>
              <a:t>K</a:t>
            </a:r>
            <a:r>
              <a:rPr lang="en-US" altLang="zh-TW" sz="2000" dirty="0"/>
              <a:t>	</a:t>
            </a:r>
            <a:r>
              <a:rPr lang="zh-TW" altLang="en-US" sz="2000" dirty="0"/>
              <a:t>（</a:t>
            </a:r>
            <a:r>
              <a:rPr lang="en-US" altLang="zh-TW" sz="2000" dirty="0"/>
              <a:t>7-1</a:t>
            </a:r>
            <a:r>
              <a:rPr lang="zh-TW" altLang="en-US" sz="2000" dirty="0"/>
              <a:t>）</a:t>
            </a:r>
          </a:p>
          <a:p>
            <a:pPr marL="0" indent="0">
              <a:buNone/>
            </a:pPr>
            <a:r>
              <a:rPr lang="zh-TW" altLang="en-US" sz="2000" dirty="0"/>
              <a:t>式中</a:t>
            </a:r>
          </a:p>
          <a:p>
            <a:pPr marL="0" indent="0">
              <a:buNone/>
            </a:pPr>
            <a:r>
              <a:rPr lang="en-US" altLang="zh-TW" sz="2000" dirty="0"/>
              <a:t>Y = </a:t>
            </a:r>
            <a:r>
              <a:rPr lang="zh-TW" altLang="en-US" sz="2000" dirty="0"/>
              <a:t>總指標，是題項觀察值的線性組合或加權和；</a:t>
            </a:r>
          </a:p>
          <a:p>
            <a:pPr marL="0" indent="0">
              <a:buNone/>
            </a:pPr>
            <a:r>
              <a:rPr lang="en-US" altLang="zh-TW" sz="2000" dirty="0"/>
              <a:t>X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, X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,…,X</a:t>
            </a:r>
            <a:r>
              <a:rPr lang="en-US" altLang="zh-TW" sz="2000" baseline="-25000" dirty="0"/>
              <a:t>K</a:t>
            </a:r>
            <a:r>
              <a:rPr lang="en-US" altLang="zh-TW" sz="2000" dirty="0"/>
              <a:t> = K</a:t>
            </a:r>
            <a:r>
              <a:rPr lang="zh-TW" altLang="en-US" sz="2000" dirty="0"/>
              <a:t>個衡量題項，如忠誠度的衡量題項數為</a:t>
            </a:r>
            <a:r>
              <a:rPr lang="en-US" altLang="zh-TW" sz="2000" dirty="0"/>
              <a:t>K=3</a:t>
            </a:r>
            <a:r>
              <a:rPr lang="zh-TW" altLang="en-US" sz="2000" dirty="0"/>
              <a:t>；</a:t>
            </a:r>
          </a:p>
          <a:p>
            <a:pPr marL="0" indent="0">
              <a:buNone/>
            </a:pPr>
            <a:r>
              <a:rPr lang="en-US" altLang="zh-TW" sz="2000" dirty="0"/>
              <a:t>a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, a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,…,</a:t>
            </a:r>
            <a:r>
              <a:rPr lang="en-US" altLang="zh-TW" sz="2000" dirty="0" err="1"/>
              <a:t>a</a:t>
            </a:r>
            <a:r>
              <a:rPr lang="en-US" altLang="zh-TW" sz="2000" baseline="-25000" dirty="0" err="1"/>
              <a:t>K</a:t>
            </a:r>
            <a:r>
              <a:rPr lang="en-US" altLang="zh-TW" sz="2000" dirty="0"/>
              <a:t> = K</a:t>
            </a:r>
            <a:r>
              <a:rPr lang="zh-TW" altLang="en-US" sz="2000" dirty="0"/>
              <a:t>個衡量題項的權重，可透過統計方法計算而得。</a:t>
            </a:r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455118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權</a:t>
            </a:r>
            <a:r>
              <a:rPr lang="zh-TW" altLang="en-US" dirty="0" smtClean="0">
                <a:latin typeface="+mj-ea"/>
                <a:ea typeface="+mj-ea"/>
              </a:rPr>
              <a:t>重 </a:t>
            </a:r>
            <a:r>
              <a:rPr lang="en-US" altLang="zh-TW" dirty="0" smtClean="0">
                <a:latin typeface="+mj-ea"/>
                <a:ea typeface="+mj-ea"/>
              </a:rPr>
              <a:t>{a</a:t>
            </a:r>
            <a:r>
              <a:rPr lang="en-US" altLang="zh-TW" baseline="-25000" dirty="0" smtClean="0">
                <a:latin typeface="+mj-ea"/>
                <a:ea typeface="+mj-ea"/>
              </a:rPr>
              <a:t>1</a:t>
            </a:r>
            <a:r>
              <a:rPr lang="en-US" altLang="zh-TW" dirty="0">
                <a:latin typeface="+mj-ea"/>
                <a:ea typeface="+mj-ea"/>
              </a:rPr>
              <a:t>, a</a:t>
            </a:r>
            <a:r>
              <a:rPr lang="en-US" altLang="zh-TW" baseline="-25000" dirty="0">
                <a:latin typeface="+mj-ea"/>
                <a:ea typeface="+mj-ea"/>
              </a:rPr>
              <a:t>2</a:t>
            </a:r>
            <a:r>
              <a:rPr lang="en-US" altLang="zh-TW" dirty="0">
                <a:latin typeface="+mj-ea"/>
                <a:ea typeface="+mj-ea"/>
              </a:rPr>
              <a:t>,…,</a:t>
            </a:r>
            <a:r>
              <a:rPr lang="en-US" altLang="zh-TW" dirty="0" err="1" smtClean="0">
                <a:latin typeface="+mj-ea"/>
                <a:ea typeface="+mj-ea"/>
              </a:rPr>
              <a:t>a</a:t>
            </a:r>
            <a:r>
              <a:rPr lang="en-US" altLang="zh-TW" baseline="-25000" dirty="0" err="1" smtClean="0">
                <a:latin typeface="+mj-ea"/>
                <a:ea typeface="+mj-ea"/>
              </a:rPr>
              <a:t>K</a:t>
            </a:r>
            <a:r>
              <a:rPr lang="en-US" altLang="zh-TW" dirty="0" smtClean="0">
                <a:latin typeface="+mj-ea"/>
                <a:ea typeface="+mj-ea"/>
              </a:rPr>
              <a:t>} </a:t>
            </a:r>
            <a:r>
              <a:rPr lang="zh-TW" altLang="en-US" dirty="0" smtClean="0">
                <a:latin typeface="+mj-ea"/>
                <a:ea typeface="+mj-ea"/>
              </a:rPr>
              <a:t>的計算</a:t>
            </a:r>
            <a:endParaRPr lang="zh-TW" altLang="en-US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zh-TW" dirty="0"/>
                  <a:t>設定權重係數相等：平均數</a:t>
                </a:r>
                <a:r>
                  <a:rPr lang="zh-TW" altLang="zh-TW" dirty="0" smtClean="0"/>
                  <a:t>公式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/>
                  <a:t> X</a:t>
                </a:r>
                <a:r>
                  <a:rPr lang="en-US" altLang="zh-TW" baseline="-25000" dirty="0"/>
                  <a:t>1 </a:t>
                </a:r>
                <a:r>
                  <a:rPr lang="en-US" altLang="zh-TW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/>
                  <a:t> X</a:t>
                </a:r>
                <a:r>
                  <a:rPr lang="en-US" altLang="zh-TW" baseline="-25000" dirty="0"/>
                  <a:t>2 </a:t>
                </a:r>
                <a:r>
                  <a:rPr lang="en-US" altLang="zh-TW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X</a:t>
                </a:r>
                <a:r>
                  <a:rPr lang="en-US" altLang="zh-TW" baseline="-25000" dirty="0" smtClean="0"/>
                  <a:t>3</a:t>
                </a:r>
              </a:p>
              <a:p>
                <a:r>
                  <a:rPr lang="en-US" altLang="zh-TW" dirty="0" smtClean="0"/>
                  <a:t>SPSS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2441268" y="3399295"/>
            <a:ext cx="5803140" cy="2910025"/>
            <a:chOff x="1917613" y="1"/>
            <a:chExt cx="3437342" cy="15646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613" y="1"/>
              <a:ext cx="3437342" cy="15646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3590534" y="261280"/>
              <a:ext cx="1464066" cy="2717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97121" y="296840"/>
              <a:ext cx="45719" cy="19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78320" y="576240"/>
              <a:ext cx="861400" cy="2365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155440" y="1270000"/>
              <a:ext cx="1150280" cy="2406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2839720" y="731521"/>
              <a:ext cx="1315720" cy="5384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09301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權</a:t>
            </a:r>
            <a:r>
              <a:rPr lang="zh-TW" altLang="en-US" dirty="0" smtClean="0">
                <a:latin typeface="+mj-ea"/>
                <a:ea typeface="+mj-ea"/>
              </a:rPr>
              <a:t>重 </a:t>
            </a:r>
            <a:r>
              <a:rPr lang="en-US" altLang="zh-TW" dirty="0" smtClean="0">
                <a:latin typeface="+mj-ea"/>
                <a:ea typeface="+mj-ea"/>
              </a:rPr>
              <a:t>{a</a:t>
            </a:r>
            <a:r>
              <a:rPr lang="en-US" altLang="zh-TW" baseline="-25000" dirty="0" smtClean="0">
                <a:latin typeface="+mj-ea"/>
                <a:ea typeface="+mj-ea"/>
              </a:rPr>
              <a:t>1</a:t>
            </a:r>
            <a:r>
              <a:rPr lang="en-US" altLang="zh-TW" dirty="0">
                <a:latin typeface="+mj-ea"/>
                <a:ea typeface="+mj-ea"/>
              </a:rPr>
              <a:t>, a</a:t>
            </a:r>
            <a:r>
              <a:rPr lang="en-US" altLang="zh-TW" baseline="-25000" dirty="0">
                <a:latin typeface="+mj-ea"/>
                <a:ea typeface="+mj-ea"/>
              </a:rPr>
              <a:t>2</a:t>
            </a:r>
            <a:r>
              <a:rPr lang="en-US" altLang="zh-TW" dirty="0">
                <a:latin typeface="+mj-ea"/>
                <a:ea typeface="+mj-ea"/>
              </a:rPr>
              <a:t>,…,</a:t>
            </a:r>
            <a:r>
              <a:rPr lang="en-US" altLang="zh-TW" dirty="0" err="1" smtClean="0">
                <a:latin typeface="+mj-ea"/>
                <a:ea typeface="+mj-ea"/>
              </a:rPr>
              <a:t>a</a:t>
            </a:r>
            <a:r>
              <a:rPr lang="en-US" altLang="zh-TW" baseline="-25000" dirty="0" err="1" smtClean="0">
                <a:latin typeface="+mj-ea"/>
                <a:ea typeface="+mj-ea"/>
              </a:rPr>
              <a:t>K</a:t>
            </a:r>
            <a:r>
              <a:rPr lang="en-US" altLang="zh-TW" dirty="0" smtClean="0">
                <a:latin typeface="+mj-ea"/>
                <a:ea typeface="+mj-ea"/>
              </a:rPr>
              <a:t>} </a:t>
            </a:r>
            <a:r>
              <a:rPr lang="zh-TW" altLang="en-US" dirty="0" smtClean="0">
                <a:latin typeface="+mj-ea"/>
                <a:ea typeface="+mj-ea"/>
              </a:rPr>
              <a:t>的計算</a:t>
            </a:r>
            <a:endParaRPr lang="zh-TW" altLang="en-US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zh-TW" dirty="0"/>
                  <a:t>設定權重係數相等：平均數</a:t>
                </a:r>
                <a:r>
                  <a:rPr lang="zh-TW" altLang="zh-TW" dirty="0" smtClean="0"/>
                  <a:t>公式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/>
                  <a:t> X</a:t>
                </a:r>
                <a:r>
                  <a:rPr lang="en-US" altLang="zh-TW" baseline="-25000" dirty="0"/>
                  <a:t>1 </a:t>
                </a:r>
                <a:r>
                  <a:rPr lang="en-US" altLang="zh-TW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/>
                  <a:t> X</a:t>
                </a:r>
                <a:r>
                  <a:rPr lang="en-US" altLang="zh-TW" baseline="-25000" dirty="0"/>
                  <a:t>2 </a:t>
                </a:r>
                <a:r>
                  <a:rPr lang="en-US" altLang="zh-TW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X</a:t>
                </a:r>
                <a:r>
                  <a:rPr lang="en-US" altLang="zh-TW" baseline="-25000" dirty="0" smtClean="0"/>
                  <a:t>3</a:t>
                </a:r>
              </a:p>
              <a:p>
                <a:r>
                  <a:rPr lang="zh-TW" altLang="en-US" dirty="0" smtClean="0"/>
                  <a:t>問題：</a:t>
                </a:r>
                <a:endParaRPr lang="en-US" altLang="zh-TW" dirty="0" smtClean="0"/>
              </a:p>
              <a:p>
                <a:pPr marL="806450" lvl="1" indent="-457200">
                  <a:buFont typeface="+mj-lt"/>
                  <a:buAutoNum type="arabicPeriod"/>
                </a:pPr>
                <a:r>
                  <a:rPr lang="zh-TW" altLang="en-US" dirty="0"/>
                  <a:t>變數單位不同時怎麼辦</a:t>
                </a:r>
                <a:r>
                  <a:rPr lang="zh-TW" altLang="en-US" dirty="0" smtClean="0"/>
                  <a:t>？</a:t>
                </a:r>
                <a:endParaRPr lang="en-US" altLang="zh-TW" dirty="0" smtClean="0"/>
              </a:p>
              <a:p>
                <a:pPr marL="806450" lvl="1" indent="-457200">
                  <a:buFont typeface="+mj-lt"/>
                  <a:buAutoNum type="arabicPeriod"/>
                </a:pPr>
                <a:r>
                  <a:rPr lang="zh-TW" altLang="en-US" dirty="0"/>
                  <a:t>每個變數的重要性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鑑別力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都一樣嗎？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18995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Principal Component Analysis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3523" r="2556"/>
          <a:stretch>
            <a:fillRect/>
          </a:stretch>
        </p:blipFill>
        <p:spPr>
          <a:xfrm>
            <a:off x="1835696" y="1665723"/>
            <a:ext cx="6324600" cy="4616450"/>
          </a:xfrm>
          <a:prstGeom prst="rect">
            <a:avLst/>
          </a:prstGeom>
          <a:noFill/>
        </p:spPr>
      </p:pic>
      <p:grpSp>
        <p:nvGrpSpPr>
          <p:cNvPr id="10" name="群組 9"/>
          <p:cNvGrpSpPr/>
          <p:nvPr/>
        </p:nvGrpSpPr>
        <p:grpSpPr>
          <a:xfrm>
            <a:off x="2588016" y="2891271"/>
            <a:ext cx="3636573" cy="2560476"/>
            <a:chOff x="2588016" y="2891271"/>
            <a:chExt cx="3636573" cy="2560476"/>
          </a:xfrm>
        </p:grpSpPr>
        <p:sp>
          <p:nvSpPr>
            <p:cNvPr id="5" name="左大括弧 4"/>
            <p:cNvSpPr/>
            <p:nvPr/>
          </p:nvSpPr>
          <p:spPr>
            <a:xfrm rot="20043223">
              <a:off x="2588016" y="4875683"/>
              <a:ext cx="432048" cy="576064"/>
            </a:xfrm>
            <a:prstGeom prst="leftBrace">
              <a:avLst>
                <a:gd name="adj1" fmla="val 20201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左大括弧 5"/>
            <p:cNvSpPr/>
            <p:nvPr/>
          </p:nvSpPr>
          <p:spPr>
            <a:xfrm rot="8814982">
              <a:off x="5792541" y="2891271"/>
              <a:ext cx="432048" cy="576064"/>
            </a:xfrm>
            <a:prstGeom prst="leftBrace">
              <a:avLst>
                <a:gd name="adj1" fmla="val 20201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591216" y="3485184"/>
            <a:ext cx="1637786" cy="1164663"/>
            <a:chOff x="3591216" y="3485184"/>
            <a:chExt cx="1637786" cy="1164663"/>
          </a:xfrm>
        </p:grpSpPr>
        <p:sp>
          <p:nvSpPr>
            <p:cNvPr id="7" name="左大括弧 6"/>
            <p:cNvSpPr/>
            <p:nvPr/>
          </p:nvSpPr>
          <p:spPr>
            <a:xfrm rot="3610126">
              <a:off x="3979944" y="3096456"/>
              <a:ext cx="432048" cy="1209504"/>
            </a:xfrm>
            <a:prstGeom prst="leftBrace">
              <a:avLst>
                <a:gd name="adj1" fmla="val 20201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左大括弧 7"/>
            <p:cNvSpPr/>
            <p:nvPr/>
          </p:nvSpPr>
          <p:spPr>
            <a:xfrm rot="14304936">
              <a:off x="4408226" y="3829071"/>
              <a:ext cx="432048" cy="1209504"/>
            </a:xfrm>
            <a:prstGeom prst="leftBrace">
              <a:avLst>
                <a:gd name="adj1" fmla="val 20201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878530" y="2564904"/>
            <a:ext cx="3092749" cy="3168000"/>
            <a:chOff x="2878530" y="2564904"/>
            <a:chExt cx="3092749" cy="3168000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3563888" y="2564904"/>
              <a:ext cx="1800200" cy="3168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V="1">
              <a:off x="2878530" y="3210802"/>
              <a:ext cx="3092749" cy="19058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6728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57256" cy="1371600"/>
          </a:xfrm>
        </p:spPr>
        <p:txBody>
          <a:bodyPr/>
          <a:lstStyle/>
          <a:p>
            <a:r>
              <a:rPr lang="en-US" altLang="zh-TW" dirty="0"/>
              <a:t>Principal Component </a:t>
            </a:r>
            <a:r>
              <a:rPr lang="en-US" altLang="zh-TW" dirty="0" smtClean="0"/>
              <a:t>Analysis:</a:t>
            </a:r>
            <a:r>
              <a:rPr lang="zh-TW" altLang="en-US" dirty="0" smtClean="0"/>
              <a:t> </a:t>
            </a:r>
            <a:r>
              <a:rPr lang="en-US" altLang="zh-TW" dirty="0" smtClean="0"/>
              <a:t>SPSS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9246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圖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3443976"/>
            <a:ext cx="6984776" cy="30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3947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sz="3200" b="1" dirty="0" smtClean="0">
                <a:latin typeface="+mj-ea"/>
                <a:ea typeface="+mj-ea"/>
              </a:rPr>
              <a:t/>
            </a:r>
            <a:br>
              <a:rPr sz="3200" b="1" dirty="0" smtClean="0">
                <a:latin typeface="+mj-ea"/>
                <a:ea typeface="+mj-ea"/>
              </a:rPr>
            </a:br>
            <a:r>
              <a:rPr lang="zh-TW" altLang="en-US" sz="3200" b="1" u="dbl" dirty="0">
                <a:uFill>
                  <a:solidFill>
                    <a:srgbClr val="FF0000"/>
                  </a:solidFill>
                </a:uFill>
              </a:rPr>
              <a:t>大   </a:t>
            </a:r>
            <a:r>
              <a:rPr lang="zh-TW" altLang="en-US" sz="3200" b="1" u="dbl" dirty="0" smtClean="0">
                <a:uFill>
                  <a:solidFill>
                    <a:srgbClr val="FF0000"/>
                  </a:solidFill>
                </a:uFill>
              </a:rPr>
              <a:t>綱</a:t>
            </a:r>
            <a:endParaRPr sz="3200" b="1" dirty="0" smtClean="0">
              <a:latin typeface="+mj-ea"/>
              <a:ea typeface="+mj-ea"/>
            </a:endParaRPr>
          </a:p>
        </p:txBody>
      </p:sp>
      <p:sp>
        <p:nvSpPr>
          <p:cNvPr id="7171" name="副標題 2"/>
          <p:cNvSpPr>
            <a:spLocks noGrp="1"/>
          </p:cNvSpPr>
          <p:nvPr>
            <p:ph idx="1"/>
          </p:nvPr>
        </p:nvSpPr>
        <p:spPr>
          <a:xfrm>
            <a:off x="1981200" y="1752600"/>
            <a:ext cx="7055296" cy="4373563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 smtClean="0">
                <a:latin typeface="+mj-lt"/>
              </a:rPr>
              <a:t>信</a:t>
            </a:r>
            <a:r>
              <a:rPr lang="zh-TW" altLang="zh-TW" sz="2800" b="1" dirty="0">
                <a:latin typeface="+mj-lt"/>
              </a:rPr>
              <a:t>度分析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單一抽象構念的總</a:t>
            </a:r>
            <a:r>
              <a:rPr lang="zh-TW" altLang="zh-TW" sz="2800" b="1" dirty="0" smtClean="0">
                <a:latin typeface="+mj-lt"/>
              </a:rPr>
              <a:t>指標</a:t>
            </a:r>
            <a:endParaRPr lang="zh-TW" altLang="en-US" sz="2800" b="1" dirty="0" smtClean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solidFill>
                  <a:srgbClr val="FF0000"/>
                </a:solidFill>
                <a:latin typeface="+mj-lt"/>
              </a:rPr>
              <a:t>主成份分析的統計理論</a:t>
            </a:r>
            <a:endParaRPr lang="en-US" altLang="zh-TW" sz="2800" b="1" dirty="0">
              <a:solidFill>
                <a:srgbClr val="FF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多重構面量表之萃取因素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因素分析的統計</a:t>
            </a:r>
            <a:r>
              <a:rPr lang="zh-TW" altLang="zh-TW" sz="2800" b="1" dirty="0" smtClean="0">
                <a:latin typeface="+mj-lt"/>
              </a:rPr>
              <a:t>理論</a:t>
            </a:r>
            <a:endParaRPr lang="zh-TW" altLang="zh-TW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03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817296" cy="1371600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+mj-ea"/>
                <a:ea typeface="+mj-ea"/>
              </a:rPr>
              <a:t>主成份分析（</a:t>
            </a:r>
            <a:r>
              <a:rPr lang="en-US" altLang="zh-TW" sz="2800" dirty="0">
                <a:latin typeface="+mj-ea"/>
                <a:ea typeface="+mj-ea"/>
              </a:rPr>
              <a:t>Principal Component Analysis</a:t>
            </a:r>
            <a:r>
              <a:rPr lang="zh-TW" altLang="zh-TW" sz="2800" dirty="0">
                <a:latin typeface="+mj-ea"/>
                <a:ea typeface="+mj-ea"/>
              </a:rPr>
              <a:t>）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752600"/>
            <a:ext cx="6911280" cy="4373563"/>
          </a:xfrm>
        </p:spPr>
        <p:txBody>
          <a:bodyPr/>
          <a:lstStyle/>
          <a:p>
            <a:pPr algn="just" eaLnBrk="1"/>
            <a:r>
              <a:rPr lang="zh-TW" altLang="zh-TW" dirty="0"/>
              <a:t>係指將兩個以上具高度正相關的分析性變數減縮為一總指標</a:t>
            </a:r>
            <a:r>
              <a:rPr lang="en-US" altLang="zh-TW" dirty="0"/>
              <a:t>(Y)</a:t>
            </a:r>
            <a:r>
              <a:rPr lang="zh-TW" altLang="zh-TW" dirty="0"/>
              <a:t>之統計方法。總指標代表單一抽象構念，主要有兩個用途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 algn="just" eaLnBrk="1"/>
            <a:r>
              <a:rPr lang="zh-TW" altLang="zh-TW" dirty="0" smtClean="0"/>
              <a:t>其一</a:t>
            </a:r>
            <a:r>
              <a:rPr lang="zh-TW" altLang="zh-TW" dirty="0"/>
              <a:t>，用以衡量受測單位之間的差異，如消費者的品牌忠誠度、學生的智慧商數</a:t>
            </a:r>
            <a:r>
              <a:rPr lang="en-US" altLang="zh-TW" dirty="0"/>
              <a:t>(IQ)</a:t>
            </a:r>
            <a:r>
              <a:rPr lang="zh-TW" altLang="zh-TW" dirty="0"/>
              <a:t>、國家的競爭力指標等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 algn="just" eaLnBrk="1"/>
            <a:r>
              <a:rPr lang="zh-TW" altLang="zh-TW" dirty="0" smtClean="0"/>
              <a:t>其二</a:t>
            </a:r>
            <a:r>
              <a:rPr lang="zh-TW" altLang="zh-TW" dirty="0"/>
              <a:t>，進一步與其他變數進行交叉分析，如探討消費者的品牌認知對於品牌忠誠度的影響，學生的</a:t>
            </a:r>
            <a:r>
              <a:rPr lang="en-US" altLang="zh-TW" dirty="0"/>
              <a:t>IQ</a:t>
            </a:r>
            <a:r>
              <a:rPr lang="zh-TW" altLang="zh-TW" dirty="0"/>
              <a:t>智商與學習成績之關係，或者國家的物價水準與國家競爭力之關係。</a:t>
            </a:r>
          </a:p>
          <a:p>
            <a:pPr algn="just" eaLnBrk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97110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主成份方程式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752600"/>
            <a:ext cx="6623248" cy="4373563"/>
          </a:xfrm>
        </p:spPr>
        <p:txBody>
          <a:bodyPr/>
          <a:lstStyle/>
          <a:p>
            <a:pPr algn="just" eaLnBrk="1"/>
            <a:r>
              <a:rPr lang="zh-TW" altLang="zh-TW" dirty="0"/>
              <a:t>茲假設衡量題項只有兩個，</a:t>
            </a:r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r>
              <a:rPr lang="zh-TW" altLang="zh-TW" dirty="0"/>
              <a:t>與</a:t>
            </a:r>
            <a:r>
              <a:rPr lang="en-US" altLang="zh-TW" dirty="0"/>
              <a:t>X</a:t>
            </a:r>
            <a:r>
              <a:rPr lang="en-US" altLang="zh-TW" baseline="-25000" dirty="0"/>
              <a:t>2</a:t>
            </a:r>
            <a:r>
              <a:rPr lang="zh-TW" altLang="zh-TW" dirty="0"/>
              <a:t>。為剔除衡量單位的影響，主成份分析會先將題項予以標準化，假設為</a:t>
            </a:r>
            <a:r>
              <a:rPr lang="en-US" altLang="zh-TW" dirty="0"/>
              <a:t>Z</a:t>
            </a:r>
            <a:r>
              <a:rPr lang="en-US" altLang="zh-TW" baseline="-25000" dirty="0"/>
              <a:t>1</a:t>
            </a:r>
            <a:r>
              <a:rPr lang="zh-TW" altLang="zh-TW" dirty="0"/>
              <a:t>與</a:t>
            </a:r>
            <a:r>
              <a:rPr lang="en-US" altLang="zh-TW" dirty="0"/>
              <a:t>Z</a:t>
            </a:r>
            <a:r>
              <a:rPr lang="en-US" altLang="zh-TW" baseline="-25000" dirty="0"/>
              <a:t>2</a:t>
            </a:r>
            <a:r>
              <a:rPr lang="zh-TW" altLang="zh-TW" dirty="0"/>
              <a:t>。主成份方程式如下所示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algn="just" eaLnBrk="1"/>
            <a:endParaRPr lang="en-US" altLang="zh-TW" dirty="0" smtClean="0"/>
          </a:p>
          <a:p>
            <a:pPr algn="just" eaLnBrk="1"/>
            <a:endParaRPr lang="en-US" altLang="zh-TW" dirty="0"/>
          </a:p>
          <a:p>
            <a:pPr algn="just" eaLnBrk="1"/>
            <a:r>
              <a:rPr lang="zh-TW" altLang="zh-TW" dirty="0"/>
              <a:t>式中，總指標是權重向量與變數向量的內積，權重係數又稱為主成份權重。以下說明主成份分析的計算過程。</a:t>
            </a:r>
          </a:p>
          <a:p>
            <a:pPr algn="just" eaLnBrk="1"/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93102" y="3140968"/>
            <a:ext cx="484725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9841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/>
            </a:pPr>
            <a:r>
              <a:rPr lang="zh-TW" altLang="zh-TW" dirty="0">
                <a:latin typeface="+mj-ea"/>
                <a:ea typeface="+mj-ea"/>
              </a:rPr>
              <a:t>變異數極大</a:t>
            </a:r>
            <a:r>
              <a:rPr lang="zh-TW" altLang="zh-TW" dirty="0" smtClean="0">
                <a:latin typeface="+mj-ea"/>
                <a:ea typeface="+mj-ea"/>
              </a:rPr>
              <a:t>化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82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1"/>
            <a:ext cx="8174229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1691680" y="3861048"/>
            <a:ext cx="6912768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800" dirty="0"/>
              <a:t>為得到唯一解，主成份分析限制</a:t>
            </a:r>
            <a:r>
              <a:rPr lang="en-US" altLang="zh-TW" sz="1800" dirty="0"/>
              <a:t>a'a=1</a:t>
            </a:r>
            <a:r>
              <a:rPr lang="zh-TW" altLang="zh-TW" sz="1800" dirty="0" smtClean="0"/>
              <a:t>，形成</a:t>
            </a:r>
            <a:r>
              <a:rPr lang="zh-TW" altLang="zh-TW" sz="1800" dirty="0"/>
              <a:t>一個受限極大化問題，如下所示：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2" b="32847"/>
          <a:stretch/>
        </p:blipFill>
        <p:spPr bwMode="auto">
          <a:xfrm>
            <a:off x="2123727" y="4869159"/>
            <a:ext cx="4073492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19817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zh-TW" altLang="zh-TW" dirty="0">
                <a:latin typeface="+mj-ea"/>
                <a:ea typeface="+mj-ea"/>
              </a:rPr>
              <a:t>求解受限極大化問題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098202"/>
            <a:ext cx="6911280" cy="5211118"/>
          </a:xfrm>
        </p:spPr>
        <p:txBody>
          <a:bodyPr>
            <a:normAutofit/>
          </a:bodyPr>
          <a:lstStyle/>
          <a:p>
            <a:pPr algn="just" eaLnBrk="1"/>
            <a:r>
              <a:rPr lang="zh-TW" altLang="zh-TW" sz="1800" dirty="0"/>
              <a:t>受限極大化問題可使用拉氏函數法求解。拉氏函數（</a:t>
            </a:r>
            <a:r>
              <a:rPr lang="en-US" altLang="zh-TW" sz="1800" dirty="0"/>
              <a:t>L, Lagrange Function</a:t>
            </a:r>
            <a:r>
              <a:rPr lang="zh-TW" altLang="zh-TW" sz="1800" dirty="0"/>
              <a:t>）由目標函數及限制式構建而成，亦即目標函數減去限制式與拉氏乘數（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dirty="0"/>
              <a:t>, Lagrange Multiplier</a:t>
            </a:r>
            <a:r>
              <a:rPr lang="zh-TW" altLang="zh-TW" sz="1800" dirty="0"/>
              <a:t>）之乘積，即</a:t>
            </a:r>
            <a:r>
              <a:rPr lang="zh-TW" altLang="zh-TW" sz="1800" dirty="0" smtClean="0"/>
              <a:t>：</a:t>
            </a:r>
            <a:endParaRPr lang="en-US" altLang="zh-TW" sz="1800" dirty="0" smtClean="0"/>
          </a:p>
          <a:p>
            <a:pPr algn="just" eaLnBrk="1"/>
            <a:endParaRPr lang="en-US" altLang="zh-TW" sz="1800" dirty="0"/>
          </a:p>
          <a:p>
            <a:pPr algn="just" eaLnBrk="1"/>
            <a:endParaRPr lang="en-US" altLang="zh-TW" sz="1800" dirty="0" smtClean="0"/>
          </a:p>
          <a:p>
            <a:pPr algn="just" eaLnBrk="1"/>
            <a:endParaRPr lang="en-US" altLang="zh-TW" sz="1800" dirty="0"/>
          </a:p>
          <a:p>
            <a:pPr algn="just" eaLnBrk="1"/>
            <a:endParaRPr lang="en-US" altLang="zh-TW" sz="1800" dirty="0" smtClean="0"/>
          </a:p>
          <a:p>
            <a:pPr algn="just" eaLnBrk="1"/>
            <a:endParaRPr lang="en-US" altLang="zh-TW" sz="1800" dirty="0" smtClean="0"/>
          </a:p>
          <a:p>
            <a:pPr algn="just" eaLnBrk="1"/>
            <a:r>
              <a:rPr lang="zh-TW" altLang="zh-TW" sz="1800" dirty="0" smtClean="0"/>
              <a:t>拉</a:t>
            </a:r>
            <a:r>
              <a:rPr lang="zh-TW" altLang="zh-TW" sz="1800" dirty="0"/>
              <a:t>氏乘數（</a:t>
            </a:r>
            <a:r>
              <a:rPr lang="en-US" altLang="zh-TW" sz="1800" dirty="0">
                <a:sym typeface="Symbol"/>
              </a:rPr>
              <a:t></a:t>
            </a:r>
            <a:r>
              <a:rPr lang="zh-TW" altLang="zh-TW" sz="1800" dirty="0"/>
              <a:t>）相當於相關係數矩陣的特徵值（</a:t>
            </a:r>
            <a:r>
              <a:rPr lang="en-US" altLang="zh-TW" sz="1800" dirty="0"/>
              <a:t>Eigenvalue</a:t>
            </a:r>
            <a:r>
              <a:rPr lang="zh-TW" altLang="zh-TW" sz="1800" dirty="0"/>
              <a:t>），主成份權重（</a:t>
            </a:r>
            <a:r>
              <a:rPr lang="en-US" altLang="zh-TW" sz="1800" dirty="0"/>
              <a:t>a</a:t>
            </a:r>
            <a:r>
              <a:rPr lang="zh-TW" altLang="zh-TW" sz="1800" dirty="0"/>
              <a:t>）則為對應的特徵向量（</a:t>
            </a:r>
            <a:r>
              <a:rPr lang="en-US" altLang="zh-TW" sz="1800" dirty="0"/>
              <a:t>Eigenvector</a:t>
            </a:r>
            <a:r>
              <a:rPr lang="zh-TW" altLang="zh-TW" sz="1800" dirty="0" smtClean="0"/>
              <a:t>）。</a:t>
            </a:r>
            <a:endParaRPr lang="zh-TW" altLang="zh-TW" sz="18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2546974" y="2276872"/>
            <a:ext cx="5841450" cy="2304256"/>
            <a:chOff x="2811295" y="2144812"/>
            <a:chExt cx="3531140" cy="137943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921"/>
            <a:stretch/>
          </p:blipFill>
          <p:spPr bwMode="auto">
            <a:xfrm>
              <a:off x="3026494" y="2144812"/>
              <a:ext cx="1288976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6" t="8526" r="15811" b="17485"/>
            <a:stretch/>
          </p:blipFill>
          <p:spPr bwMode="auto">
            <a:xfrm>
              <a:off x="2811295" y="2508249"/>
              <a:ext cx="3531140" cy="1016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9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5"/>
          <a:stretch/>
        </p:blipFill>
        <p:spPr bwMode="auto">
          <a:xfrm>
            <a:off x="3707904" y="5589240"/>
            <a:ext cx="2995392" cy="8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109817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tx1"/>
                </a:solidFill>
              </a:rPr>
              <a:t>資料減縮</a:t>
            </a:r>
            <a:r>
              <a:rPr lang="zh-TW" altLang="zh-TW" dirty="0" smtClean="0">
                <a:solidFill>
                  <a:schemeClr val="tx1"/>
                </a:solidFill>
              </a:rPr>
              <a:t>方法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zh-TW" dirty="0" smtClean="0">
                <a:solidFill>
                  <a:schemeClr val="tx1"/>
                </a:solidFill>
              </a:rPr>
              <a:t>（</a:t>
            </a:r>
            <a:r>
              <a:rPr lang="en-US" altLang="zh-TW" dirty="0">
                <a:solidFill>
                  <a:schemeClr val="tx1"/>
                </a:solidFill>
              </a:rPr>
              <a:t>Data Reduction Techniques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dirty="0"/>
              <a:t>主成份分析（</a:t>
            </a:r>
            <a:r>
              <a:rPr lang="en-US" altLang="zh-TW" dirty="0"/>
              <a:t>Principal Component Analysis</a:t>
            </a:r>
            <a:r>
              <a:rPr lang="zh-TW" altLang="zh-TW" dirty="0"/>
              <a:t>）適用於將單一構面量表濃縮為一總指標，儲存於資料格式之中，代表此一抽象構念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dirty="0" smtClean="0"/>
              <a:t>因素</a:t>
            </a:r>
            <a:r>
              <a:rPr lang="zh-TW" altLang="zh-TW" dirty="0"/>
              <a:t>分析（</a:t>
            </a:r>
            <a:r>
              <a:rPr lang="en-US" altLang="zh-TW" dirty="0"/>
              <a:t>Factor Analysis</a:t>
            </a:r>
            <a:r>
              <a:rPr lang="zh-TW" altLang="zh-TW" dirty="0"/>
              <a:t>）則適用於自多重構面量表的眾多題項中，萃取出數個各具獨特意義的因素，摘要性的代表整個構念。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7411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zh-TW" altLang="zh-TW" dirty="0">
                <a:latin typeface="+mj-ea"/>
                <a:ea typeface="+mj-ea"/>
              </a:rPr>
              <a:t>求解受限極大化</a:t>
            </a:r>
            <a:r>
              <a:rPr lang="zh-TW" altLang="zh-TW" dirty="0" smtClean="0">
                <a:latin typeface="+mj-ea"/>
                <a:ea typeface="+mj-ea"/>
              </a:rPr>
              <a:t>問題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續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098202"/>
            <a:ext cx="6911280" cy="5355134"/>
          </a:xfrm>
        </p:spPr>
        <p:txBody>
          <a:bodyPr>
            <a:normAutofit lnSpcReduction="10000"/>
          </a:bodyPr>
          <a:lstStyle/>
          <a:p>
            <a:pPr algn="just" eaLnBrk="1"/>
            <a:r>
              <a:rPr lang="zh-TW" altLang="zh-TW" sz="1800" dirty="0"/>
              <a:t>由上式可知，若矩陣相乘的結果為</a:t>
            </a:r>
            <a:r>
              <a:rPr lang="en-US" altLang="zh-TW" sz="1800" dirty="0"/>
              <a:t>0</a:t>
            </a:r>
            <a:r>
              <a:rPr lang="zh-TW" altLang="zh-TW" sz="1800" dirty="0"/>
              <a:t>向量，則（</a:t>
            </a:r>
            <a:r>
              <a:rPr lang="en-US" altLang="zh-TW" sz="1800" dirty="0"/>
              <a:t>R</a:t>
            </a:r>
            <a:r>
              <a:rPr lang="en-US" altLang="zh-TW" sz="1800" dirty="0">
                <a:sym typeface="Symbol"/>
              </a:rPr>
              <a:t></a:t>
            </a:r>
            <a:r>
              <a:rPr lang="en-US" altLang="zh-TW" sz="1800" dirty="0"/>
              <a:t>I</a:t>
            </a:r>
            <a:r>
              <a:rPr lang="zh-TW" altLang="zh-TW" sz="1800" dirty="0"/>
              <a:t>）的行列式值應為</a:t>
            </a:r>
            <a:r>
              <a:rPr lang="en-US" altLang="zh-TW" sz="1800" dirty="0"/>
              <a:t>0</a:t>
            </a:r>
            <a:r>
              <a:rPr lang="zh-TW" altLang="zh-TW" sz="1800" dirty="0"/>
              <a:t>。首先，（</a:t>
            </a:r>
            <a:r>
              <a:rPr lang="en-US" altLang="zh-TW" sz="1800" dirty="0"/>
              <a:t>R</a:t>
            </a:r>
            <a:r>
              <a:rPr lang="en-US" altLang="zh-TW" sz="1800" dirty="0">
                <a:sym typeface="Symbol"/>
              </a:rPr>
              <a:t></a:t>
            </a:r>
            <a:r>
              <a:rPr lang="en-US" altLang="zh-TW" sz="1800" dirty="0"/>
              <a:t>I</a:t>
            </a:r>
            <a:r>
              <a:rPr lang="zh-TW" altLang="zh-TW" sz="1800" dirty="0"/>
              <a:t>）可展開如下</a:t>
            </a:r>
            <a:r>
              <a:rPr lang="zh-TW" altLang="zh-TW" sz="1800" dirty="0" smtClean="0"/>
              <a:t>：</a:t>
            </a:r>
            <a:endParaRPr lang="en-US" altLang="zh-TW" sz="1800" dirty="0" smtClean="0"/>
          </a:p>
          <a:p>
            <a:pPr algn="just" eaLnBrk="1"/>
            <a:endParaRPr lang="en-US" altLang="zh-TW" sz="1800" dirty="0"/>
          </a:p>
          <a:p>
            <a:pPr algn="just" eaLnBrk="1"/>
            <a:endParaRPr lang="en-US" altLang="zh-TW" sz="1800" dirty="0" smtClean="0"/>
          </a:p>
          <a:p>
            <a:pPr algn="just" eaLnBrk="1"/>
            <a:endParaRPr lang="en-US" altLang="zh-TW" sz="1800" dirty="0"/>
          </a:p>
          <a:p>
            <a:pPr algn="just" eaLnBrk="1"/>
            <a:endParaRPr lang="en-US" altLang="zh-TW" sz="1800" dirty="0" smtClean="0"/>
          </a:p>
          <a:p>
            <a:pPr algn="just" eaLnBrk="1"/>
            <a:endParaRPr lang="en-US" altLang="zh-TW" sz="1800" dirty="0"/>
          </a:p>
          <a:p>
            <a:pPr algn="just" eaLnBrk="1"/>
            <a:endParaRPr lang="en-US" altLang="zh-TW" sz="1800" dirty="0" smtClean="0"/>
          </a:p>
          <a:p>
            <a:pPr algn="just" eaLnBrk="1"/>
            <a:r>
              <a:rPr lang="zh-TW" altLang="zh-TW" sz="1800" dirty="0" smtClean="0"/>
              <a:t>令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= 1 + r</a:t>
            </a:r>
            <a:r>
              <a:rPr lang="en-US" altLang="zh-TW" sz="1800" baseline="-25000" dirty="0"/>
              <a:t>12</a:t>
            </a:r>
            <a:r>
              <a:rPr lang="zh-TW" altLang="zh-TW" sz="1800" dirty="0"/>
              <a:t>，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 </a:t>
            </a:r>
            <a:r>
              <a:rPr lang="en-US" altLang="zh-TW" sz="1800" dirty="0"/>
              <a:t>= 1 </a:t>
            </a:r>
            <a:r>
              <a:rPr lang="en-US" altLang="zh-TW" sz="1800" dirty="0">
                <a:sym typeface="Symbol"/>
              </a:rPr>
              <a:t></a:t>
            </a:r>
            <a:r>
              <a:rPr lang="en-US" altLang="zh-TW" sz="1800" dirty="0"/>
              <a:t> r</a:t>
            </a:r>
            <a:r>
              <a:rPr lang="en-US" altLang="zh-TW" sz="1800" baseline="-25000" dirty="0"/>
              <a:t>12</a:t>
            </a:r>
            <a:r>
              <a:rPr lang="zh-TW" altLang="zh-TW" sz="1800" dirty="0"/>
              <a:t>，由於相關係數</a:t>
            </a:r>
            <a:r>
              <a:rPr lang="en-US" altLang="zh-TW" sz="1800" dirty="0"/>
              <a:t>r</a:t>
            </a:r>
            <a:r>
              <a:rPr lang="en-US" altLang="zh-TW" sz="1800" baseline="-25000" dirty="0"/>
              <a:t>12</a:t>
            </a:r>
            <a:r>
              <a:rPr lang="zh-TW" altLang="zh-TW" sz="1800" dirty="0"/>
              <a:t>為正值，</a:t>
            </a:r>
            <a:r>
              <a:rPr lang="zh-TW" altLang="zh-TW" sz="1800" dirty="0" smtClean="0"/>
              <a:t>可知</a:t>
            </a:r>
            <a:r>
              <a:rPr lang="zh-TW" altLang="en-US" sz="1800" dirty="0" smtClean="0"/>
              <a:t> </a:t>
            </a:r>
            <a:r>
              <a:rPr lang="en-US" altLang="zh-TW" sz="1800" dirty="0" smtClean="0">
                <a:sym typeface="Symbol"/>
              </a:rPr>
              <a:t>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&gt; 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</a:t>
            </a:r>
            <a:r>
              <a:rPr lang="zh-TW" altLang="zh-TW" sz="1800" dirty="0"/>
              <a:t>。而且，兩個特徵值的加總，正好是投入變數的個數，亦即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+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 </a:t>
            </a:r>
            <a:r>
              <a:rPr lang="en-US" altLang="zh-TW" sz="1800" dirty="0"/>
              <a:t>=2</a:t>
            </a:r>
            <a:r>
              <a:rPr lang="zh-TW" altLang="zh-TW" sz="1800" dirty="0"/>
              <a:t>。</a:t>
            </a:r>
            <a:endParaRPr lang="en-US" altLang="zh-TW" sz="1800" dirty="0" smtClean="0"/>
          </a:p>
          <a:p>
            <a:pPr marL="0" indent="0" algn="just" eaLnBrk="1">
              <a:buNone/>
            </a:pPr>
            <a:r>
              <a:rPr lang="zh-TW" altLang="en-US" sz="1800" dirty="0" smtClean="0">
                <a:sym typeface="Symbol"/>
              </a:rPr>
              <a:t>     </a:t>
            </a:r>
            <a:r>
              <a:rPr lang="en-US" altLang="zh-TW" sz="1800" dirty="0" smtClean="0">
                <a:sym typeface="Symbol"/>
              </a:rPr>
              <a:t>and		           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&gt; 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 </a:t>
            </a:r>
            <a:r>
              <a:rPr lang="en-US" altLang="zh-TW" sz="1800" dirty="0"/>
              <a:t>&gt;…. &gt; 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K</a:t>
            </a:r>
            <a:endParaRPr lang="en-US" altLang="zh-TW" sz="1800" dirty="0" smtClean="0"/>
          </a:p>
          <a:p>
            <a:pPr algn="just" eaLnBrk="1"/>
            <a:endParaRPr lang="en-US" altLang="zh-TW" sz="1800" dirty="0"/>
          </a:p>
          <a:p>
            <a:pPr algn="just" eaLnBrk="1"/>
            <a:endParaRPr lang="en-US" altLang="zh-TW" sz="1800" dirty="0" smtClean="0"/>
          </a:p>
          <a:p>
            <a:pPr algn="just" eaLnBrk="1"/>
            <a:endParaRPr lang="en-US" altLang="zh-TW" sz="1800" dirty="0" smtClean="0"/>
          </a:p>
        </p:txBody>
      </p:sp>
      <p:grpSp>
        <p:nvGrpSpPr>
          <p:cNvPr id="12" name="群組 11"/>
          <p:cNvGrpSpPr>
            <a:grpSpLocks noChangeAspect="1"/>
          </p:cNvGrpSpPr>
          <p:nvPr/>
        </p:nvGrpSpPr>
        <p:grpSpPr>
          <a:xfrm>
            <a:off x="2830168" y="1756673"/>
            <a:ext cx="4947761" cy="2880000"/>
            <a:chOff x="1895475" y="3200400"/>
            <a:chExt cx="3157510" cy="1837928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015"/>
            <a:stretch/>
          </p:blipFill>
          <p:spPr bwMode="auto">
            <a:xfrm>
              <a:off x="1895475" y="3200400"/>
              <a:ext cx="315751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43"/>
            <a:stretch/>
          </p:blipFill>
          <p:spPr bwMode="auto">
            <a:xfrm>
              <a:off x="1907704" y="3763888"/>
              <a:ext cx="3145281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43"/>
            <a:stretch/>
          </p:blipFill>
          <p:spPr bwMode="auto">
            <a:xfrm>
              <a:off x="1907704" y="4293096"/>
              <a:ext cx="314528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092"/>
            <a:stretch/>
          </p:blipFill>
          <p:spPr bwMode="auto">
            <a:xfrm>
              <a:off x="1899623" y="4581128"/>
              <a:ext cx="3153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8"/>
          <a:stretch/>
        </p:blipFill>
        <p:spPr bwMode="auto">
          <a:xfrm>
            <a:off x="4627868" y="5301208"/>
            <a:ext cx="135236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61970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zh-TW" altLang="zh-TW" dirty="0">
                <a:latin typeface="+mj-ea"/>
                <a:ea typeface="+mj-ea"/>
              </a:rPr>
              <a:t>求解受限極大化</a:t>
            </a:r>
            <a:r>
              <a:rPr lang="zh-TW" altLang="zh-TW" dirty="0" smtClean="0">
                <a:latin typeface="+mj-ea"/>
                <a:ea typeface="+mj-ea"/>
              </a:rPr>
              <a:t>問題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續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098202"/>
            <a:ext cx="6911280" cy="5355134"/>
          </a:xfrm>
        </p:spPr>
        <p:txBody>
          <a:bodyPr>
            <a:normAutofit/>
          </a:bodyPr>
          <a:lstStyle/>
          <a:p>
            <a:pPr algn="just" eaLnBrk="1"/>
            <a:r>
              <a:rPr lang="zh-TW" altLang="zh-TW" sz="1800" dirty="0" smtClean="0"/>
              <a:t>令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= 1 + r</a:t>
            </a:r>
            <a:r>
              <a:rPr lang="en-US" altLang="zh-TW" sz="1800" baseline="-25000" dirty="0"/>
              <a:t>12</a:t>
            </a:r>
            <a:r>
              <a:rPr lang="zh-TW" altLang="zh-TW" sz="1800" dirty="0"/>
              <a:t>，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 </a:t>
            </a:r>
            <a:r>
              <a:rPr lang="en-US" altLang="zh-TW" sz="1800" dirty="0"/>
              <a:t>= 1 </a:t>
            </a:r>
            <a:r>
              <a:rPr lang="en-US" altLang="zh-TW" sz="1800" dirty="0">
                <a:sym typeface="Symbol"/>
              </a:rPr>
              <a:t></a:t>
            </a:r>
            <a:r>
              <a:rPr lang="en-US" altLang="zh-TW" sz="1800" dirty="0"/>
              <a:t> r</a:t>
            </a:r>
            <a:r>
              <a:rPr lang="en-US" altLang="zh-TW" sz="1800" baseline="-25000" dirty="0"/>
              <a:t>12</a:t>
            </a:r>
            <a:r>
              <a:rPr lang="zh-TW" altLang="zh-TW" sz="1800" dirty="0"/>
              <a:t>，由於相關係數</a:t>
            </a:r>
            <a:r>
              <a:rPr lang="en-US" altLang="zh-TW" sz="1800" dirty="0"/>
              <a:t>r</a:t>
            </a:r>
            <a:r>
              <a:rPr lang="en-US" altLang="zh-TW" sz="1800" baseline="-25000" dirty="0"/>
              <a:t>12</a:t>
            </a:r>
            <a:r>
              <a:rPr lang="zh-TW" altLang="zh-TW" sz="1800" dirty="0"/>
              <a:t>為正值，</a:t>
            </a:r>
            <a:r>
              <a:rPr lang="zh-TW" altLang="zh-TW" sz="1800" dirty="0" smtClean="0"/>
              <a:t>可知</a:t>
            </a:r>
            <a:r>
              <a:rPr lang="zh-TW" altLang="en-US" sz="1800" dirty="0" smtClean="0"/>
              <a:t> </a:t>
            </a:r>
            <a:r>
              <a:rPr lang="en-US" altLang="zh-TW" sz="1800" dirty="0" smtClean="0">
                <a:sym typeface="Symbol"/>
              </a:rPr>
              <a:t>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&gt; 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</a:t>
            </a:r>
            <a:r>
              <a:rPr lang="zh-TW" altLang="zh-TW" sz="1800" dirty="0"/>
              <a:t>。而且，兩個特徵值的加總，正好是投入變數的個數，亦即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+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 </a:t>
            </a:r>
            <a:r>
              <a:rPr lang="en-US" altLang="zh-TW" sz="1800" dirty="0"/>
              <a:t>=2</a:t>
            </a:r>
            <a:r>
              <a:rPr lang="zh-TW" altLang="zh-TW" sz="1800" dirty="0"/>
              <a:t>。</a:t>
            </a:r>
            <a:endParaRPr lang="en-US" altLang="zh-TW" sz="1800" dirty="0" smtClean="0"/>
          </a:p>
          <a:p>
            <a:pPr marL="0" indent="0" algn="just" eaLnBrk="1">
              <a:buNone/>
            </a:pPr>
            <a:r>
              <a:rPr lang="zh-TW" altLang="en-US" sz="1800" dirty="0" smtClean="0">
                <a:sym typeface="Symbol"/>
              </a:rPr>
              <a:t>     </a:t>
            </a:r>
            <a:endParaRPr lang="en-US" altLang="zh-TW" sz="1800" dirty="0" smtClean="0">
              <a:sym typeface="Symbol"/>
            </a:endParaRPr>
          </a:p>
          <a:p>
            <a:pPr marL="0" indent="0" algn="just" eaLnBrk="1">
              <a:buNone/>
            </a:pPr>
            <a:r>
              <a:rPr lang="en-US" altLang="zh-TW" sz="1800" dirty="0">
                <a:sym typeface="Symbol"/>
              </a:rPr>
              <a:t>	</a:t>
            </a:r>
            <a:r>
              <a:rPr lang="en-US" altLang="zh-TW" sz="1800" dirty="0" smtClean="0">
                <a:sym typeface="Symbol"/>
              </a:rPr>
              <a:t>and	           </a:t>
            </a:r>
            <a:r>
              <a:rPr lang="en-US" altLang="zh-TW" sz="1800" baseline="-25000" dirty="0"/>
              <a:t>1 </a:t>
            </a:r>
            <a:r>
              <a:rPr lang="en-US" altLang="zh-TW" sz="1800" dirty="0"/>
              <a:t>&gt; 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 </a:t>
            </a:r>
            <a:r>
              <a:rPr lang="en-US" altLang="zh-TW" sz="1800" dirty="0"/>
              <a:t>&gt;…. &gt; 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K</a:t>
            </a:r>
            <a:endParaRPr lang="en-US" altLang="zh-TW" sz="1800" dirty="0" smtClean="0"/>
          </a:p>
          <a:p>
            <a:pPr algn="just" eaLnBrk="1"/>
            <a:r>
              <a:rPr lang="zh-TW" altLang="zh-TW" sz="1800" dirty="0" smtClean="0"/>
              <a:t>根據</a:t>
            </a:r>
            <a:r>
              <a:rPr lang="zh-TW" altLang="zh-TW" sz="1800" dirty="0"/>
              <a:t>個別特徵值，可求解出對應的特徵向量。例如，根據第一個特徵值（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1</a:t>
            </a:r>
            <a:r>
              <a:rPr lang="zh-TW" altLang="zh-TW" sz="1800" dirty="0"/>
              <a:t>）求解而得的特徵向量（</a:t>
            </a:r>
            <a:r>
              <a:rPr lang="en-US" altLang="zh-TW" sz="1800" dirty="0"/>
              <a:t>a</a:t>
            </a:r>
            <a:r>
              <a:rPr lang="en-US" altLang="zh-TW" sz="1800" baseline="-25000" dirty="0"/>
              <a:t>11</a:t>
            </a:r>
            <a:r>
              <a:rPr lang="en-US" altLang="zh-TW" sz="1800" dirty="0"/>
              <a:t>, a</a:t>
            </a:r>
            <a:r>
              <a:rPr lang="en-US" altLang="zh-TW" sz="1800" baseline="-25000" dirty="0"/>
              <a:t>12</a:t>
            </a:r>
            <a:r>
              <a:rPr lang="en-US" altLang="zh-TW" sz="1800" dirty="0"/>
              <a:t>,…, a</a:t>
            </a:r>
            <a:r>
              <a:rPr lang="en-US" altLang="zh-TW" sz="1800" baseline="-25000" dirty="0"/>
              <a:t>1K</a:t>
            </a:r>
            <a:r>
              <a:rPr lang="zh-TW" altLang="zh-TW" sz="1800" dirty="0"/>
              <a:t>），是第一個主成份方程式的主成份權重；根據第二個特徵值（</a:t>
            </a:r>
            <a:r>
              <a:rPr lang="en-US" altLang="zh-TW" sz="1800" dirty="0">
                <a:sym typeface="Symbol"/>
              </a:rPr>
              <a:t></a:t>
            </a:r>
            <a:r>
              <a:rPr lang="en-US" altLang="zh-TW" sz="1800" baseline="-25000" dirty="0"/>
              <a:t>2</a:t>
            </a:r>
            <a:r>
              <a:rPr lang="zh-TW" altLang="zh-TW" sz="1800" dirty="0"/>
              <a:t>）求解而得的特徵向量（</a:t>
            </a:r>
            <a:r>
              <a:rPr lang="en-US" altLang="zh-TW" sz="1800" dirty="0"/>
              <a:t>a</a:t>
            </a:r>
            <a:r>
              <a:rPr lang="en-US" altLang="zh-TW" sz="1800" baseline="-25000" dirty="0"/>
              <a:t>21</a:t>
            </a:r>
            <a:r>
              <a:rPr lang="en-US" altLang="zh-TW" sz="1800" dirty="0"/>
              <a:t>, a</a:t>
            </a:r>
            <a:r>
              <a:rPr lang="en-US" altLang="zh-TW" sz="1800" baseline="-25000" dirty="0"/>
              <a:t>22</a:t>
            </a:r>
            <a:r>
              <a:rPr lang="en-US" altLang="zh-TW" sz="1800" dirty="0"/>
              <a:t>,…, a</a:t>
            </a:r>
            <a:r>
              <a:rPr lang="en-US" altLang="zh-TW" sz="1800" baseline="-25000" dirty="0"/>
              <a:t>2K</a:t>
            </a:r>
            <a:r>
              <a:rPr lang="zh-TW" altLang="zh-TW" sz="1800" dirty="0"/>
              <a:t>），是第二個主成份方程式的主成份權重。以此類推，</a:t>
            </a:r>
            <a:r>
              <a:rPr lang="en-US" altLang="zh-TW" sz="1800" dirty="0"/>
              <a:t>K</a:t>
            </a:r>
            <a:r>
              <a:rPr lang="zh-TW" altLang="zh-TW" sz="1800" dirty="0"/>
              <a:t>個分析性變數的資料共可建立</a:t>
            </a:r>
            <a:r>
              <a:rPr lang="en-US" altLang="zh-TW" sz="1800" dirty="0"/>
              <a:t>K</a:t>
            </a:r>
            <a:r>
              <a:rPr lang="zh-TW" altLang="zh-TW" sz="1800" dirty="0"/>
              <a:t>個主成份方程式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pPr algn="just" eaLnBrk="1"/>
            <a:r>
              <a:rPr lang="zh-TW" altLang="zh-TW" sz="1800" dirty="0" smtClean="0"/>
              <a:t>不過</a:t>
            </a:r>
            <a:r>
              <a:rPr lang="zh-TW" altLang="zh-TW" sz="1800" dirty="0"/>
              <a:t>，僅第一個主成份方程式具有意義，即總指標（</a:t>
            </a:r>
            <a:r>
              <a:rPr lang="en-US" altLang="zh-TW" sz="1800" dirty="0"/>
              <a:t>Y</a:t>
            </a:r>
            <a:r>
              <a:rPr lang="zh-TW" altLang="zh-TW" sz="1800" dirty="0"/>
              <a:t>）。</a:t>
            </a:r>
            <a:endParaRPr lang="en-US" altLang="zh-TW" sz="1800" dirty="0" smtClean="0"/>
          </a:p>
          <a:p>
            <a:pPr algn="just" eaLnBrk="1"/>
            <a:endParaRPr lang="en-US" altLang="zh-TW" sz="1800" dirty="0" smtClean="0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8"/>
          <a:stretch/>
        </p:blipFill>
        <p:spPr bwMode="auto">
          <a:xfrm>
            <a:off x="4627868" y="1916832"/>
            <a:ext cx="135236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19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3"/>
            </a:pPr>
            <a:r>
              <a:rPr lang="zh-TW" altLang="zh-TW" dirty="0">
                <a:latin typeface="+mj-ea"/>
                <a:ea typeface="+mj-ea"/>
              </a:rPr>
              <a:t>特徵值與解釋變異</a:t>
            </a:r>
            <a:r>
              <a:rPr lang="zh-TW" altLang="zh-TW" dirty="0" smtClean="0">
                <a:latin typeface="+mj-ea"/>
                <a:ea typeface="+mj-ea"/>
              </a:rPr>
              <a:t>量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124744"/>
            <a:ext cx="6767264" cy="5001419"/>
          </a:xfrm>
        </p:spPr>
        <p:txBody>
          <a:bodyPr>
            <a:normAutofit lnSpcReduction="10000"/>
          </a:bodyPr>
          <a:lstStyle/>
          <a:p>
            <a:pPr algn="just" eaLnBrk="1"/>
            <a:r>
              <a:rPr lang="zh-TW" altLang="zh-TW" dirty="0"/>
              <a:t>總指標能夠代表多個具同向意義的題項之程度，取決於總指標的解釋變異量（</a:t>
            </a:r>
            <a:r>
              <a:rPr lang="en-US" altLang="zh-TW" dirty="0"/>
              <a:t>Explained Variance</a:t>
            </a:r>
            <a:r>
              <a:rPr lang="zh-TW" altLang="zh-TW" dirty="0" smtClean="0"/>
              <a:t>）。</a:t>
            </a:r>
            <a:endParaRPr lang="en-US" altLang="zh-TW" dirty="0" smtClean="0"/>
          </a:p>
          <a:p>
            <a:pPr algn="just" eaLnBrk="1"/>
            <a:r>
              <a:rPr lang="zh-TW" altLang="zh-TW" dirty="0" smtClean="0"/>
              <a:t>如</a:t>
            </a:r>
            <a:r>
              <a:rPr lang="zh-TW" altLang="zh-TW" dirty="0"/>
              <a:t>前所述，總指標的變異數</a:t>
            </a:r>
            <a:r>
              <a:rPr lang="en-US" altLang="zh-TW" dirty="0" err="1"/>
              <a:t>Var</a:t>
            </a:r>
            <a:r>
              <a:rPr lang="en-US" altLang="zh-TW" dirty="0"/>
              <a:t>(Y)</a:t>
            </a:r>
            <a:r>
              <a:rPr lang="zh-TW" altLang="zh-TW" dirty="0"/>
              <a:t>愈大，代表其能呈現受測者異質性的能力愈強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algn="just" eaLnBrk="1"/>
            <a:r>
              <a:rPr lang="zh-TW" altLang="zh-TW" dirty="0" smtClean="0"/>
              <a:t>在</a:t>
            </a:r>
            <a:r>
              <a:rPr lang="zh-TW" altLang="zh-TW" dirty="0"/>
              <a:t>限制式</a:t>
            </a:r>
            <a:r>
              <a:rPr lang="en-US" altLang="zh-TW" dirty="0"/>
              <a:t>a'a =1</a:t>
            </a:r>
            <a:r>
              <a:rPr lang="zh-TW" altLang="zh-TW" dirty="0"/>
              <a:t>成立之下，主成份的變異數正好等於特徵值，證明如下：</a:t>
            </a:r>
          </a:p>
          <a:p>
            <a:pPr marL="0" indent="0" algn="just" eaLnBrk="1">
              <a:buNone/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(Y</a:t>
            </a:r>
            <a:r>
              <a:rPr lang="en-US" altLang="zh-TW" dirty="0"/>
              <a:t>) = </a:t>
            </a:r>
            <a:r>
              <a:rPr lang="en-US" altLang="zh-TW" dirty="0" err="1"/>
              <a:t>a'Ra</a:t>
            </a:r>
            <a:r>
              <a:rPr lang="en-US" altLang="zh-TW" dirty="0"/>
              <a:t> </a:t>
            </a:r>
            <a:r>
              <a:rPr lang="en-US" altLang="zh-TW" b="1" i="1" dirty="0"/>
              <a:t>=</a:t>
            </a:r>
            <a:r>
              <a:rPr lang="en-US" altLang="zh-TW" dirty="0"/>
              <a:t> </a:t>
            </a:r>
            <a:r>
              <a:rPr lang="en-US" altLang="zh-TW" dirty="0" err="1"/>
              <a:t>a'</a:t>
            </a:r>
            <a:r>
              <a:rPr lang="en-US" altLang="zh-TW" dirty="0" err="1">
                <a:sym typeface="Symbol"/>
              </a:rPr>
              <a:t></a:t>
            </a:r>
            <a:r>
              <a:rPr lang="en-US" altLang="zh-TW" dirty="0" err="1"/>
              <a:t>a</a:t>
            </a:r>
            <a:r>
              <a:rPr lang="en-US" altLang="zh-TW" dirty="0"/>
              <a:t> = </a:t>
            </a:r>
            <a:r>
              <a:rPr lang="en-US" altLang="zh-TW" dirty="0">
                <a:sym typeface="Symbol"/>
              </a:rPr>
              <a:t></a:t>
            </a:r>
            <a:r>
              <a:rPr lang="en-US" altLang="zh-TW" dirty="0"/>
              <a:t>a'a = </a:t>
            </a:r>
            <a:r>
              <a:rPr lang="en-US" altLang="zh-TW" dirty="0" smtClean="0">
                <a:sym typeface="Symbol"/>
              </a:rPr>
              <a:t></a:t>
            </a:r>
          </a:p>
          <a:p>
            <a:pPr algn="just" eaLnBrk="1"/>
            <a:r>
              <a:rPr lang="zh-TW" altLang="zh-TW" dirty="0"/>
              <a:t>由於總指標是第一個主成份，故總指標的變異數即</a:t>
            </a:r>
            <a:r>
              <a:rPr lang="zh-TW" altLang="zh-TW" dirty="0" smtClean="0"/>
              <a:t>第一個</a:t>
            </a:r>
            <a:r>
              <a:rPr lang="zh-TW" altLang="zh-TW" dirty="0"/>
              <a:t>特徵值，亦為最大特徵值（</a:t>
            </a:r>
            <a:r>
              <a:rPr lang="en-US" altLang="zh-TW" dirty="0">
                <a:sym typeface="Symbol"/>
              </a:rPr>
              <a:t></a:t>
            </a:r>
            <a:r>
              <a:rPr lang="en-US" altLang="zh-TW" baseline="-25000" dirty="0"/>
              <a:t>1</a:t>
            </a:r>
            <a:r>
              <a:rPr lang="zh-TW" altLang="zh-TW" dirty="0" smtClean="0"/>
              <a:t>）。</a:t>
            </a:r>
            <a:endParaRPr lang="en-US" altLang="zh-TW" dirty="0" smtClean="0"/>
          </a:p>
          <a:p>
            <a:pPr algn="just" eaLnBrk="1"/>
            <a:r>
              <a:rPr lang="zh-TW" altLang="zh-TW" dirty="0"/>
              <a:t>為確保總指標具有足夠的代表性，多數研究要求總指標的解釋變異量（</a:t>
            </a:r>
            <a:r>
              <a:rPr lang="en-US" altLang="zh-TW" dirty="0">
                <a:sym typeface="Symbol"/>
              </a:rPr>
              <a:t></a:t>
            </a:r>
            <a:r>
              <a:rPr lang="en-US" altLang="zh-TW" baseline="-25000" dirty="0"/>
              <a:t>1</a:t>
            </a:r>
            <a:r>
              <a:rPr lang="zh-TW" altLang="zh-TW" dirty="0"/>
              <a:t>）佔總變異（</a:t>
            </a:r>
            <a:r>
              <a:rPr lang="en-US" altLang="zh-TW" dirty="0"/>
              <a:t>K</a:t>
            </a:r>
            <a:r>
              <a:rPr lang="zh-TW" altLang="zh-TW" dirty="0"/>
              <a:t>）的百分比，能超過</a:t>
            </a:r>
            <a:r>
              <a:rPr lang="en-US" altLang="zh-TW" dirty="0"/>
              <a:t>60%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2222607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978513" y="3371968"/>
            <a:ext cx="6984776" cy="300936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268760"/>
            <a:ext cx="6983288" cy="4857403"/>
          </a:xfrm>
        </p:spPr>
        <p:txBody>
          <a:bodyPr/>
          <a:lstStyle/>
          <a:p>
            <a:pPr algn="just" eaLnBrk="1"/>
            <a:r>
              <a:rPr lang="zh-TW" altLang="zh-TW" dirty="0"/>
              <a:t>為確保總指標具有足夠的代表性，多數研究要求總指標的解釋變異量（</a:t>
            </a:r>
            <a:r>
              <a:rPr lang="en-US" altLang="zh-TW" dirty="0">
                <a:sym typeface="Symbol"/>
              </a:rPr>
              <a:t></a:t>
            </a:r>
            <a:r>
              <a:rPr lang="en-US" altLang="zh-TW" baseline="-25000" dirty="0"/>
              <a:t>1</a:t>
            </a:r>
            <a:r>
              <a:rPr lang="zh-TW" altLang="zh-TW" dirty="0"/>
              <a:t>）佔總變異（</a:t>
            </a:r>
            <a:r>
              <a:rPr lang="en-US" altLang="zh-TW" dirty="0"/>
              <a:t>K</a:t>
            </a:r>
            <a:r>
              <a:rPr lang="zh-TW" altLang="zh-TW" dirty="0"/>
              <a:t>）的百分比，能超過</a:t>
            </a:r>
            <a:r>
              <a:rPr lang="en-US" altLang="zh-TW" dirty="0"/>
              <a:t>60%</a:t>
            </a:r>
            <a:r>
              <a:rPr lang="zh-TW" altLang="zh-TW" dirty="0"/>
              <a:t>。</a:t>
            </a:r>
            <a:endParaRPr lang="zh-TW" altLang="en-US" dirty="0"/>
          </a:p>
          <a:p>
            <a:pPr algn="just" eaLnBrk="1"/>
            <a:r>
              <a:rPr lang="zh-TW" altLang="zh-TW" dirty="0" smtClean="0"/>
              <a:t>以</a:t>
            </a:r>
            <a:r>
              <a:rPr lang="zh-TW" altLang="zh-TW" dirty="0"/>
              <a:t>貝納頌忠誠度為例，總指標的特徵值為</a:t>
            </a:r>
            <a:r>
              <a:rPr lang="en-US" altLang="zh-TW" dirty="0">
                <a:sym typeface="Symbol"/>
              </a:rPr>
              <a:t></a:t>
            </a:r>
            <a:r>
              <a:rPr lang="en-US" altLang="zh-TW" baseline="-25000" dirty="0"/>
              <a:t>1</a:t>
            </a:r>
            <a:r>
              <a:rPr lang="en-US" altLang="zh-TW" dirty="0"/>
              <a:t>=2.595</a:t>
            </a:r>
            <a:r>
              <a:rPr lang="zh-TW" altLang="zh-TW" dirty="0"/>
              <a:t>，佔總變異</a:t>
            </a:r>
            <a:r>
              <a:rPr lang="en-US" altLang="zh-TW" dirty="0"/>
              <a:t>K=3</a:t>
            </a:r>
            <a:r>
              <a:rPr lang="zh-TW" altLang="zh-TW" dirty="0"/>
              <a:t>的百分比為</a:t>
            </a:r>
            <a:r>
              <a:rPr lang="en-US" altLang="zh-TW" dirty="0"/>
              <a:t>86.48%</a:t>
            </a:r>
            <a:r>
              <a:rPr lang="zh-TW" altLang="zh-TW" dirty="0"/>
              <a:t>，超過及格標準。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219200" y="76200"/>
            <a:ext cx="6804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金梅毛行書" pitchFamily="49" charset="-120"/>
                <a:cs typeface="金梅毛行書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9pPr>
          </a:lstStyle>
          <a:p>
            <a:pPr marL="742950" indent="-742950">
              <a:buFont typeface="+mj-lt"/>
              <a:buAutoNum type="arabicPeriod" startAt="3"/>
            </a:pPr>
            <a:r>
              <a:rPr kumimoji="0" lang="zh-TW" altLang="en-US" dirty="0" smtClean="0">
                <a:latin typeface="+mj-ea"/>
                <a:ea typeface="+mj-ea"/>
              </a:rPr>
              <a:t>特徵值與解釋變異量</a:t>
            </a:r>
            <a:r>
              <a:rPr kumimoji="0" lang="en-US" altLang="zh-TW" dirty="0" smtClean="0">
                <a:latin typeface="+mj-ea"/>
                <a:ea typeface="+mj-ea"/>
              </a:rPr>
              <a:t>(</a:t>
            </a:r>
            <a:r>
              <a:rPr kumimoji="0" lang="zh-TW" altLang="en-US" dirty="0" smtClean="0">
                <a:latin typeface="+mj-ea"/>
                <a:ea typeface="+mj-ea"/>
              </a:rPr>
              <a:t>續</a:t>
            </a:r>
            <a:r>
              <a:rPr kumimoji="0" lang="en-US" altLang="zh-TW" dirty="0" smtClean="0">
                <a:latin typeface="+mj-ea"/>
                <a:ea typeface="+mj-ea"/>
              </a:rPr>
              <a:t>)</a:t>
            </a:r>
            <a:endParaRPr kumimoji="0"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232737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sz="3200" b="1" dirty="0" smtClean="0">
                <a:latin typeface="+mj-ea"/>
                <a:ea typeface="+mj-ea"/>
              </a:rPr>
              <a:t/>
            </a:r>
            <a:br>
              <a:rPr sz="3200" b="1" dirty="0" smtClean="0">
                <a:latin typeface="+mj-ea"/>
                <a:ea typeface="+mj-ea"/>
              </a:rPr>
            </a:br>
            <a:r>
              <a:rPr lang="zh-TW" altLang="en-US" sz="3200" b="1" u="dbl" dirty="0">
                <a:uFill>
                  <a:solidFill>
                    <a:srgbClr val="FF0000"/>
                  </a:solidFill>
                </a:uFill>
              </a:rPr>
              <a:t>大   </a:t>
            </a:r>
            <a:r>
              <a:rPr lang="zh-TW" altLang="en-US" sz="3200" b="1" u="dbl" dirty="0" smtClean="0">
                <a:uFill>
                  <a:solidFill>
                    <a:srgbClr val="FF0000"/>
                  </a:solidFill>
                </a:uFill>
              </a:rPr>
              <a:t>綱</a:t>
            </a:r>
            <a:endParaRPr sz="3200" b="1" dirty="0" smtClean="0">
              <a:latin typeface="+mj-ea"/>
              <a:ea typeface="+mj-ea"/>
            </a:endParaRPr>
          </a:p>
        </p:txBody>
      </p:sp>
      <p:sp>
        <p:nvSpPr>
          <p:cNvPr id="7171" name="副標題 2"/>
          <p:cNvSpPr>
            <a:spLocks noGrp="1"/>
          </p:cNvSpPr>
          <p:nvPr>
            <p:ph idx="1"/>
          </p:nvPr>
        </p:nvSpPr>
        <p:spPr>
          <a:xfrm>
            <a:off x="1981200" y="1752600"/>
            <a:ext cx="7055296" cy="4373563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 smtClean="0">
                <a:latin typeface="+mj-lt"/>
              </a:rPr>
              <a:t>信</a:t>
            </a:r>
            <a:r>
              <a:rPr lang="zh-TW" altLang="zh-TW" sz="2800" b="1" dirty="0">
                <a:latin typeface="+mj-lt"/>
              </a:rPr>
              <a:t>度分析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單一抽象構念的總</a:t>
            </a:r>
            <a:r>
              <a:rPr lang="zh-TW" altLang="zh-TW" sz="2800" b="1" dirty="0" smtClean="0">
                <a:latin typeface="+mj-lt"/>
              </a:rPr>
              <a:t>指標</a:t>
            </a:r>
            <a:endParaRPr lang="zh-TW" altLang="en-US" sz="2800" b="1" dirty="0" smtClean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主成份分析的統計理論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solidFill>
                  <a:srgbClr val="FF0000"/>
                </a:solidFill>
                <a:latin typeface="+mj-lt"/>
              </a:rPr>
              <a:t>多重構面量表之萃取因素</a:t>
            </a:r>
            <a:endParaRPr lang="en-US" altLang="zh-TW" sz="2800" b="1" dirty="0">
              <a:solidFill>
                <a:srgbClr val="FF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因素分析的統計</a:t>
            </a:r>
            <a:r>
              <a:rPr lang="zh-TW" altLang="zh-TW" sz="2800" b="1" dirty="0" smtClean="0">
                <a:latin typeface="+mj-lt"/>
              </a:rPr>
              <a:t>理論</a:t>
            </a:r>
            <a:endParaRPr lang="zh-TW" altLang="zh-TW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841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多重構面量表之萃取因素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340768"/>
            <a:ext cx="6983288" cy="4785395"/>
          </a:xfrm>
        </p:spPr>
        <p:txBody>
          <a:bodyPr>
            <a:normAutofit/>
          </a:bodyPr>
          <a:lstStyle/>
          <a:p>
            <a:r>
              <a:rPr lang="zh-TW" altLang="zh-TW" dirty="0"/>
              <a:t>消費者的行為層面或心理層面是相當複雜而多變的，需要建立許多題項予以衡量，例如各項產品的購買次數、品牌忠誠度、購買動機、生活型態等等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為</a:t>
            </a:r>
            <a:r>
              <a:rPr lang="zh-TW" altLang="zh-TW" dirty="0"/>
              <a:t>能充份衡量顧客在這些題項的異質性，研究人員通常會設計「大量」具高度相關的題目詢問顧客的行為或意見；而這些具高度相關的題項，背後隱藏的可能只是「少數幾個」具代表性的構面或變數類別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以包裝咖啡調查為例，採用</a:t>
            </a:r>
            <a:r>
              <a:rPr lang="en-US" altLang="zh-TW" dirty="0"/>
              <a:t>14</a:t>
            </a:r>
            <a:r>
              <a:rPr lang="zh-TW" altLang="zh-TW" dirty="0"/>
              <a:t>個消費動機題項，衡量消費者在日常生活中與產品之間的互動</a:t>
            </a:r>
            <a:r>
              <a:rPr lang="zh-TW" altLang="zh-TW" dirty="0" smtClean="0"/>
              <a:t>關係。</a:t>
            </a:r>
            <a:r>
              <a:rPr lang="zh-TW" altLang="zh-TW" dirty="0"/>
              <a:t>這些消費動機題項皆以包裝咖啡產品為核心，故題項之間可能具有高度相關，宜先使用資料減縮方法，萃取出數個具代表性的因素，方適合進行後續的統計分析。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5169551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  <a:gradFill rotWithShape="0">
            <a:gsLst>
              <a:gs pos="0">
                <a:srgbClr val="000066"/>
              </a:gs>
              <a:gs pos="50000">
                <a:srgbClr val="000066">
                  <a:gamma/>
                  <a:shade val="0"/>
                  <a:invGamma/>
                </a:srgbClr>
              </a:gs>
              <a:gs pos="100000">
                <a:srgbClr val="000066"/>
              </a:gs>
            </a:gsLst>
            <a:lin ang="5400000" scaled="1"/>
          </a:gradFill>
          <a:ln/>
        </p:spPr>
        <p:txBody>
          <a:bodyPr/>
          <a:lstStyle/>
          <a:p>
            <a:pPr algn="ctr"/>
            <a:r>
              <a:rPr lang="en-US" altLang="zh-TW"/>
              <a:t>Factor Analysis（</a:t>
            </a:r>
            <a:r>
              <a:rPr lang="zh-TW" altLang="zh-TW"/>
              <a:t>因素分析）</a:t>
            </a:r>
            <a:endParaRPr lang="zh-TW" alt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415213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The Function of Factor Analysis:</a:t>
            </a:r>
          </a:p>
          <a:p>
            <a:pPr>
              <a:buFontTx/>
              <a:buNone/>
            </a:pPr>
            <a:endParaRPr lang="en-US" altLang="zh-TW"/>
          </a:p>
          <a:p>
            <a:r>
              <a:rPr lang="en-US" altLang="zh-TW"/>
              <a:t>To understand the structure behind consumer actions and beliefs</a:t>
            </a:r>
          </a:p>
          <a:p>
            <a:endParaRPr lang="en-US" altLang="zh-TW"/>
          </a:p>
          <a:p>
            <a:r>
              <a:rPr lang="en-US" altLang="zh-TW"/>
              <a:t>To reduce the number of variables in an analysis</a:t>
            </a:r>
          </a:p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76125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Statistical Model: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>
                <a:solidFill>
                  <a:srgbClr val="FFFF00"/>
                </a:solidFill>
              </a:rPr>
              <a:t>X</a:t>
            </a:r>
            <a:r>
              <a:rPr lang="en-US" altLang="zh-TW" baseline="-25000">
                <a:solidFill>
                  <a:srgbClr val="FFFF00"/>
                </a:solidFill>
              </a:rPr>
              <a:t>1</a:t>
            </a:r>
            <a:r>
              <a:rPr lang="en-US" altLang="zh-TW">
                <a:solidFill>
                  <a:srgbClr val="FFFF00"/>
                </a:solidFill>
              </a:rPr>
              <a:t>=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11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1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12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2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Times New Roman"/>
              </a:rPr>
              <a:t>…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1p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p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e</a:t>
            </a:r>
            <a:r>
              <a:rPr lang="en-US" altLang="zh-TW" baseline="-25000">
                <a:solidFill>
                  <a:srgbClr val="FFFF00"/>
                </a:solidFill>
              </a:rPr>
              <a:t>1</a:t>
            </a:r>
            <a:endParaRPr lang="en-US" altLang="zh-TW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zh-TW">
                <a:solidFill>
                  <a:srgbClr val="FFFF00"/>
                </a:solidFill>
              </a:rPr>
              <a:t>X</a:t>
            </a:r>
            <a:r>
              <a:rPr lang="en-US" altLang="zh-TW" baseline="-25000">
                <a:solidFill>
                  <a:srgbClr val="FFFF00"/>
                </a:solidFill>
              </a:rPr>
              <a:t>2</a:t>
            </a:r>
            <a:r>
              <a:rPr lang="en-US" altLang="zh-TW">
                <a:solidFill>
                  <a:srgbClr val="FFFF00"/>
                </a:solidFill>
              </a:rPr>
              <a:t>=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21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1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22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2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Times New Roman"/>
              </a:rPr>
              <a:t>…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2p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p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e</a:t>
            </a:r>
            <a:r>
              <a:rPr lang="en-US" altLang="zh-TW" baseline="-25000">
                <a:solidFill>
                  <a:srgbClr val="FFFF00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US" altLang="zh-TW" baseline="-25000">
                <a:solidFill>
                  <a:srgbClr val="FFFF00"/>
                </a:solidFill>
                <a:latin typeface="Times New Roman"/>
              </a:rPr>
              <a:t>…</a:t>
            </a:r>
            <a:r>
              <a:rPr lang="en-US" altLang="zh-TW" baseline="-25000">
                <a:solidFill>
                  <a:srgbClr val="FFFF00"/>
                </a:solidFill>
              </a:rPr>
              <a:t> </a:t>
            </a:r>
            <a:endParaRPr lang="en-US" altLang="zh-TW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zh-TW">
                <a:solidFill>
                  <a:srgbClr val="FFFF00"/>
                </a:solidFill>
              </a:rPr>
              <a:t>X</a:t>
            </a:r>
            <a:r>
              <a:rPr lang="en-US" altLang="zh-TW" baseline="-25000">
                <a:solidFill>
                  <a:srgbClr val="FFFF00"/>
                </a:solidFill>
              </a:rPr>
              <a:t>q</a:t>
            </a:r>
            <a:r>
              <a:rPr lang="en-US" altLang="zh-TW">
                <a:solidFill>
                  <a:srgbClr val="FFFF00"/>
                </a:solidFill>
              </a:rPr>
              <a:t>=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q1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1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q2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2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Times New Roman"/>
              </a:rPr>
              <a:t>…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zh-TW" baseline="-25000">
                <a:solidFill>
                  <a:srgbClr val="FFFF00"/>
                </a:solidFill>
              </a:rPr>
              <a:t>qp</a:t>
            </a:r>
            <a:r>
              <a:rPr lang="en-US" altLang="zh-TW">
                <a:solidFill>
                  <a:srgbClr val="FFFF00"/>
                </a:solidFill>
              </a:rPr>
              <a:t>F</a:t>
            </a:r>
            <a:r>
              <a:rPr lang="en-US" altLang="zh-TW" baseline="-25000">
                <a:solidFill>
                  <a:srgbClr val="FFFF00"/>
                </a:solidFill>
              </a:rPr>
              <a:t>p</a:t>
            </a:r>
            <a:r>
              <a:rPr lang="en-US" altLang="zh-TW">
                <a:solidFill>
                  <a:srgbClr val="FFFF00"/>
                </a:solidFill>
              </a:rPr>
              <a:t>+</a:t>
            </a:r>
            <a:r>
              <a:rPr lang="en-US" altLang="zh-TW">
                <a:solidFill>
                  <a:srgbClr val="FFFF00"/>
                </a:solidFill>
                <a:latin typeface="Symbol" pitchFamily="18" charset="2"/>
              </a:rPr>
              <a:t>e</a:t>
            </a:r>
            <a:r>
              <a:rPr lang="en-US" altLang="zh-TW" baseline="-25000">
                <a:solidFill>
                  <a:srgbClr val="FFFF00"/>
                </a:solidFill>
              </a:rPr>
              <a:t>q</a:t>
            </a:r>
            <a:endParaRPr lang="en-US" altLang="zh-TW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zh-TW" altLang="en-US"/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2209800" y="4800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Common Factor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6324600" y="4648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Unique Variation</a:t>
            </a:r>
          </a:p>
        </p:txBody>
      </p:sp>
      <p:sp>
        <p:nvSpPr>
          <p:cNvPr id="305158" name="Line 6"/>
          <p:cNvSpPr>
            <a:spLocks noChangeShapeType="1"/>
          </p:cNvSpPr>
          <p:nvPr/>
        </p:nvSpPr>
        <p:spPr bwMode="auto">
          <a:xfrm>
            <a:off x="7162800" y="41148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5159" name="Line 7"/>
          <p:cNvSpPr>
            <a:spLocks noChangeShapeType="1"/>
          </p:cNvSpPr>
          <p:nvPr/>
        </p:nvSpPr>
        <p:spPr bwMode="auto">
          <a:xfrm>
            <a:off x="3505200" y="4114800"/>
            <a:ext cx="0" cy="76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H="1">
            <a:off x="3505200" y="4114800"/>
            <a:ext cx="1143000" cy="76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02448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  <a:gradFill rotWithShape="0">
            <a:gsLst>
              <a:gs pos="0">
                <a:schemeClr val="bg1"/>
              </a:gs>
              <a:gs pos="50000">
                <a:srgbClr val="8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>
                <a:solidFill>
                  <a:schemeClr val="tx1"/>
                </a:solidFill>
                <a:latin typeface="Times New Roman" pitchFamily="18" charset="0"/>
              </a:rPr>
              <a:t>Example</a:t>
            </a:r>
            <a:br>
              <a:rPr lang="en-US" altLang="zh-TW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TW" sz="2800">
                <a:solidFill>
                  <a:schemeClr val="tx1"/>
                </a:solidFill>
                <a:latin typeface="Times New Roman" pitchFamily="18" charset="0"/>
              </a:rPr>
              <a:t>“Should special marketing programs be developed by a bank for several key segments?”</a:t>
            </a:r>
            <a:endParaRPr lang="zh-TW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76200" y="1752600"/>
            <a:ext cx="667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rPr>
              <a:t>Please respond to the following using a 9 point scale:</a:t>
            </a:r>
            <a:endParaRPr lang="zh-TW" altLang="en-US" sz="24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61913" y="2962275"/>
          <a:ext cx="9021762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件" r:id="rId3" imgW="9019080" imgH="4047480" progId="Word.Document.8">
                  <p:embed/>
                </p:oleObj>
              </mc:Choice>
              <mc:Fallback>
                <p:oleObj name="文件" r:id="rId3" imgW="9019080" imgH="4047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2962275"/>
                        <a:ext cx="9021762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6181" name="Group 5"/>
          <p:cNvGrpSpPr>
            <a:grpSpLocks/>
          </p:cNvGrpSpPr>
          <p:nvPr/>
        </p:nvGrpSpPr>
        <p:grpSpPr bwMode="auto">
          <a:xfrm>
            <a:off x="6483350" y="2681288"/>
            <a:ext cx="2479675" cy="366712"/>
            <a:chOff x="4084" y="1689"/>
            <a:chExt cx="1562" cy="231"/>
          </a:xfrm>
        </p:grpSpPr>
        <p:sp>
          <p:nvSpPr>
            <p:cNvPr id="306182" name="Text Box 6"/>
            <p:cNvSpPr txBox="1">
              <a:spLocks noChangeArrowheads="1"/>
            </p:cNvSpPr>
            <p:nvPr/>
          </p:nvSpPr>
          <p:spPr bwMode="auto">
            <a:xfrm>
              <a:off x="4084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306183" name="Text Box 7"/>
            <p:cNvSpPr txBox="1">
              <a:spLocks noChangeArrowheads="1"/>
            </p:cNvSpPr>
            <p:nvPr/>
          </p:nvSpPr>
          <p:spPr bwMode="auto">
            <a:xfrm>
              <a:off x="4262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306184" name="Text Box 8"/>
            <p:cNvSpPr txBox="1">
              <a:spLocks noChangeArrowheads="1"/>
            </p:cNvSpPr>
            <p:nvPr/>
          </p:nvSpPr>
          <p:spPr bwMode="auto">
            <a:xfrm>
              <a:off x="4433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306185" name="Text Box 9"/>
            <p:cNvSpPr txBox="1">
              <a:spLocks noChangeArrowheads="1"/>
            </p:cNvSpPr>
            <p:nvPr/>
          </p:nvSpPr>
          <p:spPr bwMode="auto">
            <a:xfrm>
              <a:off x="4598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306186" name="Text Box 10"/>
            <p:cNvSpPr txBox="1">
              <a:spLocks noChangeArrowheads="1"/>
            </p:cNvSpPr>
            <p:nvPr/>
          </p:nvSpPr>
          <p:spPr bwMode="auto">
            <a:xfrm>
              <a:off x="4783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306187" name="Text Box 11"/>
            <p:cNvSpPr txBox="1">
              <a:spLocks noChangeArrowheads="1"/>
            </p:cNvSpPr>
            <p:nvPr/>
          </p:nvSpPr>
          <p:spPr bwMode="auto">
            <a:xfrm>
              <a:off x="4948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6</a:t>
              </a:r>
            </a:p>
          </p:txBody>
        </p:sp>
        <p:sp>
          <p:nvSpPr>
            <p:cNvPr id="306188" name="Text Box 12"/>
            <p:cNvSpPr txBox="1">
              <a:spLocks noChangeArrowheads="1"/>
            </p:cNvSpPr>
            <p:nvPr/>
          </p:nvSpPr>
          <p:spPr bwMode="auto">
            <a:xfrm>
              <a:off x="5123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306189" name="Text Box 13"/>
            <p:cNvSpPr txBox="1">
              <a:spLocks noChangeArrowheads="1"/>
            </p:cNvSpPr>
            <p:nvPr/>
          </p:nvSpPr>
          <p:spPr bwMode="auto">
            <a:xfrm>
              <a:off x="5291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306190" name="Text Box 14"/>
            <p:cNvSpPr txBox="1">
              <a:spLocks noChangeArrowheads="1"/>
            </p:cNvSpPr>
            <p:nvPr/>
          </p:nvSpPr>
          <p:spPr bwMode="auto">
            <a:xfrm>
              <a:off x="5458" y="168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800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9</a:t>
              </a:r>
            </a:p>
          </p:txBody>
        </p:sp>
      </p:grpSp>
      <p:grpSp>
        <p:nvGrpSpPr>
          <p:cNvPr id="306191" name="Group 15"/>
          <p:cNvGrpSpPr>
            <a:grpSpLocks/>
          </p:cNvGrpSpPr>
          <p:nvPr/>
        </p:nvGrpSpPr>
        <p:grpSpPr bwMode="auto">
          <a:xfrm>
            <a:off x="6205538" y="2373313"/>
            <a:ext cx="3070225" cy="446087"/>
            <a:chOff x="3888" y="1502"/>
            <a:chExt cx="1934" cy="281"/>
          </a:xfrm>
        </p:grpSpPr>
        <p:sp>
          <p:nvSpPr>
            <p:cNvPr id="306192" name="Text Box 16"/>
            <p:cNvSpPr txBox="1">
              <a:spLocks noChangeArrowheads="1"/>
            </p:cNvSpPr>
            <p:nvPr/>
          </p:nvSpPr>
          <p:spPr bwMode="auto">
            <a:xfrm>
              <a:off x="5236" y="1502"/>
              <a:ext cx="58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TW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Strongly Agree</a:t>
              </a:r>
            </a:p>
          </p:txBody>
        </p:sp>
        <p:sp>
          <p:nvSpPr>
            <p:cNvPr id="306193" name="Text Box 17"/>
            <p:cNvSpPr txBox="1">
              <a:spLocks noChangeArrowheads="1"/>
            </p:cNvSpPr>
            <p:nvPr/>
          </p:nvSpPr>
          <p:spPr bwMode="auto">
            <a:xfrm>
              <a:off x="3888" y="1509"/>
              <a:ext cx="58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TW" smtClean="0">
                  <a:solidFill>
                    <a:srgbClr val="F8F8F8"/>
                  </a:solidFill>
                  <a:latin typeface="Times New Roman" pitchFamily="18" charset="0"/>
                  <a:ea typeface="新細明體" pitchFamily="18" charset="-120"/>
                </a:rPr>
                <a:t>Strongly Disagree</a:t>
              </a:r>
            </a:p>
          </p:txBody>
        </p:sp>
        <p:sp>
          <p:nvSpPr>
            <p:cNvPr id="306194" name="Line 18"/>
            <p:cNvSpPr>
              <a:spLocks noChangeShapeType="1"/>
            </p:cNvSpPr>
            <p:nvPr/>
          </p:nvSpPr>
          <p:spPr bwMode="auto">
            <a:xfrm>
              <a:off x="4416" y="1632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306196" name="Line 20"/>
          <p:cNvSpPr>
            <a:spLocks noChangeShapeType="1"/>
          </p:cNvSpPr>
          <p:nvPr/>
        </p:nvSpPr>
        <p:spPr bwMode="auto">
          <a:xfrm>
            <a:off x="142875" y="2286000"/>
            <a:ext cx="891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48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510370"/>
              </p:ext>
            </p:extLst>
          </p:nvPr>
        </p:nvGraphicFramePr>
        <p:xfrm>
          <a:off x="903288" y="98425"/>
          <a:ext cx="7707312" cy="699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文件" r:id="rId3" imgW="7030080" imgH="6394114" progId="Word.Document.12">
                  <p:embed/>
                </p:oleObj>
              </mc:Choice>
              <mc:Fallback>
                <p:oleObj name="文件" r:id="rId3" imgW="7030080" imgH="6394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3288" y="98425"/>
                        <a:ext cx="7707312" cy="699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2828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sz="3200" b="1" dirty="0" smtClean="0">
                <a:latin typeface="+mj-ea"/>
                <a:ea typeface="+mj-ea"/>
              </a:rPr>
              <a:t/>
            </a:r>
            <a:br>
              <a:rPr sz="3200" b="1" dirty="0" smtClean="0">
                <a:latin typeface="+mj-ea"/>
                <a:ea typeface="+mj-ea"/>
              </a:rPr>
            </a:br>
            <a:r>
              <a:rPr lang="zh-TW" altLang="en-US" sz="3200" b="1" u="dbl" dirty="0">
                <a:uFill>
                  <a:solidFill>
                    <a:srgbClr val="FF0000"/>
                  </a:solidFill>
                </a:uFill>
              </a:rPr>
              <a:t>大   </a:t>
            </a:r>
            <a:r>
              <a:rPr lang="zh-TW" altLang="en-US" sz="3200" b="1" u="dbl" dirty="0" smtClean="0">
                <a:uFill>
                  <a:solidFill>
                    <a:srgbClr val="FF0000"/>
                  </a:solidFill>
                </a:uFill>
              </a:rPr>
              <a:t>綱</a:t>
            </a:r>
            <a:endParaRPr sz="3200" b="1" dirty="0" smtClean="0">
              <a:latin typeface="+mj-ea"/>
              <a:ea typeface="+mj-ea"/>
            </a:endParaRPr>
          </a:p>
        </p:txBody>
      </p:sp>
      <p:sp>
        <p:nvSpPr>
          <p:cNvPr id="7171" name="副標題 2"/>
          <p:cNvSpPr>
            <a:spLocks noGrp="1"/>
          </p:cNvSpPr>
          <p:nvPr>
            <p:ph idx="1"/>
          </p:nvPr>
        </p:nvSpPr>
        <p:spPr>
          <a:xfrm>
            <a:off x="1981200" y="1752600"/>
            <a:ext cx="7162800" cy="4373563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 smtClean="0">
                <a:solidFill>
                  <a:srgbClr val="FF0000"/>
                </a:solidFill>
                <a:latin typeface="+mj-lt"/>
              </a:rPr>
              <a:t>信</a:t>
            </a:r>
            <a:r>
              <a:rPr lang="zh-TW" altLang="zh-TW" sz="2800" b="1" dirty="0">
                <a:solidFill>
                  <a:srgbClr val="FF0000"/>
                </a:solidFill>
                <a:latin typeface="+mj-lt"/>
              </a:rPr>
              <a:t>度分析</a:t>
            </a:r>
            <a:endParaRPr lang="en-US" altLang="zh-TW" sz="2800" b="1" dirty="0">
              <a:solidFill>
                <a:srgbClr val="FF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單一抽象構念的總</a:t>
            </a:r>
            <a:r>
              <a:rPr lang="zh-TW" altLang="zh-TW" sz="2800" b="1" dirty="0" smtClean="0">
                <a:latin typeface="+mj-lt"/>
              </a:rPr>
              <a:t>指標</a:t>
            </a:r>
            <a:endParaRPr lang="zh-TW" altLang="en-US" sz="2800" b="1" dirty="0" smtClean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主成份分析的統計理論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多重構面量表之萃取因素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因素分析的統計</a:t>
            </a:r>
            <a:r>
              <a:rPr lang="zh-TW" altLang="zh-TW" sz="2800" b="1" dirty="0" smtClean="0">
                <a:latin typeface="+mj-lt"/>
              </a:rPr>
              <a:t>理論</a:t>
            </a:r>
            <a:endParaRPr lang="zh-TW" altLang="zh-TW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084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5888" y="173038"/>
          <a:ext cx="8912225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件" r:id="rId3" imgW="8909640" imgH="6509880" progId="Word.Document.8">
                  <p:embed/>
                </p:oleObj>
              </mc:Choice>
              <mc:Fallback>
                <p:oleObj name="文件" r:id="rId3" imgW="8909640" imgH="6509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73038"/>
                        <a:ext cx="8912225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227" name="Group 3"/>
          <p:cNvGrpSpPr>
            <a:grpSpLocks/>
          </p:cNvGrpSpPr>
          <p:nvPr/>
        </p:nvGrpSpPr>
        <p:grpSpPr bwMode="auto">
          <a:xfrm>
            <a:off x="5549900" y="2082800"/>
            <a:ext cx="3200400" cy="787400"/>
            <a:chOff x="3504" y="1296"/>
            <a:chExt cx="2016" cy="496"/>
          </a:xfrm>
        </p:grpSpPr>
        <p:sp>
          <p:nvSpPr>
            <p:cNvPr id="308228" name="Line 4"/>
            <p:cNvSpPr>
              <a:spLocks noChangeShapeType="1"/>
            </p:cNvSpPr>
            <p:nvPr/>
          </p:nvSpPr>
          <p:spPr bwMode="auto">
            <a:xfrm>
              <a:off x="3504" y="1296"/>
              <a:ext cx="2016" cy="0"/>
            </a:xfrm>
            <a:prstGeom prst="line">
              <a:avLst/>
            </a:prstGeom>
            <a:noFill/>
            <a:ln w="952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08229" name="Line 5"/>
            <p:cNvSpPr>
              <a:spLocks noChangeShapeType="1"/>
            </p:cNvSpPr>
            <p:nvPr/>
          </p:nvSpPr>
          <p:spPr bwMode="auto">
            <a:xfrm>
              <a:off x="3504" y="1312"/>
              <a:ext cx="2016" cy="480"/>
            </a:xfrm>
            <a:prstGeom prst="line">
              <a:avLst/>
            </a:prstGeom>
            <a:noFill/>
            <a:ln w="952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08230" name="Line 6"/>
            <p:cNvSpPr>
              <a:spLocks noChangeShapeType="1"/>
            </p:cNvSpPr>
            <p:nvPr/>
          </p:nvSpPr>
          <p:spPr bwMode="auto">
            <a:xfrm>
              <a:off x="5520" y="1296"/>
              <a:ext cx="0" cy="480"/>
            </a:xfrm>
            <a:prstGeom prst="line">
              <a:avLst/>
            </a:prstGeom>
            <a:noFill/>
            <a:ln w="952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4267200" y="5029200"/>
            <a:ext cx="1143000" cy="990600"/>
          </a:xfrm>
          <a:prstGeom prst="rect">
            <a:avLst/>
          </a:prstGeom>
          <a:noFill/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5740400" y="4343400"/>
            <a:ext cx="990600" cy="685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3200" smtClean="0">
              <a:solidFill>
                <a:srgbClr val="80808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3340100" y="1397000"/>
            <a:ext cx="990600" cy="304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3200" smtClean="0">
              <a:solidFill>
                <a:srgbClr val="80808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46315" y="3225350"/>
            <a:ext cx="9028112" cy="33999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6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250" name="Object 2"/>
          <p:cNvGraphicFramePr>
            <a:graphicFrameLocks noChangeAspect="1"/>
          </p:cNvGraphicFramePr>
          <p:nvPr/>
        </p:nvGraphicFramePr>
        <p:xfrm>
          <a:off x="112713" y="274638"/>
          <a:ext cx="8896350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件" r:id="rId3" imgW="8909640" imgH="6307200" progId="Word.Document.8">
                  <p:embed/>
                </p:oleObj>
              </mc:Choice>
              <mc:Fallback>
                <p:oleObj name="文件" r:id="rId3" imgW="8909640" imgH="6307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274638"/>
                        <a:ext cx="8896350" cy="629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2" name="Oval 4"/>
          <p:cNvSpPr>
            <a:spLocks noChangeArrowheads="1"/>
          </p:cNvSpPr>
          <p:nvPr/>
        </p:nvSpPr>
        <p:spPr bwMode="auto">
          <a:xfrm>
            <a:off x="3886200" y="990600"/>
            <a:ext cx="29718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6705600" y="990600"/>
            <a:ext cx="11430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7924800" y="1219200"/>
            <a:ext cx="0" cy="533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7466013" y="6400800"/>
            <a:ext cx="91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</a:t>
            </a: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F</a:t>
            </a:r>
            <a:r>
              <a:rPr lang="en-US" altLang="zh-TW" sz="2400" baseline="-250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i</a:t>
            </a: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=0</a:t>
            </a:r>
            <a:endParaRPr lang="en-US" altLang="zh-TW" sz="2400" smtClean="0">
              <a:solidFill>
                <a:srgbClr val="FF000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9433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nimBg="1"/>
      <p:bldP spid="309253" grpId="0" animBg="1"/>
      <p:bldP spid="309254" grpId="0" animBg="1"/>
      <p:bldP spid="30925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1600200" y="2438400"/>
            <a:ext cx="2057400" cy="3581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75" name="Line 3"/>
          <p:cNvSpPr>
            <a:spLocks noChangeShapeType="1"/>
          </p:cNvSpPr>
          <p:nvPr/>
        </p:nvSpPr>
        <p:spPr bwMode="auto">
          <a:xfrm>
            <a:off x="1828800" y="24384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2133600" y="24384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>
            <a:off x="2438400" y="24384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78" name="Line 6"/>
          <p:cNvSpPr>
            <a:spLocks noChangeShapeType="1"/>
          </p:cNvSpPr>
          <p:nvPr/>
        </p:nvSpPr>
        <p:spPr bwMode="auto">
          <a:xfrm>
            <a:off x="3352800" y="24384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>
            <a:off x="1600200" y="26670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1600200" y="28956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1" name="Line 9"/>
          <p:cNvSpPr>
            <a:spLocks noChangeShapeType="1"/>
          </p:cNvSpPr>
          <p:nvPr/>
        </p:nvSpPr>
        <p:spPr bwMode="auto">
          <a:xfrm>
            <a:off x="1600200" y="31242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1600200" y="33528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>
            <a:off x="1600200" y="35814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1600200" y="43434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1600200" y="45720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1600200" y="57912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1600200" y="55626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1600200" y="53340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89" name="Text Box 17"/>
          <p:cNvSpPr txBox="1">
            <a:spLocks noChangeArrowheads="1"/>
          </p:cNvSpPr>
          <p:nvPr/>
        </p:nvSpPr>
        <p:spPr bwMode="auto">
          <a:xfrm>
            <a:off x="1295400" y="2616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2</a:t>
            </a:r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>
            <a:off x="1295400" y="30622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4</a:t>
            </a:r>
          </a:p>
        </p:txBody>
      </p:sp>
      <p:sp>
        <p:nvSpPr>
          <p:cNvPr id="310291" name="Text Box 19"/>
          <p:cNvSpPr txBox="1">
            <a:spLocks noChangeArrowheads="1"/>
          </p:cNvSpPr>
          <p:nvPr/>
        </p:nvSpPr>
        <p:spPr bwMode="auto">
          <a:xfrm>
            <a:off x="1295400" y="2362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310292" name="Text Box 20"/>
          <p:cNvSpPr txBox="1">
            <a:spLocks noChangeArrowheads="1"/>
          </p:cNvSpPr>
          <p:nvPr/>
        </p:nvSpPr>
        <p:spPr bwMode="auto">
          <a:xfrm>
            <a:off x="1295400" y="284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3</a:t>
            </a:r>
          </a:p>
        </p:txBody>
      </p:sp>
      <p:sp>
        <p:nvSpPr>
          <p:cNvPr id="310293" name="Text Box 21"/>
          <p:cNvSpPr txBox="1">
            <a:spLocks noChangeArrowheads="1"/>
          </p:cNvSpPr>
          <p:nvPr/>
        </p:nvSpPr>
        <p:spPr bwMode="auto">
          <a:xfrm>
            <a:off x="1295400" y="32908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5</a:t>
            </a:r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1447800" y="3733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95" name="Text Box 23"/>
          <p:cNvSpPr txBox="1">
            <a:spLocks noChangeArrowheads="1"/>
          </p:cNvSpPr>
          <p:nvPr/>
        </p:nvSpPr>
        <p:spPr bwMode="auto">
          <a:xfrm>
            <a:off x="1295400" y="4281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i="1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rPr>
              <a:t>i</a:t>
            </a:r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1447800" y="4648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297" name="Text Box 25"/>
          <p:cNvSpPr txBox="1">
            <a:spLocks noChangeArrowheads="1"/>
          </p:cNvSpPr>
          <p:nvPr/>
        </p:nvSpPr>
        <p:spPr bwMode="auto">
          <a:xfrm>
            <a:off x="1295400" y="57292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i="1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rPr>
              <a:t>N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 rot="-10793241">
            <a:off x="762000" y="3124200"/>
            <a:ext cx="549275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smtClean="0">
                <a:solidFill>
                  <a:srgbClr val="FFFF66"/>
                </a:solidFill>
                <a:latin typeface="Antique Olive" pitchFamily="34" charset="0"/>
                <a:ea typeface="新細明體" pitchFamily="18" charset="-120"/>
              </a:rPr>
              <a:t>Customer</a:t>
            </a:r>
          </a:p>
        </p:txBody>
      </p:sp>
      <p:sp>
        <p:nvSpPr>
          <p:cNvPr id="310299" name="Text Box 27"/>
          <p:cNvSpPr txBox="1">
            <a:spLocks noChangeArrowheads="1"/>
          </p:cNvSpPr>
          <p:nvPr/>
        </p:nvSpPr>
        <p:spPr bwMode="auto">
          <a:xfrm>
            <a:off x="1524000" y="2057400"/>
            <a:ext cx="57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X</a:t>
            </a:r>
            <a:r>
              <a:rPr lang="en-US" altLang="zh-TW" sz="1800" baseline="-250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310300" name="Text Box 28"/>
          <p:cNvSpPr txBox="1">
            <a:spLocks noChangeArrowheads="1"/>
          </p:cNvSpPr>
          <p:nvPr/>
        </p:nvSpPr>
        <p:spPr bwMode="auto">
          <a:xfrm>
            <a:off x="1790700" y="2057400"/>
            <a:ext cx="57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X</a:t>
            </a:r>
            <a:r>
              <a:rPr lang="en-US" altLang="zh-TW" sz="1800" baseline="-250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2</a:t>
            </a:r>
          </a:p>
        </p:txBody>
      </p:sp>
      <p:sp>
        <p:nvSpPr>
          <p:cNvPr id="310301" name="Text Box 29"/>
          <p:cNvSpPr txBox="1">
            <a:spLocks noChangeArrowheads="1"/>
          </p:cNvSpPr>
          <p:nvPr/>
        </p:nvSpPr>
        <p:spPr bwMode="auto">
          <a:xfrm>
            <a:off x="2087563" y="2057400"/>
            <a:ext cx="579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X</a:t>
            </a:r>
            <a:r>
              <a:rPr lang="en-US" altLang="zh-TW" sz="1800" baseline="-250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3</a:t>
            </a:r>
          </a:p>
        </p:txBody>
      </p:sp>
      <p:sp>
        <p:nvSpPr>
          <p:cNvPr id="310302" name="Text Box 30"/>
          <p:cNvSpPr txBox="1">
            <a:spLocks noChangeArrowheads="1"/>
          </p:cNvSpPr>
          <p:nvPr/>
        </p:nvSpPr>
        <p:spPr bwMode="auto">
          <a:xfrm>
            <a:off x="3297238" y="2071688"/>
            <a:ext cx="579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X</a:t>
            </a:r>
            <a:r>
              <a:rPr lang="en-US" altLang="zh-TW" sz="1800" baseline="-250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p</a:t>
            </a:r>
          </a:p>
        </p:txBody>
      </p:sp>
      <p:sp>
        <p:nvSpPr>
          <p:cNvPr id="310303" name="AutoShape 31"/>
          <p:cNvSpPr>
            <a:spLocks noChangeArrowheads="1"/>
          </p:cNvSpPr>
          <p:nvPr/>
        </p:nvSpPr>
        <p:spPr bwMode="auto">
          <a:xfrm>
            <a:off x="3876675" y="3581400"/>
            <a:ext cx="1990725" cy="1447800"/>
          </a:xfrm>
          <a:prstGeom prst="rightArrow">
            <a:avLst>
              <a:gd name="adj1" fmla="val 56065"/>
              <a:gd name="adj2" fmla="val 35196"/>
            </a:avLst>
          </a:prstGeom>
          <a:solidFill>
            <a:schemeClr val="tx2"/>
          </a:solidFill>
          <a:ln w="12700" cap="sq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04" name="Text Box 32"/>
          <p:cNvSpPr txBox="1">
            <a:spLocks noChangeArrowheads="1"/>
          </p:cNvSpPr>
          <p:nvPr/>
        </p:nvSpPr>
        <p:spPr bwMode="auto">
          <a:xfrm>
            <a:off x="3876675" y="3902075"/>
            <a:ext cx="1685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smtClean="0">
                <a:solidFill>
                  <a:srgbClr val="002010"/>
                </a:solidFill>
                <a:latin typeface="Antique Olive" pitchFamily="34" charset="0"/>
                <a:ea typeface="新細明體" pitchFamily="18" charset="-120"/>
              </a:rPr>
              <a:t>Factor Analysis</a:t>
            </a:r>
          </a:p>
        </p:txBody>
      </p:sp>
      <p:sp>
        <p:nvSpPr>
          <p:cNvPr id="310305" name="Rectangle 33"/>
          <p:cNvSpPr>
            <a:spLocks noChangeArrowheads="1"/>
          </p:cNvSpPr>
          <p:nvPr/>
        </p:nvSpPr>
        <p:spPr bwMode="auto">
          <a:xfrm>
            <a:off x="6248400" y="2438400"/>
            <a:ext cx="2057400" cy="3581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06" name="Text Box 34"/>
          <p:cNvSpPr txBox="1">
            <a:spLocks noChangeArrowheads="1"/>
          </p:cNvSpPr>
          <p:nvPr/>
        </p:nvSpPr>
        <p:spPr bwMode="auto">
          <a:xfrm>
            <a:off x="5943600" y="2362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5943600" y="284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3</a:t>
            </a:r>
          </a:p>
        </p:txBody>
      </p:sp>
      <p:sp>
        <p:nvSpPr>
          <p:cNvPr id="310308" name="Text Box 36"/>
          <p:cNvSpPr txBox="1">
            <a:spLocks noChangeArrowheads="1"/>
          </p:cNvSpPr>
          <p:nvPr/>
        </p:nvSpPr>
        <p:spPr bwMode="auto">
          <a:xfrm>
            <a:off x="5943600" y="32908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5</a:t>
            </a:r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6096000" y="3733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5943600" y="4281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i="1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rPr>
              <a:t>i</a:t>
            </a:r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96000" y="4648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5943600" y="57292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i="1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rPr>
              <a:t>N</a:t>
            </a:r>
          </a:p>
        </p:txBody>
      </p:sp>
      <p:sp>
        <p:nvSpPr>
          <p:cNvPr id="310313" name="Text Box 41"/>
          <p:cNvSpPr txBox="1">
            <a:spLocks noChangeArrowheads="1"/>
          </p:cNvSpPr>
          <p:nvPr/>
        </p:nvSpPr>
        <p:spPr bwMode="auto">
          <a:xfrm>
            <a:off x="5956300" y="2605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2</a:t>
            </a:r>
          </a:p>
        </p:txBody>
      </p:sp>
      <p:sp>
        <p:nvSpPr>
          <p:cNvPr id="310314" name="Text Box 42"/>
          <p:cNvSpPr txBox="1">
            <a:spLocks noChangeArrowheads="1"/>
          </p:cNvSpPr>
          <p:nvPr/>
        </p:nvSpPr>
        <p:spPr bwMode="auto">
          <a:xfrm>
            <a:off x="5943600" y="30622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4</a:t>
            </a:r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6261100" y="26670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>
            <a:off x="6261100" y="28956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>
            <a:off x="6261100" y="31242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>
            <a:off x="6261100" y="33528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>
            <a:off x="6261100" y="35814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>
            <a:off x="6261100" y="43434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1" name="Line 49"/>
          <p:cNvSpPr>
            <a:spLocks noChangeShapeType="1"/>
          </p:cNvSpPr>
          <p:nvPr/>
        </p:nvSpPr>
        <p:spPr bwMode="auto">
          <a:xfrm>
            <a:off x="6261100" y="45720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2" name="Line 50"/>
          <p:cNvSpPr>
            <a:spLocks noChangeShapeType="1"/>
          </p:cNvSpPr>
          <p:nvPr/>
        </p:nvSpPr>
        <p:spPr bwMode="auto">
          <a:xfrm>
            <a:off x="6261100" y="57912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6261100" y="55626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6261100" y="5334000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629400" y="24384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6" name="Line 54"/>
          <p:cNvSpPr>
            <a:spLocks noChangeShapeType="1"/>
          </p:cNvSpPr>
          <p:nvPr/>
        </p:nvSpPr>
        <p:spPr bwMode="auto">
          <a:xfrm>
            <a:off x="7086600" y="24384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7848600" y="24384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28" name="Text Box 56"/>
          <p:cNvSpPr txBox="1">
            <a:spLocks noChangeArrowheads="1"/>
          </p:cNvSpPr>
          <p:nvPr/>
        </p:nvSpPr>
        <p:spPr bwMode="auto">
          <a:xfrm>
            <a:off x="6248400" y="2057400"/>
            <a:ext cx="57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F</a:t>
            </a:r>
            <a:r>
              <a:rPr lang="en-US" altLang="zh-TW" sz="1800" baseline="-250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310329" name="Text Box 57"/>
          <p:cNvSpPr txBox="1">
            <a:spLocks noChangeArrowheads="1"/>
          </p:cNvSpPr>
          <p:nvPr/>
        </p:nvSpPr>
        <p:spPr bwMode="auto">
          <a:xfrm>
            <a:off x="6705600" y="2057400"/>
            <a:ext cx="57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F</a:t>
            </a:r>
            <a:r>
              <a:rPr lang="en-US" altLang="zh-TW" sz="1800" baseline="-250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2</a:t>
            </a:r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7878763" y="2057400"/>
            <a:ext cx="579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F</a:t>
            </a:r>
            <a:r>
              <a:rPr lang="en-US" altLang="zh-TW" sz="1800" baseline="-25000" smtClean="0">
                <a:solidFill>
                  <a:srgbClr val="F8F8F8"/>
                </a:solidFill>
                <a:latin typeface="Antique Olive" pitchFamily="34" charset="0"/>
                <a:ea typeface="新細明體" pitchFamily="18" charset="-120"/>
              </a:rPr>
              <a:t>q</a:t>
            </a:r>
          </a:p>
        </p:txBody>
      </p:sp>
      <p:sp>
        <p:nvSpPr>
          <p:cNvPr id="310331" name="Line 59"/>
          <p:cNvSpPr>
            <a:spLocks noChangeShapeType="1"/>
          </p:cNvSpPr>
          <p:nvPr/>
        </p:nvSpPr>
        <p:spPr bwMode="auto">
          <a:xfrm>
            <a:off x="2590800" y="2286000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32" name="Line 60"/>
          <p:cNvSpPr>
            <a:spLocks noChangeShapeType="1"/>
          </p:cNvSpPr>
          <p:nvPr/>
        </p:nvSpPr>
        <p:spPr bwMode="auto">
          <a:xfrm>
            <a:off x="7115175" y="2270125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0333" name="Rectangle 61"/>
          <p:cNvSpPr>
            <a:spLocks noChangeArrowheads="1"/>
          </p:cNvSpPr>
          <p:nvPr/>
        </p:nvSpPr>
        <p:spPr bwMode="auto">
          <a:xfrm>
            <a:off x="685800" y="990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3200" smtClean="0">
                <a:solidFill>
                  <a:srgbClr val="FFFFFF"/>
                </a:solidFill>
              </a:rPr>
              <a:t>In general case, there are p variables can be reduced to q factors by factor analysis, where q&lt;p.</a:t>
            </a:r>
          </a:p>
        </p:txBody>
      </p:sp>
    </p:spTree>
    <p:extLst>
      <p:ext uri="{BB962C8B-B14F-4D97-AF65-F5344CB8AC3E}">
        <p14:creationId xmlns:p14="http://schemas.microsoft.com/office/powerpoint/2010/main" val="26365634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/>
            </a:pPr>
            <a:r>
              <a:rPr lang="zh-TW" altLang="zh-TW" dirty="0">
                <a:latin typeface="+mj-ea"/>
                <a:ea typeface="+mj-ea"/>
              </a:rPr>
              <a:t>因素分析面臨的</a:t>
            </a:r>
            <a:r>
              <a:rPr lang="zh-TW" altLang="zh-TW" dirty="0" smtClean="0">
                <a:latin typeface="+mj-ea"/>
                <a:ea typeface="+mj-ea"/>
              </a:rPr>
              <a:t>問題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752600"/>
            <a:ext cx="6839272" cy="437356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zh-TW" altLang="zh-TW" dirty="0"/>
              <a:t>哪些題項適合進行因素分析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marL="457200" indent="-457200">
              <a:buFont typeface="+mj-lt"/>
              <a:buAutoNum type="arabicParenR"/>
            </a:pPr>
            <a:r>
              <a:rPr lang="zh-TW" altLang="zh-TW" dirty="0"/>
              <a:t>應萃取幾個潛伏因素？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zh-TW" dirty="0"/>
              <a:t>潛伏因素代表的意義是什麼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marL="457200" indent="-457200">
              <a:buFont typeface="+mj-lt"/>
              <a:buAutoNum type="arabicParenR"/>
            </a:pPr>
            <a:r>
              <a:rPr lang="zh-TW" altLang="zh-TW" dirty="0"/>
              <a:t>潛伏因素如何取代原來的衡量題項？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435465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SPSS</a:t>
            </a:r>
            <a:r>
              <a:rPr lang="zh-TW" altLang="zh-TW" dirty="0"/>
              <a:t>之應用：因素分析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981200" y="1340768"/>
            <a:ext cx="6983288" cy="4785395"/>
          </a:xfrm>
        </p:spPr>
        <p:txBody>
          <a:bodyPr/>
          <a:lstStyle/>
          <a:p>
            <a:r>
              <a:rPr lang="zh-TW" altLang="zh-TW" dirty="0"/>
              <a:t>茲以包裝咖啡調查為例，對</a:t>
            </a:r>
            <a:r>
              <a:rPr lang="en-US" altLang="zh-TW" dirty="0"/>
              <a:t>14</a:t>
            </a:r>
            <a:r>
              <a:rPr lang="zh-TW" altLang="zh-TW" dirty="0"/>
              <a:t>個消費動機題項，進行因素分析，</a:t>
            </a:r>
            <a:r>
              <a:rPr lang="en-US" altLang="zh-TW" dirty="0"/>
              <a:t>SPSS</a:t>
            </a:r>
            <a:r>
              <a:rPr lang="zh-TW" altLang="zh-TW" dirty="0"/>
              <a:t>步驟如</a:t>
            </a:r>
            <a:r>
              <a:rPr lang="zh-TW" altLang="zh-TW" dirty="0" smtClean="0"/>
              <a:t>圖所示。</a:t>
            </a:r>
            <a:endParaRPr lang="en-US" altLang="zh-TW" dirty="0" smtClean="0"/>
          </a:p>
          <a:p>
            <a:endParaRPr lang="zh-TW" altLang="en-US" b="1" dirty="0"/>
          </a:p>
        </p:txBody>
      </p:sp>
      <p:grpSp>
        <p:nvGrpSpPr>
          <p:cNvPr id="6" name="畫布 63"/>
          <p:cNvGrpSpPr/>
          <p:nvPr/>
        </p:nvGrpSpPr>
        <p:grpSpPr>
          <a:xfrm>
            <a:off x="2347786" y="2349444"/>
            <a:ext cx="6400678" cy="3239796"/>
            <a:chOff x="0" y="0"/>
            <a:chExt cx="4469765" cy="1619885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4469765" cy="1619885"/>
            </a:xfrm>
            <a:prstGeom prst="rect">
              <a:avLst/>
            </a:prstGeom>
          </p:spPr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9" y="34878"/>
              <a:ext cx="539277" cy="2384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/>
            <a:srcRect l="9257" t="-2" r="51795" b="16366"/>
            <a:stretch/>
          </p:blipFill>
          <p:spPr>
            <a:xfrm>
              <a:off x="10667" y="275608"/>
              <a:ext cx="1170012" cy="25640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圖片 9"/>
            <p:cNvPicPr/>
            <p:nvPr/>
          </p:nvPicPr>
          <p:blipFill rotWithShape="1">
            <a:blip r:embed="rId3"/>
            <a:srcRect l="56457" t="9455" r="11831" b="9928"/>
            <a:stretch/>
          </p:blipFill>
          <p:spPr>
            <a:xfrm>
              <a:off x="599114" y="540329"/>
              <a:ext cx="943036" cy="246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6933" y="275611"/>
              <a:ext cx="1173831" cy="25640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7929" y="0"/>
              <a:ext cx="2613087" cy="1579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向右箭號 12"/>
            <p:cNvSpPr/>
            <p:nvPr/>
          </p:nvSpPr>
          <p:spPr>
            <a:xfrm>
              <a:off x="1603240" y="599579"/>
              <a:ext cx="185195" cy="1875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97848" y="40349"/>
              <a:ext cx="711407" cy="122318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7929" y="1335263"/>
              <a:ext cx="1945271" cy="24468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862654" y="1365058"/>
              <a:ext cx="324962" cy="1685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245481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-27384"/>
            <a:ext cx="7236673" cy="1371600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+mj-ea"/>
                <a:ea typeface="+mj-ea"/>
              </a:rPr>
              <a:t>因素萃取的結果：共同性與解釋變異量</a:t>
            </a:r>
            <a:endParaRPr lang="zh-TW" altLang="en-US" sz="3200" dirty="0">
              <a:latin typeface="+mj-ea"/>
              <a:ea typeface="+mj-ea"/>
            </a:endParaRPr>
          </a:p>
        </p:txBody>
      </p:sp>
      <p:grpSp>
        <p:nvGrpSpPr>
          <p:cNvPr id="23" name="畫布 113"/>
          <p:cNvGrpSpPr>
            <a:grpSpLocks noChangeAspect="1"/>
          </p:cNvGrpSpPr>
          <p:nvPr/>
        </p:nvGrpSpPr>
        <p:grpSpPr>
          <a:xfrm>
            <a:off x="77938" y="981360"/>
            <a:ext cx="9001382" cy="5876640"/>
            <a:chOff x="0" y="0"/>
            <a:chExt cx="4919980" cy="3108960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4919980" cy="3108960"/>
            </a:xfrm>
            <a:prstGeom prst="rect">
              <a:avLst/>
            </a:prstGeom>
          </p:spPr>
        </p:sp>
        <p:grpSp>
          <p:nvGrpSpPr>
            <p:cNvPr id="25" name="群組 24"/>
            <p:cNvGrpSpPr/>
            <p:nvPr/>
          </p:nvGrpSpPr>
          <p:grpSpPr>
            <a:xfrm>
              <a:off x="2915835" y="145074"/>
              <a:ext cx="1976129" cy="1093698"/>
              <a:chOff x="3367252" y="330269"/>
              <a:chExt cx="1976129" cy="1093698"/>
            </a:xfrm>
          </p:grpSpPr>
          <p:pic>
            <p:nvPicPr>
              <p:cNvPr id="38" name="圖片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67252" y="330269"/>
                <a:ext cx="385202" cy="1093698"/>
              </a:xfrm>
              <a:prstGeom prst="rect">
                <a:avLst/>
              </a:prstGeom>
            </p:spPr>
          </p:pic>
          <p:pic>
            <p:nvPicPr>
              <p:cNvPr id="39" name="圖片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3554" y="341841"/>
                <a:ext cx="1619827" cy="1082125"/>
              </a:xfrm>
              <a:prstGeom prst="rect">
                <a:avLst/>
              </a:prstGeom>
            </p:spPr>
          </p:pic>
        </p:grp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6270" y="4033"/>
              <a:ext cx="1079939" cy="182327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4459109" y="1036156"/>
              <a:ext cx="391876" cy="19680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pic>
          <p:nvPicPr>
            <p:cNvPr id="28" name="圖片 2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16268" y="1713484"/>
              <a:ext cx="384810" cy="1099120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531268" cy="3073078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1" y="2406847"/>
              <a:ext cx="2531268" cy="30137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6"/>
            <a:srcRect t="-7" b="6295"/>
            <a:stretch/>
          </p:blipFill>
          <p:spPr>
            <a:xfrm>
              <a:off x="3301078" y="1713485"/>
              <a:ext cx="1589225" cy="1098986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4459196" y="2616256"/>
              <a:ext cx="391795" cy="19621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pic>
          <p:nvPicPr>
            <p:cNvPr id="33" name="圖片 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49845" y="1537026"/>
              <a:ext cx="1079500" cy="182245"/>
            </a:xfrm>
            <a:prstGeom prst="rect">
              <a:avLst/>
            </a:prstGeom>
          </p:spPr>
        </p:pic>
        <p:cxnSp>
          <p:nvCxnSpPr>
            <p:cNvPr id="34" name="直線單箭頭接點 33"/>
            <p:cNvCxnSpPr>
              <a:stCxn id="30" idx="3"/>
            </p:cNvCxnSpPr>
            <p:nvPr/>
          </p:nvCxnSpPr>
          <p:spPr>
            <a:xfrm flipV="1">
              <a:off x="2531269" y="983848"/>
              <a:ext cx="384999" cy="1573685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5" name="直線單箭頭接點 34"/>
            <p:cNvCxnSpPr/>
            <p:nvPr/>
          </p:nvCxnSpPr>
          <p:spPr>
            <a:xfrm>
              <a:off x="2531270" y="2616059"/>
              <a:ext cx="384998" cy="99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36" name="文字方塊 2"/>
            <p:cNvSpPr txBox="1">
              <a:spLocks noChangeArrowheads="1"/>
            </p:cNvSpPr>
            <p:nvPr/>
          </p:nvSpPr>
          <p:spPr bwMode="auto">
            <a:xfrm>
              <a:off x="2560391" y="1042281"/>
              <a:ext cx="314933" cy="59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Times New Roman"/>
                </a:rPr>
                <a:t>剔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新細明體"/>
                <a:cs typeface="新細明體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Times New Roman"/>
                </a:rPr>
                <a:t>除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新細明體"/>
                <a:cs typeface="新細明體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Times New Roman"/>
                </a:rPr>
                <a:t>前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新細明體"/>
                <a:cs typeface="新細明體"/>
              </a:endParaRPr>
            </a:p>
          </p:txBody>
        </p:sp>
        <p:sp>
          <p:nvSpPr>
            <p:cNvPr id="37" name="文字方塊 2"/>
            <p:cNvSpPr txBox="1">
              <a:spLocks noChangeArrowheads="1"/>
            </p:cNvSpPr>
            <p:nvPr/>
          </p:nvSpPr>
          <p:spPr bwMode="auto">
            <a:xfrm>
              <a:off x="2561000" y="2326275"/>
              <a:ext cx="314324" cy="59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Times New Roman"/>
                </a:rPr>
                <a:t>剔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新細明體"/>
                <a:cs typeface="新細明體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Times New Roman"/>
                </a:rPr>
                <a:t>除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新細明體"/>
                <a:cs typeface="新細明體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Times New Roman"/>
                </a:rPr>
                <a:t>後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新細明體"/>
                <a:cs typeface="新細明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49002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因素轉軸與選項設定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196752"/>
            <a:ext cx="6911280" cy="4929411"/>
          </a:xfrm>
        </p:spPr>
        <p:txBody>
          <a:bodyPr>
            <a:normAutofit/>
          </a:bodyPr>
          <a:lstStyle/>
          <a:p>
            <a:pPr algn="just" eaLnBrk="1"/>
            <a:r>
              <a:rPr lang="zh-TW" altLang="zh-TW" sz="1800" dirty="0"/>
              <a:t>因素轉軸產生的報表，是撰寫因素分析報告的</a:t>
            </a:r>
            <a:r>
              <a:rPr lang="zh-TW" altLang="zh-TW" sz="1800" dirty="0" smtClean="0"/>
              <a:t>依據所示</a:t>
            </a:r>
            <a:r>
              <a:rPr lang="zh-TW" altLang="zh-TW" sz="1800" dirty="0"/>
              <a:t>。首先，在維持潛累積解釋變異百分比不變的條件下，因素轉軸可縮小因素之間的特徵值差距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pPr algn="just" eaLnBrk="1"/>
            <a:r>
              <a:rPr lang="zh-TW" altLang="zh-TW" sz="1800" dirty="0" smtClean="0"/>
              <a:t>例如</a:t>
            </a:r>
            <a:r>
              <a:rPr lang="zh-TW" altLang="zh-TW" sz="1800" dirty="0"/>
              <a:t>，第</a:t>
            </a:r>
            <a:r>
              <a:rPr lang="en-US" altLang="zh-TW" sz="1800" dirty="0"/>
              <a:t>1</a:t>
            </a:r>
            <a:r>
              <a:rPr lang="zh-TW" altLang="zh-TW" sz="1800" dirty="0"/>
              <a:t>個因素的特徵值在轉軸前是</a:t>
            </a:r>
            <a:r>
              <a:rPr lang="en-US" altLang="zh-TW" sz="1800" dirty="0"/>
              <a:t>4.240</a:t>
            </a:r>
            <a:r>
              <a:rPr lang="zh-TW" altLang="zh-TW" sz="1800" dirty="0"/>
              <a:t>，但在轉軸後降低為</a:t>
            </a:r>
            <a:r>
              <a:rPr lang="en-US" altLang="zh-TW" sz="1800" dirty="0"/>
              <a:t>2.775</a:t>
            </a:r>
            <a:r>
              <a:rPr lang="zh-TW" altLang="zh-TW" sz="1800" dirty="0"/>
              <a:t>，反而其他因素的特徵值在轉軸後皆有提高。這代表因素轉軸可以讓萃取出的潛伏因素各具代表性，避免解釋變異量過度集中在第</a:t>
            </a:r>
            <a:r>
              <a:rPr lang="en-US" altLang="zh-TW" sz="1800" dirty="0"/>
              <a:t>1</a:t>
            </a:r>
            <a:r>
              <a:rPr lang="zh-TW" altLang="zh-TW" sz="1800" dirty="0"/>
              <a:t>個因素的情況。</a:t>
            </a:r>
            <a:endParaRPr lang="zh-TW" altLang="en-US" sz="1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2761641" y="3518122"/>
            <a:ext cx="5482767" cy="2863205"/>
            <a:chOff x="23148" y="0"/>
            <a:chExt cx="4650179" cy="1982830"/>
          </a:xfrm>
        </p:grpSpPr>
        <p:grpSp>
          <p:nvGrpSpPr>
            <p:cNvPr id="5" name="群組 4"/>
            <p:cNvGrpSpPr/>
            <p:nvPr/>
          </p:nvGrpSpPr>
          <p:grpSpPr>
            <a:xfrm>
              <a:off x="23148" y="0"/>
              <a:ext cx="4650179" cy="1982830"/>
              <a:chOff x="23148" y="0"/>
              <a:chExt cx="4650179" cy="1982830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23148" y="0"/>
                <a:ext cx="2141317" cy="1982830"/>
                <a:chOff x="23148" y="0"/>
                <a:chExt cx="2141317" cy="1982830"/>
              </a:xfrm>
            </p:grpSpPr>
            <p:pic>
              <p:nvPicPr>
                <p:cNvPr id="18" name="圖片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2831"/>
                <a:stretch/>
              </p:blipFill>
              <p:spPr>
                <a:xfrm>
                  <a:off x="23148" y="0"/>
                  <a:ext cx="2141317" cy="1018573"/>
                </a:xfrm>
                <a:prstGeom prst="rect">
                  <a:avLst/>
                </a:prstGeom>
              </p:spPr>
            </p:pic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49" y="1018573"/>
                  <a:ext cx="2141316" cy="964257"/>
                </a:xfrm>
                <a:prstGeom prst="rect">
                  <a:avLst/>
                </a:prstGeom>
              </p:spPr>
            </p:pic>
            <p:sp>
              <p:nvSpPr>
                <p:cNvPr id="20" name="矩形 19"/>
                <p:cNvSpPr/>
                <p:nvPr/>
              </p:nvSpPr>
              <p:spPr>
                <a:xfrm>
                  <a:off x="23149" y="0"/>
                  <a:ext cx="2141316" cy="198283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" name="群組 10"/>
              <p:cNvGrpSpPr/>
              <p:nvPr/>
            </p:nvGrpSpPr>
            <p:grpSpPr>
              <a:xfrm>
                <a:off x="2549964" y="0"/>
                <a:ext cx="2123363" cy="1914462"/>
                <a:chOff x="2549964" y="0"/>
                <a:chExt cx="2123363" cy="1914462"/>
              </a:xfrm>
            </p:grpSpPr>
            <p:pic>
              <p:nvPicPr>
                <p:cNvPr id="14" name="圖片 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49965" y="0"/>
                  <a:ext cx="2123362" cy="182582"/>
                </a:xfrm>
                <a:prstGeom prst="rect">
                  <a:avLst/>
                </a:prstGeom>
              </p:spPr>
            </p:pic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2549965" y="659800"/>
                  <a:ext cx="2123274" cy="1254662"/>
                </a:xfrm>
                <a:prstGeom prst="rect">
                  <a:avLst/>
                </a:prstGeom>
              </p:spPr>
            </p:pic>
            <p:pic>
              <p:nvPicPr>
                <p:cNvPr id="16" name="圖片 1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49964" y="182581"/>
                  <a:ext cx="2123275" cy="477219"/>
                </a:xfrm>
                <a:prstGeom prst="rect">
                  <a:avLst/>
                </a:prstGeom>
              </p:spPr>
            </p:pic>
            <p:sp>
              <p:nvSpPr>
                <p:cNvPr id="17" name="矩形 16"/>
                <p:cNvSpPr/>
                <p:nvPr/>
              </p:nvSpPr>
              <p:spPr>
                <a:xfrm>
                  <a:off x="2549964" y="0"/>
                  <a:ext cx="2123275" cy="191446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897038" y="28937"/>
                <a:ext cx="509286" cy="18519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496146" y="17361"/>
                <a:ext cx="509270" cy="18478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6" name="向右箭號 5"/>
            <p:cNvSpPr/>
            <p:nvPr/>
          </p:nvSpPr>
          <p:spPr>
            <a:xfrm>
              <a:off x="2268636" y="1018490"/>
              <a:ext cx="204943" cy="220001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79999" y="625574"/>
              <a:ext cx="566567" cy="2367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34587" y="1487819"/>
              <a:ext cx="289220" cy="2020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644815" y="861978"/>
              <a:ext cx="1944547" cy="6888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78849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0" y="0"/>
            <a:ext cx="75354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7223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35245"/>
              </p:ext>
            </p:extLst>
          </p:nvPr>
        </p:nvGraphicFramePr>
        <p:xfrm>
          <a:off x="1686521" y="84380"/>
          <a:ext cx="6840760" cy="6669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因素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題項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負荷量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特徵值</a:t>
                      </a:r>
                      <a:endParaRPr lang="zh-TW" sz="2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累積百分比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4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搭配分享動機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吃蛋糕點心時，會搭配包裝咖啡一起享用。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.849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2.775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(</a:t>
                      </a:r>
                      <a:r>
                        <a:rPr lang="en-US" sz="1400" kern="0" dirty="0" smtClean="0">
                          <a:effectLst/>
                        </a:rPr>
                        <a:t>23%)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跟朋友家人相處聊天時，手持一罐咖啡是個不錯的選擇。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.845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喝著包裝咖啡，會讓我想起過去的美好時光。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.685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吃早餐時，會搭配包裝咖啡一起享用。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.677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4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嘗試挑選動機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包裝咖啡有多種口味，我喜歡逐一嘗試。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.865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2.518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(</a:t>
                      </a:r>
                      <a:r>
                        <a:rPr lang="en-US" sz="1400" kern="0" dirty="0" smtClean="0">
                          <a:effectLst/>
                        </a:rPr>
                        <a:t>44%)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我喜歡看著貨架上陳列各種不同包裝造型的包裝咖啡，並從中挑選。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.829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包裝咖啡是如何發展出這麼多種口味的，我很有興趣知道。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.686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飲用包裝咖啡時，我很享受那種濃厚香醇的口感。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.565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9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提神抒壓動機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喝包裝咖啡可以提振精神，讓自己清醒。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.906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1.564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(</a:t>
                      </a:r>
                      <a:r>
                        <a:rPr lang="en-US" sz="1400" kern="0" dirty="0" smtClean="0">
                          <a:effectLst/>
                        </a:rPr>
                        <a:t>57%)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喝包裝咖啡可以抒解壓力，放鬆自己。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.657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加工無感動機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包裝咖啡只是一種加了咖啡味的飲料，跟加工產品一樣。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.850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1.542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(</a:t>
                      </a:r>
                      <a:r>
                        <a:rPr lang="en-US" altLang="zh-TW" sz="1400" kern="0" dirty="0" smtClean="0">
                          <a:effectLst/>
                        </a:rPr>
                        <a:t>70</a:t>
                      </a:r>
                      <a:r>
                        <a:rPr lang="en-US" sz="1400" kern="0" dirty="0" smtClean="0">
                          <a:effectLst/>
                        </a:rPr>
                        <a:t>%)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3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在購買包裝咖啡的時候，我沒有什麼特別的感想，每個品牌都差不多。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.815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獨特題項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有些包裝咖啡太甜了，口感不是很好。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有些包裝咖啡太貴了，買不下手。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100145" y="2585220"/>
            <a:ext cx="1074961" cy="2560712"/>
          </a:xfrm>
          <a:prstGeom prst="rect">
            <a:avLst/>
          </a:prstGeom>
        </p:spPr>
        <p:txBody>
          <a:bodyPr vert="eaVer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3600" kern="1200">
                <a:solidFill>
                  <a:srgbClr val="820000"/>
                </a:solidFill>
                <a:latin typeface="+mj-lt"/>
                <a:ea typeface="金梅毛行書" pitchFamily="49" charset="-120"/>
                <a:cs typeface="金梅毛行書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20000"/>
                </a:solidFill>
                <a:latin typeface="Trebuchet MS" pitchFamily="34" charset="0"/>
                <a:ea typeface="金梅毛行書"/>
                <a:cs typeface="金梅毛行書"/>
              </a:defRPr>
            </a:lvl9pPr>
          </a:lstStyle>
          <a:p>
            <a:r>
              <a:rPr kumimoji="0" lang="zh-TW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因素命名</a:t>
            </a:r>
            <a:endParaRPr kumimoji="0" lang="zh-TW" altLang="en-US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6277" y="1484784"/>
            <a:ext cx="1152128" cy="4320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38651" y="3356992"/>
            <a:ext cx="1152128" cy="4320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38651" y="4725144"/>
            <a:ext cx="1152128" cy="4320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38651" y="5589240"/>
            <a:ext cx="1152128" cy="4320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28712" y="6344755"/>
            <a:ext cx="1152128" cy="324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53812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因素分數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340768"/>
            <a:ext cx="6839272" cy="4785395"/>
          </a:xfrm>
        </p:spPr>
        <p:txBody>
          <a:bodyPr/>
          <a:lstStyle/>
          <a:p>
            <a:pPr eaLnBrk="1"/>
            <a:r>
              <a:rPr lang="zh-TW" altLang="zh-TW" dirty="0"/>
              <a:t>在完全確定要建立哪些因素之後，才可以將因素分數儲存於資料格式之中。</a:t>
            </a:r>
            <a:r>
              <a:rPr lang="en-US" altLang="zh-TW" dirty="0"/>
              <a:t>SPSS</a:t>
            </a:r>
            <a:r>
              <a:rPr lang="zh-TW" altLang="zh-TW" dirty="0"/>
              <a:t>步驟是</a:t>
            </a:r>
            <a:r>
              <a:rPr lang="zh-TW" altLang="zh-TW" dirty="0" smtClean="0"/>
              <a:t>點選 </a:t>
            </a:r>
            <a:r>
              <a:rPr lang="en-US" altLang="zh-TW" dirty="0" smtClean="0"/>
              <a:t>[</a:t>
            </a:r>
            <a:r>
              <a:rPr lang="en-US" altLang="zh-TW" dirty="0"/>
              <a:t>Scores]</a:t>
            </a:r>
            <a:r>
              <a:rPr lang="zh-TW" altLang="zh-TW" dirty="0"/>
              <a:t>，再勾選</a:t>
            </a:r>
            <a:r>
              <a:rPr lang="en-US" altLang="zh-TW" dirty="0"/>
              <a:t>[Save as variables</a:t>
            </a:r>
            <a:r>
              <a:rPr lang="en-US" altLang="zh-TW" dirty="0" smtClean="0"/>
              <a:t>]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執行</a:t>
            </a:r>
            <a:r>
              <a:rPr lang="zh-TW" altLang="zh-TW" dirty="0"/>
              <a:t>之後，四個因素的分數資料會新增附加於資料格式的最右邊。此時，至變數檢視工作表，為新變數設定適當的變數名稱與變數標籤，如</a:t>
            </a:r>
            <a:r>
              <a:rPr lang="zh-TW" altLang="zh-TW" dirty="0" smtClean="0"/>
              <a:t>圖所示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73016"/>
            <a:ext cx="761171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4282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信度</a:t>
            </a:r>
            <a:r>
              <a:rPr lang="zh-TW" altLang="zh-TW" dirty="0" smtClean="0"/>
              <a:t>分析</a:t>
            </a:r>
            <a:r>
              <a:rPr lang="en-US" altLang="zh-TW" dirty="0" smtClean="0"/>
              <a:t> -- Cronbach’s </a:t>
            </a:r>
            <a:r>
              <a:rPr lang="en-US" altLang="zh-TW" dirty="0">
                <a:sym typeface="Symbol"/>
              </a:rPr>
              <a:t></a:t>
            </a:r>
            <a:r>
              <a:rPr lang="zh-TW" altLang="zh-TW" dirty="0"/>
              <a:t>係數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752600"/>
            <a:ext cx="6767264" cy="437356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Cronbach’s </a:t>
            </a:r>
            <a:r>
              <a:rPr lang="en-US" altLang="zh-TW" dirty="0">
                <a:sym typeface="Symbol"/>
              </a:rPr>
              <a:t></a:t>
            </a:r>
            <a:r>
              <a:rPr lang="zh-TW" altLang="zh-TW" dirty="0"/>
              <a:t>係數（以下簡稱</a:t>
            </a:r>
            <a:r>
              <a:rPr lang="en-US" altLang="zh-TW" dirty="0">
                <a:sym typeface="Symbol"/>
              </a:rPr>
              <a:t></a:t>
            </a:r>
            <a:r>
              <a:rPr lang="zh-TW" altLang="zh-TW" dirty="0"/>
              <a:t>係數），評估屬於</a:t>
            </a:r>
            <a:r>
              <a:rPr lang="zh-TW" altLang="zh-TW" dirty="0" smtClean="0"/>
              <a:t>同一構</a:t>
            </a:r>
            <a:r>
              <a:rPr lang="zh-TW" altLang="zh-TW" dirty="0"/>
              <a:t>念的量表題項之內部</a:t>
            </a:r>
            <a:r>
              <a:rPr lang="zh-TW" altLang="zh-TW" dirty="0" smtClean="0"/>
              <a:t>一致性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以忠誠度指標為例，雖然理論上使用三個題項做為衡量工具，</a:t>
            </a:r>
            <a:r>
              <a:rPr lang="zh-TW" altLang="zh-TW" dirty="0" smtClean="0"/>
              <a:t>包括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整體</a:t>
            </a:r>
            <a:r>
              <a:rPr lang="zh-TW" altLang="zh-TW" dirty="0"/>
              <a:t>滿意</a:t>
            </a:r>
            <a:r>
              <a:rPr lang="zh-TW" altLang="zh-TW" dirty="0" smtClean="0"/>
              <a:t>度</a:t>
            </a:r>
            <a:endParaRPr lang="en-US" altLang="zh-TW" dirty="0"/>
          </a:p>
          <a:p>
            <a:pPr lvl="1"/>
            <a:r>
              <a:rPr lang="zh-TW" altLang="zh-TW" dirty="0" smtClean="0"/>
              <a:t>推薦</a:t>
            </a:r>
            <a:r>
              <a:rPr lang="zh-TW" altLang="zh-TW" dirty="0"/>
              <a:t>他人</a:t>
            </a:r>
            <a:r>
              <a:rPr lang="zh-TW" altLang="zh-TW" dirty="0" smtClean="0"/>
              <a:t>意願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再次</a:t>
            </a:r>
            <a:r>
              <a:rPr lang="zh-TW" altLang="zh-TW" dirty="0"/>
              <a:t>購買</a:t>
            </a:r>
            <a:r>
              <a:rPr lang="zh-TW" altLang="zh-TW" dirty="0" smtClean="0"/>
              <a:t>意願</a:t>
            </a:r>
            <a:endParaRPr lang="en-US" altLang="zh-TW" dirty="0" smtClean="0"/>
          </a:p>
          <a:p>
            <a:r>
              <a:rPr lang="zh-TW" altLang="zh-TW" dirty="0" smtClean="0"/>
              <a:t>但是</a:t>
            </a:r>
            <a:r>
              <a:rPr lang="zh-TW" altLang="zh-TW" dirty="0"/>
              <a:t>在實際蒐集資料之後，計算結果也有可能顯示某些題項之間的相關程度不夠高。低相關的題項不適合用來建立忠誠度指標。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8672751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sz="3200" b="1" dirty="0" smtClean="0">
                <a:latin typeface="+mj-ea"/>
                <a:ea typeface="+mj-ea"/>
              </a:rPr>
              <a:t/>
            </a:r>
            <a:br>
              <a:rPr sz="3200" b="1" dirty="0" smtClean="0">
                <a:latin typeface="+mj-ea"/>
                <a:ea typeface="+mj-ea"/>
              </a:rPr>
            </a:br>
            <a:r>
              <a:rPr lang="zh-TW" altLang="en-US" sz="3200" b="1" u="dbl" dirty="0">
                <a:uFill>
                  <a:solidFill>
                    <a:srgbClr val="FF0000"/>
                  </a:solidFill>
                </a:uFill>
              </a:rPr>
              <a:t>大   </a:t>
            </a:r>
            <a:r>
              <a:rPr lang="zh-TW" altLang="en-US" sz="3200" b="1" u="dbl" dirty="0" smtClean="0">
                <a:uFill>
                  <a:solidFill>
                    <a:srgbClr val="FF0000"/>
                  </a:solidFill>
                </a:uFill>
              </a:rPr>
              <a:t>綱</a:t>
            </a:r>
            <a:endParaRPr sz="3200" b="1" dirty="0" smtClean="0">
              <a:latin typeface="+mj-ea"/>
              <a:ea typeface="+mj-ea"/>
            </a:endParaRPr>
          </a:p>
        </p:txBody>
      </p:sp>
      <p:sp>
        <p:nvSpPr>
          <p:cNvPr id="7171" name="副標題 2"/>
          <p:cNvSpPr>
            <a:spLocks noGrp="1"/>
          </p:cNvSpPr>
          <p:nvPr>
            <p:ph idx="1"/>
          </p:nvPr>
        </p:nvSpPr>
        <p:spPr>
          <a:xfrm>
            <a:off x="1981200" y="1752600"/>
            <a:ext cx="7055296" cy="4373563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 smtClean="0">
                <a:latin typeface="+mj-lt"/>
              </a:rPr>
              <a:t>信</a:t>
            </a:r>
            <a:r>
              <a:rPr lang="zh-TW" altLang="zh-TW" sz="2800" b="1" dirty="0">
                <a:latin typeface="+mj-lt"/>
              </a:rPr>
              <a:t>度分析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單一抽象構念的總</a:t>
            </a:r>
            <a:r>
              <a:rPr lang="zh-TW" altLang="zh-TW" sz="2800" b="1" dirty="0" smtClean="0">
                <a:latin typeface="+mj-lt"/>
              </a:rPr>
              <a:t>指標</a:t>
            </a:r>
            <a:endParaRPr lang="zh-TW" altLang="en-US" sz="2800" b="1" dirty="0" smtClean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主成份分析的統計理論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多重構面量表之萃取因素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solidFill>
                  <a:srgbClr val="FF0000"/>
                </a:solidFill>
                <a:latin typeface="+mj-lt"/>
              </a:rPr>
              <a:t>因素分析的統計</a:t>
            </a:r>
            <a:r>
              <a:rPr lang="zh-TW" altLang="zh-TW" sz="2800" b="1" dirty="0" smtClean="0">
                <a:solidFill>
                  <a:srgbClr val="FF0000"/>
                </a:solidFill>
                <a:latin typeface="+mj-lt"/>
              </a:rPr>
              <a:t>理論</a:t>
            </a:r>
            <a:endParaRPr lang="zh-TW" altLang="zh-TW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841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200800" cy="1371600"/>
          </a:xfrm>
        </p:spPr>
        <p:txBody>
          <a:bodyPr>
            <a:normAutofit/>
          </a:bodyPr>
          <a:lstStyle/>
          <a:p>
            <a:r>
              <a:rPr lang="zh-TW" altLang="zh-TW" sz="2000" dirty="0">
                <a:latin typeface="+mj-ea"/>
                <a:ea typeface="+mj-ea"/>
              </a:rPr>
              <a:t>因素分析是將多個量表題項（</a:t>
            </a:r>
            <a:r>
              <a:rPr lang="en-US" altLang="zh-TW" sz="2000" dirty="0">
                <a:latin typeface="+mj-ea"/>
                <a:ea typeface="+mj-ea"/>
              </a:rPr>
              <a:t>X</a:t>
            </a:r>
            <a:r>
              <a:rPr lang="en-US" altLang="zh-TW" sz="2000" baseline="-25000" dirty="0">
                <a:latin typeface="+mj-ea"/>
                <a:ea typeface="+mj-ea"/>
              </a:rPr>
              <a:t>1</a:t>
            </a:r>
            <a:r>
              <a:rPr lang="en-US" altLang="zh-TW" sz="2000" dirty="0">
                <a:latin typeface="+mj-ea"/>
                <a:ea typeface="+mj-ea"/>
              </a:rPr>
              <a:t>,X</a:t>
            </a:r>
            <a:r>
              <a:rPr lang="en-US" altLang="zh-TW" sz="2000" baseline="-25000" dirty="0">
                <a:latin typeface="+mj-ea"/>
                <a:ea typeface="+mj-ea"/>
              </a:rPr>
              <a:t>2</a:t>
            </a:r>
            <a:r>
              <a:rPr lang="en-US" altLang="zh-TW" sz="2000" dirty="0">
                <a:latin typeface="+mj-ea"/>
                <a:ea typeface="+mj-ea"/>
              </a:rPr>
              <a:t>,…,X</a:t>
            </a:r>
            <a:r>
              <a:rPr lang="en-US" altLang="zh-TW" sz="2000" baseline="-25000" dirty="0">
                <a:latin typeface="+mj-ea"/>
                <a:ea typeface="+mj-ea"/>
              </a:rPr>
              <a:t>K</a:t>
            </a:r>
            <a:r>
              <a:rPr lang="zh-TW" altLang="zh-TW" sz="2000" dirty="0">
                <a:latin typeface="+mj-ea"/>
                <a:ea typeface="+mj-ea"/>
              </a:rPr>
              <a:t>）縮減成少數幾個具代表性的潛伏因素（</a:t>
            </a:r>
            <a:r>
              <a:rPr lang="en-US" altLang="zh-TW" sz="2000" dirty="0">
                <a:latin typeface="+mj-ea"/>
                <a:ea typeface="+mj-ea"/>
              </a:rPr>
              <a:t>F</a:t>
            </a:r>
            <a:r>
              <a:rPr lang="en-US" altLang="zh-TW" sz="2000" baseline="-25000" dirty="0">
                <a:latin typeface="+mj-ea"/>
                <a:ea typeface="+mj-ea"/>
              </a:rPr>
              <a:t>1</a:t>
            </a:r>
            <a:r>
              <a:rPr lang="en-US" altLang="zh-TW" sz="2000" dirty="0">
                <a:latin typeface="+mj-ea"/>
                <a:ea typeface="+mj-ea"/>
              </a:rPr>
              <a:t>,F</a:t>
            </a:r>
            <a:r>
              <a:rPr lang="en-US" altLang="zh-TW" sz="2000" baseline="-25000" dirty="0">
                <a:latin typeface="+mj-ea"/>
                <a:ea typeface="+mj-ea"/>
              </a:rPr>
              <a:t>2</a:t>
            </a:r>
            <a:r>
              <a:rPr lang="en-US" altLang="zh-TW" sz="2000" dirty="0">
                <a:latin typeface="+mj-ea"/>
                <a:ea typeface="+mj-ea"/>
              </a:rPr>
              <a:t>,…,F</a:t>
            </a:r>
            <a:r>
              <a:rPr lang="en-US" altLang="zh-TW" sz="2000" baseline="-25000" dirty="0">
                <a:latin typeface="+mj-ea"/>
                <a:ea typeface="+mj-ea"/>
              </a:rPr>
              <a:t>J</a:t>
            </a:r>
            <a:r>
              <a:rPr lang="zh-TW" altLang="zh-TW" sz="2000" dirty="0">
                <a:latin typeface="+mj-ea"/>
                <a:ea typeface="+mj-ea"/>
              </a:rPr>
              <a:t>）之統計方法，分為兩種作法。</a:t>
            </a: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340768"/>
            <a:ext cx="6911280" cy="4785395"/>
          </a:xfrm>
        </p:spPr>
        <p:txBody>
          <a:bodyPr>
            <a:normAutofit fontScale="92500" lnSpcReduction="10000"/>
          </a:bodyPr>
          <a:lstStyle/>
          <a:p>
            <a:pPr algn="just" eaLnBrk="1"/>
            <a:r>
              <a:rPr lang="zh-TW" altLang="zh-TW" dirty="0" smtClean="0"/>
              <a:t>探索</a:t>
            </a:r>
            <a:r>
              <a:rPr lang="zh-TW" altLang="zh-TW" dirty="0"/>
              <a:t>性因素分析（</a:t>
            </a:r>
            <a:r>
              <a:rPr lang="en-US" altLang="zh-TW" dirty="0"/>
              <a:t>Exploratory Factor Analysis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1" algn="just" eaLnBrk="1"/>
            <a:r>
              <a:rPr lang="zh-TW" altLang="zh-TW" dirty="0" smtClean="0"/>
              <a:t>係</a:t>
            </a:r>
            <a:r>
              <a:rPr lang="zh-TW" altLang="zh-TW" dirty="0"/>
              <a:t>指在進行因素分析之前，無法根據理論或其他資訊確認哪些潛伏因素會被萃取。研究人員只能根據樣本資料呈現的變數相關結構，探索可能的因素個數與因素命名，如消費動機分析、生活型態分析等。每個題項或多或少都與每個因素有相關。</a:t>
            </a:r>
          </a:p>
          <a:p>
            <a:pPr algn="just" eaLnBrk="1"/>
            <a:r>
              <a:rPr lang="zh-TW" altLang="zh-TW" dirty="0" smtClean="0"/>
              <a:t>驗證</a:t>
            </a:r>
            <a:r>
              <a:rPr lang="zh-TW" altLang="zh-TW" dirty="0"/>
              <a:t>性因素分析（</a:t>
            </a:r>
            <a:r>
              <a:rPr lang="en-US" altLang="zh-TW" dirty="0"/>
              <a:t>Confirmatory Factor Analysis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1" algn="just" eaLnBrk="1"/>
            <a:r>
              <a:rPr lang="zh-TW" altLang="zh-TW" dirty="0" smtClean="0"/>
              <a:t>係</a:t>
            </a:r>
            <a:r>
              <a:rPr lang="zh-TW" altLang="zh-TW" dirty="0"/>
              <a:t>指事前可根據理論，確認抽象構念有專屬的量表題項，目的是驗證樣本資料呈現的題項相關結構是否符合理論架構。例如，消費動機可分為功利主義及享樂主義兩種類型，可以根據文獻找到分別衡量二者的專屬量表。統計模型設定專屬量表的題項只與要衡量的因素有關，並限制與其他因素的相關為</a:t>
            </a:r>
            <a:r>
              <a:rPr lang="en-US" altLang="zh-TW" dirty="0"/>
              <a:t>0</a:t>
            </a:r>
            <a:r>
              <a:rPr lang="zh-TW" altLang="zh-TW" dirty="0"/>
              <a:t>。然後，根據樣本資料的配適程度驗證理論架構的可行性。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3898742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因素模式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81200" y="3212976"/>
            <a:ext cx="6479232" cy="2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1800" dirty="0"/>
              <a:t>其中</a:t>
            </a:r>
          </a:p>
          <a:p>
            <a:pPr marL="0" indent="0">
              <a:buNone/>
            </a:pPr>
            <a:r>
              <a:rPr lang="en-US" altLang="zh-TW" sz="1800" dirty="0" err="1"/>
              <a:t>Z</a:t>
            </a:r>
            <a:r>
              <a:rPr lang="en-US" altLang="zh-TW" sz="1800" baseline="-25000" dirty="0" err="1"/>
              <a:t>k</a:t>
            </a:r>
            <a:r>
              <a:rPr lang="en-US" altLang="zh-TW" sz="1800" baseline="-25000" dirty="0"/>
              <a:t> </a:t>
            </a:r>
            <a:r>
              <a:rPr lang="en-US" altLang="zh-TW" sz="1800" dirty="0"/>
              <a:t>= </a:t>
            </a:r>
            <a:r>
              <a:rPr lang="zh-TW" altLang="zh-TW" sz="1800" dirty="0"/>
              <a:t>第</a:t>
            </a:r>
            <a:r>
              <a:rPr lang="en-US" altLang="zh-TW" sz="1800" dirty="0"/>
              <a:t>k</a:t>
            </a:r>
            <a:r>
              <a:rPr lang="zh-TW" altLang="zh-TW" sz="1800" dirty="0"/>
              <a:t>個標準化題項，</a:t>
            </a:r>
            <a:r>
              <a:rPr lang="en-US" altLang="zh-TW" sz="1800" dirty="0"/>
              <a:t>k=1,2..,K</a:t>
            </a:r>
            <a:r>
              <a:rPr lang="zh-TW" altLang="zh-TW" sz="1800" dirty="0"/>
              <a:t>；</a:t>
            </a:r>
          </a:p>
          <a:p>
            <a:pPr marL="0" indent="0">
              <a:buNone/>
            </a:pPr>
            <a:r>
              <a:rPr lang="en-US" altLang="zh-TW" sz="1800" dirty="0">
                <a:sym typeface="MT Extra"/>
              </a:rPr>
              <a:t></a:t>
            </a:r>
            <a:r>
              <a:rPr lang="en-US" altLang="zh-TW" sz="1800" baseline="-25000" dirty="0" err="1"/>
              <a:t>kj</a:t>
            </a:r>
            <a:r>
              <a:rPr lang="en-US" altLang="zh-TW" sz="1800" dirty="0"/>
              <a:t> = </a:t>
            </a:r>
            <a:r>
              <a:rPr lang="zh-TW" altLang="zh-TW" sz="1800" dirty="0"/>
              <a:t>因素負荷量（</a:t>
            </a:r>
            <a:r>
              <a:rPr lang="en-US" altLang="zh-TW" sz="1800" dirty="0"/>
              <a:t>Factor Loading</a:t>
            </a:r>
            <a:r>
              <a:rPr lang="zh-TW" altLang="zh-TW" sz="1800" dirty="0"/>
              <a:t>）；</a:t>
            </a:r>
          </a:p>
          <a:p>
            <a:pPr marL="0" indent="0">
              <a:buNone/>
            </a:pPr>
            <a:r>
              <a:rPr lang="en-US" altLang="zh-TW" sz="1800" dirty="0" err="1"/>
              <a:t>F</a:t>
            </a:r>
            <a:r>
              <a:rPr lang="en-US" altLang="zh-TW" sz="1800" baseline="-25000" dirty="0" err="1"/>
              <a:t>j</a:t>
            </a:r>
            <a:r>
              <a:rPr lang="en-US" altLang="zh-TW" sz="1800" baseline="-25000" dirty="0"/>
              <a:t> </a:t>
            </a:r>
            <a:r>
              <a:rPr lang="en-US" altLang="zh-TW" sz="1800" dirty="0"/>
              <a:t>= </a:t>
            </a:r>
            <a:r>
              <a:rPr lang="zh-TW" altLang="zh-TW" sz="1800" dirty="0"/>
              <a:t>第</a:t>
            </a:r>
            <a:r>
              <a:rPr lang="en-US" altLang="zh-TW" sz="1800" dirty="0"/>
              <a:t>j</a:t>
            </a:r>
            <a:r>
              <a:rPr lang="zh-TW" altLang="zh-TW" sz="1800" dirty="0"/>
              <a:t>個潛伏因素，又稱為共同因素（</a:t>
            </a:r>
            <a:r>
              <a:rPr lang="en-US" altLang="zh-TW" sz="1800" dirty="0"/>
              <a:t>Common Factor</a:t>
            </a:r>
            <a:r>
              <a:rPr lang="zh-TW" altLang="zh-TW" sz="1800" dirty="0"/>
              <a:t>）無法直接觀察，須經由因素分析產生，</a:t>
            </a:r>
            <a:r>
              <a:rPr lang="en-US" altLang="zh-TW" sz="1800" dirty="0"/>
              <a:t>j=1,2,…,J</a:t>
            </a:r>
            <a:r>
              <a:rPr lang="zh-TW" altLang="zh-TW" sz="1800" dirty="0"/>
              <a:t>，</a:t>
            </a:r>
            <a:r>
              <a:rPr lang="en-US" altLang="zh-TW" sz="1800" dirty="0"/>
              <a:t>J&lt;K</a:t>
            </a:r>
            <a:r>
              <a:rPr lang="zh-TW" altLang="zh-TW" sz="1800" dirty="0"/>
              <a:t>；</a:t>
            </a:r>
          </a:p>
          <a:p>
            <a:pPr marL="0" indent="0">
              <a:buNone/>
            </a:pPr>
            <a:r>
              <a:rPr lang="en-US" altLang="zh-TW" sz="1800" dirty="0" err="1"/>
              <a:t>U</a:t>
            </a:r>
            <a:r>
              <a:rPr lang="en-US" altLang="zh-TW" sz="1800" baseline="-25000" dirty="0" err="1"/>
              <a:t>k</a:t>
            </a:r>
            <a:r>
              <a:rPr lang="en-US" altLang="zh-TW" sz="1800" baseline="-25000" dirty="0"/>
              <a:t> </a:t>
            </a:r>
            <a:r>
              <a:rPr lang="en-US" altLang="zh-TW" sz="1800" dirty="0"/>
              <a:t>= </a:t>
            </a:r>
            <a:r>
              <a:rPr lang="zh-TW" altLang="zh-TW" sz="1800" dirty="0"/>
              <a:t>第</a:t>
            </a:r>
            <a:r>
              <a:rPr lang="en-US" altLang="zh-TW" sz="1800" dirty="0"/>
              <a:t>k</a:t>
            </a:r>
            <a:r>
              <a:rPr lang="zh-TW" altLang="zh-TW" sz="1800" dirty="0"/>
              <a:t>個分析性變數對應之獨特因素（</a:t>
            </a:r>
            <a:r>
              <a:rPr lang="en-US" altLang="zh-TW" sz="1800" dirty="0"/>
              <a:t>Unique Factor</a:t>
            </a:r>
            <a:r>
              <a:rPr lang="zh-TW" altLang="zh-TW" sz="1800" dirty="0"/>
              <a:t>）。</a:t>
            </a:r>
            <a:endParaRPr lang="zh-TW" altLang="en-US" sz="1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r="32298" b="10794"/>
          <a:stretch/>
        </p:blipFill>
        <p:spPr bwMode="auto">
          <a:xfrm>
            <a:off x="2879376" y="1268760"/>
            <a:ext cx="435584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332369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+mj-ea"/>
                <a:ea typeface="+mj-ea"/>
              </a:rPr>
              <a:t>求解因素</a:t>
            </a:r>
            <a:r>
              <a:rPr lang="zh-TW" altLang="zh-TW" dirty="0">
                <a:latin typeface="+mj-ea"/>
                <a:ea typeface="+mj-ea"/>
              </a:rPr>
              <a:t>負荷量矩陣（</a:t>
            </a:r>
            <a:r>
              <a:rPr lang="en-US" altLang="zh-TW" dirty="0">
                <a:latin typeface="+mj-ea"/>
                <a:ea typeface="+mj-ea"/>
              </a:rPr>
              <a:t>L</a:t>
            </a:r>
            <a:r>
              <a:rPr lang="zh-TW" altLang="zh-TW" dirty="0" smtClean="0">
                <a:latin typeface="+mj-ea"/>
                <a:ea typeface="+mj-ea"/>
              </a:rPr>
              <a:t>）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12776"/>
            <a:ext cx="6983288" cy="4713387"/>
          </a:xfrm>
        </p:spPr>
        <p:txBody>
          <a:bodyPr>
            <a:normAutofit/>
          </a:bodyPr>
          <a:lstStyle/>
          <a:p>
            <a:pPr algn="just" eaLnBrk="1"/>
            <a:r>
              <a:rPr lang="zh-TW" altLang="zh-TW" sz="2000" dirty="0"/>
              <a:t>先將題項與因素的關係寫成主成份方程式的</a:t>
            </a:r>
            <a:r>
              <a:rPr lang="zh-TW" altLang="zh-TW" sz="2000" dirty="0" smtClean="0"/>
              <a:t>型式，</a:t>
            </a:r>
            <a:r>
              <a:rPr lang="zh-TW" altLang="zh-TW" sz="2000" dirty="0"/>
              <a:t>求解主成份的特徵值與主成份權重</a:t>
            </a:r>
            <a:r>
              <a:rPr lang="zh-TW" altLang="zh-TW" sz="2000" dirty="0" smtClean="0"/>
              <a:t>。以</a:t>
            </a:r>
            <a:r>
              <a:rPr lang="zh-TW" altLang="zh-TW" sz="2000" dirty="0"/>
              <a:t>矩陣型式呈現主成份模式如下</a:t>
            </a:r>
            <a:r>
              <a:rPr lang="zh-TW" altLang="zh-TW" sz="2000" dirty="0" smtClean="0"/>
              <a:t>：</a:t>
            </a:r>
            <a:endParaRPr lang="en-US" altLang="zh-TW" sz="2000" dirty="0" smtClean="0"/>
          </a:p>
          <a:p>
            <a:pPr algn="just" eaLnBrk="1"/>
            <a:endParaRPr lang="en-US" altLang="zh-TW" sz="2000" dirty="0"/>
          </a:p>
          <a:p>
            <a:pPr algn="just" eaLnBrk="1"/>
            <a:r>
              <a:rPr lang="zh-TW" altLang="zh-TW" sz="2000" dirty="0"/>
              <a:t>求解主成份權重矩陣（</a:t>
            </a:r>
            <a:r>
              <a:rPr lang="en-US" altLang="zh-TW" sz="2000" dirty="0"/>
              <a:t>A</a:t>
            </a:r>
            <a:r>
              <a:rPr lang="zh-TW" altLang="zh-TW" sz="2000" dirty="0"/>
              <a:t>）之後，上式可轉換為因素模式，如下所示：</a:t>
            </a:r>
            <a:endParaRPr lang="en-US" altLang="zh-TW" sz="2000" dirty="0" smtClean="0"/>
          </a:p>
          <a:p>
            <a:pPr algn="just" eaLnBrk="1"/>
            <a:endParaRPr lang="en-US" altLang="zh-TW" sz="2000" dirty="0"/>
          </a:p>
          <a:p>
            <a:pPr algn="just" eaLnBrk="1"/>
            <a:r>
              <a:rPr lang="zh-TW" altLang="zh-TW" sz="2000" dirty="0"/>
              <a:t>式中，</a:t>
            </a:r>
            <a:r>
              <a:rPr lang="en-US" altLang="zh-TW" sz="2000" dirty="0"/>
              <a:t>L</a:t>
            </a:r>
            <a:r>
              <a:rPr lang="en-US" altLang="zh-TW" sz="2000" baseline="30000" dirty="0"/>
              <a:t>*</a:t>
            </a:r>
            <a:r>
              <a:rPr lang="zh-TW" altLang="zh-TW" sz="2000" dirty="0"/>
              <a:t>是完整的因素負荷量矩陣，</a:t>
            </a:r>
            <a:r>
              <a:rPr lang="en-US" altLang="zh-TW" sz="2000" dirty="0"/>
              <a:t>L</a:t>
            </a:r>
            <a:r>
              <a:rPr lang="zh-TW" altLang="zh-TW" sz="2000" dirty="0"/>
              <a:t>是只留下特徵值較大的</a:t>
            </a:r>
            <a:r>
              <a:rPr lang="en-US" altLang="zh-TW" sz="2000" dirty="0"/>
              <a:t>J</a:t>
            </a:r>
            <a:r>
              <a:rPr lang="zh-TW" altLang="zh-TW" sz="2000" dirty="0"/>
              <a:t>個因素後，對應的因素負荷量矩陣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9" r="47338" b="29365"/>
          <a:stretch/>
        </p:blipFill>
        <p:spPr bwMode="auto">
          <a:xfrm>
            <a:off x="4232239" y="2204864"/>
            <a:ext cx="2139961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r="32284" b="34548"/>
          <a:stretch/>
        </p:blipFill>
        <p:spPr bwMode="auto">
          <a:xfrm>
            <a:off x="2987824" y="3816478"/>
            <a:ext cx="5227595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19847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+mj-ea"/>
                <a:ea typeface="+mj-ea"/>
              </a:rPr>
              <a:t>共同性、獨特性與特徵值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268760"/>
            <a:ext cx="6767264" cy="4857403"/>
          </a:xfrm>
        </p:spPr>
        <p:txBody>
          <a:bodyPr>
            <a:normAutofit/>
          </a:bodyPr>
          <a:lstStyle/>
          <a:p>
            <a:r>
              <a:rPr lang="zh-TW" altLang="zh-TW" sz="2000" dirty="0"/>
              <a:t>根據因素模式，標準化題項的變異數拆解如下</a:t>
            </a:r>
            <a:r>
              <a:rPr lang="zh-TW" altLang="zh-TW" sz="2000" dirty="0" smtClean="0"/>
              <a:t>：</a:t>
            </a:r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2483768" y="1844824"/>
            <a:ext cx="6504895" cy="1188000"/>
            <a:chOff x="1895475" y="3314700"/>
            <a:chExt cx="3848949" cy="70294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17"/>
            <a:stretch/>
          </p:blipFill>
          <p:spPr bwMode="auto">
            <a:xfrm>
              <a:off x="1895475" y="3314700"/>
              <a:ext cx="2798747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7"/>
            <a:stretch/>
          </p:blipFill>
          <p:spPr bwMode="auto">
            <a:xfrm>
              <a:off x="2272271" y="3560440"/>
              <a:ext cx="347215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7"/>
            <a:stretch/>
          </p:blipFill>
          <p:spPr bwMode="auto">
            <a:xfrm>
              <a:off x="2267744" y="3789040"/>
              <a:ext cx="347215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6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1"/>
          <a:stretch/>
        </p:blipFill>
        <p:spPr bwMode="auto">
          <a:xfrm>
            <a:off x="2480202" y="3032823"/>
            <a:ext cx="579038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139952" y="4660407"/>
            <a:ext cx="28803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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516216" y="4678964"/>
            <a:ext cx="28803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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220072" y="4667763"/>
            <a:ext cx="28803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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27403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5888" y="173038"/>
          <a:ext cx="8912225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文件" r:id="rId3" imgW="8909640" imgH="6509880" progId="Word.Document.8">
                  <p:embed/>
                </p:oleObj>
              </mc:Choice>
              <mc:Fallback>
                <p:oleObj name="文件" r:id="rId3" imgW="8909640" imgH="6509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73038"/>
                        <a:ext cx="8912225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227" name="Group 3"/>
          <p:cNvGrpSpPr>
            <a:grpSpLocks/>
          </p:cNvGrpSpPr>
          <p:nvPr/>
        </p:nvGrpSpPr>
        <p:grpSpPr bwMode="auto">
          <a:xfrm>
            <a:off x="5549900" y="2082800"/>
            <a:ext cx="3200400" cy="787400"/>
            <a:chOff x="3504" y="1296"/>
            <a:chExt cx="2016" cy="496"/>
          </a:xfrm>
        </p:grpSpPr>
        <p:sp>
          <p:nvSpPr>
            <p:cNvPr id="308228" name="Line 4"/>
            <p:cNvSpPr>
              <a:spLocks noChangeShapeType="1"/>
            </p:cNvSpPr>
            <p:nvPr/>
          </p:nvSpPr>
          <p:spPr bwMode="auto">
            <a:xfrm>
              <a:off x="3504" y="1296"/>
              <a:ext cx="2016" cy="0"/>
            </a:xfrm>
            <a:prstGeom prst="line">
              <a:avLst/>
            </a:prstGeom>
            <a:noFill/>
            <a:ln w="952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08229" name="Line 5"/>
            <p:cNvSpPr>
              <a:spLocks noChangeShapeType="1"/>
            </p:cNvSpPr>
            <p:nvPr/>
          </p:nvSpPr>
          <p:spPr bwMode="auto">
            <a:xfrm>
              <a:off x="3504" y="1312"/>
              <a:ext cx="2016" cy="480"/>
            </a:xfrm>
            <a:prstGeom prst="line">
              <a:avLst/>
            </a:prstGeom>
            <a:noFill/>
            <a:ln w="952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08230" name="Line 6"/>
            <p:cNvSpPr>
              <a:spLocks noChangeShapeType="1"/>
            </p:cNvSpPr>
            <p:nvPr/>
          </p:nvSpPr>
          <p:spPr bwMode="auto">
            <a:xfrm>
              <a:off x="5520" y="1296"/>
              <a:ext cx="0" cy="480"/>
            </a:xfrm>
            <a:prstGeom prst="line">
              <a:avLst/>
            </a:prstGeom>
            <a:noFill/>
            <a:ln w="952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3200" smtClean="0">
                <a:solidFill>
                  <a:srgbClr val="F8F8F8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4267200" y="5029200"/>
            <a:ext cx="1143000" cy="990600"/>
          </a:xfrm>
          <a:prstGeom prst="rect">
            <a:avLst/>
          </a:prstGeom>
          <a:noFill/>
          <a:ln w="9525" cap="rnd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5740400" y="4343400"/>
            <a:ext cx="990600" cy="685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3200" smtClean="0">
              <a:solidFill>
                <a:srgbClr val="80808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3340100" y="1397000"/>
            <a:ext cx="990600" cy="304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3200" smtClean="0">
              <a:solidFill>
                <a:srgbClr val="80808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18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250" name="Object 2"/>
          <p:cNvGraphicFramePr>
            <a:graphicFrameLocks noChangeAspect="1"/>
          </p:cNvGraphicFramePr>
          <p:nvPr/>
        </p:nvGraphicFramePr>
        <p:xfrm>
          <a:off x="112713" y="274638"/>
          <a:ext cx="8896350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文件" r:id="rId3" imgW="8909640" imgH="6307200" progId="Word.Document.8">
                  <p:embed/>
                </p:oleObj>
              </mc:Choice>
              <mc:Fallback>
                <p:oleObj name="文件" r:id="rId3" imgW="8909640" imgH="6307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274638"/>
                        <a:ext cx="8896350" cy="629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2" name="Oval 4"/>
          <p:cNvSpPr>
            <a:spLocks noChangeArrowheads="1"/>
          </p:cNvSpPr>
          <p:nvPr/>
        </p:nvSpPr>
        <p:spPr bwMode="auto">
          <a:xfrm>
            <a:off x="3886200" y="990600"/>
            <a:ext cx="29718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6705600" y="990600"/>
            <a:ext cx="11430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7924800" y="1219200"/>
            <a:ext cx="0" cy="533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3200" smtClean="0">
              <a:solidFill>
                <a:srgbClr val="F8F8F8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7466013" y="6400800"/>
            <a:ext cx="91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</a:t>
            </a: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F</a:t>
            </a:r>
            <a:r>
              <a:rPr lang="en-US" altLang="zh-TW" sz="2400" baseline="-250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i</a:t>
            </a:r>
            <a:r>
              <a:rPr lang="en-US" altLang="zh-TW" sz="240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sym typeface="Symbol" pitchFamily="18" charset="2"/>
              </a:rPr>
              <a:t>=0</a:t>
            </a:r>
            <a:endParaRPr lang="en-US" altLang="zh-TW" sz="2400" smtClean="0">
              <a:solidFill>
                <a:srgbClr val="FF000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94028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nimBg="1"/>
      <p:bldP spid="309253" grpId="0" animBg="1"/>
      <p:bldP spid="309254" grpId="0" animBg="1"/>
      <p:bldP spid="3092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>
                <a:latin typeface="+mj-ea"/>
                <a:ea typeface="+mj-ea"/>
              </a:rPr>
              <a:t>標準化</a:t>
            </a:r>
            <a:r>
              <a:rPr lang="en-US" altLang="zh-TW" sz="2400" dirty="0">
                <a:latin typeface="+mj-ea"/>
                <a:ea typeface="+mj-ea"/>
                <a:sym typeface="Symbol"/>
              </a:rPr>
              <a:t></a:t>
            </a:r>
            <a:r>
              <a:rPr lang="zh-TW" altLang="zh-TW" sz="2400" dirty="0">
                <a:latin typeface="+mj-ea"/>
                <a:ea typeface="+mj-ea"/>
              </a:rPr>
              <a:t>係數（</a:t>
            </a:r>
            <a:r>
              <a:rPr lang="en-US" altLang="zh-TW" sz="2400" dirty="0">
                <a:latin typeface="+mj-ea"/>
                <a:ea typeface="+mj-ea"/>
              </a:rPr>
              <a:t>Standardized Item Alpha</a:t>
            </a:r>
            <a:r>
              <a:rPr lang="zh-TW" altLang="zh-TW" sz="2400" dirty="0">
                <a:latin typeface="+mj-ea"/>
                <a:ea typeface="+mj-ea"/>
              </a:rPr>
              <a:t>）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5"/>
          <a:stretch/>
        </p:blipFill>
        <p:spPr bwMode="auto">
          <a:xfrm>
            <a:off x="1619672" y="1412776"/>
            <a:ext cx="7524328" cy="28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00019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  <a:ea typeface="+mj-ea"/>
              </a:rPr>
              <a:t>Cronbach</a:t>
            </a:r>
            <a:r>
              <a:rPr lang="zh-TW" altLang="zh-TW" dirty="0">
                <a:latin typeface="+mj-ea"/>
                <a:ea typeface="+mj-ea"/>
              </a:rPr>
              <a:t>提出判斷信度之準則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若</a:t>
            </a:r>
            <a:r>
              <a:rPr lang="en-US" altLang="zh-TW" dirty="0">
                <a:sym typeface="Symbol"/>
              </a:rPr>
              <a:t></a:t>
            </a:r>
            <a:r>
              <a:rPr lang="zh-TW" altLang="zh-TW" dirty="0"/>
              <a:t>係數</a:t>
            </a:r>
            <a:r>
              <a:rPr lang="en-US" altLang="zh-TW" dirty="0"/>
              <a:t>&lt; 0.35</a:t>
            </a:r>
            <a:r>
              <a:rPr lang="zh-TW" altLang="zh-TW" dirty="0"/>
              <a:t>，則代表低信度</a:t>
            </a:r>
            <a:r>
              <a:rPr lang="zh-TW" altLang="zh-TW" dirty="0" smtClean="0"/>
              <a:t>；</a:t>
            </a:r>
            <a:endParaRPr lang="en-US" altLang="zh-TW" dirty="0" smtClean="0"/>
          </a:p>
          <a:p>
            <a:r>
              <a:rPr lang="zh-TW" altLang="zh-TW" dirty="0" smtClean="0"/>
              <a:t>若</a:t>
            </a:r>
            <a:r>
              <a:rPr lang="en-US" altLang="zh-TW" dirty="0" smtClean="0"/>
              <a:t> </a:t>
            </a:r>
            <a:r>
              <a:rPr lang="en-US" altLang="zh-TW" dirty="0"/>
              <a:t>0.35 &lt; </a:t>
            </a:r>
            <a:r>
              <a:rPr lang="en-US" altLang="zh-TW" dirty="0">
                <a:sym typeface="Symbol"/>
              </a:rPr>
              <a:t></a:t>
            </a:r>
            <a:r>
              <a:rPr lang="zh-TW" altLang="zh-TW" dirty="0"/>
              <a:t>係數</a:t>
            </a:r>
            <a:r>
              <a:rPr lang="en-US" altLang="zh-TW" dirty="0"/>
              <a:t>&lt; 0.70</a:t>
            </a:r>
            <a:r>
              <a:rPr lang="zh-TW" altLang="zh-TW" dirty="0"/>
              <a:t>，則代表中信度</a:t>
            </a:r>
            <a:r>
              <a:rPr lang="zh-TW" altLang="zh-TW" dirty="0" smtClean="0"/>
              <a:t>；</a:t>
            </a:r>
            <a:endParaRPr lang="en-US" altLang="zh-TW" dirty="0" smtClean="0"/>
          </a:p>
          <a:p>
            <a:r>
              <a:rPr lang="zh-TW" altLang="zh-TW" dirty="0" smtClean="0"/>
              <a:t>若 </a:t>
            </a:r>
            <a:r>
              <a:rPr lang="en-US" altLang="zh-TW" dirty="0">
                <a:sym typeface="Symbol"/>
              </a:rPr>
              <a:t></a:t>
            </a:r>
            <a:r>
              <a:rPr lang="zh-TW" altLang="zh-TW" dirty="0"/>
              <a:t>係數</a:t>
            </a:r>
            <a:r>
              <a:rPr lang="en-US" altLang="zh-TW" dirty="0"/>
              <a:t>&gt; 0.70</a:t>
            </a:r>
            <a:r>
              <a:rPr lang="zh-TW" altLang="zh-TW" dirty="0"/>
              <a:t>，則代表高信度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algn="just"/>
            <a:r>
              <a:rPr lang="zh-TW" altLang="zh-TW" dirty="0" smtClean="0"/>
              <a:t>實務</a:t>
            </a:r>
            <a:r>
              <a:rPr lang="zh-TW" altLang="zh-TW" dirty="0"/>
              <a:t>上，只要</a:t>
            </a:r>
            <a:r>
              <a:rPr lang="en-US" altLang="zh-TW" dirty="0">
                <a:sym typeface="Symbol"/>
              </a:rPr>
              <a:t></a:t>
            </a:r>
            <a:r>
              <a:rPr lang="zh-TW" altLang="zh-TW" dirty="0"/>
              <a:t>係數</a:t>
            </a:r>
            <a:r>
              <a:rPr lang="en-US" altLang="zh-TW" dirty="0"/>
              <a:t>&gt; 0.6</a:t>
            </a:r>
            <a:r>
              <a:rPr lang="zh-TW" altLang="zh-TW" dirty="0"/>
              <a:t>，即可宣稱這一組題項之信度及格，可用以建立一總指標代表單一抽象構念。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074272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j-ea"/>
                <a:ea typeface="+mj-ea"/>
              </a:rPr>
              <a:t>計算</a:t>
            </a:r>
            <a:r>
              <a:rPr lang="en-US" altLang="zh-TW" sz="3200" dirty="0">
                <a:latin typeface="+mj-ea"/>
                <a:ea typeface="+mj-ea"/>
              </a:rPr>
              <a:t>Cronbach’s </a:t>
            </a:r>
            <a:r>
              <a:rPr lang="en-US" altLang="zh-TW" sz="3200" dirty="0">
                <a:latin typeface="+mj-ea"/>
                <a:ea typeface="+mj-ea"/>
                <a:sym typeface="Symbol"/>
              </a:rPr>
              <a:t></a:t>
            </a:r>
            <a:r>
              <a:rPr lang="zh-TW" altLang="zh-TW" sz="3200" dirty="0">
                <a:latin typeface="+mj-ea"/>
                <a:ea typeface="+mj-ea"/>
              </a:rPr>
              <a:t>係數的</a:t>
            </a:r>
            <a:r>
              <a:rPr lang="en-US" altLang="zh-TW" sz="3200" dirty="0">
                <a:latin typeface="+mj-ea"/>
                <a:ea typeface="+mj-ea"/>
              </a:rPr>
              <a:t>SPSS</a:t>
            </a:r>
            <a:r>
              <a:rPr lang="zh-TW" altLang="zh-TW" sz="3200" dirty="0">
                <a:latin typeface="+mj-ea"/>
                <a:ea typeface="+mj-ea"/>
              </a:rPr>
              <a:t>步驟</a:t>
            </a:r>
            <a:endParaRPr lang="zh-TW" altLang="en-US" sz="3200" dirty="0">
              <a:latin typeface="+mj-ea"/>
              <a:ea typeface="+mj-ea"/>
            </a:endParaRPr>
          </a:p>
        </p:txBody>
      </p:sp>
      <p:pic>
        <p:nvPicPr>
          <p:cNvPr id="3092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7" y="1628800"/>
            <a:ext cx="8559356" cy="333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35309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65913" cy="1362075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+mj-ea"/>
                <a:ea typeface="+mj-ea"/>
              </a:rPr>
              <a:t>貝納頌品牌忠誠度的信度分析結果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3943"/>
            <a:ext cx="10081120" cy="35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23447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sz="3200" b="1" dirty="0" smtClean="0">
                <a:latin typeface="+mj-ea"/>
                <a:ea typeface="+mj-ea"/>
              </a:rPr>
              <a:t/>
            </a:r>
            <a:br>
              <a:rPr sz="3200" b="1" dirty="0" smtClean="0">
                <a:latin typeface="+mj-ea"/>
                <a:ea typeface="+mj-ea"/>
              </a:rPr>
            </a:br>
            <a:r>
              <a:rPr lang="zh-TW" altLang="en-US" sz="3200" b="1" u="dbl" dirty="0">
                <a:uFill>
                  <a:solidFill>
                    <a:srgbClr val="FF0000"/>
                  </a:solidFill>
                </a:uFill>
              </a:rPr>
              <a:t>大   </a:t>
            </a:r>
            <a:r>
              <a:rPr lang="zh-TW" altLang="en-US" sz="3200" b="1" u="dbl" dirty="0" smtClean="0">
                <a:uFill>
                  <a:solidFill>
                    <a:srgbClr val="FF0000"/>
                  </a:solidFill>
                </a:uFill>
              </a:rPr>
              <a:t>綱</a:t>
            </a:r>
            <a:endParaRPr sz="3200" b="1" dirty="0" smtClean="0">
              <a:latin typeface="+mj-ea"/>
              <a:ea typeface="+mj-ea"/>
            </a:endParaRPr>
          </a:p>
        </p:txBody>
      </p:sp>
      <p:sp>
        <p:nvSpPr>
          <p:cNvPr id="7171" name="副標題 2"/>
          <p:cNvSpPr>
            <a:spLocks noGrp="1"/>
          </p:cNvSpPr>
          <p:nvPr>
            <p:ph idx="1"/>
          </p:nvPr>
        </p:nvSpPr>
        <p:spPr>
          <a:xfrm>
            <a:off x="1981200" y="1752600"/>
            <a:ext cx="7127304" cy="4373563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 smtClean="0">
                <a:latin typeface="+mj-lt"/>
              </a:rPr>
              <a:t>信</a:t>
            </a:r>
            <a:r>
              <a:rPr lang="zh-TW" altLang="zh-TW" sz="2800" b="1" dirty="0">
                <a:latin typeface="+mj-lt"/>
              </a:rPr>
              <a:t>度分析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solidFill>
                  <a:srgbClr val="FF0000"/>
                </a:solidFill>
                <a:latin typeface="+mj-lt"/>
              </a:rPr>
              <a:t>單一抽象構念的總</a:t>
            </a:r>
            <a:r>
              <a:rPr lang="zh-TW" altLang="zh-TW" sz="2800" b="1" dirty="0" smtClean="0">
                <a:solidFill>
                  <a:srgbClr val="FF0000"/>
                </a:solidFill>
                <a:latin typeface="+mj-lt"/>
              </a:rPr>
              <a:t>指標</a:t>
            </a:r>
            <a:endParaRPr lang="zh-TW" altLang="en-US" sz="2800" b="1" dirty="0" smtClean="0">
              <a:solidFill>
                <a:srgbClr val="FF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主成份分析的統計理論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多重構面量表之萃取因素</a:t>
            </a:r>
            <a:endParaRPr lang="en-US" altLang="zh-TW" sz="2800" b="1" dirty="0"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zh-TW" altLang="zh-TW" sz="2800" b="1" dirty="0">
                <a:latin typeface="+mj-lt"/>
              </a:rPr>
              <a:t>因素分析的統計</a:t>
            </a:r>
            <a:r>
              <a:rPr lang="zh-TW" altLang="zh-TW" sz="2800" b="1" dirty="0" smtClean="0">
                <a:latin typeface="+mj-lt"/>
              </a:rPr>
              <a:t>理論</a:t>
            </a:r>
            <a:endParaRPr lang="zh-TW" altLang="zh-TW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03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Times New Roman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ternational">
  <a:themeElements>
    <a:clrScheme name="International.pot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ernational.pot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Handwriting" pitchFamily="66" charset="0"/>
            <a:ea typeface="金梅勘流浮體白字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Handwriting" pitchFamily="66" charset="0"/>
            <a:ea typeface="金梅勘流浮體白字" pitchFamily="49" charset="-120"/>
          </a:defRPr>
        </a:defPPr>
      </a:lstStyle>
    </a:lnDef>
  </a:objectDefaults>
  <a:extraClrSchemeLst>
    <a:extraClrScheme>
      <a:clrScheme name="International.pot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.pot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.pot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MS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2404</Words>
  <Application>Microsoft Office PowerPoint</Application>
  <PresentationFormat>如螢幕大小 (4:3)</PresentationFormat>
  <Paragraphs>265</Paragraphs>
  <Slides>46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74" baseType="lpstr">
      <vt:lpstr>Antique Olive</vt:lpstr>
      <vt:lpstr>Monotype Sorts</vt:lpstr>
      <vt:lpstr>金梅毛行書</vt:lpstr>
      <vt:lpstr>金梅流行書</vt:lpstr>
      <vt:lpstr>微軟正黑體</vt:lpstr>
      <vt:lpstr>新細明體</vt:lpstr>
      <vt:lpstr>標楷體</vt:lpstr>
      <vt:lpstr>Arial</vt:lpstr>
      <vt:lpstr>Bookman Old Style</vt:lpstr>
      <vt:lpstr>Calibri</vt:lpstr>
      <vt:lpstr>Cambria Math</vt:lpstr>
      <vt:lpstr>Comic Sans MS</vt:lpstr>
      <vt:lpstr>Copperplate Gothic Light</vt:lpstr>
      <vt:lpstr>Garamond</vt:lpstr>
      <vt:lpstr>Lucida Handwriting</vt:lpstr>
      <vt:lpstr>MT Extra</vt:lpstr>
      <vt:lpstr>Symbol</vt:lpstr>
      <vt:lpstr>Tahoma</vt:lpstr>
      <vt:lpstr>Times New Roman</vt:lpstr>
      <vt:lpstr>Trebuchet MS</vt:lpstr>
      <vt:lpstr>Wingdings</vt:lpstr>
      <vt:lpstr>1_預設簡報設計</vt:lpstr>
      <vt:lpstr>自訂設計</vt:lpstr>
      <vt:lpstr>3_自訂設計</vt:lpstr>
      <vt:lpstr>International</vt:lpstr>
      <vt:lpstr>TIMS</vt:lpstr>
      <vt:lpstr>Neon Frame</vt:lpstr>
      <vt:lpstr>文件</vt:lpstr>
      <vt:lpstr>Chapter Twenty </vt:lpstr>
      <vt:lpstr>資料減縮方法 （Data Reduction Techniques）</vt:lpstr>
      <vt:lpstr> 大   綱</vt:lpstr>
      <vt:lpstr>信度分析 -- Cronbach’s 係數</vt:lpstr>
      <vt:lpstr>標準化係數（Standardized Item Alpha）</vt:lpstr>
      <vt:lpstr>Cronbach提出判斷信度之準則</vt:lpstr>
      <vt:lpstr>計算Cronbach’s 係數的SPSS步驟</vt:lpstr>
      <vt:lpstr>貝納頌品牌忠誠度的信度分析結果</vt:lpstr>
      <vt:lpstr> 大   綱</vt:lpstr>
      <vt:lpstr>單一抽象構念的總指標</vt:lpstr>
      <vt:lpstr>權重 {a1, a2,…,aK} 的計算</vt:lpstr>
      <vt:lpstr>權重 {a1, a2,…,aK} 的計算</vt:lpstr>
      <vt:lpstr>Principal Component Analysis</vt:lpstr>
      <vt:lpstr>Principal Component Analysis: SPSS</vt:lpstr>
      <vt:lpstr> 大   綱</vt:lpstr>
      <vt:lpstr>主成份分析（Principal Component Analysis）</vt:lpstr>
      <vt:lpstr>主成份方程式</vt:lpstr>
      <vt:lpstr>變異數極大化</vt:lpstr>
      <vt:lpstr>求解受限極大化問題</vt:lpstr>
      <vt:lpstr>求解受限極大化問題(續)</vt:lpstr>
      <vt:lpstr>求解受限極大化問題(續)</vt:lpstr>
      <vt:lpstr>特徵值與解釋變異量</vt:lpstr>
      <vt:lpstr>PowerPoint 簡報</vt:lpstr>
      <vt:lpstr> 大   綱</vt:lpstr>
      <vt:lpstr>多重構面量表之萃取因素</vt:lpstr>
      <vt:lpstr>Factor Analysis（因素分析）</vt:lpstr>
      <vt:lpstr>Statistical Model:</vt:lpstr>
      <vt:lpstr>Example “Should special marketing programs be developed by a bank for several key segments?”</vt:lpstr>
      <vt:lpstr>PowerPoint 簡報</vt:lpstr>
      <vt:lpstr>PowerPoint 簡報</vt:lpstr>
      <vt:lpstr>PowerPoint 簡報</vt:lpstr>
      <vt:lpstr>PowerPoint 簡報</vt:lpstr>
      <vt:lpstr>因素分析面臨的問題</vt:lpstr>
      <vt:lpstr>SPSS之應用：因素分析</vt:lpstr>
      <vt:lpstr>因素萃取的結果：共同性與解釋變異量</vt:lpstr>
      <vt:lpstr>因素轉軸與選項設定</vt:lpstr>
      <vt:lpstr>PowerPoint 簡報</vt:lpstr>
      <vt:lpstr>PowerPoint 簡報</vt:lpstr>
      <vt:lpstr>因素分數</vt:lpstr>
      <vt:lpstr> 大   綱</vt:lpstr>
      <vt:lpstr>因素分析是將多個量表題項（X1,X2,…,XK）縮減成少數幾個具代表性的潛伏因素（F1,F2,…,FJ）之統計方法，分為兩種作法。</vt:lpstr>
      <vt:lpstr>因素模式</vt:lpstr>
      <vt:lpstr>求解因素負荷量矩陣（L）</vt:lpstr>
      <vt:lpstr>共同性、獨特性與特徵值</vt:lpstr>
      <vt:lpstr>PowerPoint 簡報</vt:lpstr>
      <vt:lpstr>PowerPoint 簡報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jean</dc:creator>
  <cp:lastModifiedBy>Windows User</cp:lastModifiedBy>
  <cp:revision>109</cp:revision>
  <dcterms:created xsi:type="dcterms:W3CDTF">2004-10-21T06:37:49Z</dcterms:created>
  <dcterms:modified xsi:type="dcterms:W3CDTF">2021-12-13T09:27:37Z</dcterms:modified>
</cp:coreProperties>
</file>