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81" r:id="rId4"/>
    <p:sldId id="285" r:id="rId5"/>
    <p:sldId id="286" r:id="rId6"/>
    <p:sldId id="287" r:id="rId7"/>
    <p:sldId id="288" r:id="rId8"/>
    <p:sldId id="289" r:id="rId9"/>
    <p:sldId id="290" r:id="rId10"/>
    <p:sldId id="291" r:id="rId11"/>
    <p:sldId id="282" r:id="rId12"/>
    <p:sldId id="292" r:id="rId13"/>
    <p:sldId id="293" r:id="rId14"/>
    <p:sldId id="294" r:id="rId15"/>
    <p:sldId id="295" r:id="rId16"/>
    <p:sldId id="296" r:id="rId17"/>
    <p:sldId id="297" r:id="rId18"/>
    <p:sldId id="283" r:id="rId19"/>
    <p:sldId id="298" r:id="rId20"/>
    <p:sldId id="299" r:id="rId21"/>
    <p:sldId id="300" r:id="rId22"/>
    <p:sldId id="301" r:id="rId23"/>
    <p:sldId id="284" r:id="rId24"/>
    <p:sldId id="258" r:id="rId25"/>
    <p:sldId id="261" r:id="rId26"/>
    <p:sldId id="262" r:id="rId27"/>
    <p:sldId id="263" r:id="rId28"/>
    <p:sldId id="264" r:id="rId29"/>
    <p:sldId id="265" r:id="rId30"/>
    <p:sldId id="266" r:id="rId31"/>
    <p:sldId id="267" r:id="rId32"/>
    <p:sldId id="271" r:id="rId33"/>
    <p:sldId id="272" r:id="rId34"/>
    <p:sldId id="273" r:id="rId35"/>
    <p:sldId id="279" r:id="rId36"/>
    <p:sldId id="278" r:id="rId37"/>
    <p:sldId id="302" r:id="rId38"/>
    <p:sldId id="303" r:id="rId39"/>
    <p:sldId id="280" r:id="rId4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5" autoAdjust="0"/>
    <p:restoredTop sz="94660"/>
  </p:normalViewPr>
  <p:slideViewPr>
    <p:cSldViewPr snapToGrid="0">
      <p:cViewPr varScale="1">
        <p:scale>
          <a:sx n="80" d="100"/>
          <a:sy n="80" d="100"/>
        </p:scale>
        <p:origin x="6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spPr>
            <a:ln w="28575" cap="rnd">
              <a:solidFill>
                <a:schemeClr val="accent1"/>
              </a:solidFill>
              <a:round/>
            </a:ln>
            <a:effectLst/>
          </c:spPr>
          <c:marker>
            <c:symbol val="none"/>
          </c:marker>
          <c:val>
            <c:numRef>
              <c:f>工作表3!$E$1:$E$601</c:f>
              <c:numCache>
                <c:formatCode>General</c:formatCode>
                <c:ptCount val="601"/>
                <c:pt idx="0">
                  <c:v>4.4318484119380075E-3</c:v>
                </c:pt>
                <c:pt idx="1">
                  <c:v>4.5665899546701444E-3</c:v>
                </c:pt>
                <c:pt idx="2">
                  <c:v>4.7049575269339792E-3</c:v>
                </c:pt>
                <c:pt idx="3">
                  <c:v>4.847032905978944E-3</c:v>
                </c:pt>
                <c:pt idx="4">
                  <c:v>4.9928992136123763E-3</c:v>
                </c:pt>
                <c:pt idx="5">
                  <c:v>5.1426409230539392E-3</c:v>
                </c:pt>
                <c:pt idx="6">
                  <c:v>5.2963438653110201E-3</c:v>
                </c:pt>
                <c:pt idx="7">
                  <c:v>5.4540952350565454E-3</c:v>
                </c:pt>
                <c:pt idx="8">
                  <c:v>5.615983595990969E-3</c:v>
                </c:pt>
                <c:pt idx="9">
                  <c:v>5.7820988856694729E-3</c:v>
                </c:pt>
                <c:pt idx="10">
                  <c:v>5.9525324197758538E-3</c:v>
                </c:pt>
                <c:pt idx="11">
                  <c:v>6.1273768958236873E-3</c:v>
                </c:pt>
                <c:pt idx="12">
                  <c:v>6.3067263962659275E-3</c:v>
                </c:pt>
                <c:pt idx="13">
                  <c:v>6.4906763909933643E-3</c:v>
                </c:pt>
                <c:pt idx="14">
                  <c:v>6.6793237392026202E-3</c:v>
                </c:pt>
                <c:pt idx="15">
                  <c:v>6.8727666906139712E-3</c:v>
                </c:pt>
                <c:pt idx="16">
                  <c:v>7.0711048860194487E-3</c:v>
                </c:pt>
                <c:pt idx="17">
                  <c:v>7.2744393571412182E-3</c:v>
                </c:pt>
                <c:pt idx="18">
                  <c:v>7.4828725257805638E-3</c:v>
                </c:pt>
                <c:pt idx="19">
                  <c:v>7.6965082022373218E-3</c:v>
                </c:pt>
                <c:pt idx="20">
                  <c:v>7.9154515829799686E-3</c:v>
                </c:pt>
                <c:pt idx="21">
                  <c:v>8.1398092475460215E-3</c:v>
                </c:pt>
                <c:pt idx="22">
                  <c:v>8.369689154653033E-3</c:v>
                </c:pt>
                <c:pt idx="23">
                  <c:v>8.6052006374996715E-3</c:v>
                </c:pt>
                <c:pt idx="24">
                  <c:v>8.8464543982372315E-3</c:v>
                </c:pt>
                <c:pt idx="25">
                  <c:v>9.0935625015910529E-3</c:v>
                </c:pt>
                <c:pt idx="26">
                  <c:v>9.3466383676122835E-3</c:v>
                </c:pt>
                <c:pt idx="27">
                  <c:v>9.6057967635395872E-3</c:v>
                </c:pt>
                <c:pt idx="28">
                  <c:v>9.8711537947511439E-3</c:v>
                </c:pt>
                <c:pt idx="29">
                  <c:v>1.0142826894787077E-2</c:v>
                </c:pt>
                <c:pt idx="30">
                  <c:v>1.0420934814422592E-2</c:v>
                </c:pt>
                <c:pt idx="31">
                  <c:v>1.0705597609772187E-2</c:v>
                </c:pt>
                <c:pt idx="32">
                  <c:v>1.0996936629405572E-2</c:v>
                </c:pt>
                <c:pt idx="33">
                  <c:v>1.1295074500456135E-2</c:v>
                </c:pt>
                <c:pt idx="34">
                  <c:v>1.1600135113702561E-2</c:v>
                </c:pt>
                <c:pt idx="35">
                  <c:v>1.1912243607605179E-2</c:v>
                </c:pt>
                <c:pt idx="36">
                  <c:v>1.2231526351277971E-2</c:v>
                </c:pt>
                <c:pt idx="37">
                  <c:v>1.2558110926378211E-2</c:v>
                </c:pt>
                <c:pt idx="38">
                  <c:v>1.2892126107895304E-2</c:v>
                </c:pt>
                <c:pt idx="39">
                  <c:v>1.3233701843821374E-2</c:v>
                </c:pt>
                <c:pt idx="40">
                  <c:v>1.3582969233685613E-2</c:v>
                </c:pt>
                <c:pt idx="41">
                  <c:v>1.3940060505935825E-2</c:v>
                </c:pt>
                <c:pt idx="42">
                  <c:v>1.430510899414969E-2</c:v>
                </c:pt>
                <c:pt idx="43">
                  <c:v>1.4678249112060044E-2</c:v>
                </c:pt>
                <c:pt idx="44">
                  <c:v>1.5059616327377449E-2</c:v>
                </c:pt>
                <c:pt idx="45">
                  <c:v>1.5449347134395174E-2</c:v>
                </c:pt>
                <c:pt idx="46">
                  <c:v>1.5847579025360818E-2</c:v>
                </c:pt>
                <c:pt idx="47">
                  <c:v>1.6254450460600506E-2</c:v>
                </c:pt>
                <c:pt idx="48">
                  <c:v>1.6670100837381057E-2</c:v>
                </c:pt>
                <c:pt idx="49">
                  <c:v>1.7094670457496956E-2</c:v>
                </c:pt>
                <c:pt idx="50">
                  <c:v>1.752830049356854E-2</c:v>
                </c:pt>
                <c:pt idx="51">
                  <c:v>1.7971132954039633E-2</c:v>
                </c:pt>
                <c:pt idx="52">
                  <c:v>1.8423310646862048E-2</c:v>
                </c:pt>
                <c:pt idx="53">
                  <c:v>1.8884977141856187E-2</c:v>
                </c:pt>
                <c:pt idx="54">
                  <c:v>1.9356276731736961E-2</c:v>
                </c:pt>
                <c:pt idx="55">
                  <c:v>1.9837354391795313E-2</c:v>
                </c:pt>
                <c:pt idx="56">
                  <c:v>2.0328355738225837E-2</c:v>
                </c:pt>
                <c:pt idx="57">
                  <c:v>2.0829426985092204E-2</c:v>
                </c:pt>
                <c:pt idx="58">
                  <c:v>2.1340714899922782E-2</c:v>
                </c:pt>
                <c:pt idx="59">
                  <c:v>2.1862366757929387E-2</c:v>
                </c:pt>
                <c:pt idx="60">
                  <c:v>2.2394530294842899E-2</c:v>
                </c:pt>
                <c:pt idx="61">
                  <c:v>2.2937353658360693E-2</c:v>
                </c:pt>
                <c:pt idx="62">
                  <c:v>2.3490985358201363E-2</c:v>
                </c:pt>
                <c:pt idx="63">
                  <c:v>2.4055574214762971E-2</c:v>
                </c:pt>
                <c:pt idx="64">
                  <c:v>2.4631269306382507E-2</c:v>
                </c:pt>
                <c:pt idx="65">
                  <c:v>2.5218219915194382E-2</c:v>
                </c:pt>
                <c:pt idx="66">
                  <c:v>2.581657547158769E-2</c:v>
                </c:pt>
                <c:pt idx="67">
                  <c:v>2.6426485497261721E-2</c:v>
                </c:pt>
                <c:pt idx="68">
                  <c:v>2.7048099546881785E-2</c:v>
                </c:pt>
                <c:pt idx="69">
                  <c:v>2.7681567148336573E-2</c:v>
                </c:pt>
                <c:pt idx="70">
                  <c:v>2.8327037741601186E-2</c:v>
                </c:pt>
                <c:pt idx="71">
                  <c:v>2.8984660616209412E-2</c:v>
                </c:pt>
                <c:pt idx="72">
                  <c:v>2.965458484734125E-2</c:v>
                </c:pt>
                <c:pt idx="73">
                  <c:v>3.0336959230531636E-2</c:v>
                </c:pt>
                <c:pt idx="74">
                  <c:v>3.103193221500827E-2</c:v>
                </c:pt>
                <c:pt idx="75">
                  <c:v>3.1739651835667418E-2</c:v>
                </c:pt>
                <c:pt idx="76">
                  <c:v>3.2460265643697445E-2</c:v>
                </c:pt>
                <c:pt idx="77">
                  <c:v>3.3193920635861122E-2</c:v>
                </c:pt>
                <c:pt idx="78">
                  <c:v>3.3940763182449214E-2</c:v>
                </c:pt>
                <c:pt idx="79">
                  <c:v>3.470093895391882E-2</c:v>
                </c:pt>
                <c:pt idx="80">
                  <c:v>3.5474592846231424E-2</c:v>
                </c:pt>
                <c:pt idx="81">
                  <c:v>3.6261868904906222E-2</c:v>
                </c:pt>
                <c:pt idx="82">
                  <c:v>3.7062910247806502E-2</c:v>
                </c:pt>
                <c:pt idx="83">
                  <c:v>3.7877858986677483E-2</c:v>
                </c:pt>
                <c:pt idx="84">
                  <c:v>3.8706856147455608E-2</c:v>
                </c:pt>
                <c:pt idx="85">
                  <c:v>3.955004158937022E-2</c:v>
                </c:pt>
                <c:pt idx="86">
                  <c:v>4.0407553922860308E-2</c:v>
                </c:pt>
                <c:pt idx="87">
                  <c:v>4.1279530426330417E-2</c:v>
                </c:pt>
                <c:pt idx="88">
                  <c:v>4.2166106961770311E-2</c:v>
                </c:pt>
                <c:pt idx="89">
                  <c:v>4.3067417889265734E-2</c:v>
                </c:pt>
                <c:pt idx="90">
                  <c:v>4.3983595980427191E-2</c:v>
                </c:pt>
                <c:pt idx="91">
                  <c:v>4.49147723307671E-2</c:v>
                </c:pt>
                <c:pt idx="92">
                  <c:v>4.5861076271054887E-2</c:v>
                </c:pt>
                <c:pt idx="93">
                  <c:v>4.6822635277683163E-2</c:v>
                </c:pt>
                <c:pt idx="94">
                  <c:v>4.7799574882077034E-2</c:v>
                </c:pt>
                <c:pt idx="95">
                  <c:v>4.8792018579182764E-2</c:v>
                </c:pt>
                <c:pt idx="96">
                  <c:v>4.9800087735070775E-2</c:v>
                </c:pt>
                <c:pt idx="97">
                  <c:v>5.0823901493691162E-2</c:v>
                </c:pt>
                <c:pt idx="98">
                  <c:v>5.1863576682820565E-2</c:v>
                </c:pt>
                <c:pt idx="99">
                  <c:v>5.2919227719240312E-2</c:v>
                </c:pt>
                <c:pt idx="100">
                  <c:v>5.3990966513188063E-2</c:v>
                </c:pt>
                <c:pt idx="101">
                  <c:v>5.5078902372125767E-2</c:v>
                </c:pt>
                <c:pt idx="102">
                  <c:v>5.6183141903868049E-2</c:v>
                </c:pt>
                <c:pt idx="103">
                  <c:v>5.7303788919117131E-2</c:v>
                </c:pt>
                <c:pt idx="104">
                  <c:v>5.8440944333451469E-2</c:v>
                </c:pt>
                <c:pt idx="105">
                  <c:v>5.9594706068816075E-2</c:v>
                </c:pt>
                <c:pt idx="106">
                  <c:v>6.0765168954564776E-2</c:v>
                </c:pt>
                <c:pt idx="107">
                  <c:v>6.1952424628105164E-2</c:v>
                </c:pt>
                <c:pt idx="108">
                  <c:v>6.3156561435198655E-2</c:v>
                </c:pt>
                <c:pt idx="109">
                  <c:v>6.4377664329969359E-2</c:v>
                </c:pt>
                <c:pt idx="110">
                  <c:v>6.5615814774676595E-2</c:v>
                </c:pt>
                <c:pt idx="111">
                  <c:v>6.6871090639307157E-2</c:v>
                </c:pt>
                <c:pt idx="112">
                  <c:v>6.8143566101044578E-2</c:v>
                </c:pt>
                <c:pt idx="113">
                  <c:v>6.94333115436742E-2</c:v>
                </c:pt>
                <c:pt idx="114">
                  <c:v>7.0740393456983394E-2</c:v>
                </c:pt>
                <c:pt idx="115">
                  <c:v>7.2064874336218027E-2</c:v>
                </c:pt>
                <c:pt idx="116">
                  <c:v>7.3406812581656891E-2</c:v>
                </c:pt>
                <c:pt idx="117">
                  <c:v>7.4766262398367603E-2</c:v>
                </c:pt>
                <c:pt idx="118">
                  <c:v>7.6143273696207311E-2</c:v>
                </c:pt>
                <c:pt idx="119">
                  <c:v>7.7537891990133986E-2</c:v>
                </c:pt>
                <c:pt idx="120">
                  <c:v>7.8950158300894149E-2</c:v>
                </c:pt>
                <c:pt idx="121">
                  <c:v>8.038010905615417E-2</c:v>
                </c:pt>
                <c:pt idx="122">
                  <c:v>8.1827775992142804E-2</c:v>
                </c:pt>
                <c:pt idx="123">
                  <c:v>8.3293186055874463E-2</c:v>
                </c:pt>
                <c:pt idx="124">
                  <c:v>8.4776361308022227E-2</c:v>
                </c:pt>
                <c:pt idx="125">
                  <c:v>8.6277318826511532E-2</c:v>
                </c:pt>
                <c:pt idx="126">
                  <c:v>8.7796070610905622E-2</c:v>
                </c:pt>
                <c:pt idx="127">
                  <c:v>8.9332623487655E-2</c:v>
                </c:pt>
                <c:pt idx="128">
                  <c:v>9.0886979016282871E-2</c:v>
                </c:pt>
                <c:pt idx="129">
                  <c:v>9.2459133396580684E-2</c:v>
                </c:pt>
                <c:pt idx="130">
                  <c:v>9.4049077376886947E-2</c:v>
                </c:pt>
                <c:pt idx="131">
                  <c:v>9.5656796163524016E-2</c:v>
                </c:pt>
                <c:pt idx="132">
                  <c:v>9.7282269331467511E-2</c:v>
                </c:pt>
                <c:pt idx="133">
                  <c:v>9.8925470736323712E-2</c:v>
                </c:pt>
                <c:pt idx="134">
                  <c:v>0.10058636842769057</c:v>
                </c:pt>
                <c:pt idx="135">
                  <c:v>0.10226492456397804</c:v>
                </c:pt>
                <c:pt idx="136">
                  <c:v>0.10396109532876423</c:v>
                </c:pt>
                <c:pt idx="137">
                  <c:v>0.10567483084876363</c:v>
                </c:pt>
                <c:pt idx="138">
                  <c:v>0.10740607511348384</c:v>
                </c:pt>
                <c:pt idx="139">
                  <c:v>0.1091547658966474</c:v>
                </c:pt>
                <c:pt idx="140">
                  <c:v>0.11092083467945558</c:v>
                </c:pt>
                <c:pt idx="141">
                  <c:v>0.11270420657577056</c:v>
                </c:pt>
                <c:pt idx="142">
                  <c:v>0.11450480025929236</c:v>
                </c:pt>
                <c:pt idx="143">
                  <c:v>0.11632252789280709</c:v>
                </c:pt>
                <c:pt idx="144">
                  <c:v>0.11815729505958227</c:v>
                </c:pt>
                <c:pt idx="145">
                  <c:v>0.12000900069698558</c:v>
                </c:pt>
                <c:pt idx="146">
                  <c:v>0.12187753703240178</c:v>
                </c:pt>
                <c:pt idx="147">
                  <c:v>0.12376278952152313</c:v>
                </c:pt>
                <c:pt idx="148">
                  <c:v>0.12566463678908815</c:v>
                </c:pt>
                <c:pt idx="149">
                  <c:v>0.12758295057214186</c:v>
                </c:pt>
                <c:pt idx="150">
                  <c:v>0.12951759566589174</c:v>
                </c:pt>
                <c:pt idx="151">
                  <c:v>0.13146842987223104</c:v>
                </c:pt>
                <c:pt idx="152">
                  <c:v>0.13343530395100231</c:v>
                </c:pt>
                <c:pt idx="153">
                  <c:v>0.1354180615740713</c:v>
                </c:pt>
                <c:pt idx="154">
                  <c:v>0.13741653928228179</c:v>
                </c:pt>
                <c:pt idx="155">
                  <c:v>0.13943056644536028</c:v>
                </c:pt>
                <c:pt idx="156">
                  <c:v>0.14145996522483878</c:v>
                </c:pt>
                <c:pt idx="157">
                  <c:v>0.14350455054006242</c:v>
                </c:pt>
                <c:pt idx="158">
                  <c:v>0.14556413003734761</c:v>
                </c:pt>
                <c:pt idx="159">
                  <c:v>0.14763850406235574</c:v>
                </c:pt>
                <c:pt idx="160">
                  <c:v>0.14972746563574488</c:v>
                </c:pt>
                <c:pt idx="161">
                  <c:v>0.15183080043216168</c:v>
                </c:pt>
                <c:pt idx="162">
                  <c:v>0.15394828676263372</c:v>
                </c:pt>
                <c:pt idx="163">
                  <c:v>0.15607969556042089</c:v>
                </c:pt>
                <c:pt idx="164">
                  <c:v>0.15822479037038306</c:v>
                </c:pt>
                <c:pt idx="165">
                  <c:v>0.16038332734191962</c:v>
                </c:pt>
                <c:pt idx="166">
                  <c:v>0.16255505522553418</c:v>
                </c:pt>
                <c:pt idx="167">
                  <c:v>0.1647397153730768</c:v>
                </c:pt>
                <c:pt idx="168">
                  <c:v>0.16693704174171381</c:v>
                </c:pt>
                <c:pt idx="169">
                  <c:v>0.16914676090167238</c:v>
                </c:pt>
                <c:pt idx="170">
                  <c:v>0.17136859204780736</c:v>
                </c:pt>
                <c:pt idx="171">
                  <c:v>0.17360224701503299</c:v>
                </c:pt>
                <c:pt idx="172">
                  <c:v>0.17584743029766237</c:v>
                </c:pt>
                <c:pt idx="173">
                  <c:v>0.17810383907269359</c:v>
                </c:pt>
                <c:pt idx="174">
                  <c:v>0.18037116322708033</c:v>
                </c:pt>
                <c:pt idx="175">
                  <c:v>0.18264908538902191</c:v>
                </c:pt>
                <c:pt idx="176">
                  <c:v>0.18493728096330531</c:v>
                </c:pt>
                <c:pt idx="177">
                  <c:v>0.18723541817072956</c:v>
                </c:pt>
                <c:pt idx="178">
                  <c:v>0.18954315809164024</c:v>
                </c:pt>
                <c:pt idx="179">
                  <c:v>0.19186015471359938</c:v>
                </c:pt>
                <c:pt idx="180">
                  <c:v>0.19418605498321295</c:v>
                </c:pt>
                <c:pt idx="181">
                  <c:v>0.19652049886213654</c:v>
                </c:pt>
                <c:pt idx="182">
                  <c:v>0.19886311938727591</c:v>
                </c:pt>
                <c:pt idx="183">
                  <c:v>0.2012135427351974</c:v>
                </c:pt>
                <c:pt idx="184">
                  <c:v>0.20357138829075944</c:v>
                </c:pt>
                <c:pt idx="185">
                  <c:v>0.20593626871997478</c:v>
                </c:pt>
                <c:pt idx="186">
                  <c:v>0.20830779004710837</c:v>
                </c:pt>
                <c:pt idx="187">
                  <c:v>0.21068555173601533</c:v>
                </c:pt>
                <c:pt idx="188">
                  <c:v>0.21306914677571792</c:v>
                </c:pt>
                <c:pt idx="189">
                  <c:v>0.21545816177021973</c:v>
                </c:pt>
                <c:pt idx="190">
                  <c:v>0.21785217703255058</c:v>
                </c:pt>
                <c:pt idx="191">
                  <c:v>0.22025076668303334</c:v>
                </c:pt>
                <c:pt idx="192">
                  <c:v>0.22265349875176113</c:v>
                </c:pt>
                <c:pt idx="193">
                  <c:v>0.22505993528526966</c:v>
                </c:pt>
                <c:pt idx="194">
                  <c:v>0.22746963245738591</c:v>
                </c:pt>
                <c:pt idx="195">
                  <c:v>0.22988214068423302</c:v>
                </c:pt>
                <c:pt idx="196">
                  <c:v>0.2322970047433662</c:v>
                </c:pt>
                <c:pt idx="197">
                  <c:v>0.23471376389701182</c:v>
                </c:pt>
                <c:pt idx="198">
                  <c:v>0.23713195201937959</c:v>
                </c:pt>
                <c:pt idx="199">
                  <c:v>0.23955109772801336</c:v>
                </c:pt>
                <c:pt idx="200">
                  <c:v>0.24197072451914337</c:v>
                </c:pt>
                <c:pt idx="201">
                  <c:v>0.24439035090699962</c:v>
                </c:pt>
                <c:pt idx="202">
                  <c:v>0.24680949056704274</c:v>
                </c:pt>
                <c:pt idx="203">
                  <c:v>0.249227652483066</c:v>
                </c:pt>
                <c:pt idx="204">
                  <c:v>0.25164434109811712</c:v>
                </c:pt>
                <c:pt idx="205">
                  <c:v>0.25405905646918897</c:v>
                </c:pt>
                <c:pt idx="206">
                  <c:v>0.25647129442562033</c:v>
                </c:pt>
                <c:pt idx="207">
                  <c:v>0.2588805467311488</c:v>
                </c:pt>
                <c:pt idx="208">
                  <c:v>0.26128630124955315</c:v>
                </c:pt>
                <c:pt idx="209">
                  <c:v>0.26368804211381813</c:v>
                </c:pt>
                <c:pt idx="210">
                  <c:v>0.26608524989875487</c:v>
                </c:pt>
                <c:pt idx="211">
                  <c:v>0.26847740179700236</c:v>
                </c:pt>
                <c:pt idx="212">
                  <c:v>0.27086397179833804</c:v>
                </c:pt>
                <c:pt idx="213">
                  <c:v>0.27324443087221623</c:v>
                </c:pt>
                <c:pt idx="214">
                  <c:v>0.27561824715345667</c:v>
                </c:pt>
                <c:pt idx="215">
                  <c:v>0.27798488613099642</c:v>
                </c:pt>
                <c:pt idx="216">
                  <c:v>0.28034381083962062</c:v>
                </c:pt>
                <c:pt idx="217">
                  <c:v>0.28269448205458025</c:v>
                </c:pt>
                <c:pt idx="218">
                  <c:v>0.28503635848900727</c:v>
                </c:pt>
                <c:pt idx="219">
                  <c:v>0.28736889699402829</c:v>
                </c:pt>
                <c:pt idx="220">
                  <c:v>0.28969155276148278</c:v>
                </c:pt>
                <c:pt idx="221">
                  <c:v>0.29200377952914142</c:v>
                </c:pt>
                <c:pt idx="222">
                  <c:v>0.29430502978832518</c:v>
                </c:pt>
                <c:pt idx="223">
                  <c:v>0.29659475499381571</c:v>
                </c:pt>
                <c:pt idx="224">
                  <c:v>0.29887240577595287</c:v>
                </c:pt>
                <c:pt idx="225">
                  <c:v>0.30113743215480443</c:v>
                </c:pt>
                <c:pt idx="226">
                  <c:v>0.3033892837563002</c:v>
                </c:pt>
                <c:pt idx="227">
                  <c:v>0.30562741003020988</c:v>
                </c:pt>
                <c:pt idx="228">
                  <c:v>0.30785126046985301</c:v>
                </c:pt>
                <c:pt idx="229">
                  <c:v>0.31006028483341613</c:v>
                </c:pt>
                <c:pt idx="230">
                  <c:v>0.31225393336676138</c:v>
                </c:pt>
                <c:pt idx="231">
                  <c:v>0.31443165702759734</c:v>
                </c:pt>
                <c:pt idx="232">
                  <c:v>0.31659290771089277</c:v>
                </c:pt>
                <c:pt idx="233">
                  <c:v>0.31873713847540158</c:v>
                </c:pt>
                <c:pt idx="234">
                  <c:v>0.32086380377117246</c:v>
                </c:pt>
                <c:pt idx="235">
                  <c:v>0.32297235966791432</c:v>
                </c:pt>
                <c:pt idx="236">
                  <c:v>0.32506226408408212</c:v>
                </c:pt>
                <c:pt idx="237">
                  <c:v>0.32713297701655447</c:v>
                </c:pt>
                <c:pt idx="238">
                  <c:v>0.32918396077076478</c:v>
                </c:pt>
                <c:pt idx="239">
                  <c:v>0.33121468019115297</c:v>
                </c:pt>
                <c:pt idx="240">
                  <c:v>0.33322460289179967</c:v>
                </c:pt>
                <c:pt idx="241">
                  <c:v>0.33521319948710615</c:v>
                </c:pt>
                <c:pt idx="242">
                  <c:v>0.33717994382238053</c:v>
                </c:pt>
                <c:pt idx="243">
                  <c:v>0.33912431320419223</c:v>
                </c:pt>
                <c:pt idx="244">
                  <c:v>0.34104578863035256</c:v>
                </c:pt>
                <c:pt idx="245">
                  <c:v>0.3429438550193839</c:v>
                </c:pt>
                <c:pt idx="246">
                  <c:v>0.34481800143933333</c:v>
                </c:pt>
                <c:pt idx="247">
                  <c:v>0.34666772133579166</c:v>
                </c:pt>
                <c:pt idx="248">
                  <c:v>0.34849251275897447</c:v>
                </c:pt>
                <c:pt idx="249">
                  <c:v>0.35029187858972588</c:v>
                </c:pt>
                <c:pt idx="250">
                  <c:v>0.35206532676429952</c:v>
                </c:pt>
                <c:pt idx="251">
                  <c:v>0.35381237049777969</c:v>
                </c:pt>
                <c:pt idx="252">
                  <c:v>0.35553252850599709</c:v>
                </c:pt>
                <c:pt idx="253">
                  <c:v>0.35722532522580086</c:v>
                </c:pt>
                <c:pt idx="254">
                  <c:v>0.35889029103354464</c:v>
                </c:pt>
                <c:pt idx="255">
                  <c:v>0.360526962461648</c:v>
                </c:pt>
                <c:pt idx="256">
                  <c:v>0.36213488241309222</c:v>
                </c:pt>
                <c:pt idx="257">
                  <c:v>0.36371360037371336</c:v>
                </c:pt>
                <c:pt idx="258">
                  <c:v>0.36526267262215389</c:v>
                </c:pt>
                <c:pt idx="259">
                  <c:v>0.36678166243733612</c:v>
                </c:pt>
                <c:pt idx="260">
                  <c:v>0.36827014030332339</c:v>
                </c:pt>
                <c:pt idx="261">
                  <c:v>0.36972768411143231</c:v>
                </c:pt>
                <c:pt idx="262">
                  <c:v>0.37115387935946603</c:v>
                </c:pt>
                <c:pt idx="263">
                  <c:v>0.37254831934793342</c:v>
                </c:pt>
                <c:pt idx="264">
                  <c:v>0.37391060537312842</c:v>
                </c:pt>
                <c:pt idx="265">
                  <c:v>0.37524034691693792</c:v>
                </c:pt>
                <c:pt idx="266">
                  <c:v>0.37653716183325397</c:v>
                </c:pt>
                <c:pt idx="267">
                  <c:v>0.37780067653086458</c:v>
                </c:pt>
                <c:pt idx="268">
                  <c:v>0.37903052615270172</c:v>
                </c:pt>
                <c:pt idx="269">
                  <c:v>0.38022635475132494</c:v>
                </c:pt>
                <c:pt idx="270">
                  <c:v>0.38138781546052414</c:v>
                </c:pt>
                <c:pt idx="271">
                  <c:v>0.38251457066292405</c:v>
                </c:pt>
                <c:pt idx="272">
                  <c:v>0.38360629215347858</c:v>
                </c:pt>
                <c:pt idx="273">
                  <c:v>0.38466266129874283</c:v>
                </c:pt>
                <c:pt idx="274">
                  <c:v>0.38568336919181612</c:v>
                </c:pt>
                <c:pt idx="275">
                  <c:v>0.38666811680284924</c:v>
                </c:pt>
                <c:pt idx="276">
                  <c:v>0.38761661512501416</c:v>
                </c:pt>
                <c:pt idx="277">
                  <c:v>0.38852858531583589</c:v>
                </c:pt>
                <c:pt idx="278">
                  <c:v>0.38940375883379047</c:v>
                </c:pt>
                <c:pt idx="279">
                  <c:v>0.39024187757007428</c:v>
                </c:pt>
                <c:pt idx="280">
                  <c:v>0.39104269397545594</c:v>
                </c:pt>
                <c:pt idx="281">
                  <c:v>0.39180597118212113</c:v>
                </c:pt>
                <c:pt idx="282">
                  <c:v>0.3925314831204289</c:v>
                </c:pt>
                <c:pt idx="283">
                  <c:v>0.39321901463049719</c:v>
                </c:pt>
                <c:pt idx="284">
                  <c:v>0.39386836156854083</c:v>
                </c:pt>
                <c:pt idx="285">
                  <c:v>0.39447933090788895</c:v>
                </c:pt>
                <c:pt idx="286">
                  <c:v>0.39505174083461125</c:v>
                </c:pt>
                <c:pt idx="287">
                  <c:v>0.39558542083768738</c:v>
                </c:pt>
                <c:pt idx="288">
                  <c:v>0.3960802117936561</c:v>
                </c:pt>
                <c:pt idx="289">
                  <c:v>0.39653596604568581</c:v>
                </c:pt>
                <c:pt idx="290">
                  <c:v>0.39695254747701181</c:v>
                </c:pt>
                <c:pt idx="291">
                  <c:v>0.39732983157868834</c:v>
                </c:pt>
                <c:pt idx="292">
                  <c:v>0.39766770551160885</c:v>
                </c:pt>
                <c:pt idx="293">
                  <c:v>0.39796606816275104</c:v>
                </c:pt>
                <c:pt idx="294">
                  <c:v>0.39822483019560695</c:v>
                </c:pt>
                <c:pt idx="295">
                  <c:v>0.39844391409476404</c:v>
                </c:pt>
                <c:pt idx="296">
                  <c:v>0.39862325420460504</c:v>
                </c:pt>
                <c:pt idx="297">
                  <c:v>0.39876279676209969</c:v>
                </c:pt>
                <c:pt idx="298">
                  <c:v>0.39886249992366613</c:v>
                </c:pt>
                <c:pt idx="299">
                  <c:v>0.39892233378608216</c:v>
                </c:pt>
                <c:pt idx="300">
                  <c:v>0.3989422804014327</c:v>
                </c:pt>
                <c:pt idx="301">
                  <c:v>0.39892233378608216</c:v>
                </c:pt>
                <c:pt idx="302">
                  <c:v>0.39886249992366613</c:v>
                </c:pt>
                <c:pt idx="303">
                  <c:v>0.39876279676209969</c:v>
                </c:pt>
                <c:pt idx="304">
                  <c:v>0.39862325420460504</c:v>
                </c:pt>
                <c:pt idx="305">
                  <c:v>0.39844391409476398</c:v>
                </c:pt>
                <c:pt idx="306">
                  <c:v>0.39822483019560695</c:v>
                </c:pt>
                <c:pt idx="307">
                  <c:v>0.39796606816275104</c:v>
                </c:pt>
                <c:pt idx="308">
                  <c:v>0.39766770551160885</c:v>
                </c:pt>
                <c:pt idx="309">
                  <c:v>0.39732983157868834</c:v>
                </c:pt>
                <c:pt idx="310">
                  <c:v>0.39695254747701181</c:v>
                </c:pt>
                <c:pt idx="311">
                  <c:v>0.39653596604568581</c:v>
                </c:pt>
                <c:pt idx="312">
                  <c:v>0.3960802117936561</c:v>
                </c:pt>
                <c:pt idx="313">
                  <c:v>0.39558542083768738</c:v>
                </c:pt>
                <c:pt idx="314">
                  <c:v>0.39505174083461125</c:v>
                </c:pt>
                <c:pt idx="315">
                  <c:v>0.39447933090788895</c:v>
                </c:pt>
                <c:pt idx="316">
                  <c:v>0.39386836156854083</c:v>
                </c:pt>
                <c:pt idx="317">
                  <c:v>0.39321901463049719</c:v>
                </c:pt>
                <c:pt idx="318">
                  <c:v>0.3925314831204289</c:v>
                </c:pt>
                <c:pt idx="319">
                  <c:v>0.39180597118212113</c:v>
                </c:pt>
                <c:pt idx="320">
                  <c:v>0.39104269397545588</c:v>
                </c:pt>
                <c:pt idx="321">
                  <c:v>0.39024187757007428</c:v>
                </c:pt>
                <c:pt idx="322">
                  <c:v>0.38940375883379041</c:v>
                </c:pt>
                <c:pt idx="323">
                  <c:v>0.38852858531583589</c:v>
                </c:pt>
                <c:pt idx="324">
                  <c:v>0.38761661512501411</c:v>
                </c:pt>
                <c:pt idx="325">
                  <c:v>0.38666811680284924</c:v>
                </c:pt>
                <c:pt idx="326">
                  <c:v>0.38568336919181606</c:v>
                </c:pt>
                <c:pt idx="327">
                  <c:v>0.38466266129874283</c:v>
                </c:pt>
                <c:pt idx="328">
                  <c:v>0.38360629215347852</c:v>
                </c:pt>
                <c:pt idx="329">
                  <c:v>0.38251457066292405</c:v>
                </c:pt>
                <c:pt idx="330">
                  <c:v>0.38138781546052408</c:v>
                </c:pt>
                <c:pt idx="331">
                  <c:v>0.38022635475132494</c:v>
                </c:pt>
                <c:pt idx="332">
                  <c:v>0.37903052615270166</c:v>
                </c:pt>
                <c:pt idx="333">
                  <c:v>0.37780067653086458</c:v>
                </c:pt>
                <c:pt idx="334">
                  <c:v>0.37653716183325397</c:v>
                </c:pt>
                <c:pt idx="335">
                  <c:v>0.37524034691693792</c:v>
                </c:pt>
                <c:pt idx="336">
                  <c:v>0.37391060537312842</c:v>
                </c:pt>
                <c:pt idx="337">
                  <c:v>0.37254831934793342</c:v>
                </c:pt>
                <c:pt idx="338">
                  <c:v>0.37115387935946603</c:v>
                </c:pt>
                <c:pt idx="339">
                  <c:v>0.36972768411143231</c:v>
                </c:pt>
                <c:pt idx="340">
                  <c:v>0.36827014030332339</c:v>
                </c:pt>
                <c:pt idx="341">
                  <c:v>0.36678166243733612</c:v>
                </c:pt>
                <c:pt idx="342">
                  <c:v>0.36526267262215389</c:v>
                </c:pt>
                <c:pt idx="343">
                  <c:v>0.36371360037371336</c:v>
                </c:pt>
                <c:pt idx="344">
                  <c:v>0.36213488241309222</c:v>
                </c:pt>
                <c:pt idx="345">
                  <c:v>0.36052696246164795</c:v>
                </c:pt>
                <c:pt idx="346">
                  <c:v>0.35889029103354464</c:v>
                </c:pt>
                <c:pt idx="347">
                  <c:v>0.3572253252258008</c:v>
                </c:pt>
                <c:pt idx="348">
                  <c:v>0.35553252850599709</c:v>
                </c:pt>
                <c:pt idx="349">
                  <c:v>0.35381237049777964</c:v>
                </c:pt>
                <c:pt idx="350">
                  <c:v>0.35206532676429952</c:v>
                </c:pt>
                <c:pt idx="351">
                  <c:v>0.35029187858972577</c:v>
                </c:pt>
                <c:pt idx="352">
                  <c:v>0.34849251275897447</c:v>
                </c:pt>
                <c:pt idx="353">
                  <c:v>0.3466677213357916</c:v>
                </c:pt>
                <c:pt idx="354">
                  <c:v>0.34481800143933333</c:v>
                </c:pt>
                <c:pt idx="355">
                  <c:v>0.3429438550193839</c:v>
                </c:pt>
                <c:pt idx="356">
                  <c:v>0.34104578863035256</c:v>
                </c:pt>
                <c:pt idx="357">
                  <c:v>0.33912431320419212</c:v>
                </c:pt>
                <c:pt idx="358">
                  <c:v>0.33717994382238053</c:v>
                </c:pt>
                <c:pt idx="359">
                  <c:v>0.33521319948710615</c:v>
                </c:pt>
                <c:pt idx="360">
                  <c:v>0.33322460289179967</c:v>
                </c:pt>
                <c:pt idx="361">
                  <c:v>0.33121468019115297</c:v>
                </c:pt>
                <c:pt idx="362">
                  <c:v>0.32918396077076478</c:v>
                </c:pt>
                <c:pt idx="363">
                  <c:v>0.32713297701655447</c:v>
                </c:pt>
                <c:pt idx="364">
                  <c:v>0.32506226408408212</c:v>
                </c:pt>
                <c:pt idx="365">
                  <c:v>0.32297235966791432</c:v>
                </c:pt>
                <c:pt idx="366">
                  <c:v>0.32086380377117246</c:v>
                </c:pt>
                <c:pt idx="367">
                  <c:v>0.31873713847540158</c:v>
                </c:pt>
                <c:pt idx="368">
                  <c:v>0.31659290771089277</c:v>
                </c:pt>
                <c:pt idx="369">
                  <c:v>0.31443165702759734</c:v>
                </c:pt>
                <c:pt idx="370">
                  <c:v>0.31225393336676122</c:v>
                </c:pt>
                <c:pt idx="371">
                  <c:v>0.31006028483341613</c:v>
                </c:pt>
                <c:pt idx="372">
                  <c:v>0.30785126046985289</c:v>
                </c:pt>
                <c:pt idx="373">
                  <c:v>0.30562741003020988</c:v>
                </c:pt>
                <c:pt idx="374">
                  <c:v>0.30338928375630009</c:v>
                </c:pt>
                <c:pt idx="375">
                  <c:v>0.30113743215480443</c:v>
                </c:pt>
                <c:pt idx="376">
                  <c:v>0.2988724057759527</c:v>
                </c:pt>
                <c:pt idx="377">
                  <c:v>0.29659475499381571</c:v>
                </c:pt>
                <c:pt idx="378">
                  <c:v>0.29430502978832507</c:v>
                </c:pt>
                <c:pt idx="379">
                  <c:v>0.29200377952914142</c:v>
                </c:pt>
                <c:pt idx="380">
                  <c:v>0.28969155276148267</c:v>
                </c:pt>
                <c:pt idx="381">
                  <c:v>0.28736889699402829</c:v>
                </c:pt>
                <c:pt idx="382">
                  <c:v>0.28503635848900716</c:v>
                </c:pt>
                <c:pt idx="383">
                  <c:v>0.28269448205458025</c:v>
                </c:pt>
                <c:pt idx="384">
                  <c:v>0.28034381083962062</c:v>
                </c:pt>
                <c:pt idx="385">
                  <c:v>0.27798488613099642</c:v>
                </c:pt>
                <c:pt idx="386">
                  <c:v>0.27561824715345667</c:v>
                </c:pt>
                <c:pt idx="387">
                  <c:v>0.27324443087221623</c:v>
                </c:pt>
                <c:pt idx="388">
                  <c:v>0.27086397179833804</c:v>
                </c:pt>
                <c:pt idx="389">
                  <c:v>0.26847740179700236</c:v>
                </c:pt>
                <c:pt idx="390">
                  <c:v>0.26608524989875487</c:v>
                </c:pt>
                <c:pt idx="391">
                  <c:v>0.26368804211381813</c:v>
                </c:pt>
                <c:pt idx="392">
                  <c:v>0.26128630124955315</c:v>
                </c:pt>
                <c:pt idx="393">
                  <c:v>0.2588805467311488</c:v>
                </c:pt>
                <c:pt idx="394">
                  <c:v>0.25647129442562033</c:v>
                </c:pt>
                <c:pt idx="395">
                  <c:v>0.25405905646918897</c:v>
                </c:pt>
                <c:pt idx="396">
                  <c:v>0.25164434109811712</c:v>
                </c:pt>
                <c:pt idx="397">
                  <c:v>0.24922765248306586</c:v>
                </c:pt>
                <c:pt idx="398">
                  <c:v>0.24680949056704274</c:v>
                </c:pt>
                <c:pt idx="399">
                  <c:v>0.24439035090699954</c:v>
                </c:pt>
                <c:pt idx="400">
                  <c:v>0.24197072451914337</c:v>
                </c:pt>
                <c:pt idx="401">
                  <c:v>0.23955109772801339</c:v>
                </c:pt>
                <c:pt idx="402">
                  <c:v>0.23713195201937948</c:v>
                </c:pt>
                <c:pt idx="403">
                  <c:v>0.23471376389701173</c:v>
                </c:pt>
                <c:pt idx="404">
                  <c:v>0.2322970047433662</c:v>
                </c:pt>
                <c:pt idx="405">
                  <c:v>0.2298821406842331</c:v>
                </c:pt>
                <c:pt idx="406">
                  <c:v>0.22746963245738577</c:v>
                </c:pt>
                <c:pt idx="407">
                  <c:v>0.22505993528526957</c:v>
                </c:pt>
                <c:pt idx="408">
                  <c:v>0.22265349875176113</c:v>
                </c:pt>
                <c:pt idx="409">
                  <c:v>0.22025076668303334</c:v>
                </c:pt>
                <c:pt idx="410">
                  <c:v>0.21785217703255064</c:v>
                </c:pt>
                <c:pt idx="411">
                  <c:v>0.21545816177021965</c:v>
                </c:pt>
                <c:pt idx="412">
                  <c:v>0.21306914677571784</c:v>
                </c:pt>
                <c:pt idx="413">
                  <c:v>0.21068555173601533</c:v>
                </c:pt>
                <c:pt idx="414">
                  <c:v>0.20830779004710845</c:v>
                </c:pt>
                <c:pt idx="415">
                  <c:v>0.20593626871997464</c:v>
                </c:pt>
                <c:pt idx="416">
                  <c:v>0.20357138829075938</c:v>
                </c:pt>
                <c:pt idx="417">
                  <c:v>0.2012135427351974</c:v>
                </c:pt>
                <c:pt idx="418">
                  <c:v>0.19886311938727594</c:v>
                </c:pt>
                <c:pt idx="419">
                  <c:v>0.19652049886213643</c:v>
                </c:pt>
                <c:pt idx="420">
                  <c:v>0.19418605498321292</c:v>
                </c:pt>
                <c:pt idx="421">
                  <c:v>0.19186015471359938</c:v>
                </c:pt>
                <c:pt idx="422">
                  <c:v>0.1895431580916403</c:v>
                </c:pt>
                <c:pt idx="423">
                  <c:v>0.18723541817072945</c:v>
                </c:pt>
                <c:pt idx="424">
                  <c:v>0.18493728096330525</c:v>
                </c:pt>
                <c:pt idx="425">
                  <c:v>0.18264908538902191</c:v>
                </c:pt>
                <c:pt idx="426">
                  <c:v>0.18037116322708038</c:v>
                </c:pt>
                <c:pt idx="427">
                  <c:v>0.17810383907269348</c:v>
                </c:pt>
                <c:pt idx="428">
                  <c:v>0.17584743029766231</c:v>
                </c:pt>
                <c:pt idx="429">
                  <c:v>0.17360224701503299</c:v>
                </c:pt>
                <c:pt idx="430">
                  <c:v>0.17136859204780741</c:v>
                </c:pt>
                <c:pt idx="431">
                  <c:v>0.1691467609016723</c:v>
                </c:pt>
                <c:pt idx="432">
                  <c:v>0.16693704174171375</c:v>
                </c:pt>
                <c:pt idx="433">
                  <c:v>0.1647397153730768</c:v>
                </c:pt>
                <c:pt idx="434">
                  <c:v>0.16255505522553418</c:v>
                </c:pt>
                <c:pt idx="435">
                  <c:v>0.16038332734191951</c:v>
                </c:pt>
                <c:pt idx="436">
                  <c:v>0.15822479037038298</c:v>
                </c:pt>
                <c:pt idx="437">
                  <c:v>0.15607969556042084</c:v>
                </c:pt>
                <c:pt idx="438">
                  <c:v>0.15394828676263372</c:v>
                </c:pt>
                <c:pt idx="439">
                  <c:v>0.15183080043216174</c:v>
                </c:pt>
                <c:pt idx="440">
                  <c:v>0.14972746563574479</c:v>
                </c:pt>
                <c:pt idx="441">
                  <c:v>0.14763850406235568</c:v>
                </c:pt>
                <c:pt idx="442">
                  <c:v>0.14556413003734761</c:v>
                </c:pt>
                <c:pt idx="443">
                  <c:v>0.14350455054006248</c:v>
                </c:pt>
                <c:pt idx="444">
                  <c:v>0.1414599652248387</c:v>
                </c:pt>
                <c:pt idx="445">
                  <c:v>0.13943056644536023</c:v>
                </c:pt>
                <c:pt idx="446">
                  <c:v>0.13741653928228179</c:v>
                </c:pt>
                <c:pt idx="447">
                  <c:v>0.13541806157407132</c:v>
                </c:pt>
                <c:pt idx="448">
                  <c:v>0.1334353039510022</c:v>
                </c:pt>
                <c:pt idx="449">
                  <c:v>0.13146842987223098</c:v>
                </c:pt>
                <c:pt idx="450">
                  <c:v>0.12951759566589174</c:v>
                </c:pt>
                <c:pt idx="451">
                  <c:v>0.12758295057214192</c:v>
                </c:pt>
                <c:pt idx="452">
                  <c:v>0.12566463678908804</c:v>
                </c:pt>
                <c:pt idx="453">
                  <c:v>0.12376278952152307</c:v>
                </c:pt>
                <c:pt idx="454">
                  <c:v>0.12187753703240178</c:v>
                </c:pt>
                <c:pt idx="455">
                  <c:v>0.12000900069698565</c:v>
                </c:pt>
                <c:pt idx="456">
                  <c:v>0.11815729505958221</c:v>
                </c:pt>
                <c:pt idx="457">
                  <c:v>0.11632252789280702</c:v>
                </c:pt>
                <c:pt idx="458">
                  <c:v>0.11450480025929236</c:v>
                </c:pt>
                <c:pt idx="459">
                  <c:v>0.1127042065757706</c:v>
                </c:pt>
                <c:pt idx="460">
                  <c:v>0.11092083467945546</c:v>
                </c:pt>
                <c:pt idx="461">
                  <c:v>0.10915476589664731</c:v>
                </c:pt>
                <c:pt idx="462">
                  <c:v>0.1074060751134838</c:v>
                </c:pt>
                <c:pt idx="463">
                  <c:v>0.10567483084876363</c:v>
                </c:pt>
                <c:pt idx="464">
                  <c:v>0.10396109532876426</c:v>
                </c:pt>
                <c:pt idx="465">
                  <c:v>0.10226492456397797</c:v>
                </c:pt>
                <c:pt idx="466">
                  <c:v>0.10058636842769055</c:v>
                </c:pt>
                <c:pt idx="467">
                  <c:v>9.8925470736323712E-2</c:v>
                </c:pt>
                <c:pt idx="468">
                  <c:v>9.7282269331467539E-2</c:v>
                </c:pt>
                <c:pt idx="469">
                  <c:v>9.5656796163523933E-2</c:v>
                </c:pt>
                <c:pt idx="470">
                  <c:v>9.4049077376886905E-2</c:v>
                </c:pt>
                <c:pt idx="471">
                  <c:v>9.2459133396580684E-2</c:v>
                </c:pt>
                <c:pt idx="472">
                  <c:v>9.0886979016282898E-2</c:v>
                </c:pt>
                <c:pt idx="473">
                  <c:v>8.933262348765493E-2</c:v>
                </c:pt>
                <c:pt idx="474">
                  <c:v>8.7796070610905594E-2</c:v>
                </c:pt>
                <c:pt idx="475">
                  <c:v>8.6277318826511532E-2</c:v>
                </c:pt>
                <c:pt idx="476">
                  <c:v>8.4776361308022255E-2</c:v>
                </c:pt>
                <c:pt idx="477">
                  <c:v>8.3293186055874407E-2</c:v>
                </c:pt>
                <c:pt idx="478">
                  <c:v>8.1827775992142762E-2</c:v>
                </c:pt>
                <c:pt idx="479">
                  <c:v>8.038010905615417E-2</c:v>
                </c:pt>
                <c:pt idx="480">
                  <c:v>7.8950158300894177E-2</c:v>
                </c:pt>
                <c:pt idx="481">
                  <c:v>7.7537891990133917E-2</c:v>
                </c:pt>
                <c:pt idx="482">
                  <c:v>7.6143273696207284E-2</c:v>
                </c:pt>
                <c:pt idx="483">
                  <c:v>7.4766262398367603E-2</c:v>
                </c:pt>
                <c:pt idx="484">
                  <c:v>7.3406812581656919E-2</c:v>
                </c:pt>
                <c:pt idx="485">
                  <c:v>7.2064874336217916E-2</c:v>
                </c:pt>
                <c:pt idx="486">
                  <c:v>7.0740393456983339E-2</c:v>
                </c:pt>
                <c:pt idx="487">
                  <c:v>6.9433311543674187E-2</c:v>
                </c:pt>
                <c:pt idx="488">
                  <c:v>6.8143566101044578E-2</c:v>
                </c:pt>
                <c:pt idx="489">
                  <c:v>6.6871090639307185E-2</c:v>
                </c:pt>
                <c:pt idx="490">
                  <c:v>6.5615814774676554E-2</c:v>
                </c:pt>
                <c:pt idx="491">
                  <c:v>6.4377664329969345E-2</c:v>
                </c:pt>
                <c:pt idx="492">
                  <c:v>6.3156561435198655E-2</c:v>
                </c:pt>
                <c:pt idx="493">
                  <c:v>6.1952424628105192E-2</c:v>
                </c:pt>
                <c:pt idx="494">
                  <c:v>6.0765168954564734E-2</c:v>
                </c:pt>
                <c:pt idx="495">
                  <c:v>5.9594706068816054E-2</c:v>
                </c:pt>
                <c:pt idx="496">
                  <c:v>5.8440944333451469E-2</c:v>
                </c:pt>
                <c:pt idx="497">
                  <c:v>5.7303788919117152E-2</c:v>
                </c:pt>
                <c:pt idx="498">
                  <c:v>5.6183141903867993E-2</c:v>
                </c:pt>
                <c:pt idx="499">
                  <c:v>5.5078902372125739E-2</c:v>
                </c:pt>
                <c:pt idx="500">
                  <c:v>5.3990966513188063E-2</c:v>
                </c:pt>
                <c:pt idx="501">
                  <c:v>5.2919227719240312E-2</c:v>
                </c:pt>
                <c:pt idx="502">
                  <c:v>5.186357668282051E-2</c:v>
                </c:pt>
                <c:pt idx="503">
                  <c:v>5.0823901493691162E-2</c:v>
                </c:pt>
                <c:pt idx="504">
                  <c:v>4.9800087735070775E-2</c:v>
                </c:pt>
                <c:pt idx="505">
                  <c:v>4.8792018579182764E-2</c:v>
                </c:pt>
                <c:pt idx="506">
                  <c:v>4.7799574882076964E-2</c:v>
                </c:pt>
                <c:pt idx="507">
                  <c:v>4.6822635277683121E-2</c:v>
                </c:pt>
                <c:pt idx="508">
                  <c:v>4.5861076271054887E-2</c:v>
                </c:pt>
                <c:pt idx="509">
                  <c:v>4.49147723307671E-2</c:v>
                </c:pt>
                <c:pt idx="510">
                  <c:v>4.3983595980427156E-2</c:v>
                </c:pt>
                <c:pt idx="511">
                  <c:v>4.3067417889265699E-2</c:v>
                </c:pt>
                <c:pt idx="512">
                  <c:v>4.2166106961770311E-2</c:v>
                </c:pt>
                <c:pt idx="513">
                  <c:v>4.1279530426330417E-2</c:v>
                </c:pt>
                <c:pt idx="514">
                  <c:v>4.0407553922860343E-2</c:v>
                </c:pt>
                <c:pt idx="515">
                  <c:v>3.9550041589370186E-2</c:v>
                </c:pt>
                <c:pt idx="516">
                  <c:v>3.8706856147455608E-2</c:v>
                </c:pt>
                <c:pt idx="517">
                  <c:v>3.7877858986677483E-2</c:v>
                </c:pt>
                <c:pt idx="518">
                  <c:v>3.7062910247806502E-2</c:v>
                </c:pt>
                <c:pt idx="519">
                  <c:v>3.6261868904906187E-2</c:v>
                </c:pt>
                <c:pt idx="520">
                  <c:v>3.5474592846231424E-2</c:v>
                </c:pt>
                <c:pt idx="521">
                  <c:v>3.470093895391882E-2</c:v>
                </c:pt>
                <c:pt idx="522">
                  <c:v>3.3940763182449214E-2</c:v>
                </c:pt>
                <c:pt idx="523">
                  <c:v>3.3193920635861088E-2</c:v>
                </c:pt>
                <c:pt idx="524">
                  <c:v>3.2460265643697445E-2</c:v>
                </c:pt>
                <c:pt idx="525">
                  <c:v>3.1739651835667418E-2</c:v>
                </c:pt>
                <c:pt idx="526">
                  <c:v>3.103193221500827E-2</c:v>
                </c:pt>
                <c:pt idx="527">
                  <c:v>3.0336959230531597E-2</c:v>
                </c:pt>
                <c:pt idx="528">
                  <c:v>2.965458484734125E-2</c:v>
                </c:pt>
                <c:pt idx="529">
                  <c:v>2.8984660616209412E-2</c:v>
                </c:pt>
                <c:pt idx="530">
                  <c:v>2.8327037741601186E-2</c:v>
                </c:pt>
                <c:pt idx="531">
                  <c:v>2.7681567148336531E-2</c:v>
                </c:pt>
                <c:pt idx="532">
                  <c:v>2.7048099546881761E-2</c:v>
                </c:pt>
                <c:pt idx="533">
                  <c:v>2.6426485497261721E-2</c:v>
                </c:pt>
                <c:pt idx="534">
                  <c:v>2.581657547158769E-2</c:v>
                </c:pt>
                <c:pt idx="535">
                  <c:v>2.5218219915194361E-2</c:v>
                </c:pt>
                <c:pt idx="536">
                  <c:v>2.4631269306382486E-2</c:v>
                </c:pt>
                <c:pt idx="537">
                  <c:v>2.4055574214762971E-2</c:v>
                </c:pt>
                <c:pt idx="538">
                  <c:v>2.3490985358201363E-2</c:v>
                </c:pt>
                <c:pt idx="539">
                  <c:v>2.2937353658360714E-2</c:v>
                </c:pt>
                <c:pt idx="540">
                  <c:v>2.2394530294842882E-2</c:v>
                </c:pt>
                <c:pt idx="541">
                  <c:v>2.1862366757929387E-2</c:v>
                </c:pt>
                <c:pt idx="542">
                  <c:v>2.1340714899922782E-2</c:v>
                </c:pt>
                <c:pt idx="543">
                  <c:v>2.0829426985092204E-2</c:v>
                </c:pt>
                <c:pt idx="544">
                  <c:v>2.032835573822582E-2</c:v>
                </c:pt>
                <c:pt idx="545">
                  <c:v>1.9837354391795313E-2</c:v>
                </c:pt>
                <c:pt idx="546">
                  <c:v>1.9356276731736961E-2</c:v>
                </c:pt>
                <c:pt idx="547">
                  <c:v>1.8884977141856187E-2</c:v>
                </c:pt>
                <c:pt idx="548">
                  <c:v>1.8423310646862031E-2</c:v>
                </c:pt>
                <c:pt idx="549">
                  <c:v>1.7971132954039633E-2</c:v>
                </c:pt>
                <c:pt idx="550">
                  <c:v>1.752830049356854E-2</c:v>
                </c:pt>
                <c:pt idx="551">
                  <c:v>1.7094670457496956E-2</c:v>
                </c:pt>
                <c:pt idx="552">
                  <c:v>1.6670100837381043E-2</c:v>
                </c:pt>
                <c:pt idx="553">
                  <c:v>1.6254450460600492E-2</c:v>
                </c:pt>
                <c:pt idx="554">
                  <c:v>1.5847579025360818E-2</c:v>
                </c:pt>
                <c:pt idx="555">
                  <c:v>1.5449347134395174E-2</c:v>
                </c:pt>
                <c:pt idx="556">
                  <c:v>1.505961632737743E-2</c:v>
                </c:pt>
                <c:pt idx="557">
                  <c:v>1.4678249112060025E-2</c:v>
                </c:pt>
                <c:pt idx="558">
                  <c:v>1.430510899414969E-2</c:v>
                </c:pt>
                <c:pt idx="559">
                  <c:v>1.3940060505935825E-2</c:v>
                </c:pt>
                <c:pt idx="560">
                  <c:v>1.3582969233685602E-2</c:v>
                </c:pt>
                <c:pt idx="561">
                  <c:v>1.3233701843821355E-2</c:v>
                </c:pt>
                <c:pt idx="562">
                  <c:v>1.2892126107895304E-2</c:v>
                </c:pt>
                <c:pt idx="563">
                  <c:v>1.2558110926378211E-2</c:v>
                </c:pt>
                <c:pt idx="564">
                  <c:v>1.2231526351277987E-2</c:v>
                </c:pt>
                <c:pt idx="565">
                  <c:v>1.1912243607605169E-2</c:v>
                </c:pt>
                <c:pt idx="566">
                  <c:v>1.1600135113702561E-2</c:v>
                </c:pt>
                <c:pt idx="567">
                  <c:v>1.1295074500456135E-2</c:v>
                </c:pt>
                <c:pt idx="568">
                  <c:v>1.0996936629405587E-2</c:v>
                </c:pt>
                <c:pt idx="569">
                  <c:v>1.0705597609772173E-2</c:v>
                </c:pt>
                <c:pt idx="570">
                  <c:v>1.0420934814422592E-2</c:v>
                </c:pt>
                <c:pt idx="571">
                  <c:v>1.0142826894787077E-2</c:v>
                </c:pt>
                <c:pt idx="572">
                  <c:v>9.8711537947511439E-3</c:v>
                </c:pt>
                <c:pt idx="573">
                  <c:v>9.6057967635395751E-3</c:v>
                </c:pt>
                <c:pt idx="574">
                  <c:v>9.3466383676122835E-3</c:v>
                </c:pt>
                <c:pt idx="575">
                  <c:v>9.0935625015910529E-3</c:v>
                </c:pt>
                <c:pt idx="576">
                  <c:v>8.8464543982372315E-3</c:v>
                </c:pt>
                <c:pt idx="577">
                  <c:v>8.605200637499661E-3</c:v>
                </c:pt>
                <c:pt idx="578">
                  <c:v>8.3696891546530226E-3</c:v>
                </c:pt>
                <c:pt idx="579">
                  <c:v>8.1398092475460215E-3</c:v>
                </c:pt>
                <c:pt idx="580">
                  <c:v>7.9154515829799686E-3</c:v>
                </c:pt>
                <c:pt idx="581">
                  <c:v>7.6965082022373114E-3</c:v>
                </c:pt>
                <c:pt idx="582">
                  <c:v>7.4828725257805526E-3</c:v>
                </c:pt>
                <c:pt idx="583">
                  <c:v>7.2744393571412182E-3</c:v>
                </c:pt>
                <c:pt idx="584">
                  <c:v>7.0711048860194487E-3</c:v>
                </c:pt>
                <c:pt idx="585">
                  <c:v>6.8727666906139651E-3</c:v>
                </c:pt>
                <c:pt idx="586">
                  <c:v>6.6793237392026089E-3</c:v>
                </c:pt>
                <c:pt idx="587">
                  <c:v>6.4906763909933643E-3</c:v>
                </c:pt>
                <c:pt idx="588">
                  <c:v>6.3067263962659275E-3</c:v>
                </c:pt>
                <c:pt idx="589">
                  <c:v>6.1273768958236934E-3</c:v>
                </c:pt>
                <c:pt idx="590">
                  <c:v>5.9525324197758486E-3</c:v>
                </c:pt>
                <c:pt idx="591">
                  <c:v>5.7820988856694729E-3</c:v>
                </c:pt>
                <c:pt idx="592">
                  <c:v>5.615983595990969E-3</c:v>
                </c:pt>
                <c:pt idx="593">
                  <c:v>5.4540952350565549E-3</c:v>
                </c:pt>
                <c:pt idx="594">
                  <c:v>5.2963438653110097E-3</c:v>
                </c:pt>
                <c:pt idx="595">
                  <c:v>5.1426409230539392E-3</c:v>
                </c:pt>
                <c:pt idx="596">
                  <c:v>4.9928992136123763E-3</c:v>
                </c:pt>
                <c:pt idx="597">
                  <c:v>4.8470329059789527E-3</c:v>
                </c:pt>
                <c:pt idx="598">
                  <c:v>4.7049575269339713E-3</c:v>
                </c:pt>
                <c:pt idx="599">
                  <c:v>4.5665899546701444E-3</c:v>
                </c:pt>
                <c:pt idx="600">
                  <c:v>4.4318484119380075E-3</c:v>
                </c:pt>
              </c:numCache>
            </c:numRef>
          </c:val>
          <c:smooth val="0"/>
          <c:extLst>
            <c:ext xmlns:c16="http://schemas.microsoft.com/office/drawing/2014/chart" uri="{C3380CC4-5D6E-409C-BE32-E72D297353CC}">
              <c16:uniqueId val="{00000000-F603-4645-826D-30A439A9A8E8}"/>
            </c:ext>
          </c:extLst>
        </c:ser>
        <c:dLbls>
          <c:showLegendKey val="0"/>
          <c:showVal val="0"/>
          <c:showCatName val="0"/>
          <c:showSerName val="0"/>
          <c:showPercent val="0"/>
          <c:showBubbleSize val="0"/>
        </c:dLbls>
        <c:smooth val="0"/>
        <c:axId val="504817712"/>
        <c:axId val="504820624"/>
      </c:lineChart>
      <c:catAx>
        <c:axId val="504817712"/>
        <c:scaling>
          <c:orientation val="minMax"/>
        </c:scaling>
        <c:delete val="1"/>
        <c:axPos val="b"/>
        <c:majorTickMark val="none"/>
        <c:minorTickMark val="none"/>
        <c:tickLblPos val="nextTo"/>
        <c:crossAx val="504820624"/>
        <c:crosses val="autoZero"/>
        <c:auto val="1"/>
        <c:lblAlgn val="ctr"/>
        <c:lblOffset val="100"/>
        <c:noMultiLvlLbl val="0"/>
      </c:catAx>
      <c:valAx>
        <c:axId val="504820624"/>
        <c:scaling>
          <c:orientation val="minMax"/>
        </c:scaling>
        <c:delete val="1"/>
        <c:axPos val="l"/>
        <c:majorGridlines>
          <c:spPr>
            <a:ln w="9525" cap="flat" cmpd="sng" algn="ctr">
              <a:solidFill>
                <a:schemeClr val="bg1"/>
              </a:solidFill>
              <a:round/>
            </a:ln>
            <a:effectLst/>
          </c:spPr>
        </c:majorGridlines>
        <c:numFmt formatCode="General" sourceLinked="1"/>
        <c:majorTickMark val="none"/>
        <c:minorTickMark val="none"/>
        <c:tickLblPos val="nextTo"/>
        <c:crossAx val="50481771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zh-TW"/>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5" Type="http://schemas.openxmlformats.org/officeDocument/2006/relationships/image" Target="../media/image39.wmf"/><Relationship Id="rId4" Type="http://schemas.openxmlformats.org/officeDocument/2006/relationships/image" Target="../media/image3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36951B-67DE-4904-9636-6B7F831F8031}" type="datetimeFigureOut">
              <a:rPr lang="zh-TW" altLang="en-US" smtClean="0"/>
              <a:t>2021/11/5</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2B6B7-613E-4D6C-8E45-27D510A78792}" type="slidenum">
              <a:rPr lang="zh-TW" altLang="en-US" smtClean="0"/>
              <a:t>‹#›</a:t>
            </a:fld>
            <a:endParaRPr lang="zh-TW" altLang="en-US"/>
          </a:p>
        </p:txBody>
      </p:sp>
    </p:spTree>
    <p:extLst>
      <p:ext uri="{BB962C8B-B14F-4D97-AF65-F5344CB8AC3E}">
        <p14:creationId xmlns:p14="http://schemas.microsoft.com/office/powerpoint/2010/main" val="1110675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8B2B6B7-613E-4D6C-8E45-27D510A78792}" type="slidenum">
              <a:rPr lang="zh-TW" altLang="en-US" smtClean="0"/>
              <a:t>32</a:t>
            </a:fld>
            <a:endParaRPr lang="zh-TW" altLang="en-US" dirty="0"/>
          </a:p>
        </p:txBody>
      </p:sp>
    </p:spTree>
    <p:extLst>
      <p:ext uri="{BB962C8B-B14F-4D97-AF65-F5344CB8AC3E}">
        <p14:creationId xmlns:p14="http://schemas.microsoft.com/office/powerpoint/2010/main" val="1880667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3835031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1376380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3111240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318534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3601843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1214668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1565421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275975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2109131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709641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p:cNvSpPr>
            <a:spLocks noGrp="1"/>
          </p:cNvSpPr>
          <p:nvPr>
            <p:ph type="dt" sz="half" idx="10"/>
          </p:nvPr>
        </p:nvSpPr>
        <p:spPr/>
        <p:txBody>
          <a:bodyPr/>
          <a:lstStyle/>
          <a:p>
            <a:fld id="{19F4FF61-3AFA-41E3-BE72-726FAA360F33}" type="datetimeFigureOut">
              <a:rPr lang="zh-TW" altLang="en-US" smtClean="0"/>
              <a:t>2021/11/5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1060440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F4FF61-3AFA-41E3-BE72-726FAA360F33}" type="datetimeFigureOut">
              <a:rPr lang="zh-TW" altLang="en-US" smtClean="0"/>
              <a:t>2021/11/5</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8E4BB5-3AFB-4512-88C9-2031BB901621}" type="slidenum">
              <a:rPr lang="zh-TW" altLang="en-US" smtClean="0"/>
              <a:t>‹#›</a:t>
            </a:fld>
            <a:endParaRPr lang="zh-TW" altLang="en-US"/>
          </a:p>
        </p:txBody>
      </p:sp>
    </p:spTree>
    <p:extLst>
      <p:ext uri="{BB962C8B-B14F-4D97-AF65-F5344CB8AC3E}">
        <p14:creationId xmlns:p14="http://schemas.microsoft.com/office/powerpoint/2010/main" val="3966623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7.bin"/><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1.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18" Type="http://schemas.openxmlformats.org/officeDocument/2006/relationships/oleObject" Target="../embeddings/oleObject21.bin"/><Relationship Id="rId3" Type="http://schemas.openxmlformats.org/officeDocument/2006/relationships/image" Target="../media/image22.png"/><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slideLayout" Target="../slideLayouts/slideLayout4.xml"/><Relationship Id="rId16" Type="http://schemas.openxmlformats.org/officeDocument/2006/relationships/oleObject" Target="../embeddings/oleObject20.bin"/><Relationship Id="rId1" Type="http://schemas.openxmlformats.org/officeDocument/2006/relationships/vmlDrawing" Target="../drawings/vmlDrawing6.v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19" Type="http://schemas.openxmlformats.org/officeDocument/2006/relationships/image" Target="../media/image21.wmf"/><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chart" Target="../charts/chart1.xml"/><Relationship Id="rId7" Type="http://schemas.openxmlformats.org/officeDocument/2006/relationships/image" Target="../media/image24.wmf"/><Relationship Id="rId12" Type="http://schemas.openxmlformats.org/officeDocument/2006/relationships/oleObject" Target="../embeddings/oleObject26.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notesSlide" Target="../notesSlides/notesSlide1.xml"/><Relationship Id="rId7"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8.bin"/><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35.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wmf"/><Relationship Id="rId11" Type="http://schemas.openxmlformats.org/officeDocument/2006/relationships/image" Target="../media/image40.png"/><Relationship Id="rId5" Type="http://schemas.openxmlformats.org/officeDocument/2006/relationships/oleObject" Target="../embeddings/oleObject36.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8.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707010"/>
            <a:ext cx="9144000" cy="1937209"/>
          </a:xfrm>
        </p:spPr>
        <p:txBody>
          <a:bodyPr>
            <a:normAutofit fontScale="90000"/>
          </a:bodyPr>
          <a:lstStyle/>
          <a:p>
            <a:pPr>
              <a:lnSpc>
                <a:spcPct val="150000"/>
              </a:lnSpc>
            </a:pPr>
            <a:r>
              <a:rPr lang="zh-TW" altLang="zh-TW" sz="4400" dirty="0">
                <a:latin typeface="微軟正黑體" panose="020B0604030504040204" pitchFamily="34" charset="-120"/>
                <a:ea typeface="微軟正黑體" panose="020B0604030504040204" pitchFamily="34" charset="-120"/>
              </a:rPr>
              <a:t>反思統計推論的質性意義</a:t>
            </a:r>
            <a:r>
              <a:rPr lang="en-US" altLang="zh-TW" sz="4400" dirty="0">
                <a:latin typeface="微軟正黑體" panose="020B0604030504040204" pitchFamily="34" charset="-120"/>
                <a:ea typeface="微軟正黑體" panose="020B0604030504040204" pitchFamily="34" charset="-120"/>
              </a:rPr>
              <a:t>—</a:t>
            </a:r>
            <a:br>
              <a:rPr lang="en-US" altLang="zh-TW" sz="4400" dirty="0">
                <a:latin typeface="微軟正黑體" panose="020B0604030504040204" pitchFamily="34" charset="-120"/>
                <a:ea typeface="微軟正黑體" panose="020B0604030504040204" pitchFamily="34" charset="-120"/>
              </a:rPr>
            </a:br>
            <a:r>
              <a:rPr lang="zh-TW" altLang="zh-TW" sz="4400" dirty="0">
                <a:latin typeface="微軟正黑體" panose="020B0604030504040204" pitchFamily="34" charset="-120"/>
                <a:ea typeface="微軟正黑體" panose="020B0604030504040204" pitchFamily="34" charset="-120"/>
              </a:rPr>
              <a:t>找回資料產生機制的理論解釋</a:t>
            </a:r>
            <a:endParaRPr lang="zh-TW" altLang="en-US" sz="4400" b="1" dirty="0">
              <a:latin typeface="微軟正黑體" panose="020B0604030504040204" pitchFamily="34" charset="-120"/>
              <a:ea typeface="微軟正黑體" panose="020B0604030504040204" pitchFamily="34" charset="-120"/>
            </a:endParaRPr>
          </a:p>
        </p:txBody>
      </p:sp>
      <p:sp>
        <p:nvSpPr>
          <p:cNvPr id="3" name="副標題 2"/>
          <p:cNvSpPr>
            <a:spLocks noGrp="1"/>
          </p:cNvSpPr>
          <p:nvPr>
            <p:ph type="subTitle" idx="1"/>
          </p:nvPr>
        </p:nvSpPr>
        <p:spPr>
          <a:xfrm>
            <a:off x="1524000" y="3780148"/>
            <a:ext cx="9144000" cy="1659118"/>
          </a:xfrm>
        </p:spPr>
        <p:txBody>
          <a:bodyPr>
            <a:normAutofit lnSpcReduction="10000"/>
          </a:bodyPr>
          <a:lstStyle/>
          <a:p>
            <a:pPr>
              <a:lnSpc>
                <a:spcPct val="150000"/>
              </a:lnSpc>
              <a:spcBef>
                <a:spcPts val="0"/>
              </a:spcBef>
            </a:pPr>
            <a:r>
              <a:rPr lang="zh-TW" altLang="en-US" dirty="0"/>
              <a:t>臺灣大學政治學系</a:t>
            </a:r>
            <a:endParaRPr lang="en-US" altLang="zh-TW" dirty="0"/>
          </a:p>
          <a:p>
            <a:pPr>
              <a:lnSpc>
                <a:spcPct val="150000"/>
              </a:lnSpc>
              <a:spcBef>
                <a:spcPts val="0"/>
              </a:spcBef>
            </a:pPr>
            <a:r>
              <a:rPr lang="zh-TW" altLang="en-US" dirty="0"/>
              <a:t>黃旻華</a:t>
            </a:r>
            <a:endParaRPr lang="en-US" altLang="zh-TW" dirty="0"/>
          </a:p>
          <a:p>
            <a:pPr>
              <a:lnSpc>
                <a:spcPct val="150000"/>
              </a:lnSpc>
              <a:spcBef>
                <a:spcPts val="0"/>
              </a:spcBef>
            </a:pPr>
            <a:r>
              <a:rPr lang="en-US" altLang="zh-TW" dirty="0">
                <a:latin typeface="Times New Roman" panose="02020603050405020304" pitchFamily="18" charset="0"/>
                <a:cs typeface="Times New Roman" panose="02020603050405020304" pitchFamily="18" charset="0"/>
              </a:rPr>
              <a:t>2017</a:t>
            </a:r>
            <a:r>
              <a:rPr lang="zh-TW" altLang="en-US" dirty="0">
                <a:latin typeface="Times New Roman" panose="02020603050405020304" pitchFamily="18" charset="0"/>
                <a:cs typeface="Times New Roman" panose="02020603050405020304" pitchFamily="18" charset="0"/>
              </a:rPr>
              <a:t>年</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月</a:t>
            </a:r>
            <a:r>
              <a:rPr lang="en-US" altLang="zh-TW" dirty="0">
                <a:latin typeface="Times New Roman" panose="02020603050405020304" pitchFamily="18" charset="0"/>
                <a:cs typeface="Times New Roman" panose="02020603050405020304" pitchFamily="18" charset="0"/>
              </a:rPr>
              <a:t>24</a:t>
            </a:r>
            <a:r>
              <a:rPr lang="zh-TW" altLang="en-US" dirty="0">
                <a:latin typeface="Times New Roman" panose="02020603050405020304" pitchFamily="18" charset="0"/>
                <a:cs typeface="Times New Roman" panose="02020603050405020304" pitchFamily="18" charset="0"/>
              </a:rPr>
              <a:t>日</a:t>
            </a:r>
          </a:p>
        </p:txBody>
      </p:sp>
    </p:spTree>
    <p:extLst>
      <p:ext uri="{BB962C8B-B14F-4D97-AF65-F5344CB8AC3E}">
        <p14:creationId xmlns:p14="http://schemas.microsoft.com/office/powerpoint/2010/main" val="1982792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540926"/>
            <a:ext cx="10448827" cy="840100"/>
          </a:xfrm>
        </p:spPr>
        <p:txBody>
          <a:bodyPr>
            <a:noAutofit/>
          </a:bodyPr>
          <a:lstStyle/>
          <a:p>
            <a:r>
              <a:rPr lang="zh-TW" altLang="en-US" sz="3200" dirty="0">
                <a:latin typeface="微軟正黑體" panose="020B0604030504040204" pitchFamily="34" charset="-120"/>
                <a:ea typeface="微軟正黑體" panose="020B0604030504040204" pitchFamily="34" charset="-120"/>
              </a:rPr>
              <a:t>不存在純然的統計描述，所有統計描述都</a:t>
            </a:r>
            <a:r>
              <a:rPr lang="zh-TW" altLang="zh-TW" sz="3200" dirty="0">
                <a:latin typeface="微軟正黑體" panose="020B0604030504040204" pitchFamily="34" charset="-120"/>
                <a:ea typeface="微軟正黑體" panose="020B0604030504040204" pitchFamily="34" charset="-120"/>
              </a:rPr>
              <a:t>必然已經預設在統計推估中的某種後設主張</a:t>
            </a:r>
            <a:endParaRPr lang="zh-TW" altLang="en-US"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199" y="1659118"/>
            <a:ext cx="10515600" cy="4507271"/>
          </a:xfrm>
        </p:spPr>
        <p:txBody>
          <a:bodyPr>
            <a:normAutofit/>
          </a:bodyPr>
          <a:lstStyle/>
          <a:p>
            <a:pPr hangingPunct="0">
              <a:lnSpc>
                <a:spcPct val="150000"/>
              </a:lnSpc>
              <a:spcBef>
                <a:spcPts val="0"/>
              </a:spcBef>
            </a:pPr>
            <a:r>
              <a:rPr lang="zh-TW" altLang="zh-TW" sz="2400" dirty="0"/>
              <a:t>上面所述有關「準」和「穩」的問題之配套最佳解，說明瞭敘述資料時的統計量選用已預設統計推論的框架，這不論研究者在主觀上是否意識到這層意義，都無法改變其實質意含的後設主張，換句話說，統計量的定義嚴格說無法獨立於其分配假設，而即便其選用僅僅是為了權宜的功能，也不能否認其「理論負載」的事實結果。</a:t>
            </a:r>
            <a:endParaRPr lang="zh-TW" altLang="en-US" sz="2400" i="1" dirty="0">
              <a:latin typeface="Times New Roman" panose="02020603050405020304" pitchFamily="18" charset="0"/>
              <a:cs typeface="Times New Roman" panose="02020603050405020304" pitchFamily="18" charset="0"/>
            </a:endParaRPr>
          </a:p>
        </p:txBody>
      </p:sp>
      <p:sp>
        <p:nvSpPr>
          <p:cNvPr id="40" name="Rectangle 38"/>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TW" altLang="en-US" dirty="0"/>
          </a:p>
        </p:txBody>
      </p:sp>
    </p:spTree>
    <p:extLst>
      <p:ext uri="{BB962C8B-B14F-4D97-AF65-F5344CB8AC3E}">
        <p14:creationId xmlns:p14="http://schemas.microsoft.com/office/powerpoint/2010/main" val="407938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1465868"/>
            <a:ext cx="10515600" cy="4711095"/>
          </a:xfrm>
        </p:spPr>
        <p:txBody>
          <a:bodyPr>
            <a:noAutofit/>
          </a:bodyPr>
          <a:lstStyle/>
          <a:p>
            <a:pPr>
              <a:lnSpc>
                <a:spcPct val="135000"/>
              </a:lnSpc>
              <a:spcBef>
                <a:spcPts val="0"/>
              </a:spcBef>
            </a:pPr>
            <a:r>
              <a:rPr lang="zh-TW" altLang="zh-TW" sz="2400" dirty="0">
                <a:latin typeface="Times New Roman" panose="02020603050405020304" pitchFamily="18" charset="0"/>
                <a:cs typeface="Times New Roman" panose="02020603050405020304" pitchFamily="18" charset="0"/>
              </a:rPr>
              <a:t>統計推論一直存在有「直接機率」</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和「逆機率」</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的辯論，</a:t>
            </a:r>
            <a:r>
              <a:rPr lang="zh-TW" altLang="en-US" sz="2400" dirty="0">
                <a:latin typeface="Times New Roman" panose="02020603050405020304" pitchFamily="18" charset="0"/>
                <a:cs typeface="Times New Roman" panose="02020603050405020304" pitchFamily="18" charset="0"/>
              </a:rPr>
              <a:t>此辯論</a:t>
            </a:r>
            <a:r>
              <a:rPr lang="zh-TW" altLang="zh-TW" sz="2400" dirty="0">
                <a:latin typeface="Times New Roman" panose="02020603050405020304" pitchFamily="18" charset="0"/>
                <a:cs typeface="Times New Roman" panose="02020603050405020304" pitchFamily="18" charset="0"/>
              </a:rPr>
              <a:t>主要反映研究者對於資料產生機制（以參數假設</a:t>
            </a:r>
            <a:r>
              <a:rPr lang="en-US" altLang="zh-TW" sz="2400" i="1" dirty="0">
                <a:latin typeface="Times New Roman" panose="02020603050405020304" pitchFamily="18" charset="0"/>
                <a:cs typeface="Times New Roman" panose="02020603050405020304" pitchFamily="18" charset="0"/>
              </a:rPr>
              <a:t>H </a:t>
            </a:r>
            <a:r>
              <a:rPr lang="zh-TW" altLang="zh-TW" sz="2400" dirty="0">
                <a:latin typeface="Times New Roman" panose="02020603050405020304" pitchFamily="18" charset="0"/>
                <a:cs typeface="Times New Roman" panose="02020603050405020304" pitchFamily="18" charset="0"/>
              </a:rPr>
              <a:t>來代表）和發生事件</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 </a:t>
            </a:r>
            <a:r>
              <a:rPr lang="zh-TW" altLang="en-US" sz="2400" dirty="0">
                <a:latin typeface="Times New Roman" panose="02020603050405020304" pitchFamily="18" charset="0"/>
                <a:cs typeface="Times New Roman" panose="02020603050405020304" pitchFamily="18" charset="0"/>
              </a:rPr>
              <a:t>的</a:t>
            </a:r>
            <a:r>
              <a:rPr lang="zh-TW" altLang="zh-TW" sz="2400" dirty="0">
                <a:latin typeface="Times New Roman" panose="02020603050405020304" pitchFamily="18" charset="0"/>
                <a:cs typeface="Times New Roman" panose="02020603050405020304" pitchFamily="18" charset="0"/>
              </a:rPr>
              <a:t>時序先後性</a:t>
            </a:r>
            <a:r>
              <a:rPr lang="zh-TW" altLang="en-US" sz="2400" dirty="0">
                <a:latin typeface="Times New Roman" panose="02020603050405020304" pitchFamily="18" charset="0"/>
                <a:cs typeface="Times New Roman" panose="02020603050405020304" pitchFamily="18" charset="0"/>
              </a:rPr>
              <a:t>看法</a:t>
            </a:r>
            <a:r>
              <a:rPr lang="zh-TW" altLang="zh-TW" sz="2400" dirty="0">
                <a:latin typeface="Times New Roman" panose="02020603050405020304" pitchFamily="18" charset="0"/>
                <a:cs typeface="Times New Roman" panose="02020603050405020304" pitchFamily="18" charset="0"/>
              </a:rPr>
              <a:t>，但也反映了推論標的是客觀、還是主觀機率的問題。以直接機率來說，必定先存在了一個時序在前的既定資料產生機制，其中各種參數和必要設定都是確定數值，然後才產生被研究者所觀測到的事件，因此按客觀時序來說</a:t>
            </a:r>
            <a:r>
              <a:rPr lang="zh-TW" altLang="en-US" sz="2400"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H </a:t>
            </a:r>
            <a:r>
              <a:rPr lang="zh-TW" altLang="zh-TW" sz="2400" dirty="0">
                <a:latin typeface="Times New Roman" panose="02020603050405020304" pitchFamily="18" charset="0"/>
                <a:cs typeface="Times New Roman" panose="02020603050405020304" pitchFamily="18" charset="0"/>
              </a:rPr>
              <a:t>必然在</a:t>
            </a:r>
            <a:r>
              <a:rPr lang="zh-TW" altLang="en-US" sz="2400"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E </a:t>
            </a:r>
            <a:r>
              <a:rPr lang="zh-TW" altLang="zh-TW" sz="2400" dirty="0">
                <a:latin typeface="Times New Roman" panose="02020603050405020304" pitchFamily="18" charset="0"/>
                <a:cs typeface="Times New Roman" panose="02020603050405020304" pitchFamily="18" charset="0"/>
              </a:rPr>
              <a:t>之前；但就逆機率來說，是研究者已經看見事件發生前提下，才去思考造成此事件的資料產生機制為何，也因此資料產生機制在研究者心中並非確定資訊，自然就主觀時序來說，</a:t>
            </a:r>
            <a:r>
              <a:rPr lang="en-US" altLang="zh-TW" sz="2400" i="1" dirty="0">
                <a:latin typeface="Times New Roman" panose="02020603050405020304" pitchFamily="18" charset="0"/>
                <a:cs typeface="Times New Roman" panose="02020603050405020304" pitchFamily="18" charset="0"/>
              </a:rPr>
              <a:t>E </a:t>
            </a:r>
            <a:r>
              <a:rPr lang="zh-TW" altLang="zh-TW" sz="2400" dirty="0">
                <a:latin typeface="Times New Roman" panose="02020603050405020304" pitchFamily="18" charset="0"/>
                <a:cs typeface="Times New Roman" panose="02020603050405020304" pitchFamily="18" charset="0"/>
              </a:rPr>
              <a:t>是在</a:t>
            </a:r>
            <a:r>
              <a:rPr lang="en-US" altLang="zh-TW" sz="2400" i="1" dirty="0">
                <a:latin typeface="Times New Roman" panose="02020603050405020304" pitchFamily="18" charset="0"/>
                <a:cs typeface="Times New Roman" panose="02020603050405020304" pitchFamily="18" charset="0"/>
              </a:rPr>
              <a:t>H </a:t>
            </a:r>
            <a:r>
              <a:rPr lang="zh-TW" altLang="zh-TW" sz="2400" dirty="0">
                <a:latin typeface="Times New Roman" panose="02020603050405020304" pitchFamily="18" charset="0"/>
                <a:cs typeface="Times New Roman" panose="02020603050405020304" pitchFamily="18" charset="0"/>
              </a:rPr>
              <a:t>之前。這兩種機率的看法，相對應就是客觀和主觀機率論兩種不同的思維典範。</a:t>
            </a:r>
            <a:endParaRPr lang="zh-TW" altLang="en-US" sz="2400" dirty="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extLst>
              <p:ext uri="{D42A27DB-BD31-4B8C-83A1-F6EECF244321}">
                <p14:modId xmlns:p14="http://schemas.microsoft.com/office/powerpoint/2010/main" val="2397558361"/>
              </p:ext>
            </p:extLst>
          </p:nvPr>
        </p:nvGraphicFramePr>
        <p:xfrm>
          <a:off x="5703365" y="1583481"/>
          <a:ext cx="1074355" cy="465202"/>
        </p:xfrm>
        <a:graphic>
          <a:graphicData uri="http://schemas.openxmlformats.org/presentationml/2006/ole">
            <mc:AlternateContent xmlns:mc="http://schemas.openxmlformats.org/markup-compatibility/2006">
              <mc:Choice xmlns:v="urn:schemas-microsoft-com:vml" Requires="v">
                <p:oleObj spid="_x0000_s8251" name="Equation" r:id="rId3" imgW="609480" imgH="253800" progId="Equation.DSMT4">
                  <p:embed/>
                </p:oleObj>
              </mc:Choice>
              <mc:Fallback>
                <p:oleObj name="Equation" r:id="rId3" imgW="609480" imgH="253800" progId="Equation.DSMT4">
                  <p:embed/>
                  <p:pic>
                    <p:nvPicPr>
                      <p:cNvPr id="22" name="物件 21"/>
                      <p:cNvPicPr>
                        <a:picLocks noChangeAspect="1" noChangeArrowheads="1"/>
                      </p:cNvPicPr>
                      <p:nvPr/>
                    </p:nvPicPr>
                    <p:blipFill>
                      <a:blip r:embed="rId4"/>
                      <a:srcRect/>
                      <a:stretch>
                        <a:fillRect/>
                      </a:stretch>
                    </p:blipFill>
                    <p:spPr bwMode="auto">
                      <a:xfrm>
                        <a:off x="5703365" y="1583481"/>
                        <a:ext cx="1074355" cy="465202"/>
                      </a:xfrm>
                      <a:prstGeom prst="rect">
                        <a:avLst/>
                      </a:prstGeom>
                      <a:noFill/>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3427343141"/>
              </p:ext>
            </p:extLst>
          </p:nvPr>
        </p:nvGraphicFramePr>
        <p:xfrm>
          <a:off x="8684281" y="1587973"/>
          <a:ext cx="1053608" cy="456219"/>
        </p:xfrm>
        <a:graphic>
          <a:graphicData uri="http://schemas.openxmlformats.org/presentationml/2006/ole">
            <mc:AlternateContent xmlns:mc="http://schemas.openxmlformats.org/markup-compatibility/2006">
              <mc:Choice xmlns:v="urn:schemas-microsoft-com:vml" Requires="v">
                <p:oleObj spid="_x0000_s8252" name="Equation" r:id="rId5" imgW="609480" imgH="253800" progId="Equation.DSMT4">
                  <p:embed/>
                </p:oleObj>
              </mc:Choice>
              <mc:Fallback>
                <p:oleObj name="Equation" r:id="rId5" imgW="609480" imgH="253800" progId="Equation.DSMT4">
                  <p:embed/>
                  <p:pic>
                    <p:nvPicPr>
                      <p:cNvPr id="4" name="物件 3"/>
                      <p:cNvPicPr>
                        <a:picLocks noChangeAspect="1" noChangeArrowheads="1"/>
                      </p:cNvPicPr>
                      <p:nvPr/>
                    </p:nvPicPr>
                    <p:blipFill>
                      <a:blip r:embed="rId6"/>
                      <a:srcRect/>
                      <a:stretch>
                        <a:fillRect/>
                      </a:stretch>
                    </p:blipFill>
                    <p:spPr bwMode="auto">
                      <a:xfrm>
                        <a:off x="8684281" y="1587973"/>
                        <a:ext cx="1053608" cy="456219"/>
                      </a:xfrm>
                      <a:prstGeom prst="rect">
                        <a:avLst/>
                      </a:prstGeom>
                      <a:noFill/>
                    </p:spPr>
                  </p:pic>
                </p:oleObj>
              </mc:Fallback>
            </mc:AlternateContent>
          </a:graphicData>
        </a:graphic>
      </p:graphicFrame>
      <p:sp>
        <p:nvSpPr>
          <p:cNvPr id="6" name="標題 1"/>
          <p:cNvSpPr>
            <a:spLocks noGrp="1"/>
          </p:cNvSpPr>
          <p:nvPr>
            <p:ph type="title"/>
          </p:nvPr>
        </p:nvSpPr>
        <p:spPr>
          <a:xfrm>
            <a:off x="909686" y="365125"/>
            <a:ext cx="10661715" cy="813225"/>
          </a:xfrm>
        </p:spPr>
        <p:txBody>
          <a:bodyPr>
            <a:noAutofit/>
          </a:bodyPr>
          <a:lstStyle/>
          <a:p>
            <a:r>
              <a:rPr lang="zh-TW" altLang="en-US" sz="3200" dirty="0">
                <a:latin typeface="微軟正黑體" panose="020B0604030504040204" pitchFamily="34" charset="-120"/>
                <a:ea typeface="微軟正黑體" panose="020B0604030504040204" pitchFamily="34" charset="-120"/>
              </a:rPr>
              <a:t>論點二</a:t>
            </a:r>
            <a:r>
              <a:rPr lang="zh-TW"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機率概念的兩種本體論觀點</a:t>
            </a:r>
          </a:p>
        </p:txBody>
      </p:sp>
    </p:spTree>
    <p:extLst>
      <p:ext uri="{BB962C8B-B14F-4D97-AF65-F5344CB8AC3E}">
        <p14:creationId xmlns:p14="http://schemas.microsoft.com/office/powerpoint/2010/main" val="1249352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874500"/>
          </a:xfrm>
        </p:spPr>
        <p:txBody>
          <a:bodyPr>
            <a:normAutofit/>
          </a:bodyPr>
          <a:lstStyle/>
          <a:p>
            <a:r>
              <a:rPr lang="zh-TW" altLang="en-US" sz="3200" dirty="0">
                <a:latin typeface="微軟正黑體" panose="020B0604030504040204" pitchFamily="34" charset="-120"/>
                <a:ea typeface="微軟正黑體" panose="020B0604030504040204" pitchFamily="34" charset="-120"/>
                <a:cs typeface="Times New Roman" panose="02020603050405020304" pitchFamily="18" charset="0"/>
              </a:rPr>
              <a:t>「直接機率」和「逆機率」</a:t>
            </a:r>
            <a:endParaRPr lang="zh-TW" altLang="en-US"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461156"/>
            <a:ext cx="10515600" cy="4715808"/>
          </a:xfrm>
        </p:spPr>
        <p:txBody>
          <a:bodyPr>
            <a:normAutofit lnSpcReduction="10000"/>
          </a:bodyPr>
          <a:lstStyle/>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「直接機率」和「逆機率」是看待機率的兩種觀點。</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以時間來看，直接機率預設了資料產生機制的先驗存在，但逆機率則以事後的角度來看機率的推估。</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客觀機率論 </a:t>
            </a:r>
            <a:r>
              <a:rPr lang="en-US" altLang="zh-TW" sz="2400" dirty="0">
                <a:latin typeface="Times New Roman" panose="02020603050405020304" pitchFamily="18" charset="0"/>
                <a:cs typeface="Times New Roman" panose="02020603050405020304" pitchFamily="18" charset="0"/>
              </a:rPr>
              <a:t>vs. </a:t>
            </a:r>
            <a:r>
              <a:rPr lang="zh-TW" altLang="en-US" sz="2400" dirty="0">
                <a:latin typeface="Times New Roman" panose="02020603050405020304" pitchFamily="18" charset="0"/>
                <a:cs typeface="Times New Roman" panose="02020603050405020304" pitchFamily="18" charset="0"/>
              </a:rPr>
              <a:t>主觀機率論。</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頻率學派 </a:t>
            </a:r>
            <a:r>
              <a:rPr lang="en-US" altLang="zh-TW" sz="2400" dirty="0">
                <a:latin typeface="Times New Roman" panose="02020603050405020304" pitchFamily="18" charset="0"/>
                <a:cs typeface="Times New Roman" panose="02020603050405020304" pitchFamily="18" charset="0"/>
              </a:rPr>
              <a:t>vs.</a:t>
            </a:r>
            <a:r>
              <a:rPr lang="zh-TW" altLang="en-US" sz="2400" dirty="0">
                <a:latin typeface="Times New Roman" panose="02020603050405020304" pitchFamily="18" charset="0"/>
                <a:cs typeface="Times New Roman" panose="02020603050405020304" pitchFamily="18" charset="0"/>
              </a:rPr>
              <a:t> 貝氏機率論。</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概似是機率嗎</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如果不是，那概似是什麼</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如果是，概似是主觀還是客觀機率，是事前還是事後機率</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en-US" sz="2400" dirty="0">
                <a:latin typeface="Times New Roman" panose="02020603050405020304" pitchFamily="18" charset="0"/>
                <a:cs typeface="Times New Roman" panose="02020603050405020304" pitchFamily="18" charset="0"/>
              </a:rPr>
              <a:t>抽樣分配存在嗎</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漸進性質可以相信嗎</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機率論的本質是「理論實存論」</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實在論，重點在神</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還是「理論物實存論」</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反實在論，重點在人</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029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523188"/>
            <a:ext cx="10515600" cy="980388"/>
          </a:xfrm>
        </p:spPr>
        <p:txBody>
          <a:bodyPr>
            <a:normAutofit/>
          </a:bodyPr>
          <a:lstStyle/>
          <a:p>
            <a:r>
              <a:rPr lang="zh-TW" altLang="en-US" sz="3200" dirty="0">
                <a:latin typeface="微軟正黑體" panose="020B0604030504040204" pitchFamily="34" charset="-120"/>
                <a:ea typeface="微軟正黑體" panose="020B0604030504040204" pitchFamily="34" charset="-120"/>
              </a:rPr>
              <a:t>社會科學研究對象的本體論特質</a:t>
            </a:r>
          </a:p>
        </p:txBody>
      </p:sp>
      <p:sp>
        <p:nvSpPr>
          <p:cNvPr id="3" name="內容版面配置區 2"/>
          <p:cNvSpPr>
            <a:spLocks noGrp="1"/>
          </p:cNvSpPr>
          <p:nvPr>
            <p:ph idx="1"/>
          </p:nvPr>
        </p:nvSpPr>
        <p:spPr>
          <a:xfrm>
            <a:off x="838200" y="1503576"/>
            <a:ext cx="10515600" cy="4878370"/>
          </a:xfrm>
        </p:spPr>
        <p:txBody>
          <a:bodyPr>
            <a:noAutofit/>
          </a:bodyPr>
          <a:lstStyle/>
          <a:p>
            <a:pPr>
              <a:lnSpc>
                <a:spcPct val="140000"/>
              </a:lnSpc>
              <a:spcBef>
                <a:spcPts val="0"/>
              </a:spcBef>
            </a:pPr>
            <a:r>
              <a:rPr lang="zh-TW" altLang="en-US" sz="2400" dirty="0">
                <a:latin typeface="+mn-ea"/>
              </a:rPr>
              <a:t>實證研究確認了社會客體的本體先在性。</a:t>
            </a:r>
            <a:endParaRPr lang="en-US" altLang="zh-TW" sz="2400" dirty="0">
              <a:latin typeface="+mn-ea"/>
            </a:endParaRPr>
          </a:p>
          <a:p>
            <a:pPr>
              <a:lnSpc>
                <a:spcPct val="140000"/>
              </a:lnSpc>
              <a:spcBef>
                <a:spcPts val="0"/>
              </a:spcBef>
            </a:pPr>
            <a:r>
              <a:rPr lang="zh-TW" altLang="en-US" sz="2400" dirty="0">
                <a:latin typeface="+mn-ea"/>
              </a:rPr>
              <a:t>其中資料產生機制與意向解釋有密切關係。</a:t>
            </a:r>
            <a:endParaRPr lang="en-US" altLang="zh-TW" sz="2400" dirty="0">
              <a:latin typeface="+mn-ea"/>
            </a:endParaRPr>
          </a:p>
          <a:p>
            <a:pPr>
              <a:lnSpc>
                <a:spcPct val="140000"/>
              </a:lnSpc>
              <a:spcBef>
                <a:spcPts val="0"/>
              </a:spcBef>
            </a:pPr>
            <a:r>
              <a:rPr lang="zh-TW" altLang="en-US" sz="2400" dirty="0">
                <a:latin typeface="+mn-ea"/>
              </a:rPr>
              <a:t>但此意向解釋可以有雙重詮釋的特質。</a:t>
            </a:r>
            <a:endParaRPr lang="en-US" altLang="zh-TW" sz="2400" dirty="0">
              <a:latin typeface="+mn-ea"/>
            </a:endParaRPr>
          </a:p>
          <a:p>
            <a:pPr>
              <a:lnSpc>
                <a:spcPct val="140000"/>
              </a:lnSpc>
              <a:spcBef>
                <a:spcPts val="0"/>
              </a:spcBef>
            </a:pPr>
            <a:r>
              <a:rPr lang="zh-TW" altLang="en-US" sz="2400" dirty="0">
                <a:latin typeface="+mn-ea"/>
              </a:rPr>
              <a:t>客觀機率論可以解釋被研究者之間的行為意向，而主觀機率論可以解釋認識主體對社會客體的意向性認知，兩者不見得需要相同。</a:t>
            </a:r>
            <a:endParaRPr lang="en-US" altLang="zh-TW" sz="2400" dirty="0">
              <a:latin typeface="+mn-ea"/>
            </a:endParaRPr>
          </a:p>
          <a:p>
            <a:pPr>
              <a:lnSpc>
                <a:spcPct val="140000"/>
              </a:lnSpc>
              <a:spcBef>
                <a:spcPts val="0"/>
              </a:spcBef>
            </a:pPr>
            <a:r>
              <a:rPr lang="zh-TW" altLang="en-US" sz="2400" dirty="0">
                <a:latin typeface="+mn-ea"/>
              </a:rPr>
              <a:t>但是主觀機率論者一旦否定社會客體的本體先在性，則其解釋就有空想的社會建構論色彩。</a:t>
            </a:r>
            <a:endParaRPr lang="en-US" altLang="zh-TW" sz="2400" dirty="0">
              <a:latin typeface="+mn-ea"/>
            </a:endParaRPr>
          </a:p>
          <a:p>
            <a:pPr>
              <a:lnSpc>
                <a:spcPct val="140000"/>
              </a:lnSpc>
              <a:spcBef>
                <a:spcPts val="0"/>
              </a:spcBef>
            </a:pPr>
            <a:r>
              <a:rPr lang="zh-TW" altLang="en-US" sz="2400" dirty="0">
                <a:latin typeface="+mn-ea"/>
              </a:rPr>
              <a:t>此時，如果研究者更進一步放棄尋求主客交融並達到理論與現實的同形對應關係，則社會科學就失去了經驗性，其科學價值大為減損。</a:t>
            </a:r>
          </a:p>
        </p:txBody>
      </p:sp>
    </p:spTree>
    <p:extLst>
      <p:ext uri="{BB962C8B-B14F-4D97-AF65-F5344CB8AC3E}">
        <p14:creationId xmlns:p14="http://schemas.microsoft.com/office/powerpoint/2010/main" val="3087709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523188"/>
            <a:ext cx="10515600" cy="980388"/>
          </a:xfrm>
        </p:spPr>
        <p:txBody>
          <a:bodyPr>
            <a:normAutofit/>
          </a:bodyPr>
          <a:lstStyle/>
          <a:p>
            <a:r>
              <a:rPr lang="zh-TW" altLang="zh-TW" sz="3200" dirty="0">
                <a:latin typeface="微軟正黑體" panose="020B0604030504040204" pitchFamily="34" charset="-120"/>
                <a:ea typeface="微軟正黑體" panose="020B0604030504040204" pitchFamily="34" charset="-120"/>
              </a:rPr>
              <a:t>貝氏機率推估的反思</a:t>
            </a:r>
            <a:endParaRPr lang="zh-TW" altLang="en-US"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366887"/>
            <a:ext cx="10515600" cy="5019773"/>
          </a:xfrm>
        </p:spPr>
        <p:txBody>
          <a:bodyPr>
            <a:noAutofit/>
          </a:bodyPr>
          <a:lstStyle/>
          <a:p>
            <a:pPr>
              <a:lnSpc>
                <a:spcPct val="150000"/>
              </a:lnSpc>
              <a:spcBef>
                <a:spcPts val="0"/>
              </a:spcBef>
            </a:pPr>
            <a:r>
              <a:rPr lang="zh-TW" altLang="zh-TW" sz="2400" dirty="0">
                <a:latin typeface="Times New Roman" panose="02020603050405020304" pitchFamily="18" charset="0"/>
                <a:cs typeface="Times New Roman" panose="02020603050405020304" pitchFamily="18" charset="0"/>
              </a:rPr>
              <a:t>貝氏機率推論近年來在人文社會科學快速興起，特別在美國政治學界，被視為解決眾多問題的萬靈丹，各種方法論的疑難雜症似乎只要採用貝氏機率方法就可以迎刃而解，也被一些政治學方法論專家視為比古典機率學派更為優越的統計方法</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zh-TW" sz="2400" dirty="0">
                <a:latin typeface="Times New Roman" panose="02020603050405020304" pitchFamily="18" charset="0"/>
                <a:cs typeface="Times New Roman" panose="02020603050405020304" pitchFamily="18" charset="0"/>
              </a:rPr>
              <a:t>然而在科學哲學界，仍然不乏有學者對於貝氏機率推論提出十分深刻的反思，執教於維吉尼亞理工大學哲學系的黛博拉梅奧</a:t>
            </a:r>
            <a:r>
              <a:rPr lang="en-US" altLang="zh-TW" sz="2400" dirty="0">
                <a:latin typeface="Times New Roman" panose="02020603050405020304" pitchFamily="18" charset="0"/>
                <a:cs typeface="Times New Roman" panose="02020603050405020304" pitchFamily="18" charset="0"/>
              </a:rPr>
              <a:t>(Deborah G. Mayo)</a:t>
            </a:r>
            <a:r>
              <a:rPr lang="zh-TW" altLang="zh-TW" sz="2400" dirty="0">
                <a:latin typeface="Times New Roman" panose="02020603050405020304" pitchFamily="18" charset="0"/>
                <a:cs typeface="Times New Roman" panose="02020603050405020304" pitchFamily="18" charset="0"/>
              </a:rPr>
              <a:t>就是其中的代表人物。她在其成名代表作《誤差與實驗知識的增長》</a:t>
            </a:r>
            <a:r>
              <a:rPr lang="en-US" altLang="zh-TW" sz="2400" dirty="0">
                <a:latin typeface="Times New Roman" panose="02020603050405020304" pitchFamily="18" charset="0"/>
                <a:cs typeface="Times New Roman" panose="02020603050405020304" pitchFamily="18" charset="0"/>
              </a:rPr>
              <a:t>(Error and the Growth of Experimental Knowledge) </a:t>
            </a:r>
            <a:r>
              <a:rPr lang="zh-TW" altLang="zh-TW" sz="2400" dirty="0">
                <a:latin typeface="Times New Roman" panose="02020603050405020304" pitchFamily="18" charset="0"/>
                <a:cs typeface="Times New Roman" panose="02020603050405020304" pitchFamily="18" charset="0"/>
              </a:rPr>
              <a:t>，從誤差論在統計學中的發端和演變，討論貝氏機率在統計推論上的許多重要問題</a:t>
            </a:r>
            <a:r>
              <a:rPr lang="zh-TW" alt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24411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523188"/>
            <a:ext cx="10515600" cy="980388"/>
          </a:xfrm>
        </p:spPr>
        <p:txBody>
          <a:bodyPr>
            <a:normAutofit/>
          </a:bodyPr>
          <a:lstStyle/>
          <a:p>
            <a:r>
              <a:rPr lang="zh-TW" altLang="zh-TW" sz="3200" dirty="0">
                <a:latin typeface="微軟正黑體" panose="020B0604030504040204" pitchFamily="34" charset="-120"/>
                <a:ea typeface="微軟正黑體" panose="020B0604030504040204" pitchFamily="34" charset="-120"/>
              </a:rPr>
              <a:t>古典機率論和貝氏機率論在統計推估上所採用的</a:t>
            </a:r>
            <a:r>
              <a:rPr lang="zh-TW" altLang="en-US" sz="3200" dirty="0">
                <a:latin typeface="微軟正黑體" panose="020B0604030504040204" pitchFamily="34" charset="-120"/>
                <a:ea typeface="微軟正黑體" panose="020B0604030504040204" pitchFamily="34" charset="-120"/>
              </a:rPr>
              <a:t>不同</a:t>
            </a:r>
            <a:r>
              <a:rPr lang="zh-TW" altLang="zh-TW" sz="3200" dirty="0">
                <a:latin typeface="微軟正黑體" panose="020B0604030504040204" pitchFamily="34" charset="-120"/>
                <a:ea typeface="微軟正黑體" panose="020B0604030504040204" pitchFamily="34" charset="-120"/>
              </a:rPr>
              <a:t>法則</a:t>
            </a:r>
            <a:endParaRPr lang="zh-TW" altLang="en-US"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366887"/>
            <a:ext cx="10515600" cy="5019773"/>
          </a:xfrm>
        </p:spPr>
        <p:txBody>
          <a:bodyPr>
            <a:noAutofit/>
          </a:bodyPr>
          <a:lstStyle/>
          <a:p>
            <a:pPr>
              <a:lnSpc>
                <a:spcPct val="150000"/>
              </a:lnSpc>
              <a:spcBef>
                <a:spcPts val="0"/>
              </a:spcBef>
            </a:pPr>
            <a:r>
              <a:rPr lang="zh-TW" altLang="zh-TW" sz="2400" dirty="0">
                <a:latin typeface="Times New Roman" panose="02020603050405020304" pitchFamily="18" charset="0"/>
                <a:cs typeface="Times New Roman" panose="02020603050405020304" pitchFamily="18" charset="0"/>
              </a:rPr>
              <a:t>古典機率論主張「嚴重性準則」</a:t>
            </a:r>
            <a:r>
              <a:rPr lang="en-US" altLang="zh-TW" sz="2400" dirty="0">
                <a:latin typeface="Times New Roman" panose="02020603050405020304" pitchFamily="18" charset="0"/>
                <a:cs typeface="Times New Roman" panose="02020603050405020304" pitchFamily="18" charset="0"/>
              </a:rPr>
              <a:t>(severity criterion)</a:t>
            </a:r>
            <a:r>
              <a:rPr lang="zh-TW" altLang="zh-TW" sz="2400" dirty="0">
                <a:latin typeface="Times New Roman" panose="02020603050405020304" pitchFamily="18" charset="0"/>
                <a:cs typeface="Times New Roman" panose="02020603050405020304" pitchFamily="18" charset="0"/>
              </a:rPr>
              <a:t>，而貝氏機率論主張「貝氏支持法則」</a:t>
            </a:r>
            <a:r>
              <a:rPr lang="en-US" altLang="zh-TW" sz="2400" dirty="0">
                <a:latin typeface="Times New Roman" panose="02020603050405020304" pitchFamily="18" charset="0"/>
                <a:cs typeface="Times New Roman" panose="02020603050405020304" pitchFamily="18" charset="0"/>
              </a:rPr>
              <a:t>(Bayesian rule for support)</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50000"/>
              </a:lnSpc>
              <a:spcBef>
                <a:spcPts val="0"/>
              </a:spcBef>
            </a:pPr>
            <a:r>
              <a:rPr lang="zh-TW" altLang="zh-TW" sz="2400" dirty="0">
                <a:latin typeface="Times New Roman" panose="02020603050405020304" pitchFamily="18" charset="0"/>
                <a:cs typeface="Times New Roman" panose="02020603050405020304" pitchFamily="18" charset="0"/>
              </a:rPr>
              <a:t>「嚴重性準則」簡單來說，就是想像基於既定假設</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，在反覆實驗</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事實上是用數理推導</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所得到的規律性前提下</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比方說抽樣分配</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，以經驗資料</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作為證據來評估有多少機會會錯誤地拒絕既定假設，換句話說，可以將假設檢定的顯著水準視為「既定假設要通過多極端程度的測試才能被視為支持的證據」。這邊由於既定假設是獨立於經驗資料的，因此古典統計學的推論滿足「使用新穎性」</a:t>
            </a:r>
            <a:r>
              <a:rPr lang="en-US" altLang="zh-TW" sz="2400" dirty="0">
                <a:latin typeface="Times New Roman" panose="02020603050405020304" pitchFamily="18" charset="0"/>
                <a:cs typeface="Times New Roman" panose="02020603050405020304" pitchFamily="18" charset="0"/>
              </a:rPr>
              <a:t>(use-novelty)</a:t>
            </a:r>
            <a:r>
              <a:rPr lang="zh-TW" altLang="zh-TW" sz="2400" dirty="0">
                <a:latin typeface="Times New Roman" panose="02020603050405020304" pitchFamily="18" charset="0"/>
                <a:cs typeface="Times New Roman" panose="02020603050405020304" pitchFamily="18" charset="0"/>
              </a:rPr>
              <a:t>的標準。</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1597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523188"/>
            <a:ext cx="10515600" cy="980388"/>
          </a:xfrm>
        </p:spPr>
        <p:txBody>
          <a:bodyPr>
            <a:normAutofit/>
          </a:bodyPr>
          <a:lstStyle/>
          <a:p>
            <a:r>
              <a:rPr lang="zh-TW" altLang="zh-TW" sz="3200" dirty="0">
                <a:latin typeface="微軟正黑體" panose="020B0604030504040204" pitchFamily="34" charset="-120"/>
                <a:ea typeface="微軟正黑體" panose="020B0604030504040204" pitchFamily="34" charset="-120"/>
              </a:rPr>
              <a:t>貝氏支持法則</a:t>
            </a:r>
            <a:endParaRPr lang="zh-TW" altLang="en-US"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199" y="1366887"/>
            <a:ext cx="10742629" cy="5019773"/>
          </a:xfrm>
        </p:spPr>
        <p:txBody>
          <a:bodyPr>
            <a:noAutofit/>
          </a:bodyPr>
          <a:lstStyle/>
          <a:p>
            <a:pPr>
              <a:lnSpc>
                <a:spcPct val="150000"/>
              </a:lnSpc>
              <a:spcBef>
                <a:spcPts val="0"/>
              </a:spcBef>
              <a:spcAft>
                <a:spcPts val="1200"/>
              </a:spcAft>
            </a:pPr>
            <a:r>
              <a:rPr lang="zh-TW" altLang="zh-TW" sz="2400" dirty="0">
                <a:latin typeface="Times New Roman" panose="02020603050405020304" pitchFamily="18" charset="0"/>
                <a:cs typeface="Times New Roman" panose="02020603050405020304" pitchFamily="18" charset="0"/>
              </a:rPr>
              <a:t>貝氏機率推論主張下面兩個支持法則</a:t>
            </a:r>
            <a:r>
              <a:rPr lang="zh-TW" altLang="zh-TW" sz="2400" dirty="0"/>
              <a:t>：</a:t>
            </a:r>
            <a:endParaRPr lang="en-US" altLang="zh-TW" sz="24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zh-TW" altLang="en-US" sz="2400" dirty="0">
                <a:latin typeface="Times New Roman" panose="02020603050405020304" pitchFamily="18" charset="0"/>
                <a:cs typeface="Times New Roman" panose="02020603050405020304" pitchFamily="18" charset="0"/>
              </a:rPr>
              <a:t>一、</a:t>
            </a:r>
            <a:r>
              <a:rPr lang="zh-TW" altLang="zh-TW" sz="2400" dirty="0">
                <a:latin typeface="Times New Roman" panose="02020603050405020304" pitchFamily="18" charset="0"/>
                <a:cs typeface="Times New Roman" panose="02020603050405020304" pitchFamily="18" charset="0"/>
              </a:rPr>
              <a:t>如果事後機率</a:t>
            </a:r>
            <a:r>
              <a:rPr lang="en-US" altLang="zh-TW" sz="2400" dirty="0">
                <a:latin typeface="Times New Roman" panose="02020603050405020304" pitchFamily="18" charset="0"/>
                <a:cs typeface="Times New Roman" panose="02020603050405020304" pitchFamily="18" charset="0"/>
              </a:rPr>
              <a:t>  </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大於先驗機率</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經驗資料</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支持既定假設</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zh-TW" altLang="en-US" sz="2400" dirty="0">
                <a:latin typeface="Times New Roman" panose="02020603050405020304" pitchFamily="18" charset="0"/>
                <a:cs typeface="Times New Roman" panose="02020603050405020304" pitchFamily="18" charset="0"/>
              </a:rPr>
              <a:t>二、</a:t>
            </a:r>
            <a:r>
              <a:rPr lang="zh-TW" altLang="zh-TW" sz="2400" dirty="0">
                <a:latin typeface="Times New Roman" panose="02020603050405020304" pitchFamily="18" charset="0"/>
                <a:cs typeface="Times New Roman" panose="02020603050405020304" pitchFamily="18" charset="0"/>
              </a:rPr>
              <a:t>如果經驗資料</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發生的機率在既定假設</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為真前提下比在非既定假設</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not-</a:t>
            </a:r>
          </a:p>
          <a:p>
            <a:pPr marL="0" indent="0">
              <a:lnSpc>
                <a:spcPct val="150000"/>
              </a:lnSpc>
              <a:spcBef>
                <a:spcPts val="0"/>
              </a:spcBef>
              <a:spcAft>
                <a:spcPts val="1200"/>
              </a:spcAft>
              <a:buNone/>
            </a:pPr>
            <a:r>
              <a:rPr lang="zh-TW" altLang="en-US" sz="2400" i="1"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為真前提下來得大，則經驗資料</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支持既定假設</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zh-TW" altLang="zh-TW" sz="2400" dirty="0"/>
              <a:t>貝氏機率的</a:t>
            </a:r>
            <a:r>
              <a:rPr lang="zh-TW" altLang="en-US" sz="2400" dirty="0"/>
              <a:t>這兩</a:t>
            </a:r>
            <a:r>
              <a:rPr lang="zh-TW" altLang="zh-TW" sz="2400" dirty="0"/>
              <a:t>個法則</a:t>
            </a:r>
            <a:r>
              <a:rPr lang="zh-TW" altLang="en-US" sz="2400" dirty="0"/>
              <a:t>可以用邏輯證明</a:t>
            </a:r>
            <a:r>
              <a:rPr lang="zh-TW" altLang="zh-TW" sz="2400" dirty="0"/>
              <a:t>是一致的</a:t>
            </a:r>
            <a:r>
              <a:rPr lang="zh-TW" altLang="en-US" sz="2400" dirty="0"/>
              <a:t>。</a:t>
            </a:r>
            <a:endParaRPr lang="zh-TW" altLang="en-US" sz="2400" dirty="0">
              <a:latin typeface="Times New Roman" panose="02020603050405020304" pitchFamily="18" charset="0"/>
              <a:cs typeface="Times New Roman" panose="02020603050405020304" pitchFamily="18" charset="0"/>
            </a:endParaRPr>
          </a:p>
        </p:txBody>
      </p:sp>
      <p:graphicFrame>
        <p:nvGraphicFramePr>
          <p:cNvPr id="16" name="物件 15"/>
          <p:cNvGraphicFramePr>
            <a:graphicFrameLocks noChangeAspect="1"/>
          </p:cNvGraphicFramePr>
          <p:nvPr>
            <p:extLst>
              <p:ext uri="{D42A27DB-BD31-4B8C-83A1-F6EECF244321}">
                <p14:modId xmlns:p14="http://schemas.microsoft.com/office/powerpoint/2010/main" val="1627764581"/>
              </p:ext>
            </p:extLst>
          </p:nvPr>
        </p:nvGraphicFramePr>
        <p:xfrm>
          <a:off x="3388215" y="2228622"/>
          <a:ext cx="1009650" cy="463550"/>
        </p:xfrm>
        <a:graphic>
          <a:graphicData uri="http://schemas.openxmlformats.org/presentationml/2006/ole">
            <mc:AlternateContent xmlns:mc="http://schemas.openxmlformats.org/markup-compatibility/2006">
              <mc:Choice xmlns:v="urn:schemas-microsoft-com:vml" Requires="v">
                <p:oleObj spid="_x0000_s12344" name="Equation" r:id="rId3" imgW="571320" imgH="253800" progId="Equation.DSMT4">
                  <p:embed/>
                </p:oleObj>
              </mc:Choice>
              <mc:Fallback>
                <p:oleObj name="Equation" r:id="rId3" imgW="571320" imgH="253800" progId="Equation.DSMT4">
                  <p:embed/>
                  <p:pic>
                    <p:nvPicPr>
                      <p:cNvPr id="11" name="物件 10"/>
                      <p:cNvPicPr>
                        <a:picLocks noChangeAspect="1" noChangeArrowheads="1"/>
                      </p:cNvPicPr>
                      <p:nvPr/>
                    </p:nvPicPr>
                    <p:blipFill>
                      <a:blip r:embed="rId4"/>
                      <a:srcRect/>
                      <a:stretch>
                        <a:fillRect/>
                      </a:stretch>
                    </p:blipFill>
                    <p:spPr bwMode="auto">
                      <a:xfrm>
                        <a:off x="3388215" y="2228622"/>
                        <a:ext cx="1009650" cy="463550"/>
                      </a:xfrm>
                      <a:prstGeom prst="rect">
                        <a:avLst/>
                      </a:prstGeom>
                      <a:noFill/>
                    </p:spPr>
                  </p:pic>
                </p:oleObj>
              </mc:Fallback>
            </mc:AlternateContent>
          </a:graphicData>
        </a:graphic>
      </p:graphicFrame>
      <p:graphicFrame>
        <p:nvGraphicFramePr>
          <p:cNvPr id="20" name="物件 19"/>
          <p:cNvGraphicFramePr>
            <a:graphicFrameLocks noChangeAspect="1"/>
          </p:cNvGraphicFramePr>
          <p:nvPr>
            <p:extLst>
              <p:ext uri="{D42A27DB-BD31-4B8C-83A1-F6EECF244321}">
                <p14:modId xmlns:p14="http://schemas.microsoft.com/office/powerpoint/2010/main" val="3934243277"/>
              </p:ext>
            </p:extLst>
          </p:nvPr>
        </p:nvGraphicFramePr>
        <p:xfrm>
          <a:off x="6209513" y="2228622"/>
          <a:ext cx="741363" cy="463550"/>
        </p:xfrm>
        <a:graphic>
          <a:graphicData uri="http://schemas.openxmlformats.org/presentationml/2006/ole">
            <mc:AlternateContent xmlns:mc="http://schemas.openxmlformats.org/markup-compatibility/2006">
              <mc:Choice xmlns:v="urn:schemas-microsoft-com:vml" Requires="v">
                <p:oleObj spid="_x0000_s12345" name="Equation" r:id="rId5" imgW="419040" imgH="253800" progId="Equation.DSMT4">
                  <p:embed/>
                </p:oleObj>
              </mc:Choice>
              <mc:Fallback>
                <p:oleObj name="Equation" r:id="rId5" imgW="419040" imgH="253800" progId="Equation.DSMT4">
                  <p:embed/>
                  <p:pic>
                    <p:nvPicPr>
                      <p:cNvPr id="16" name="物件 15"/>
                      <p:cNvPicPr>
                        <a:picLocks noChangeAspect="1" noChangeArrowheads="1"/>
                      </p:cNvPicPr>
                      <p:nvPr/>
                    </p:nvPicPr>
                    <p:blipFill>
                      <a:blip r:embed="rId6"/>
                      <a:srcRect/>
                      <a:stretch>
                        <a:fillRect/>
                      </a:stretch>
                    </p:blipFill>
                    <p:spPr bwMode="auto">
                      <a:xfrm>
                        <a:off x="6209513" y="2228622"/>
                        <a:ext cx="741363" cy="463550"/>
                      </a:xfrm>
                      <a:prstGeom prst="rect">
                        <a:avLst/>
                      </a:prstGeom>
                      <a:noFill/>
                    </p:spPr>
                  </p:pic>
                </p:oleObj>
              </mc:Fallback>
            </mc:AlternateContent>
          </a:graphicData>
        </a:graphic>
      </p:graphicFrame>
    </p:spTree>
    <p:extLst>
      <p:ext uri="{BB962C8B-B14F-4D97-AF65-F5344CB8AC3E}">
        <p14:creationId xmlns:p14="http://schemas.microsoft.com/office/powerpoint/2010/main" val="4071957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523188"/>
            <a:ext cx="10515600" cy="980388"/>
          </a:xfrm>
        </p:spPr>
        <p:txBody>
          <a:bodyPr>
            <a:normAutofit/>
          </a:bodyPr>
          <a:lstStyle/>
          <a:p>
            <a:r>
              <a:rPr lang="zh-TW" altLang="zh-TW" sz="3200" dirty="0">
                <a:latin typeface="微軟正黑體" panose="020B0604030504040204" pitchFamily="34" charset="-120"/>
                <a:ea typeface="微軟正黑體" panose="020B0604030504040204" pitchFamily="34" charset="-120"/>
              </a:rPr>
              <a:t>貝氏</a:t>
            </a:r>
            <a:r>
              <a:rPr lang="zh-TW" altLang="en-US" sz="3200" dirty="0">
                <a:latin typeface="微軟正黑體" panose="020B0604030504040204" pitchFamily="34" charset="-120"/>
                <a:ea typeface="微軟正黑體" panose="020B0604030504040204" pitchFamily="34" charset="-120"/>
              </a:rPr>
              <a:t>推論的缺陷或優勢？</a:t>
            </a:r>
          </a:p>
        </p:txBody>
      </p:sp>
      <p:sp>
        <p:nvSpPr>
          <p:cNvPr id="3" name="內容版面配置區 2"/>
          <p:cNvSpPr>
            <a:spLocks noGrp="1"/>
          </p:cNvSpPr>
          <p:nvPr>
            <p:ph idx="1"/>
          </p:nvPr>
        </p:nvSpPr>
        <p:spPr>
          <a:xfrm>
            <a:off x="838199" y="1366887"/>
            <a:ext cx="10742629" cy="5019773"/>
          </a:xfrm>
        </p:spPr>
        <p:txBody>
          <a:bodyPr>
            <a:noAutofit/>
          </a:bodyPr>
          <a:lstStyle/>
          <a:p>
            <a:pPr marL="0" indent="0">
              <a:lnSpc>
                <a:spcPct val="150000"/>
              </a:lnSpc>
              <a:spcBef>
                <a:spcPts val="0"/>
              </a:spcBef>
              <a:buNone/>
            </a:pPr>
            <a:r>
              <a:rPr lang="zh-TW" altLang="zh-TW" sz="2400" dirty="0">
                <a:latin typeface="Times New Roman" panose="02020603050405020304" pitchFamily="18" charset="0"/>
                <a:cs typeface="Times New Roman" panose="02020603050405020304" pitchFamily="18" charset="0"/>
              </a:rPr>
              <a:t>但這會產生一個推理上的問題：倘若貝氏機率所依賴的推理支持，是奠基在已經獲得經驗資料的前提下，其對於參數假設的機率評估會比沒有獲得經驗資料時高，但事實上貝氏機率推論的參數假設，往往都是來自於已知經驗資料的資訊，預設是參數假設值為真</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H</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所造成經驗資料的發生</a:t>
            </a:r>
            <a:r>
              <a:rPr lang="en-US" altLang="zh-TW" sz="2400" dirty="0">
                <a:latin typeface="Times New Roman" panose="02020603050405020304" pitchFamily="18" charset="0"/>
                <a:cs typeface="Times New Roman" panose="02020603050405020304" pitchFamily="18" charset="0"/>
              </a:rPr>
              <a:t>(</a:t>
            </a:r>
            <a:r>
              <a:rPr lang="en-US" altLang="zh-TW" sz="2400" i="1" dirty="0">
                <a:latin typeface="Times New Roman" panose="02020603050405020304" pitchFamily="18" charset="0"/>
                <a:cs typeface="Times New Roman" panose="02020603050405020304" pitchFamily="18" charset="0"/>
              </a:rPr>
              <a:t>e</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，因此在形成假設時已經使用了經驗資料，然後再使用一次經驗資料來說「使用了經驗資料的資料假設」是受到推論支持的―這明顯違反了「使用新穎性」</a:t>
            </a:r>
            <a:r>
              <a:rPr lang="en-US" altLang="zh-TW" sz="2400" dirty="0">
                <a:latin typeface="Times New Roman" panose="02020603050405020304" pitchFamily="18" charset="0"/>
                <a:cs typeface="Times New Roman" panose="02020603050405020304" pitchFamily="18" charset="0"/>
              </a:rPr>
              <a:t>(use-novelty)</a:t>
            </a:r>
            <a:r>
              <a:rPr lang="zh-TW" altLang="zh-TW" sz="2400" dirty="0">
                <a:latin typeface="Times New Roman" panose="02020603050405020304" pitchFamily="18" charset="0"/>
                <a:cs typeface="Times New Roman" panose="02020603050405020304" pitchFamily="18" charset="0"/>
              </a:rPr>
              <a:t>，因為同一份資料不可以同時用來形成假設和支援假設。這樣的邏輯等於事先射箭再劃靶，當然永遠受到經驗資料的支持。</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650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1423447"/>
            <a:ext cx="10515600" cy="4753516"/>
          </a:xfrm>
        </p:spPr>
        <p:txBody>
          <a:bodyPr>
            <a:normAutofit/>
          </a:bodyPr>
          <a:lstStyle/>
          <a:p>
            <a:pPr>
              <a:lnSpc>
                <a:spcPct val="150000"/>
              </a:lnSpc>
              <a:spcBef>
                <a:spcPts val="0"/>
              </a:spcBef>
            </a:pPr>
            <a:r>
              <a:rPr lang="zh-TW" altLang="zh-TW" sz="2400" dirty="0"/>
              <a:t>最大概似法是當代應用最廣、也最常用的統計推估方法，然而其推論理路推到極致反倒具有宿命論的特質：</a:t>
            </a:r>
            <a:r>
              <a:rPr lang="zh-TW" altLang="en-US" sz="2400" dirty="0"/>
              <a:t>「</a:t>
            </a:r>
            <a:r>
              <a:rPr lang="zh-TW" altLang="zh-TW" sz="2400" dirty="0"/>
              <a:t>凡是一切在經驗上已經發生的事物，其原先還沒有發生之前本來要發生的機率就是最大的，因此才會造成其之後在現實上的發生。</a:t>
            </a:r>
            <a:r>
              <a:rPr lang="zh-TW" altLang="en-US" sz="2400" dirty="0"/>
              <a:t>」</a:t>
            </a:r>
            <a:r>
              <a:rPr lang="zh-TW" altLang="zh-TW" sz="2400" dirty="0"/>
              <a:t>然而，每個人的人生經驗都會顯示，事前認知有最大機會發生的事物往往不是最後發生的結果，而我們拿此單一標準去找出讓所有案例都具有事前最大機會發生的參數解，更遑論具有推理上的合理性。</a:t>
            </a:r>
          </a:p>
          <a:p>
            <a:endParaRPr lang="zh-TW" altLang="en-US" dirty="0"/>
          </a:p>
        </p:txBody>
      </p:sp>
      <p:sp>
        <p:nvSpPr>
          <p:cNvPr id="4" name="標題 1"/>
          <p:cNvSpPr>
            <a:spLocks noGrp="1"/>
          </p:cNvSpPr>
          <p:nvPr>
            <p:ph type="title"/>
          </p:nvPr>
        </p:nvSpPr>
        <p:spPr>
          <a:xfrm>
            <a:off x="909686" y="365125"/>
            <a:ext cx="10661715" cy="813225"/>
          </a:xfrm>
        </p:spPr>
        <p:txBody>
          <a:bodyPr>
            <a:noAutofit/>
          </a:bodyPr>
          <a:lstStyle/>
          <a:p>
            <a:r>
              <a:rPr lang="zh-TW" altLang="en-US" sz="3200" dirty="0">
                <a:latin typeface="微軟正黑體" panose="020B0604030504040204" pitchFamily="34" charset="-120"/>
                <a:ea typeface="微軟正黑體" panose="020B0604030504040204" pitchFamily="34" charset="-120"/>
              </a:rPr>
              <a:t>論點三</a:t>
            </a:r>
            <a:r>
              <a:rPr lang="zh-TW" altLang="zh-TW" sz="3200" dirty="0">
                <a:latin typeface="微軟正黑體" panose="020B0604030504040204" pitchFamily="34" charset="-120"/>
                <a:ea typeface="微軟正黑體" panose="020B0604030504040204" pitchFamily="34" charset="-120"/>
              </a:rPr>
              <a:t>：最大概似法的宿命論特質</a:t>
            </a:r>
            <a:endParaRPr lang="zh-TW" altLang="en-US" sz="32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91935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1230198"/>
            <a:ext cx="10515600" cy="5137608"/>
          </a:xfrm>
        </p:spPr>
        <p:txBody>
          <a:bodyPr>
            <a:normAutofit lnSpcReduction="10000"/>
          </a:bodyPr>
          <a:lstStyle/>
          <a:p>
            <a:pPr>
              <a:lnSpc>
                <a:spcPct val="140000"/>
              </a:lnSpc>
              <a:spcBef>
                <a:spcPts val="0"/>
              </a:spcBef>
              <a:spcAft>
                <a:spcPts val="1200"/>
              </a:spcAft>
            </a:pPr>
            <a:r>
              <a:rPr lang="zh-TW" altLang="en-US" sz="2400" dirty="0">
                <a:latin typeface="Times New Roman" panose="02020603050405020304" pitchFamily="18" charset="0"/>
                <a:cs typeface="Times New Roman" panose="02020603050405020304" pitchFamily="18" charset="0"/>
              </a:rPr>
              <a:t>從事後的觀點來看，既成事實原本都一定具有最大機率發生嗎</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比方說，從今天看黃旻華的履歷，你會推斷黃旻華在每個人生節點都有最大機率走到今日已實現的職業生涯，但這真是如此嗎</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40000"/>
              </a:lnSpc>
              <a:spcBef>
                <a:spcPts val="0"/>
              </a:spcBef>
              <a:spcAft>
                <a:spcPts val="1200"/>
              </a:spcAft>
            </a:pPr>
            <a:r>
              <a:rPr lang="zh-TW" altLang="en-US" sz="2400" dirty="0">
                <a:latin typeface="Times New Roman" panose="02020603050405020304" pitchFamily="18" charset="0"/>
                <a:cs typeface="Times New Roman" panose="02020603050405020304" pitchFamily="18" charset="0"/>
              </a:rPr>
              <a:t>如果既成事實原本不一定具有最大機率發生，那難道是次大、第三大、還是根本不存在統一的法則來律定其現實的結果</a:t>
            </a:r>
            <a:r>
              <a:rPr lang="zh-TW" altLang="zh-TW"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40000"/>
              </a:lnSpc>
              <a:spcBef>
                <a:spcPts val="0"/>
              </a:spcBef>
              <a:spcAft>
                <a:spcPts val="1200"/>
              </a:spcAft>
            </a:pPr>
            <a:r>
              <a:rPr lang="zh-TW" altLang="en-US" sz="2400" dirty="0">
                <a:latin typeface="Times New Roman" panose="02020603050405020304" pitchFamily="18" charset="0"/>
                <a:cs typeface="Times New Roman" panose="02020603050405020304" pitchFamily="18" charset="0"/>
              </a:rPr>
              <a:t>最大概似法的主觀機率特質</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參數值先驗機率的「非充分理性原則」</a:t>
            </a:r>
            <a:r>
              <a:rPr lang="en-US" altLang="zh-TW" sz="2400" dirty="0">
                <a:latin typeface="Times New Roman" panose="02020603050405020304" pitchFamily="18" charset="0"/>
                <a:cs typeface="Times New Roman" panose="02020603050405020304" pitchFamily="18" charset="0"/>
              </a:rPr>
              <a:t>(Principle of Insufficient Reason)</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40000"/>
              </a:lnSpc>
              <a:spcBef>
                <a:spcPts val="0"/>
              </a:spcBef>
            </a:pPr>
            <a:r>
              <a:rPr lang="zh-TW" altLang="en-US" sz="2400" dirty="0">
                <a:latin typeface="Times New Roman" panose="02020603050405020304" pitchFamily="18" charset="0"/>
                <a:cs typeface="Times New Roman" panose="02020603050405020304" pitchFamily="18" charset="0"/>
              </a:rPr>
              <a:t>最大概似法的盲點，忽略未發生但可能發生的資訊，比方說二項分配和負二項分配的實驗設計差異。</a:t>
            </a:r>
            <a:endParaRPr lang="zh-TW" altLang="en-US" sz="2400" dirty="0"/>
          </a:p>
          <a:p>
            <a:endParaRPr lang="zh-TW" altLang="en-US" dirty="0"/>
          </a:p>
        </p:txBody>
      </p:sp>
      <p:sp>
        <p:nvSpPr>
          <p:cNvPr id="4" name="標題 1"/>
          <p:cNvSpPr>
            <a:spLocks noGrp="1"/>
          </p:cNvSpPr>
          <p:nvPr>
            <p:ph type="title"/>
          </p:nvPr>
        </p:nvSpPr>
        <p:spPr>
          <a:xfrm>
            <a:off x="909686" y="365125"/>
            <a:ext cx="10661715" cy="813225"/>
          </a:xfrm>
        </p:spPr>
        <p:txBody>
          <a:bodyPr>
            <a:noAutofit/>
          </a:bodyPr>
          <a:lstStyle/>
          <a:p>
            <a:r>
              <a:rPr lang="zh-TW" altLang="en-US" sz="3200" dirty="0">
                <a:latin typeface="微軟正黑體" panose="020B0604030504040204" pitchFamily="34" charset="-120"/>
                <a:ea typeface="微軟正黑體" panose="020B0604030504040204" pitchFamily="34" charset="-120"/>
              </a:rPr>
              <a:t>既成事實都是「註定發生的」嗎</a:t>
            </a:r>
            <a:r>
              <a:rPr lang="en-US" altLang="zh-TW" sz="3200" dirty="0">
                <a:latin typeface="微軟正黑體" panose="020B0604030504040204" pitchFamily="34" charset="-120"/>
                <a:ea typeface="微軟正黑體" panose="020B0604030504040204" pitchFamily="34" charset="-120"/>
              </a:rPr>
              <a:t>?</a:t>
            </a:r>
            <a:endParaRPr lang="zh-TW" altLang="en-US" sz="32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2354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803798"/>
          </a:xfrm>
        </p:spPr>
        <p:txBody>
          <a:bodyPr>
            <a:normAutofit/>
          </a:bodyPr>
          <a:lstStyle/>
          <a:p>
            <a:r>
              <a:rPr lang="zh-TW" altLang="en-US" sz="3200" dirty="0">
                <a:latin typeface="微軟正黑體" panose="020B0604030504040204" pitchFamily="34" charset="-120"/>
                <a:ea typeface="微軟正黑體" panose="020B0604030504040204" pitchFamily="34" charset="-120"/>
              </a:rPr>
              <a:t>報告摘要</a:t>
            </a:r>
          </a:p>
        </p:txBody>
      </p:sp>
      <p:sp>
        <p:nvSpPr>
          <p:cNvPr id="3" name="內容版面配置區 2"/>
          <p:cNvSpPr>
            <a:spLocks noGrp="1"/>
          </p:cNvSpPr>
          <p:nvPr>
            <p:ph idx="1"/>
          </p:nvPr>
        </p:nvSpPr>
        <p:spPr>
          <a:xfrm>
            <a:off x="838200" y="1409307"/>
            <a:ext cx="10515600" cy="4767656"/>
          </a:xfrm>
        </p:spPr>
        <p:txBody>
          <a:bodyPr>
            <a:noAutofit/>
          </a:bodyPr>
          <a:lstStyle/>
          <a:p>
            <a:pPr>
              <a:lnSpc>
                <a:spcPct val="150000"/>
              </a:lnSpc>
              <a:spcBef>
                <a:spcPts val="0"/>
              </a:spcBef>
              <a:spcAft>
                <a:spcPts val="1200"/>
              </a:spcAft>
            </a:pPr>
            <a:r>
              <a:rPr lang="zh-TW" altLang="en-US" sz="2400" dirty="0">
                <a:latin typeface="+mj-ea"/>
                <a:ea typeface="+mj-ea"/>
                <a:cs typeface="Times New Roman" panose="02020603050405020304" pitchFamily="18" charset="0"/>
              </a:rPr>
              <a:t>前言</a:t>
            </a:r>
            <a:endParaRPr lang="en-US" altLang="zh-TW" sz="2400" dirty="0">
              <a:latin typeface="+mj-ea"/>
              <a:ea typeface="+mj-ea"/>
              <a:cs typeface="Times New Roman" panose="02020603050405020304" pitchFamily="18" charset="0"/>
            </a:endParaRPr>
          </a:p>
          <a:p>
            <a:pPr>
              <a:lnSpc>
                <a:spcPct val="150000"/>
              </a:lnSpc>
              <a:spcBef>
                <a:spcPts val="0"/>
              </a:spcBef>
              <a:spcAft>
                <a:spcPts val="1200"/>
              </a:spcAft>
            </a:pPr>
            <a:r>
              <a:rPr lang="zh-TW" altLang="en-US" sz="2400" dirty="0"/>
              <a:t>事物的資料產生機制是社會科學解釋的真正目的</a:t>
            </a:r>
            <a:endParaRPr lang="en-US" altLang="zh-TW" sz="2400" dirty="0"/>
          </a:p>
          <a:p>
            <a:pPr>
              <a:lnSpc>
                <a:spcPct val="150000"/>
              </a:lnSpc>
              <a:spcBef>
                <a:spcPts val="0"/>
              </a:spcBef>
              <a:spcAft>
                <a:spcPts val="1200"/>
              </a:spcAft>
            </a:pPr>
            <a:r>
              <a:rPr lang="zh-TW" altLang="en-US" sz="2400" dirty="0"/>
              <a:t>機率概念的兩種本體論觀點</a:t>
            </a:r>
            <a:endParaRPr lang="en-US" altLang="zh-TW" sz="2400" dirty="0"/>
          </a:p>
          <a:p>
            <a:pPr>
              <a:lnSpc>
                <a:spcPct val="150000"/>
              </a:lnSpc>
              <a:spcBef>
                <a:spcPts val="0"/>
              </a:spcBef>
              <a:spcAft>
                <a:spcPts val="1200"/>
              </a:spcAft>
            </a:pPr>
            <a:r>
              <a:rPr lang="zh-TW" altLang="zh-TW" sz="2400" dirty="0"/>
              <a:t>最大概似法的宿命論特質</a:t>
            </a:r>
            <a:endParaRPr lang="en-US" altLang="zh-TW" sz="2400" dirty="0"/>
          </a:p>
          <a:p>
            <a:pPr>
              <a:lnSpc>
                <a:spcPct val="150000"/>
              </a:lnSpc>
              <a:spcBef>
                <a:spcPts val="0"/>
              </a:spcBef>
              <a:spcAft>
                <a:spcPts val="1200"/>
              </a:spcAft>
            </a:pPr>
            <a:r>
              <a:rPr lang="zh-TW" altLang="en-US" sz="2400" dirty="0"/>
              <a:t>迴歸分析的目的是量化方法來達成質性推論</a:t>
            </a:r>
            <a:endParaRPr lang="en-US" altLang="zh-TW" sz="2400" dirty="0"/>
          </a:p>
          <a:p>
            <a:pPr>
              <a:lnSpc>
                <a:spcPct val="150000"/>
              </a:lnSpc>
              <a:spcBef>
                <a:spcPts val="0"/>
              </a:spcBef>
              <a:spcAft>
                <a:spcPts val="1200"/>
              </a:spcAft>
            </a:pPr>
            <a:r>
              <a:rPr lang="zh-TW" altLang="en-US" sz="2400" dirty="0"/>
              <a:t>結論</a:t>
            </a:r>
            <a:r>
              <a:rPr lang="zh-TW" altLang="zh-TW" sz="2400" dirty="0"/>
              <a:t>：反思統計推論的質性意義</a:t>
            </a:r>
            <a:r>
              <a:rPr lang="en-US" altLang="zh-TW" sz="2400" dirty="0"/>
              <a:t>—</a:t>
            </a:r>
            <a:r>
              <a:rPr lang="zh-TW" altLang="zh-TW" sz="2400" dirty="0"/>
              <a:t>找回資料產生機制的理論解釋</a:t>
            </a:r>
            <a:endParaRPr lang="en-US" altLang="zh-TW" sz="2400" dirty="0"/>
          </a:p>
        </p:txBody>
      </p:sp>
    </p:spTree>
    <p:extLst>
      <p:ext uri="{BB962C8B-B14F-4D97-AF65-F5344CB8AC3E}">
        <p14:creationId xmlns:p14="http://schemas.microsoft.com/office/powerpoint/2010/main" val="1252782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723671"/>
          </a:xfrm>
        </p:spPr>
        <p:txBody>
          <a:bodyPr>
            <a:normAutofit/>
          </a:bodyPr>
          <a:lstStyle/>
          <a:p>
            <a:r>
              <a:rPr lang="zh-TW" altLang="en-US" sz="3200" dirty="0">
                <a:latin typeface="微軟正黑體" panose="020B0604030504040204" pitchFamily="34" charset="-120"/>
                <a:ea typeface="微軟正黑體" panose="020B0604030504040204" pitchFamily="34" charset="-120"/>
              </a:rPr>
              <a:t>古典統計學的無法滿足社會科學建構論熱潮的解釋需求</a:t>
            </a:r>
          </a:p>
        </p:txBody>
      </p:sp>
      <p:sp>
        <p:nvSpPr>
          <p:cNvPr id="3" name="內容版面配置區 2"/>
          <p:cNvSpPr>
            <a:spLocks noGrp="1"/>
          </p:cNvSpPr>
          <p:nvPr>
            <p:ph idx="1"/>
          </p:nvPr>
        </p:nvSpPr>
        <p:spPr>
          <a:xfrm>
            <a:off x="838200" y="1249052"/>
            <a:ext cx="10515600" cy="4784103"/>
          </a:xfrm>
        </p:spPr>
        <p:txBody>
          <a:bodyPr>
            <a:noAutofit/>
          </a:bodyPr>
          <a:lstStyle/>
          <a:p>
            <a:pPr hangingPunct="0">
              <a:lnSpc>
                <a:spcPct val="140000"/>
              </a:lnSpc>
              <a:spcBef>
                <a:spcPts val="0"/>
              </a:spcBef>
            </a:pPr>
            <a:r>
              <a:rPr lang="zh-TW" altLang="zh-TW" sz="2400" dirty="0"/>
              <a:t>假設檢定在古典統計學脈絡下的最大缺點，就是其不具備進行母體統計量或參數的點估計，問題的癥結在於母體或資料產生機制的命定式本體存在主張，而貝</a:t>
            </a:r>
            <a:r>
              <a:rPr lang="zh-TW" altLang="en-US" sz="2400" dirty="0"/>
              <a:t>氏</a:t>
            </a:r>
            <a:r>
              <a:rPr lang="zh-TW" altLang="zh-TW" sz="2400" dirty="0"/>
              <a:t>機率論則不受此點限制，可以從主觀機率論的觀點出發，以實用主義的立場預設母體或資料產生機制的存在都是理論存在物，關鍵在於我們心中對其存在的理解是否可以有說服力的解釋經驗上所發生的現象，而不是去追求一個具有亙古不變外於研究者存在的客觀真哩。若依這樣的推理理路，所有統計推估的過程都是基於有限且暫定的資訊，因此研究者不需要對參數假設的先驗主張，或者正確地窮盡認知到所有造成相同事件結果的參數假設。</a:t>
            </a:r>
          </a:p>
        </p:txBody>
      </p:sp>
    </p:spTree>
    <p:extLst>
      <p:ext uri="{BB962C8B-B14F-4D97-AF65-F5344CB8AC3E}">
        <p14:creationId xmlns:p14="http://schemas.microsoft.com/office/powerpoint/2010/main" val="2926890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395926"/>
            <a:ext cx="10515600" cy="6004874"/>
          </a:xfrm>
        </p:spPr>
        <p:txBody>
          <a:bodyPr>
            <a:noAutofit/>
          </a:bodyPr>
          <a:lstStyle/>
          <a:p>
            <a:pPr>
              <a:lnSpc>
                <a:spcPct val="135000"/>
              </a:lnSpc>
              <a:spcBef>
                <a:spcPts val="0"/>
              </a:spcBef>
            </a:pPr>
            <a:r>
              <a:rPr lang="zh-TW" altLang="zh-TW" sz="2400" dirty="0"/>
              <a:t>換句話說，倘若我們願意接受貝</a:t>
            </a:r>
            <a:r>
              <a:rPr lang="zh-TW" altLang="en-US" sz="2400" dirty="0"/>
              <a:t>氏</a:t>
            </a:r>
            <a:r>
              <a:rPr lang="zh-TW" altLang="zh-TW" sz="2400" dirty="0"/>
              <a:t>機率推估在本體論上的反實在論立場，則假定檢定以事後機率來看</a:t>
            </a:r>
            <a:endParaRPr lang="en-US" altLang="zh-TW" sz="2400" dirty="0"/>
          </a:p>
          <a:p>
            <a:pPr>
              <a:lnSpc>
                <a:spcPct val="135000"/>
              </a:lnSpc>
              <a:spcBef>
                <a:spcPts val="0"/>
              </a:spcBef>
            </a:pPr>
            <a:endParaRPr lang="en-US" altLang="zh-TW" sz="2400" dirty="0"/>
          </a:p>
          <a:p>
            <a:pPr>
              <a:lnSpc>
                <a:spcPct val="135000"/>
              </a:lnSpc>
              <a:spcBef>
                <a:spcPts val="0"/>
              </a:spcBef>
            </a:pPr>
            <a:endParaRPr lang="en-US" altLang="zh-TW" sz="2400" dirty="0"/>
          </a:p>
          <a:p>
            <a:pPr>
              <a:lnSpc>
                <a:spcPct val="135000"/>
              </a:lnSpc>
              <a:spcBef>
                <a:spcPts val="0"/>
              </a:spcBef>
            </a:pPr>
            <a:endParaRPr lang="en-US" altLang="zh-TW" sz="2400" dirty="0"/>
          </a:p>
          <a:p>
            <a:pPr>
              <a:lnSpc>
                <a:spcPct val="135000"/>
              </a:lnSpc>
              <a:spcBef>
                <a:spcPts val="0"/>
              </a:spcBef>
            </a:pPr>
            <a:r>
              <a:rPr lang="zh-TW" altLang="zh-TW" sz="2400" dirty="0">
                <a:latin typeface="Times New Roman" panose="02020603050405020304" pitchFamily="18" charset="0"/>
                <a:cs typeface="Times New Roman" panose="02020603050405020304" pitchFamily="18" charset="0"/>
              </a:rPr>
              <a:t>其中</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，而</a:t>
            </a:r>
            <a:r>
              <a:rPr lang="zh-TW" altLang="en-US" sz="2400"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m</a:t>
            </a:r>
            <a:r>
              <a:rPr lang="zh-TW" altLang="en-US" sz="2400" i="1"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代表了研究者心中認知造成事件</a:t>
            </a:r>
            <a:r>
              <a:rPr lang="en-US" altLang="zh-TW" sz="2400" i="1" dirty="0">
                <a:latin typeface="Times New Roman" panose="02020603050405020304" pitchFamily="18" charset="0"/>
                <a:cs typeface="Times New Roman" panose="02020603050405020304" pitchFamily="18" charset="0"/>
              </a:rPr>
              <a:t>E</a:t>
            </a:r>
            <a:r>
              <a:rPr lang="zh-TW" altLang="zh-TW" sz="2400" dirty="0">
                <a:latin typeface="Times New Roman" panose="02020603050405020304" pitchFamily="18" charset="0"/>
                <a:cs typeface="Times New Roman" panose="02020603050405020304" pitchFamily="18" charset="0"/>
              </a:rPr>
              <a:t>所有的可能參數假設數目，不必要對應於客觀真實中參數假設的正確答案。這同理也可以類推在目標事件的事前機率</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和參數假設的先驗機率</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本體主張，兩者不需要有經驗上的同形對應物，也不需要有真理唯一性的命定本體狀態，而其意義很簡單，都是反</a:t>
            </a:r>
            <a:r>
              <a:rPr lang="zh-TW" altLang="en-US" sz="2400" dirty="0">
                <a:latin typeface="Times New Roman" panose="02020603050405020304" pitchFamily="18" charset="0"/>
                <a:cs typeface="Times New Roman" panose="02020603050405020304" pitchFamily="18" charset="0"/>
              </a:rPr>
              <a:t>映</a:t>
            </a:r>
            <a:r>
              <a:rPr lang="zh-TW" altLang="zh-TW" sz="2400" dirty="0">
                <a:latin typeface="Times New Roman" panose="02020603050405020304" pitchFamily="18" charset="0"/>
                <a:cs typeface="Times New Roman" panose="02020603050405020304" pitchFamily="18" charset="0"/>
              </a:rPr>
              <a:t>研究者對於理論物的主觀信念，其存在都是基於研究者的主體意識。至於推論結果接近不接近經驗結果，純粹是理論有效性的問題，不需要有現實上的對應關係。</a:t>
            </a:r>
            <a:endParaRPr lang="zh-TW" altLang="en-US" sz="2400" dirty="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extLst>
              <p:ext uri="{D42A27DB-BD31-4B8C-83A1-F6EECF244321}">
                <p14:modId xmlns:p14="http://schemas.microsoft.com/office/powerpoint/2010/main" val="122440101"/>
              </p:ext>
            </p:extLst>
          </p:nvPr>
        </p:nvGraphicFramePr>
        <p:xfrm>
          <a:off x="3954225" y="1556535"/>
          <a:ext cx="3567112" cy="1204913"/>
        </p:xfrm>
        <a:graphic>
          <a:graphicData uri="http://schemas.openxmlformats.org/presentationml/2006/ole">
            <mc:AlternateContent xmlns:mc="http://schemas.openxmlformats.org/markup-compatibility/2006">
              <mc:Choice xmlns:v="urn:schemas-microsoft-com:vml" Requires="v">
                <p:oleObj spid="_x0000_s14418" name="Equation" r:id="rId3" imgW="2019240" imgH="660240" progId="Equation.DSMT4">
                  <p:embed/>
                </p:oleObj>
              </mc:Choice>
              <mc:Fallback>
                <p:oleObj name="Equation" r:id="rId3" imgW="2019240" imgH="660240" progId="Equation.DSMT4">
                  <p:embed/>
                  <p:pic>
                    <p:nvPicPr>
                      <p:cNvPr id="16" name="物件 15"/>
                      <p:cNvPicPr>
                        <a:picLocks noChangeAspect="1" noChangeArrowheads="1"/>
                      </p:cNvPicPr>
                      <p:nvPr/>
                    </p:nvPicPr>
                    <p:blipFill>
                      <a:blip r:embed="rId4"/>
                      <a:srcRect/>
                      <a:stretch>
                        <a:fillRect/>
                      </a:stretch>
                    </p:blipFill>
                    <p:spPr bwMode="auto">
                      <a:xfrm>
                        <a:off x="3954225" y="1556535"/>
                        <a:ext cx="3567112" cy="1204913"/>
                      </a:xfrm>
                      <a:prstGeom prst="rect">
                        <a:avLst/>
                      </a:prstGeom>
                      <a:noFill/>
                    </p:spPr>
                  </p:pic>
                </p:oleObj>
              </mc:Fallback>
            </mc:AlternateContent>
          </a:graphicData>
        </a:graphic>
      </p:graphicFrame>
      <p:graphicFrame>
        <p:nvGraphicFramePr>
          <p:cNvPr id="8" name="物件 7"/>
          <p:cNvGraphicFramePr>
            <a:graphicFrameLocks noChangeAspect="1"/>
          </p:cNvGraphicFramePr>
          <p:nvPr>
            <p:extLst>
              <p:ext uri="{D42A27DB-BD31-4B8C-83A1-F6EECF244321}">
                <p14:modId xmlns:p14="http://schemas.microsoft.com/office/powerpoint/2010/main" val="2752192397"/>
              </p:ext>
            </p:extLst>
          </p:nvPr>
        </p:nvGraphicFramePr>
        <p:xfrm>
          <a:off x="1913301" y="2836447"/>
          <a:ext cx="2587998" cy="731049"/>
        </p:xfrm>
        <a:graphic>
          <a:graphicData uri="http://schemas.openxmlformats.org/presentationml/2006/ole">
            <mc:AlternateContent xmlns:mc="http://schemas.openxmlformats.org/markup-compatibility/2006">
              <mc:Choice xmlns:v="urn:schemas-microsoft-com:vml" Requires="v">
                <p:oleObj spid="_x0000_s14419" name="Equation" r:id="rId5" imgW="1625400" imgH="444240" progId="Equation.DSMT4">
                  <p:embed/>
                </p:oleObj>
              </mc:Choice>
              <mc:Fallback>
                <p:oleObj name="Equation" r:id="rId5" imgW="1625400" imgH="444240" progId="Equation.DSMT4">
                  <p:embed/>
                  <p:pic>
                    <p:nvPicPr>
                      <p:cNvPr id="4" name="物件 3"/>
                      <p:cNvPicPr>
                        <a:picLocks noChangeAspect="1" noChangeArrowheads="1"/>
                      </p:cNvPicPr>
                      <p:nvPr/>
                    </p:nvPicPr>
                    <p:blipFill>
                      <a:blip r:embed="rId6"/>
                      <a:srcRect/>
                      <a:stretch>
                        <a:fillRect/>
                      </a:stretch>
                    </p:blipFill>
                    <p:spPr bwMode="auto">
                      <a:xfrm>
                        <a:off x="1913301" y="2836447"/>
                        <a:ext cx="2587998" cy="731049"/>
                      </a:xfrm>
                      <a:prstGeom prst="rect">
                        <a:avLst/>
                      </a:prstGeom>
                      <a:noFill/>
                    </p:spPr>
                  </p:pic>
                </p:oleObj>
              </mc:Fallback>
            </mc:AlternateContent>
          </a:graphicData>
        </a:graphic>
      </p:graphicFrame>
      <p:graphicFrame>
        <p:nvGraphicFramePr>
          <p:cNvPr id="17" name="物件 16"/>
          <p:cNvGraphicFramePr>
            <a:graphicFrameLocks noChangeAspect="1"/>
          </p:cNvGraphicFramePr>
          <p:nvPr>
            <p:extLst>
              <p:ext uri="{D42A27DB-BD31-4B8C-83A1-F6EECF244321}">
                <p14:modId xmlns:p14="http://schemas.microsoft.com/office/powerpoint/2010/main" val="3006158881"/>
              </p:ext>
            </p:extLst>
          </p:nvPr>
        </p:nvGraphicFramePr>
        <p:xfrm>
          <a:off x="5455436" y="3982088"/>
          <a:ext cx="1053772" cy="426770"/>
        </p:xfrm>
        <a:graphic>
          <a:graphicData uri="http://schemas.openxmlformats.org/presentationml/2006/ole">
            <mc:AlternateContent xmlns:mc="http://schemas.openxmlformats.org/markup-compatibility/2006">
              <mc:Choice xmlns:v="urn:schemas-microsoft-com:vml" Requires="v">
                <p:oleObj spid="_x0000_s14420" name="Equation" r:id="rId7" imgW="647640" imgH="253800" progId="Equation.DSMT4">
                  <p:embed/>
                </p:oleObj>
              </mc:Choice>
              <mc:Fallback>
                <p:oleObj name="Equation" r:id="rId7" imgW="647640" imgH="253800" progId="Equation.DSMT4">
                  <p:embed/>
                  <p:pic>
                    <p:nvPicPr>
                      <p:cNvPr id="8" name="物件 7"/>
                      <p:cNvPicPr>
                        <a:picLocks noChangeAspect="1" noChangeArrowheads="1"/>
                      </p:cNvPicPr>
                      <p:nvPr/>
                    </p:nvPicPr>
                    <p:blipFill>
                      <a:blip r:embed="rId8"/>
                      <a:srcRect/>
                      <a:stretch>
                        <a:fillRect/>
                      </a:stretch>
                    </p:blipFill>
                    <p:spPr bwMode="auto">
                      <a:xfrm>
                        <a:off x="5455436" y="3982088"/>
                        <a:ext cx="1053772" cy="426770"/>
                      </a:xfrm>
                      <a:prstGeom prst="rect">
                        <a:avLst/>
                      </a:prstGeom>
                      <a:noFill/>
                    </p:spPr>
                  </p:pic>
                </p:oleObj>
              </mc:Fallback>
            </mc:AlternateContent>
          </a:graphicData>
        </a:graphic>
      </p:graphicFrame>
      <p:graphicFrame>
        <p:nvGraphicFramePr>
          <p:cNvPr id="18" name="物件 17"/>
          <p:cNvGraphicFramePr>
            <a:graphicFrameLocks noChangeAspect="1"/>
          </p:cNvGraphicFramePr>
          <p:nvPr>
            <p:extLst>
              <p:ext uri="{D42A27DB-BD31-4B8C-83A1-F6EECF244321}">
                <p14:modId xmlns:p14="http://schemas.microsoft.com/office/powerpoint/2010/main" val="46200787"/>
              </p:ext>
            </p:extLst>
          </p:nvPr>
        </p:nvGraphicFramePr>
        <p:xfrm>
          <a:off x="9583805" y="3982088"/>
          <a:ext cx="743260" cy="426389"/>
        </p:xfrm>
        <a:graphic>
          <a:graphicData uri="http://schemas.openxmlformats.org/presentationml/2006/ole">
            <mc:AlternateContent xmlns:mc="http://schemas.openxmlformats.org/markup-compatibility/2006">
              <mc:Choice xmlns:v="urn:schemas-microsoft-com:vml" Requires="v">
                <p:oleObj spid="_x0000_s14421" name="Equation" r:id="rId9" imgW="457200" imgH="253800" progId="Equation.DSMT4">
                  <p:embed/>
                </p:oleObj>
              </mc:Choice>
              <mc:Fallback>
                <p:oleObj name="Equation" r:id="rId9" imgW="457200" imgH="253800" progId="Equation.DSMT4">
                  <p:embed/>
                  <p:pic>
                    <p:nvPicPr>
                      <p:cNvPr id="17" name="物件 16"/>
                      <p:cNvPicPr>
                        <a:picLocks noChangeAspect="1" noChangeArrowheads="1"/>
                      </p:cNvPicPr>
                      <p:nvPr/>
                    </p:nvPicPr>
                    <p:blipFill>
                      <a:blip r:embed="rId10"/>
                      <a:srcRect/>
                      <a:stretch>
                        <a:fillRect/>
                      </a:stretch>
                    </p:blipFill>
                    <p:spPr bwMode="auto">
                      <a:xfrm>
                        <a:off x="9583805" y="3982088"/>
                        <a:ext cx="743260" cy="426389"/>
                      </a:xfrm>
                      <a:prstGeom prst="rect">
                        <a:avLst/>
                      </a:prstGeom>
                      <a:noFill/>
                    </p:spPr>
                  </p:pic>
                </p:oleObj>
              </mc:Fallback>
            </mc:AlternateContent>
          </a:graphicData>
        </a:graphic>
      </p:graphicFrame>
    </p:spTree>
    <p:extLst>
      <p:ext uri="{BB962C8B-B14F-4D97-AF65-F5344CB8AC3E}">
        <p14:creationId xmlns:p14="http://schemas.microsoft.com/office/powerpoint/2010/main" val="2930949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4017" y="358219"/>
            <a:ext cx="10793690" cy="744717"/>
          </a:xfrm>
        </p:spPr>
        <p:txBody>
          <a:bodyPr>
            <a:normAutofit/>
          </a:bodyPr>
          <a:lstStyle/>
          <a:p>
            <a:r>
              <a:rPr lang="zh-TW" altLang="en-US" sz="3200" dirty="0">
                <a:latin typeface="微軟正黑體" panose="020B0604030504040204" pitchFamily="34" charset="-120"/>
                <a:ea typeface="微軟正黑體" panose="020B0604030504040204" pitchFamily="34" charset="-120"/>
              </a:rPr>
              <a:t>社會科學的知識需要在資料產生機制上達成主客交融的特質</a:t>
            </a:r>
          </a:p>
        </p:txBody>
      </p:sp>
      <p:sp>
        <p:nvSpPr>
          <p:cNvPr id="3" name="內容版面配置區 2"/>
          <p:cNvSpPr>
            <a:spLocks noGrp="1"/>
          </p:cNvSpPr>
          <p:nvPr>
            <p:ph idx="1"/>
          </p:nvPr>
        </p:nvSpPr>
        <p:spPr>
          <a:xfrm>
            <a:off x="838200" y="1249052"/>
            <a:ext cx="10515600" cy="4784103"/>
          </a:xfrm>
        </p:spPr>
        <p:txBody>
          <a:bodyPr>
            <a:noAutofit/>
          </a:bodyPr>
          <a:lstStyle/>
          <a:p>
            <a:pPr hangingPunct="0">
              <a:lnSpc>
                <a:spcPct val="140000"/>
              </a:lnSpc>
              <a:spcBef>
                <a:spcPts val="0"/>
              </a:spcBef>
            </a:pPr>
            <a:r>
              <a:rPr lang="zh-TW" altLang="en-US" sz="2400" dirty="0"/>
              <a:t>如果以貝氏機率論對古典統計學中假設檢定方法的批判是對的，那麼最大概似法的宿命論特質也沒有什麼不對的，因為這反映了研究者的主觀社會建構特質。所有既成事物本來就是會發生的，所有的解釋都在體現這個宇宙觀，而最能夠滿足此知識論的參數估計值就是最好的答案。</a:t>
            </a:r>
            <a:endParaRPr lang="en-US" altLang="zh-TW" sz="2400" dirty="0"/>
          </a:p>
          <a:p>
            <a:pPr hangingPunct="0">
              <a:lnSpc>
                <a:spcPct val="140000"/>
              </a:lnSpc>
              <a:spcBef>
                <a:spcPts val="0"/>
              </a:spcBef>
            </a:pPr>
            <a:r>
              <a:rPr lang="zh-TW" altLang="en-US" sz="2400" dirty="0"/>
              <a:t>但如果社會科學還是要追求實在論的本體知識，就必須揚棄一切既成事物原本就有最大機會發生的預設觀點，去尋求在經驗世界中被研究者如何認知事物發生的原因，以及從外於被研究者的認知採主客分離的立場找出事物重複出現的資料產生機制。此時，對於經驗事物的同形對應性，以及主客所認知的資料產生機制意向和規律的統一，是揭示社會科學解釋效力的主要標準。</a:t>
            </a:r>
            <a:endParaRPr lang="en-US" altLang="zh-TW" sz="2400" dirty="0"/>
          </a:p>
          <a:p>
            <a:pPr marL="0" indent="0" hangingPunct="0">
              <a:lnSpc>
                <a:spcPct val="140000"/>
              </a:lnSpc>
              <a:spcBef>
                <a:spcPts val="0"/>
              </a:spcBef>
              <a:buNone/>
            </a:pPr>
            <a:endParaRPr lang="zh-TW" altLang="zh-TW" sz="2400" dirty="0"/>
          </a:p>
        </p:txBody>
      </p:sp>
    </p:spTree>
    <p:extLst>
      <p:ext uri="{BB962C8B-B14F-4D97-AF65-F5344CB8AC3E}">
        <p14:creationId xmlns:p14="http://schemas.microsoft.com/office/powerpoint/2010/main" val="151972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00" y="1385740"/>
            <a:ext cx="10515600" cy="4791223"/>
          </a:xfrm>
        </p:spPr>
        <p:txBody>
          <a:bodyPr/>
          <a:lstStyle/>
          <a:p>
            <a:pPr>
              <a:lnSpc>
                <a:spcPct val="150000"/>
              </a:lnSpc>
              <a:spcBef>
                <a:spcPts val="0"/>
              </a:spcBef>
            </a:pPr>
            <a:r>
              <a:rPr lang="zh-TW" altLang="zh-TW" sz="2400" dirty="0"/>
              <a:t>迴歸分析通常是社會科學研究者用以推論因果</a:t>
            </a:r>
            <a:r>
              <a:rPr lang="en-US" altLang="zh-TW" sz="2400" dirty="0"/>
              <a:t>(</a:t>
            </a:r>
            <a:r>
              <a:rPr lang="zh-TW" altLang="zh-TW" sz="2400" dirty="0"/>
              <a:t>相關</a:t>
            </a:r>
            <a:r>
              <a:rPr lang="en-US" altLang="zh-TW" sz="2400" dirty="0"/>
              <a:t>)</a:t>
            </a:r>
            <a:r>
              <a:rPr lang="zh-TW" altLang="zh-TW" sz="2400" dirty="0"/>
              <a:t>關係的主要方法，其中關鍵的推論依據在於</a:t>
            </a:r>
            <a:r>
              <a:rPr lang="zh-TW" altLang="en-US" sz="2400" dirty="0"/>
              <a:t>針對</a:t>
            </a:r>
            <a:r>
              <a:rPr lang="zh-TW" altLang="zh-TW" sz="2400" dirty="0"/>
              <a:t>母體迴歸係數</a:t>
            </a:r>
            <a:r>
              <a:rPr lang="zh-TW" altLang="en-US" sz="2400" dirty="0"/>
              <a:t>特定</a:t>
            </a:r>
            <a:r>
              <a:rPr lang="zh-TW" altLang="zh-TW" sz="2400" dirty="0"/>
              <a:t>值</a:t>
            </a:r>
            <a:r>
              <a:rPr lang="zh-TW" altLang="en-US" sz="2400" dirty="0"/>
              <a:t>的</a:t>
            </a:r>
            <a:r>
              <a:rPr lang="zh-TW" altLang="zh-TW" sz="2400" dirty="0"/>
              <a:t>假設檢定結果</a:t>
            </a:r>
            <a:r>
              <a:rPr lang="zh-TW" altLang="en-US" sz="2400" dirty="0"/>
              <a:t>。然而</a:t>
            </a:r>
            <a:r>
              <a:rPr lang="zh-TW" altLang="zh-TW" sz="2400" dirty="0"/>
              <a:t>假設檢定真正的目的在於使用量化方法對於樣本證據達成</a:t>
            </a:r>
            <a:r>
              <a:rPr lang="zh-TW" altLang="en-US" sz="2400" dirty="0"/>
              <a:t>母體</a:t>
            </a:r>
            <a:r>
              <a:rPr lang="zh-TW" altLang="zh-TW" sz="2400" dirty="0"/>
              <a:t>決策分析的質性推論，也就是推論母體樣本中迴歸係數的正負方向，以及實現資料提供多強的證據來排除抽樣風險、支持迴歸係數背後所指涉的因果關係推論。這樣的推論，</a:t>
            </a:r>
            <a:r>
              <a:rPr lang="zh-TW" altLang="en-US" sz="2400" dirty="0"/>
              <a:t>本質上</a:t>
            </a:r>
            <a:r>
              <a:rPr lang="zh-TW" altLang="zh-TW" sz="2400" dirty="0"/>
              <a:t>主要是質性的，因為在迴歸係數估計上，假設檢定從來不意圖真正對於母體樣本的迴歸係數進行點估計的機率評估</a:t>
            </a:r>
            <a:r>
              <a:rPr lang="zh-TW" altLang="en-US" sz="2400" dirty="0"/>
              <a:t>，也無法評判在母體樣本中依變量和自變量是否存在因果、相關、還是虛假關係。</a:t>
            </a:r>
            <a:endParaRPr lang="zh-TW" altLang="zh-TW" sz="2400" dirty="0"/>
          </a:p>
          <a:p>
            <a:endParaRPr lang="zh-TW" altLang="en-US" dirty="0"/>
          </a:p>
        </p:txBody>
      </p:sp>
      <p:sp>
        <p:nvSpPr>
          <p:cNvPr id="4" name="標題 1"/>
          <p:cNvSpPr>
            <a:spLocks noGrp="1"/>
          </p:cNvSpPr>
          <p:nvPr>
            <p:ph type="title"/>
          </p:nvPr>
        </p:nvSpPr>
        <p:spPr>
          <a:xfrm>
            <a:off x="909686" y="365125"/>
            <a:ext cx="10661715" cy="813225"/>
          </a:xfrm>
        </p:spPr>
        <p:txBody>
          <a:bodyPr>
            <a:noAutofit/>
          </a:bodyPr>
          <a:lstStyle/>
          <a:p>
            <a:r>
              <a:rPr lang="zh-TW" altLang="en-US" sz="3200" dirty="0">
                <a:latin typeface="微軟正黑體" panose="020B0604030504040204" pitchFamily="34" charset="-120"/>
                <a:ea typeface="微軟正黑體" panose="020B0604030504040204" pitchFamily="34" charset="-120"/>
              </a:rPr>
              <a:t>論點四</a:t>
            </a:r>
            <a:r>
              <a:rPr lang="zh-TW"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迴歸分析的目的是量化方法來達成質性推論</a:t>
            </a:r>
          </a:p>
        </p:txBody>
      </p:sp>
    </p:spTree>
    <p:extLst>
      <p:ext uri="{BB962C8B-B14F-4D97-AF65-F5344CB8AC3E}">
        <p14:creationId xmlns:p14="http://schemas.microsoft.com/office/powerpoint/2010/main" val="1021687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803798"/>
          </a:xfrm>
        </p:spPr>
        <p:txBody>
          <a:bodyPr>
            <a:normAutofit/>
          </a:bodyPr>
          <a:lstStyle/>
          <a:p>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「顯著性」概念在社會科學因果分析的重要性</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409306"/>
            <a:ext cx="10515600" cy="5052767"/>
          </a:xfrm>
        </p:spPr>
        <p:txBody>
          <a:bodyPr>
            <a:normAutofit/>
          </a:bodyPr>
          <a:lstStyle/>
          <a:p>
            <a:r>
              <a:rPr lang="zh-TW" altLang="en-US" sz="2400" dirty="0">
                <a:latin typeface="Times New Roman" panose="02020603050405020304" pitchFamily="18" charset="0"/>
                <a:cs typeface="Times New Roman" panose="02020603050405020304" pitchFamily="18" charset="0"/>
              </a:rPr>
              <a:t>通常「顯著性」被適用來決定科學發現是否存在、或者是否通過檢證、甚至是研究是否有價值的標準。</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這篇所指的顯著性，絕大多數被化約成「統計顯著性」。</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更具體來說，就是假設檢定中是否拒絕「虛無假設」</a:t>
            </a:r>
            <a:r>
              <a:rPr lang="en-US" altLang="zh-TW" sz="2400" dirty="0">
                <a:latin typeface="Times New Roman" panose="02020603050405020304" pitchFamily="18" charset="0"/>
                <a:cs typeface="Times New Roman" panose="02020603050405020304" pitchFamily="18" charset="0"/>
              </a:rPr>
              <a:t>(Null Hypothesis)</a:t>
            </a:r>
            <a:r>
              <a:rPr lang="zh-TW" altLang="en-US" sz="2400" dirty="0">
                <a:latin typeface="Times New Roman" panose="02020603050405020304" pitchFamily="18" charset="0"/>
                <a:cs typeface="Times New Roman" panose="02020603050405020304" pitchFamily="18" charset="0"/>
              </a:rPr>
              <a:t>的統計決策結果。</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這個結果的認定，在當代的自然與社會科學界，已經約定成俗的訂在 </a:t>
            </a:r>
            <a:r>
              <a:rPr lang="en-US" altLang="zh-TW" sz="2400" i="1" dirty="0">
                <a:latin typeface="Times New Roman" panose="02020603050405020304" pitchFamily="18" charset="0"/>
                <a:cs typeface="Times New Roman" panose="02020603050405020304" pitchFamily="18" charset="0"/>
              </a:rPr>
              <a:t>p</a:t>
            </a:r>
            <a:r>
              <a:rPr lang="zh-TW" altLang="en-US" sz="2400" dirty="0">
                <a:latin typeface="Times New Roman" panose="02020603050405020304" pitchFamily="18" charset="0"/>
                <a:cs typeface="Times New Roman" panose="02020603050405020304" pitchFamily="18" charset="0"/>
              </a:rPr>
              <a:t> 值等於</a:t>
            </a:r>
            <a:r>
              <a:rPr lang="en-US" altLang="zh-TW" sz="2400" dirty="0">
                <a:latin typeface="Times New Roman" panose="02020603050405020304" pitchFamily="18" charset="0"/>
                <a:cs typeface="Times New Roman" panose="02020603050405020304" pitchFamily="18" charset="0"/>
              </a:rPr>
              <a:t>0.05</a:t>
            </a:r>
            <a:r>
              <a:rPr lang="zh-TW" altLang="en-US" sz="2400" dirty="0">
                <a:latin typeface="Times New Roman" panose="02020603050405020304" pitchFamily="18" charset="0"/>
                <a:cs typeface="Times New Roman" panose="02020603050405020304" pitchFamily="18" charset="0"/>
              </a:rPr>
              <a:t>的水準上。</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p</a:t>
            </a:r>
            <a:r>
              <a:rPr lang="zh-TW" altLang="en-US" sz="2400" i="1" dirty="0">
                <a:latin typeface="Times New Roman" panose="02020603050405020304" pitchFamily="18" charset="0"/>
                <a:cs typeface="Times New Roman" panose="02020603050405020304" pitchFamily="18" charset="0"/>
              </a:rPr>
              <a:t> </a:t>
            </a:r>
            <a:r>
              <a:rPr lang="zh-TW" altLang="en-US" sz="2400" dirty="0">
                <a:latin typeface="Times New Roman" panose="02020603050405020304" pitchFamily="18" charset="0"/>
                <a:cs typeface="Times New Roman" panose="02020603050405020304" pitchFamily="18" charset="0"/>
              </a:rPr>
              <a:t>值其實是經驗證據基於被檢定樣本統計的抽樣分配下發生的可能機率</a:t>
            </a:r>
            <a:r>
              <a:rPr lang="en-US" altLang="zh-TW" sz="2400" dirty="0">
                <a:latin typeface="Times New Roman" panose="02020603050405020304" pitchFamily="18" charset="0"/>
                <a:cs typeface="Times New Roman" panose="02020603050405020304" pitchFamily="18" charset="0"/>
              </a:rPr>
              <a:t>)</a:t>
            </a:r>
          </a:p>
          <a:p>
            <a:r>
              <a:rPr lang="zh-TW" altLang="en-US" sz="2400" dirty="0">
                <a:latin typeface="Times New Roman" panose="02020603050405020304" pitchFamily="18" charset="0"/>
                <a:cs typeface="Times New Roman" panose="02020603050405020304" pitchFamily="18" charset="0"/>
              </a:rPr>
              <a:t>因此過去許多年間皆有學者批判「統計顯著」概念在社會科學因果分析中的有效性。</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其中最大的批判是來自於美國統計學會</a:t>
            </a:r>
            <a:r>
              <a:rPr lang="en-US" altLang="zh-TW" sz="2400" dirty="0">
                <a:latin typeface="Times New Roman" panose="02020603050405020304" pitchFamily="18" charset="0"/>
                <a:cs typeface="Times New Roman" panose="02020603050405020304" pitchFamily="18" charset="0"/>
              </a:rPr>
              <a:t>2016</a:t>
            </a:r>
            <a:r>
              <a:rPr lang="zh-TW" altLang="en-US" sz="2400" dirty="0">
                <a:latin typeface="Times New Roman" panose="02020603050405020304" pitchFamily="18" charset="0"/>
                <a:cs typeface="Times New Roman" panose="02020603050405020304" pitchFamily="18" charset="0"/>
              </a:rPr>
              <a:t>年三月的官方聲明。</a:t>
            </a:r>
            <a:endParaRPr lang="en-US" altLang="zh-TW" sz="2400" dirty="0">
              <a:latin typeface="Times New Roman" panose="02020603050405020304" pitchFamily="18" charset="0"/>
              <a:cs typeface="Times New Roman" panose="02020603050405020304" pitchFamily="18" charset="0"/>
            </a:endParaRPr>
          </a:p>
          <a:p>
            <a:pPr marL="0" indent="0">
              <a:buNone/>
            </a:pPr>
            <a:endParaRPr lang="en-US" altLang="zh-TW" sz="2000" dirty="0"/>
          </a:p>
          <a:p>
            <a:pPr marL="0" indent="0">
              <a:buNone/>
            </a:pP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185581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89814" y="365126"/>
            <a:ext cx="10363986" cy="803798"/>
          </a:xfrm>
        </p:spPr>
        <p:txBody>
          <a:bodyPr>
            <a:normAutofit/>
          </a:bodyPr>
          <a:lstStyle/>
          <a:p>
            <a:pPr fontAlgn="ct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近來興起批判 </a:t>
            </a:r>
            <a:r>
              <a:rPr lang="en-US" altLang="zh-TW" sz="3200" i="1" dirty="0">
                <a:latin typeface="Times New Roman" panose="02020603050405020304" pitchFamily="18" charset="0"/>
                <a:ea typeface="微軟正黑體" panose="020B0604030504040204" pitchFamily="34" charset="-120"/>
                <a:cs typeface="Times New Roman" panose="02020603050405020304" pitchFamily="18" charset="0"/>
              </a:rPr>
              <a:t>p</a:t>
            </a:r>
            <a:r>
              <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值法的風潮</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409306"/>
            <a:ext cx="10515600" cy="5052767"/>
          </a:xfrm>
        </p:spPr>
        <p:txBody>
          <a:bodyPr>
            <a:normAutofit fontScale="92500" lnSpcReduction="10000"/>
          </a:bodyPr>
          <a:lstStyle/>
          <a:p>
            <a:pPr>
              <a:lnSpc>
                <a:spcPct val="120000"/>
              </a:lnSpc>
            </a:pPr>
            <a:r>
              <a:rPr lang="zh-TW" altLang="zh-TW" sz="2600" dirty="0">
                <a:latin typeface="Times New Roman" panose="02020603050405020304" pitchFamily="18" charset="0"/>
                <a:cs typeface="Times New Roman" panose="02020603050405020304" pitchFamily="18" charset="0"/>
              </a:rPr>
              <a:t>美國統計學會在</a:t>
            </a:r>
            <a:r>
              <a:rPr lang="en-GB" altLang="zh-TW" sz="2600" dirty="0">
                <a:latin typeface="Times New Roman" panose="02020603050405020304" pitchFamily="18" charset="0"/>
                <a:cs typeface="Times New Roman" panose="02020603050405020304" pitchFamily="18" charset="0"/>
              </a:rPr>
              <a:t>2016</a:t>
            </a:r>
            <a:r>
              <a:rPr lang="zh-TW" altLang="zh-TW" sz="2600" dirty="0">
                <a:latin typeface="Times New Roman" panose="02020603050405020304" pitchFamily="18" charset="0"/>
                <a:cs typeface="Times New Roman" panose="02020603050405020304" pitchFamily="18" charset="0"/>
              </a:rPr>
              <a:t>年</a:t>
            </a:r>
            <a:r>
              <a:rPr lang="en-GB" altLang="zh-TW" sz="2600" dirty="0">
                <a:latin typeface="Times New Roman" panose="02020603050405020304" pitchFamily="18" charset="0"/>
                <a:cs typeface="Times New Roman" panose="02020603050405020304" pitchFamily="18" charset="0"/>
              </a:rPr>
              <a:t>3</a:t>
            </a:r>
            <a:r>
              <a:rPr lang="zh-TW" altLang="zh-TW" sz="2600" dirty="0">
                <a:latin typeface="Times New Roman" panose="02020603050405020304" pitchFamily="18" charset="0"/>
                <a:cs typeface="Times New Roman" panose="02020603050405020304" pitchFamily="18" charset="0"/>
              </a:rPr>
              <a:t>月</a:t>
            </a:r>
            <a:r>
              <a:rPr lang="en-GB" altLang="zh-TW" sz="2600" dirty="0">
                <a:latin typeface="Times New Roman" panose="02020603050405020304" pitchFamily="18" charset="0"/>
                <a:cs typeface="Times New Roman" panose="02020603050405020304" pitchFamily="18" charset="0"/>
              </a:rPr>
              <a:t>7</a:t>
            </a:r>
            <a:r>
              <a:rPr lang="zh-TW" altLang="zh-TW" sz="2600" dirty="0">
                <a:latin typeface="Times New Roman" panose="02020603050405020304" pitchFamily="18" charset="0"/>
                <a:cs typeface="Times New Roman" panose="02020603050405020304" pitchFamily="18" charset="0"/>
              </a:rPr>
              <a:t>日正式在官網上發表一篇題目名為「美國統計學會對</a:t>
            </a:r>
            <a:r>
              <a:rPr lang="zh-TW" altLang="en-US" sz="2600" dirty="0">
                <a:latin typeface="Times New Roman" panose="02020603050405020304" pitchFamily="18" charset="0"/>
                <a:cs typeface="Times New Roman" panose="02020603050405020304" pitchFamily="18" charset="0"/>
              </a:rPr>
              <a:t> </a:t>
            </a:r>
            <a:r>
              <a:rPr lang="en-GB"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值的聲明：脈絡、程式、目的」</a:t>
            </a:r>
            <a:r>
              <a:rPr lang="en-GB" altLang="zh-TW" sz="2600" dirty="0">
                <a:latin typeface="Times New Roman" panose="02020603050405020304" pitchFamily="18" charset="0"/>
                <a:cs typeface="Times New Roman" panose="02020603050405020304" pitchFamily="18" charset="0"/>
              </a:rPr>
              <a:t>(The ASA‘s Statement on p-Values: Context, Process, and Purpose)</a:t>
            </a:r>
            <a:r>
              <a:rPr lang="zh-TW" altLang="zh-TW" sz="2600" dirty="0">
                <a:latin typeface="Times New Roman" panose="02020603050405020304" pitchFamily="18" charset="0"/>
                <a:cs typeface="Times New Roman" panose="02020603050405020304" pitchFamily="18" charset="0"/>
              </a:rPr>
              <a:t>，這篇文章主旨在於說明</a:t>
            </a:r>
            <a:r>
              <a:rPr lang="zh-TW" altLang="en-US" sz="2600" dirty="0">
                <a:latin typeface="Times New Roman" panose="02020603050405020304" pitchFamily="18" charset="0"/>
                <a:cs typeface="Times New Roman" panose="02020603050405020304" pitchFamily="18" charset="0"/>
              </a:rPr>
              <a:t> </a:t>
            </a:r>
            <a:r>
              <a:rPr lang="en-GB"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值法的使用需要謹慎的考慮其使用的脈絡、推理的程式，以及最終意圖達到的推論目的，不宜盲目的當作是否具有科學發現的唯一標準。</a:t>
            </a:r>
            <a:endParaRPr lang="en-US" altLang="zh-TW" sz="2600" dirty="0">
              <a:latin typeface="Times New Roman" panose="02020603050405020304" pitchFamily="18" charset="0"/>
              <a:cs typeface="Times New Roman" panose="02020603050405020304" pitchFamily="18" charset="0"/>
            </a:endParaRPr>
          </a:p>
          <a:p>
            <a:pPr>
              <a:lnSpc>
                <a:spcPct val="120000"/>
              </a:lnSpc>
            </a:pPr>
            <a:r>
              <a:rPr lang="zh-TW" altLang="zh-TW" sz="2600" dirty="0">
                <a:latin typeface="Times New Roman" panose="02020603050405020304" pitchFamily="18" charset="0"/>
                <a:cs typeface="Times New Roman" panose="02020603050405020304" pitchFamily="18" charset="0"/>
              </a:rPr>
              <a:t>這篇文章在發表後，在人文社會科學界引起很多的討論，許多聲音都呼應這個聲明，主張應該摒棄使用</a:t>
            </a:r>
            <a:r>
              <a:rPr lang="zh-TW" altLang="en-US" sz="2600" dirty="0">
                <a:latin typeface="Times New Roman" panose="02020603050405020304" pitchFamily="18" charset="0"/>
                <a:cs typeface="Times New Roman" panose="02020603050405020304" pitchFamily="18" charset="0"/>
              </a:rPr>
              <a:t> </a:t>
            </a:r>
            <a:r>
              <a:rPr lang="en-GB"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值法作為假設檢定的標準推論方法，而應該改采其他更為適當的統計方法，其中</a:t>
            </a:r>
            <a:r>
              <a:rPr lang="zh-TW" altLang="en-US" sz="2600" dirty="0">
                <a:latin typeface="Times New Roman" panose="02020603050405020304" pitchFamily="18" charset="0"/>
                <a:cs typeface="Times New Roman" panose="02020603050405020304" pitchFamily="18" charset="0"/>
              </a:rPr>
              <a:t>對於 </a:t>
            </a:r>
            <a:r>
              <a:rPr lang="en-GB"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值法</a:t>
            </a:r>
            <a:r>
              <a:rPr lang="zh-TW" altLang="en-US" sz="2600" dirty="0">
                <a:latin typeface="Times New Roman" panose="02020603050405020304" pitchFamily="18" charset="0"/>
                <a:cs typeface="Times New Roman" panose="02020603050405020304" pitchFamily="18" charset="0"/>
              </a:rPr>
              <a:t>常見的一個質疑聲音，就是 </a:t>
            </a:r>
            <a:r>
              <a:rPr lang="en-GB"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值法</a:t>
            </a:r>
            <a:r>
              <a:rPr lang="zh-TW" altLang="en-US" sz="2600" dirty="0">
                <a:latin typeface="Times New Roman" panose="02020603050405020304" pitchFamily="18" charset="0"/>
                <a:cs typeface="Times New Roman" panose="02020603050405020304" pitchFamily="18" charset="0"/>
              </a:rPr>
              <a:t>所得出的「統計顯著性」往往不具有「實質顯著性」。</a:t>
            </a:r>
            <a:endParaRPr lang="en-US" altLang="zh-TW" sz="2600" dirty="0">
              <a:latin typeface="Times New Roman" panose="02020603050405020304" pitchFamily="18" charset="0"/>
              <a:cs typeface="Times New Roman" panose="02020603050405020304" pitchFamily="18" charset="0"/>
            </a:endParaRPr>
          </a:p>
          <a:p>
            <a:pPr>
              <a:lnSpc>
                <a:spcPct val="120000"/>
              </a:lnSpc>
            </a:pPr>
            <a:r>
              <a:rPr lang="zh-TW" altLang="en-US" sz="2600" dirty="0">
                <a:latin typeface="Times New Roman" panose="02020603050405020304" pitchFamily="18" charset="0"/>
                <a:cs typeface="Times New Roman" panose="02020603050405020304" pitchFamily="18" charset="0"/>
              </a:rPr>
              <a:t>這個批判固然有其一定的道理，但是在許多情況下， 「統計顯著性」的確與「實質顯著性」有很大的關係，因此我們需要較為細緻地來看此問題 </a:t>
            </a:r>
            <a:r>
              <a:rPr lang="zh-TW" altLang="zh-TW" sz="2600" dirty="0">
                <a:latin typeface="Times New Roman" panose="02020603050405020304" pitchFamily="18" charset="0"/>
                <a:cs typeface="Times New Roman" panose="02020603050405020304" pitchFamily="18" charset="0"/>
              </a:rPr>
              <a:t>。</a:t>
            </a:r>
          </a:p>
          <a:p>
            <a:pPr marL="0" indent="0">
              <a:buNone/>
            </a:pPr>
            <a:endParaRPr lang="en-US" altLang="zh-TW" sz="2000" dirty="0"/>
          </a:p>
          <a:p>
            <a:pPr marL="0" indent="0">
              <a:buNone/>
            </a:pP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2643105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0260" y="365126"/>
            <a:ext cx="10453540" cy="803798"/>
          </a:xfrm>
        </p:spPr>
        <p:txBody>
          <a:bodyPr>
            <a:normAutofit/>
          </a:bodyPr>
          <a:lstStyle/>
          <a:p>
            <a:pPr fontAlgn="ctr"/>
            <a:r>
              <a:rPr lang="zh-TW" altLang="zh-TW" sz="3200" dirty="0">
                <a:latin typeface="Times New Roman" panose="02020603050405020304" pitchFamily="18" charset="0"/>
                <a:ea typeface="微軟正黑體" panose="020B0604030504040204" pitchFamily="34" charset="-120"/>
                <a:cs typeface="Times New Roman" panose="02020603050405020304" pitchFamily="18" charset="0"/>
              </a:rPr>
              <a:t>六點</a:t>
            </a: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關於 </a:t>
            </a:r>
            <a:r>
              <a:rPr lang="en-US" altLang="zh-TW" sz="3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3200" i="1"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值法</a:t>
            </a:r>
            <a:r>
              <a:rPr lang="zh-TW" altLang="zh-TW" sz="3200" dirty="0">
                <a:latin typeface="Times New Roman" panose="02020603050405020304" pitchFamily="18" charset="0"/>
                <a:ea typeface="微軟正黑體" panose="020B0604030504040204" pitchFamily="34" charset="-120"/>
                <a:cs typeface="Times New Roman" panose="02020603050405020304" pitchFamily="18" charset="0"/>
              </a:rPr>
              <a:t>需要注意的原則</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381649"/>
            <a:ext cx="10515600" cy="5146413"/>
          </a:xfrm>
        </p:spPr>
        <p:txBody>
          <a:bodyPr>
            <a:normAutofit lnSpcReduction="10000"/>
          </a:bodyPr>
          <a:lstStyle/>
          <a:p>
            <a:pPr lvl="0"/>
            <a:r>
              <a:rPr lang="en-GB" altLang="zh-TW" sz="2200" i="1" dirty="0">
                <a:latin typeface="Times New Roman" panose="02020603050405020304" pitchFamily="18" charset="0"/>
                <a:cs typeface="Times New Roman" panose="02020603050405020304" pitchFamily="18" charset="0"/>
              </a:rPr>
              <a:t>p</a:t>
            </a:r>
            <a:r>
              <a:rPr lang="zh-TW" altLang="en-US" sz="2200" i="1" dirty="0">
                <a:latin typeface="Times New Roman" panose="02020603050405020304" pitchFamily="18" charset="0"/>
                <a:cs typeface="Times New Roman" panose="02020603050405020304" pitchFamily="18" charset="0"/>
              </a:rPr>
              <a:t> </a:t>
            </a:r>
            <a:r>
              <a:rPr lang="zh-TW" altLang="zh-TW" sz="2200" dirty="0">
                <a:latin typeface="Times New Roman" panose="02020603050405020304" pitchFamily="18" charset="0"/>
                <a:cs typeface="Times New Roman" panose="02020603050405020304" pitchFamily="18" charset="0"/>
              </a:rPr>
              <a:t>值</a:t>
            </a:r>
            <a:r>
              <a:rPr lang="zh-TW" altLang="zh-TW" sz="2200" dirty="0"/>
              <a:t>法可以顯示資料和特定統計模型兩者間的相容程度。</a:t>
            </a:r>
            <a:endParaRPr lang="en-US" altLang="zh-TW" sz="2200" dirty="0"/>
          </a:p>
          <a:p>
            <a:pPr marL="0" lvl="0" indent="0">
              <a:spcAft>
                <a:spcPts val="600"/>
              </a:spcAft>
              <a:buNone/>
            </a:pPr>
            <a:r>
              <a:rPr lang="zh-TW" altLang="en-US" sz="2200" dirty="0">
                <a:solidFill>
                  <a:srgbClr val="FF0000"/>
                </a:solidFill>
              </a:rPr>
              <a:t>→ 這本來就是 </a:t>
            </a:r>
            <a:r>
              <a:rPr lang="en-GB" altLang="zh-TW" sz="2200" i="1" dirty="0">
                <a:solidFill>
                  <a:srgbClr val="FF0000"/>
                </a:solidFill>
                <a:latin typeface="Times New Roman" panose="02020603050405020304" pitchFamily="18" charset="0"/>
                <a:cs typeface="Times New Roman" panose="02020603050405020304" pitchFamily="18" charset="0"/>
              </a:rPr>
              <a:t>p</a:t>
            </a:r>
            <a:r>
              <a:rPr lang="zh-TW" altLang="en-US" sz="2200" i="1" dirty="0">
                <a:solidFill>
                  <a:srgbClr val="FF0000"/>
                </a:solidFill>
                <a:latin typeface="Times New Roman" panose="02020603050405020304" pitchFamily="18" charset="0"/>
                <a:cs typeface="Times New Roman" panose="02020603050405020304" pitchFamily="18" charset="0"/>
              </a:rPr>
              <a:t> </a:t>
            </a:r>
            <a:r>
              <a:rPr lang="zh-TW" altLang="zh-TW" sz="2200" dirty="0">
                <a:solidFill>
                  <a:srgbClr val="FF0000"/>
                </a:solidFill>
                <a:latin typeface="Times New Roman" panose="02020603050405020304" pitchFamily="18" charset="0"/>
                <a:cs typeface="Times New Roman" panose="02020603050405020304" pitchFamily="18" charset="0"/>
              </a:rPr>
              <a:t>值</a:t>
            </a:r>
            <a:r>
              <a:rPr lang="zh-TW" altLang="zh-TW" sz="2200" dirty="0">
                <a:solidFill>
                  <a:srgbClr val="FF0000"/>
                </a:solidFill>
              </a:rPr>
              <a:t>法</a:t>
            </a:r>
            <a:r>
              <a:rPr lang="zh-TW" altLang="en-US" sz="2200" dirty="0">
                <a:solidFill>
                  <a:srgbClr val="FF0000"/>
                </a:solidFill>
              </a:rPr>
              <a:t>的目的，特別主要是在抽樣風險對統計推論的評估上。</a:t>
            </a:r>
            <a:endParaRPr lang="zh-TW" altLang="zh-TW" sz="2200" dirty="0">
              <a:solidFill>
                <a:srgbClr val="FF0000"/>
              </a:solidFill>
            </a:endParaRPr>
          </a:p>
          <a:p>
            <a:pPr lvl="0"/>
            <a:r>
              <a:rPr lang="en-GB" altLang="zh-TW" sz="2200" i="1" dirty="0">
                <a:latin typeface="Times New Roman" panose="02020603050405020304" pitchFamily="18" charset="0"/>
                <a:cs typeface="Times New Roman" panose="02020603050405020304" pitchFamily="18" charset="0"/>
              </a:rPr>
              <a:t>p</a:t>
            </a:r>
            <a:r>
              <a:rPr lang="zh-TW" altLang="en-US" sz="2200" i="1" dirty="0">
                <a:latin typeface="Times New Roman" panose="02020603050405020304" pitchFamily="18" charset="0"/>
                <a:cs typeface="Times New Roman" panose="02020603050405020304" pitchFamily="18" charset="0"/>
              </a:rPr>
              <a:t> </a:t>
            </a:r>
            <a:r>
              <a:rPr lang="zh-TW" altLang="zh-TW" sz="2200" dirty="0">
                <a:latin typeface="Times New Roman" panose="02020603050405020304" pitchFamily="18" charset="0"/>
                <a:cs typeface="Times New Roman" panose="02020603050405020304" pitchFamily="18" charset="0"/>
              </a:rPr>
              <a:t>值</a:t>
            </a:r>
            <a:r>
              <a:rPr lang="zh-TW" altLang="zh-TW" sz="2200" dirty="0"/>
              <a:t>法並不量測被研究假設的真確機率或者資料被隨機產生的機率。</a:t>
            </a:r>
            <a:endParaRPr lang="en-US" altLang="zh-TW" sz="2200" dirty="0"/>
          </a:p>
          <a:p>
            <a:pPr marL="0" lvl="0" indent="0">
              <a:spcAft>
                <a:spcPts val="600"/>
              </a:spcAft>
              <a:buNone/>
            </a:pPr>
            <a:r>
              <a:rPr lang="zh-TW" altLang="en-US" sz="2200" dirty="0">
                <a:solidFill>
                  <a:srgbClr val="FF0000"/>
                </a:solidFill>
              </a:rPr>
              <a:t>→  </a:t>
            </a:r>
            <a:r>
              <a:rPr lang="en-GB" altLang="zh-TW" sz="2200" i="1" dirty="0">
                <a:solidFill>
                  <a:srgbClr val="FF0000"/>
                </a:solidFill>
                <a:latin typeface="Times New Roman" panose="02020603050405020304" pitchFamily="18" charset="0"/>
                <a:cs typeface="Times New Roman" panose="02020603050405020304" pitchFamily="18" charset="0"/>
              </a:rPr>
              <a:t>p</a:t>
            </a:r>
            <a:r>
              <a:rPr lang="zh-TW" altLang="en-US" sz="2200" i="1" dirty="0">
                <a:solidFill>
                  <a:srgbClr val="FF0000"/>
                </a:solidFill>
                <a:latin typeface="Times New Roman" panose="02020603050405020304" pitchFamily="18" charset="0"/>
                <a:cs typeface="Times New Roman" panose="02020603050405020304" pitchFamily="18" charset="0"/>
              </a:rPr>
              <a:t> </a:t>
            </a:r>
            <a:r>
              <a:rPr lang="zh-TW" altLang="zh-TW" sz="2200" dirty="0">
                <a:solidFill>
                  <a:srgbClr val="FF0000"/>
                </a:solidFill>
                <a:latin typeface="Times New Roman" panose="02020603050405020304" pitchFamily="18" charset="0"/>
                <a:cs typeface="Times New Roman" panose="02020603050405020304" pitchFamily="18" charset="0"/>
              </a:rPr>
              <a:t>值</a:t>
            </a:r>
            <a:r>
              <a:rPr lang="zh-TW" altLang="zh-TW" sz="2200" dirty="0">
                <a:solidFill>
                  <a:srgbClr val="FF0000"/>
                </a:solidFill>
              </a:rPr>
              <a:t>法</a:t>
            </a:r>
            <a:r>
              <a:rPr lang="zh-TW" altLang="en-US" sz="2200" dirty="0">
                <a:solidFill>
                  <a:srgbClr val="FF0000"/>
                </a:solidFill>
              </a:rPr>
              <a:t>是評估思想實驗的結果，是基於一次或少數次抽樣資料來推論。</a:t>
            </a:r>
            <a:endParaRPr lang="zh-TW" altLang="zh-TW" sz="2200" dirty="0"/>
          </a:p>
          <a:p>
            <a:pPr lvl="0"/>
            <a:r>
              <a:rPr lang="zh-TW" altLang="zh-TW" sz="2200" dirty="0"/>
              <a:t>不能單憑</a:t>
            </a:r>
            <a:r>
              <a:rPr lang="en-US" altLang="zh-TW" sz="2200" dirty="0"/>
              <a:t> </a:t>
            </a:r>
            <a:r>
              <a:rPr lang="en-GB" altLang="zh-TW" sz="2200" i="1" dirty="0">
                <a:latin typeface="Times New Roman" panose="02020603050405020304" pitchFamily="18" charset="0"/>
                <a:cs typeface="Times New Roman" panose="02020603050405020304" pitchFamily="18" charset="0"/>
              </a:rPr>
              <a:t>p</a:t>
            </a:r>
            <a:r>
              <a:rPr lang="zh-TW" altLang="en-US" sz="2200" i="1" dirty="0">
                <a:latin typeface="Times New Roman" panose="02020603050405020304" pitchFamily="18" charset="0"/>
                <a:cs typeface="Times New Roman" panose="02020603050405020304" pitchFamily="18" charset="0"/>
              </a:rPr>
              <a:t> </a:t>
            </a:r>
            <a:r>
              <a:rPr lang="zh-TW" altLang="zh-TW" sz="2200" dirty="0">
                <a:latin typeface="Times New Roman" panose="02020603050405020304" pitchFamily="18" charset="0"/>
                <a:cs typeface="Times New Roman" panose="02020603050405020304" pitchFamily="18" charset="0"/>
              </a:rPr>
              <a:t>值</a:t>
            </a:r>
            <a:r>
              <a:rPr lang="zh-TW" altLang="zh-TW" sz="2200" dirty="0"/>
              <a:t>是否通過某個門檻值來產生科學結論和商業或政策決定。</a:t>
            </a:r>
            <a:endParaRPr lang="en-US" altLang="zh-TW" sz="2200" dirty="0"/>
          </a:p>
          <a:p>
            <a:pPr marL="0" lvl="0" indent="0">
              <a:spcAft>
                <a:spcPts val="600"/>
              </a:spcAft>
              <a:buNone/>
            </a:pPr>
            <a:r>
              <a:rPr lang="zh-TW" altLang="en-US" sz="2200" dirty="0">
                <a:solidFill>
                  <a:srgbClr val="FF0000"/>
                </a:solidFill>
              </a:rPr>
              <a:t>→ </a:t>
            </a:r>
            <a:r>
              <a:rPr lang="en-GB" altLang="zh-TW" sz="2200" i="1" dirty="0">
                <a:solidFill>
                  <a:srgbClr val="FF0000"/>
                </a:solidFill>
                <a:latin typeface="Times New Roman" panose="02020603050405020304" pitchFamily="18" charset="0"/>
                <a:cs typeface="Times New Roman" panose="02020603050405020304" pitchFamily="18" charset="0"/>
              </a:rPr>
              <a:t>p</a:t>
            </a:r>
            <a:r>
              <a:rPr lang="zh-TW" altLang="en-US" sz="2200" i="1" dirty="0">
                <a:solidFill>
                  <a:srgbClr val="FF0000"/>
                </a:solidFill>
                <a:latin typeface="Times New Roman" panose="02020603050405020304" pitchFamily="18" charset="0"/>
                <a:cs typeface="Times New Roman" panose="02020603050405020304" pitchFamily="18" charset="0"/>
              </a:rPr>
              <a:t> </a:t>
            </a:r>
            <a:r>
              <a:rPr lang="zh-TW" altLang="zh-TW" sz="2200" dirty="0">
                <a:solidFill>
                  <a:srgbClr val="FF0000"/>
                </a:solidFill>
                <a:latin typeface="Times New Roman" panose="02020603050405020304" pitchFamily="18" charset="0"/>
                <a:cs typeface="Times New Roman" panose="02020603050405020304" pitchFamily="18" charset="0"/>
              </a:rPr>
              <a:t>值</a:t>
            </a:r>
            <a:r>
              <a:rPr lang="zh-TW" altLang="zh-TW" sz="2200" dirty="0">
                <a:solidFill>
                  <a:srgbClr val="FF0000"/>
                </a:solidFill>
              </a:rPr>
              <a:t>法</a:t>
            </a:r>
            <a:r>
              <a:rPr lang="zh-TW" altLang="en-US" sz="2200" dirty="0">
                <a:solidFill>
                  <a:srgbClr val="FF0000"/>
                </a:solidFill>
              </a:rPr>
              <a:t>從未主張某種門檻值是神聖的，都是依決策風險的損益評估決定。</a:t>
            </a:r>
            <a:endParaRPr lang="zh-TW" altLang="zh-TW" sz="2200" dirty="0"/>
          </a:p>
          <a:p>
            <a:r>
              <a:rPr lang="zh-TW" altLang="zh-TW" sz="2200" dirty="0"/>
              <a:t>妥適的</a:t>
            </a:r>
            <a:r>
              <a:rPr lang="en-US" altLang="zh-TW" sz="2200" dirty="0"/>
              <a:t>[</a:t>
            </a:r>
            <a:r>
              <a:rPr lang="zh-TW" altLang="zh-TW" sz="2200" dirty="0"/>
              <a:t>統計</a:t>
            </a:r>
            <a:r>
              <a:rPr lang="en-US" altLang="zh-TW" sz="2200" dirty="0"/>
              <a:t>]</a:t>
            </a:r>
            <a:r>
              <a:rPr lang="zh-TW" altLang="zh-TW" sz="2200" dirty="0"/>
              <a:t>推論需要完整的</a:t>
            </a:r>
            <a:r>
              <a:rPr lang="en-US" altLang="zh-TW" sz="2200" dirty="0"/>
              <a:t>[</a:t>
            </a:r>
            <a:r>
              <a:rPr lang="zh-TW" altLang="zh-TW" sz="2200" dirty="0"/>
              <a:t>分析</a:t>
            </a:r>
            <a:r>
              <a:rPr lang="en-US" altLang="zh-TW" sz="2200" dirty="0"/>
              <a:t>]</a:t>
            </a:r>
            <a:r>
              <a:rPr lang="zh-TW" altLang="zh-TW" sz="2200" dirty="0"/>
              <a:t>報告和全然的</a:t>
            </a:r>
            <a:r>
              <a:rPr lang="en-US" altLang="zh-TW" sz="2200" dirty="0"/>
              <a:t>[</a:t>
            </a:r>
            <a:r>
              <a:rPr lang="zh-TW" altLang="zh-TW" sz="2200" dirty="0"/>
              <a:t>程式</a:t>
            </a:r>
            <a:r>
              <a:rPr lang="en-US" altLang="zh-TW" sz="2200" dirty="0"/>
              <a:t>]</a:t>
            </a:r>
            <a:r>
              <a:rPr lang="zh-TW" altLang="zh-TW" sz="2200" dirty="0"/>
              <a:t>透明。</a:t>
            </a:r>
            <a:endParaRPr lang="en-US" altLang="zh-TW" sz="2200" dirty="0"/>
          </a:p>
          <a:p>
            <a:pPr marL="0" indent="0">
              <a:spcAft>
                <a:spcPts val="600"/>
              </a:spcAft>
              <a:buNone/>
            </a:pPr>
            <a:r>
              <a:rPr lang="zh-TW" altLang="en-US" sz="2200" dirty="0">
                <a:solidFill>
                  <a:srgbClr val="FF0000"/>
                </a:solidFill>
              </a:rPr>
              <a:t>→ 這從來沒有人反對過。</a:t>
            </a:r>
            <a:endParaRPr lang="zh-TW" altLang="zh-TW" sz="2200" dirty="0"/>
          </a:p>
          <a:p>
            <a:r>
              <a:rPr lang="en-GB" altLang="zh-TW" sz="2200" i="1" dirty="0">
                <a:latin typeface="Times New Roman" panose="02020603050405020304" pitchFamily="18" charset="0"/>
                <a:cs typeface="Times New Roman" panose="02020603050405020304" pitchFamily="18" charset="0"/>
              </a:rPr>
              <a:t>p</a:t>
            </a:r>
            <a:r>
              <a:rPr lang="zh-TW" altLang="en-US" sz="2200" i="1" dirty="0">
                <a:latin typeface="Times New Roman" panose="02020603050405020304" pitchFamily="18" charset="0"/>
                <a:cs typeface="Times New Roman" panose="02020603050405020304" pitchFamily="18" charset="0"/>
              </a:rPr>
              <a:t> </a:t>
            </a:r>
            <a:r>
              <a:rPr lang="zh-TW" altLang="zh-TW" sz="2200" dirty="0">
                <a:latin typeface="Times New Roman" panose="02020603050405020304" pitchFamily="18" charset="0"/>
                <a:cs typeface="Times New Roman" panose="02020603050405020304" pitchFamily="18" charset="0"/>
              </a:rPr>
              <a:t>值</a:t>
            </a:r>
            <a:r>
              <a:rPr lang="zh-TW" altLang="zh-TW" sz="2200" dirty="0"/>
              <a:t>或者顯著水準，並不量測一個統計發現的效果大小或重要性高低。</a:t>
            </a:r>
            <a:endParaRPr lang="en-US" altLang="zh-TW" sz="2200" dirty="0"/>
          </a:p>
          <a:p>
            <a:pPr marL="0" indent="0">
              <a:spcAft>
                <a:spcPts val="600"/>
              </a:spcAft>
              <a:buNone/>
            </a:pPr>
            <a:r>
              <a:rPr lang="zh-TW" altLang="en-US" sz="2200" dirty="0">
                <a:solidFill>
                  <a:srgbClr val="FF0000"/>
                </a:solidFill>
              </a:rPr>
              <a:t>→ 從數學上雖說如此，但此說法太過簡略模糊，意義不大。</a:t>
            </a:r>
            <a:endParaRPr lang="en-US" altLang="zh-TW" sz="2200" dirty="0"/>
          </a:p>
          <a:p>
            <a:r>
              <a:rPr lang="en-GB" altLang="zh-TW" sz="2200" i="1" dirty="0">
                <a:latin typeface="Times New Roman" panose="02020603050405020304" pitchFamily="18" charset="0"/>
                <a:cs typeface="Times New Roman" panose="02020603050405020304" pitchFamily="18" charset="0"/>
              </a:rPr>
              <a:t>p</a:t>
            </a:r>
            <a:r>
              <a:rPr lang="zh-TW" altLang="en-US" sz="2200" i="1" dirty="0">
                <a:latin typeface="Times New Roman" panose="02020603050405020304" pitchFamily="18" charset="0"/>
                <a:cs typeface="Times New Roman" panose="02020603050405020304" pitchFamily="18" charset="0"/>
              </a:rPr>
              <a:t> </a:t>
            </a:r>
            <a:r>
              <a:rPr lang="zh-TW" altLang="zh-TW" sz="2200" dirty="0">
                <a:latin typeface="Times New Roman" panose="02020603050405020304" pitchFamily="18" charset="0"/>
                <a:cs typeface="Times New Roman" panose="02020603050405020304" pitchFamily="18" charset="0"/>
              </a:rPr>
              <a:t>值</a:t>
            </a:r>
            <a:r>
              <a:rPr lang="zh-TW" altLang="zh-TW" sz="2200" dirty="0"/>
              <a:t>本身並不提供一個模型或假設在評價證據好壞上的量測值。</a:t>
            </a:r>
            <a:endParaRPr lang="en-US" altLang="zh-TW" sz="2200" dirty="0"/>
          </a:p>
          <a:p>
            <a:pPr marL="0" indent="0">
              <a:buNone/>
            </a:pPr>
            <a:r>
              <a:rPr lang="zh-TW" altLang="en-US" sz="2200" dirty="0">
                <a:solidFill>
                  <a:srgbClr val="FF0000"/>
                </a:solidFill>
              </a:rPr>
              <a:t>→ 這端視模型或假設的證據設定，也很難一概而論。</a:t>
            </a:r>
            <a:endParaRPr lang="en-US" altLang="zh-TW" sz="2200" dirty="0"/>
          </a:p>
          <a:p>
            <a:pPr marL="0" indent="0">
              <a:buNone/>
            </a:pPr>
            <a:endParaRPr lang="zh-TW" altLang="zh-TW" sz="2400" dirty="0"/>
          </a:p>
          <a:p>
            <a:pPr marL="0" indent="0">
              <a:buNone/>
            </a:pPr>
            <a:endParaRPr lang="en-US" altLang="zh-TW" sz="2000" dirty="0"/>
          </a:p>
          <a:p>
            <a:pPr marL="0" indent="0">
              <a:buNone/>
            </a:pP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971512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803798"/>
          </a:xfrm>
        </p:spPr>
        <p:txBody>
          <a:bodyPr>
            <a:normAutofit/>
          </a:bodyPr>
          <a:lstStyle/>
          <a:p>
            <a:pPr fontAlgn="ct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3200" dirty="0">
                <a:latin typeface="微軟正黑體" panose="020B0604030504040204" pitchFamily="34" charset="-120"/>
                <a:ea typeface="微軟正黑體" panose="020B0604030504040204" pitchFamily="34" charset="-120"/>
              </a:rPr>
              <a:t>假設檢定中的判定標準即為 </a:t>
            </a:r>
            <a:r>
              <a:rPr lang="en-US" altLang="zh-TW" sz="3200" i="1" dirty="0">
                <a:latin typeface="Times New Roman" panose="02020603050405020304" pitchFamily="18" charset="0"/>
                <a:ea typeface="SimSun" panose="02010600030101010101" pitchFamily="2" charset="-122"/>
                <a:cs typeface="Times New Roman" panose="02020603050405020304" pitchFamily="18" charset="0"/>
              </a:rPr>
              <a:t>p</a:t>
            </a:r>
            <a:r>
              <a:rPr lang="zh-TW" altLang="en-US" sz="3200" i="1" dirty="0">
                <a:latin typeface="Times New Roman" panose="02020603050405020304" pitchFamily="18" charset="0"/>
                <a:ea typeface="SimSun" panose="02010600030101010101" pitchFamily="2" charset="-122"/>
                <a:cs typeface="Times New Roman" panose="02020603050405020304" pitchFamily="18" charset="0"/>
              </a:rPr>
              <a:t> </a:t>
            </a:r>
            <a:r>
              <a:rPr lang="zh-TW" altLang="en-US" sz="3200" dirty="0">
                <a:latin typeface="微軟正黑體" panose="020B0604030504040204" pitchFamily="34" charset="-120"/>
                <a:ea typeface="微軟正黑體" panose="020B0604030504040204" pitchFamily="34" charset="-120"/>
              </a:rPr>
              <a:t>值法</a:t>
            </a:r>
            <a:endParaRPr lang="en-US" altLang="zh-TW"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409306"/>
            <a:ext cx="10515600" cy="5052767"/>
          </a:xfrm>
        </p:spPr>
        <p:txBody>
          <a:bodyPr>
            <a:normAutofit/>
          </a:bodyPr>
          <a:lstStyle/>
          <a:p>
            <a:pPr>
              <a:lnSpc>
                <a:spcPct val="120000"/>
              </a:lnSpc>
            </a:pPr>
            <a:r>
              <a:rPr lang="zh-TW" altLang="en-US" sz="2400" dirty="0">
                <a:latin typeface="Times New Roman" panose="02020603050405020304" pitchFamily="18" charset="0"/>
                <a:cs typeface="Times New Roman" panose="02020603050405020304" pitchFamily="18" charset="0"/>
              </a:rPr>
              <a:t> </a:t>
            </a:r>
            <a:r>
              <a:rPr lang="en-GB" altLang="zh-TW" sz="2400" i="1" dirty="0">
                <a:latin typeface="Times New Roman" panose="02020603050405020304" pitchFamily="18" charset="0"/>
                <a:cs typeface="Times New Roman" panose="02020603050405020304" pitchFamily="18" charset="0"/>
              </a:rPr>
              <a:t>p</a:t>
            </a:r>
            <a:r>
              <a:rPr lang="zh-TW" altLang="en-US"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值法</a:t>
            </a:r>
            <a:r>
              <a:rPr lang="zh-TW" altLang="en-US" sz="2400" dirty="0">
                <a:latin typeface="Times New Roman" panose="02020603050405020304" pitchFamily="18" charset="0"/>
                <a:cs typeface="Times New Roman" panose="02020603050405020304" pitchFamily="18" charset="0"/>
              </a:rPr>
              <a:t>是進行假設檢定的判定標準，為一思想實驗，基於已實現的樣本資訊，來針對母體中未知但固定的統計量或參數進行推論的決策判斷。</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推論的目標有正確答案，不管母體可不可得。</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已知資訊只有隨機抽樣出來的樣本，假設其為公正的抽樣。</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樣本統計量或參數都受到隨機抽樣操作</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即僅是母體的部分樣本</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而成為一隨機變數，因此具有抽樣分配。</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en-GB" altLang="zh-TW" sz="2400" i="1" dirty="0">
                <a:latin typeface="Times New Roman" panose="02020603050405020304" pitchFamily="18" charset="0"/>
                <a:cs typeface="Times New Roman" panose="02020603050405020304" pitchFamily="18" charset="0"/>
              </a:rPr>
              <a:t>p</a:t>
            </a:r>
            <a:r>
              <a:rPr lang="zh-TW" altLang="en-US" sz="2400" i="1"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值</a:t>
            </a:r>
            <a:r>
              <a:rPr lang="zh-TW" altLang="zh-TW" sz="2400" dirty="0"/>
              <a:t>法</a:t>
            </a:r>
            <a:r>
              <a:rPr lang="zh-TW" altLang="en-US" sz="2400" dirty="0"/>
              <a:t>的基礎，就在於母體</a:t>
            </a:r>
            <a:r>
              <a:rPr lang="zh-TW" altLang="en-US" sz="2400" dirty="0">
                <a:latin typeface="Times New Roman" panose="02020603050405020304" pitchFamily="18" charset="0"/>
                <a:cs typeface="Times New Roman" panose="02020603050405020304" pitchFamily="18" charset="0"/>
              </a:rPr>
              <a:t>統計量</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參數</a:t>
            </a:r>
            <a:r>
              <a:rPr lang="en-US" altLang="zh-TW" sz="2400" dirty="0">
                <a:latin typeface="Times New Roman" panose="02020603050405020304" pitchFamily="18" charset="0"/>
                <a:cs typeface="Times New Roman" panose="02020603050405020304" pitchFamily="18" charset="0"/>
              </a:rPr>
              <a:t>)</a:t>
            </a:r>
            <a:r>
              <a:rPr lang="zh-TW" altLang="en-US" sz="2400" dirty="0"/>
              <a:t>與樣本統計量</a:t>
            </a:r>
            <a:r>
              <a:rPr lang="en-US" altLang="zh-TW" sz="2400" dirty="0"/>
              <a:t>(</a:t>
            </a:r>
            <a:r>
              <a:rPr lang="zh-TW" altLang="en-US" sz="2400" dirty="0"/>
              <a:t>參數</a:t>
            </a:r>
            <a:r>
              <a:rPr lang="en-US" altLang="zh-TW" sz="2400" dirty="0"/>
              <a:t>)</a:t>
            </a:r>
            <a:r>
              <a:rPr lang="zh-TW" altLang="en-US" sz="2400" dirty="0"/>
              <a:t>的抽樣分配性質之間的數理聯繫性。因此可以針對欲檢驗的母體統計量</a:t>
            </a:r>
            <a:r>
              <a:rPr lang="en-US" altLang="zh-TW" sz="2400" dirty="0"/>
              <a:t>(</a:t>
            </a:r>
            <a:r>
              <a:rPr lang="zh-TW" altLang="en-US" sz="2400" dirty="0"/>
              <a:t>參數</a:t>
            </a:r>
            <a:r>
              <a:rPr lang="en-US" altLang="zh-TW" sz="2400" dirty="0"/>
              <a:t>)</a:t>
            </a:r>
            <a:r>
              <a:rPr lang="zh-TW" altLang="en-US" sz="2400" dirty="0"/>
              <a:t>假設，透過抽樣分配的機率評估，來評量已發生證據可能性，藉以對於母體統計量</a:t>
            </a:r>
            <a:r>
              <a:rPr lang="en-US" altLang="zh-TW" sz="2400" dirty="0"/>
              <a:t>(</a:t>
            </a:r>
            <a:r>
              <a:rPr lang="zh-TW" altLang="en-US" sz="2400" dirty="0"/>
              <a:t>參數</a:t>
            </a:r>
            <a:r>
              <a:rPr lang="en-US" altLang="zh-TW" sz="2400" dirty="0"/>
              <a:t>)</a:t>
            </a:r>
            <a:r>
              <a:rPr lang="zh-TW" altLang="en-US" sz="2400" dirty="0"/>
              <a:t>假設做出統計</a:t>
            </a:r>
            <a:r>
              <a:rPr lang="zh-TW" altLang="en-US" sz="2400" dirty="0">
                <a:latin typeface="Times New Roman" panose="02020603050405020304" pitchFamily="18" charset="0"/>
                <a:cs typeface="Times New Roman" panose="02020603050405020304" pitchFamily="18" charset="0"/>
              </a:rPr>
              <a:t>推論的決策判斷，而任一決策都承受抽樣風險帶來的損失。</a:t>
            </a:r>
            <a:endParaRPr lang="en-US" altLang="zh-TW" sz="2400" dirty="0">
              <a:latin typeface="Times New Roman" panose="02020603050405020304" pitchFamily="18" charset="0"/>
              <a:cs typeface="Times New Roman" panose="02020603050405020304" pitchFamily="18" charset="0"/>
            </a:endParaRPr>
          </a:p>
          <a:p>
            <a:pPr>
              <a:lnSpc>
                <a:spcPct val="120000"/>
              </a:lnSpc>
            </a:pPr>
            <a:endParaRPr lang="en-US" altLang="zh-TW" sz="2400" dirty="0">
              <a:latin typeface="Times New Roman" panose="02020603050405020304" pitchFamily="18" charset="0"/>
              <a:cs typeface="Times New Roman" panose="02020603050405020304" pitchFamily="18" charset="0"/>
            </a:endParaRPr>
          </a:p>
          <a:p>
            <a:pPr>
              <a:lnSpc>
                <a:spcPct val="120000"/>
              </a:lnSpc>
            </a:pPr>
            <a:endParaRPr lang="en-US" altLang="zh-TW" sz="2600" dirty="0">
              <a:latin typeface="Times New Roman" panose="02020603050405020304" pitchFamily="18" charset="0"/>
              <a:cs typeface="Times New Roman" panose="02020603050405020304" pitchFamily="18" charset="0"/>
            </a:endParaRPr>
          </a:p>
          <a:p>
            <a:pPr marL="0" indent="0">
              <a:lnSpc>
                <a:spcPct val="120000"/>
              </a:lnSpc>
              <a:buNone/>
            </a:pPr>
            <a:endParaRPr lang="en-US" altLang="zh-TW" sz="2600" dirty="0">
              <a:latin typeface="Times New Roman" panose="02020603050405020304" pitchFamily="18" charset="0"/>
              <a:cs typeface="Times New Roman" panose="02020603050405020304" pitchFamily="18" charset="0"/>
            </a:endParaRPr>
          </a:p>
          <a:p>
            <a:pPr marL="0" indent="0">
              <a:lnSpc>
                <a:spcPct val="120000"/>
              </a:lnSpc>
              <a:buNone/>
            </a:pP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3680201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599" y="452388"/>
            <a:ext cx="10810875" cy="862149"/>
          </a:xfrm>
        </p:spPr>
        <p:txBody>
          <a:bodyPr>
            <a:normAutofit/>
          </a:bodyPr>
          <a:lstStyle/>
          <a:p>
            <a:pPr fontAlgn="ctr"/>
            <a:r>
              <a:rPr lang="zh-TW" altLang="en-US" sz="3200" dirty="0">
                <a:latin typeface="微軟正黑體" panose="020B0604030504040204" pitchFamily="34" charset="-120"/>
                <a:ea typeface="微軟正黑體" panose="020B0604030504040204" pitchFamily="34" charset="-120"/>
              </a:rPr>
              <a:t> 母體參數</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定值</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與樣本參數</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變數</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的抽樣分配</a:t>
            </a:r>
          </a:p>
        </p:txBody>
      </p:sp>
      <p:pic>
        <p:nvPicPr>
          <p:cNvPr id="10" name="內容版面配置區 9"/>
          <p:cNvPicPr>
            <a:picLocks noGrp="1" noChangeAspect="1"/>
          </p:cNvPicPr>
          <p:nvPr>
            <p:ph sz="half" idx="2"/>
          </p:nvPr>
        </p:nvPicPr>
        <p:blipFill>
          <a:blip r:embed="rId3"/>
          <a:stretch>
            <a:fillRect/>
          </a:stretch>
        </p:blipFill>
        <p:spPr>
          <a:xfrm>
            <a:off x="7257617" y="5192626"/>
            <a:ext cx="1201016" cy="1255885"/>
          </a:xfrm>
          <a:prstGeom prst="rect">
            <a:avLst/>
          </a:prstGeom>
        </p:spPr>
      </p:pic>
      <p:sp>
        <p:nvSpPr>
          <p:cNvPr id="5" name="橢圓 4"/>
          <p:cNvSpPr/>
          <p:nvPr/>
        </p:nvSpPr>
        <p:spPr>
          <a:xfrm>
            <a:off x="1904214" y="2582944"/>
            <a:ext cx="2719633" cy="2766767"/>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橢圓 5"/>
          <p:cNvSpPr/>
          <p:nvPr/>
        </p:nvSpPr>
        <p:spPr>
          <a:xfrm>
            <a:off x="7143751" y="1890712"/>
            <a:ext cx="1190625" cy="1243013"/>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橢圓 8"/>
          <p:cNvSpPr/>
          <p:nvPr/>
        </p:nvSpPr>
        <p:spPr>
          <a:xfrm>
            <a:off x="7186614" y="3198812"/>
            <a:ext cx="1204912" cy="1216026"/>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2" name="直線接點 11"/>
          <p:cNvCxnSpPr/>
          <p:nvPr/>
        </p:nvCxnSpPr>
        <p:spPr>
          <a:xfrm>
            <a:off x="7789070" y="4514850"/>
            <a:ext cx="0" cy="557213"/>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單箭頭接點 14"/>
          <p:cNvCxnSpPr>
            <a:stCxn id="5" idx="6"/>
            <a:endCxn id="6" idx="2"/>
          </p:cNvCxnSpPr>
          <p:nvPr/>
        </p:nvCxnSpPr>
        <p:spPr>
          <a:xfrm flipV="1">
            <a:off x="4623847" y="2512219"/>
            <a:ext cx="2519904" cy="1454109"/>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單箭頭接點 16"/>
          <p:cNvCxnSpPr/>
          <p:nvPr/>
        </p:nvCxnSpPr>
        <p:spPr>
          <a:xfrm flipV="1">
            <a:off x="4666710" y="3955256"/>
            <a:ext cx="2477041" cy="11072"/>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endCxn id="10" idx="1"/>
          </p:cNvCxnSpPr>
          <p:nvPr/>
        </p:nvCxnSpPr>
        <p:spPr>
          <a:xfrm>
            <a:off x="4666710" y="4001294"/>
            <a:ext cx="2590907" cy="1819275"/>
          </a:xfrm>
          <a:prstGeom prst="straightConnector1">
            <a:avLst/>
          </a:prstGeom>
          <a:ln w="317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文字方塊 22"/>
          <p:cNvSpPr txBox="1"/>
          <p:nvPr/>
        </p:nvSpPr>
        <p:spPr>
          <a:xfrm>
            <a:off x="2566054" y="1890712"/>
            <a:ext cx="1176880" cy="677108"/>
          </a:xfrm>
          <a:prstGeom prst="rect">
            <a:avLst/>
          </a:prstGeom>
          <a:noFill/>
        </p:spPr>
        <p:txBody>
          <a:bodyPr wrap="square" rtlCol="0">
            <a:spAutoFit/>
          </a:bodyPr>
          <a:lstStyle/>
          <a:p>
            <a:r>
              <a:rPr lang="zh-TW" altLang="en-US" dirty="0"/>
              <a:t>母體樣本</a:t>
            </a:r>
            <a:endParaRPr lang="en-US" altLang="zh-TW" dirty="0"/>
          </a:p>
          <a:p>
            <a:r>
              <a:rPr lang="zh-TW" altLang="en-US" dirty="0"/>
              <a:t>樣本數 </a:t>
            </a:r>
            <a:r>
              <a:rPr lang="en-US" altLang="zh-TW" sz="2000" i="1" dirty="0">
                <a:latin typeface="Times New Roman" panose="02020603050405020304" pitchFamily="18" charset="0"/>
                <a:cs typeface="Times New Roman" panose="02020603050405020304" pitchFamily="18" charset="0"/>
              </a:rPr>
              <a:t>N</a:t>
            </a:r>
            <a:endParaRPr lang="zh-TW" altLang="en-US" sz="2000" i="1" dirty="0">
              <a:latin typeface="Times New Roman" panose="02020603050405020304" pitchFamily="18" charset="0"/>
              <a:cs typeface="Times New Roman" panose="02020603050405020304" pitchFamily="18" charset="0"/>
            </a:endParaRPr>
          </a:p>
        </p:txBody>
      </p:sp>
      <p:sp>
        <p:nvSpPr>
          <p:cNvPr id="24" name="文字方塊 23"/>
          <p:cNvSpPr txBox="1"/>
          <p:nvPr/>
        </p:nvSpPr>
        <p:spPr>
          <a:xfrm>
            <a:off x="7143751" y="1770149"/>
            <a:ext cx="1462520" cy="369332"/>
          </a:xfrm>
          <a:prstGeom prst="rect">
            <a:avLst/>
          </a:prstGeom>
          <a:noFill/>
        </p:spPr>
        <p:txBody>
          <a:bodyPr wrap="square" rtlCol="0">
            <a:spAutoFit/>
          </a:bodyPr>
          <a:lstStyle/>
          <a:p>
            <a:r>
              <a:rPr lang="zh-TW" altLang="en-US" dirty="0"/>
              <a:t>抽樣樣本一</a:t>
            </a:r>
          </a:p>
        </p:txBody>
      </p:sp>
      <p:sp>
        <p:nvSpPr>
          <p:cNvPr id="25" name="文字方塊 24"/>
          <p:cNvSpPr txBox="1"/>
          <p:nvPr/>
        </p:nvSpPr>
        <p:spPr>
          <a:xfrm>
            <a:off x="7085814" y="3078364"/>
            <a:ext cx="1462520" cy="369332"/>
          </a:xfrm>
          <a:prstGeom prst="rect">
            <a:avLst/>
          </a:prstGeom>
          <a:noFill/>
        </p:spPr>
        <p:txBody>
          <a:bodyPr wrap="square" rtlCol="0">
            <a:spAutoFit/>
          </a:bodyPr>
          <a:lstStyle/>
          <a:p>
            <a:r>
              <a:rPr lang="zh-TW" altLang="en-US" dirty="0"/>
              <a:t>抽樣樣本二</a:t>
            </a:r>
          </a:p>
        </p:txBody>
      </p:sp>
      <p:sp>
        <p:nvSpPr>
          <p:cNvPr id="26" name="文字方塊 25"/>
          <p:cNvSpPr txBox="1"/>
          <p:nvPr/>
        </p:nvSpPr>
        <p:spPr>
          <a:xfrm>
            <a:off x="7143751" y="5040033"/>
            <a:ext cx="1462520" cy="400110"/>
          </a:xfrm>
          <a:prstGeom prst="rect">
            <a:avLst/>
          </a:prstGeom>
          <a:noFill/>
        </p:spPr>
        <p:txBody>
          <a:bodyPr wrap="square" rtlCol="0">
            <a:spAutoFit/>
          </a:bodyPr>
          <a:lstStyle/>
          <a:p>
            <a:r>
              <a:rPr lang="zh-TW" altLang="en-US" dirty="0"/>
              <a:t>抽樣樣本</a:t>
            </a:r>
            <a:r>
              <a:rPr lang="en-US" altLang="zh-TW" sz="2000" i="1" dirty="0">
                <a:latin typeface="Times New Roman" panose="02020603050405020304" pitchFamily="18" charset="0"/>
                <a:cs typeface="Times New Roman" panose="02020603050405020304" pitchFamily="18" charset="0"/>
              </a:rPr>
              <a:t>M</a:t>
            </a:r>
            <a:endParaRPr lang="zh-TW" altLang="en-US" sz="2000" i="1" dirty="0">
              <a:latin typeface="Times New Roman" panose="02020603050405020304" pitchFamily="18" charset="0"/>
              <a:cs typeface="Times New Roman" panose="02020603050405020304" pitchFamily="18" charset="0"/>
            </a:endParaRPr>
          </a:p>
        </p:txBody>
      </p:sp>
      <p:sp>
        <p:nvSpPr>
          <p:cNvPr id="27" name="文字方塊 26"/>
          <p:cNvSpPr txBox="1"/>
          <p:nvPr/>
        </p:nvSpPr>
        <p:spPr>
          <a:xfrm>
            <a:off x="5222365" y="2081914"/>
            <a:ext cx="1176691" cy="954107"/>
          </a:xfrm>
          <a:prstGeom prst="rect">
            <a:avLst/>
          </a:prstGeom>
          <a:noFill/>
        </p:spPr>
        <p:txBody>
          <a:bodyPr wrap="square" rtlCol="0">
            <a:spAutoFit/>
          </a:bodyPr>
          <a:lstStyle/>
          <a:p>
            <a:r>
              <a:rPr lang="zh-TW" altLang="en-US" b="1" dirty="0">
                <a:solidFill>
                  <a:srgbClr val="FF0000"/>
                </a:solidFill>
                <a:latin typeface="Times New Roman" panose="02020603050405020304" pitchFamily="18" charset="0"/>
                <a:cs typeface="Times New Roman" panose="02020603050405020304" pitchFamily="18" charset="0"/>
              </a:rPr>
              <a:t>隨機抽樣</a:t>
            </a:r>
            <a:endParaRPr lang="en-US" altLang="zh-TW" b="1" dirty="0">
              <a:solidFill>
                <a:srgbClr val="FF0000"/>
              </a:solidFill>
              <a:latin typeface="Times New Roman" panose="02020603050405020304" pitchFamily="18" charset="0"/>
              <a:cs typeface="Times New Roman" panose="02020603050405020304" pitchFamily="18" charset="0"/>
            </a:endParaRPr>
          </a:p>
          <a:p>
            <a:r>
              <a:rPr lang="zh-TW" altLang="en-US" b="1" dirty="0">
                <a:solidFill>
                  <a:srgbClr val="FF0000"/>
                </a:solidFill>
                <a:latin typeface="Times New Roman" panose="02020603050405020304" pitchFamily="18" charset="0"/>
                <a:cs typeface="Times New Roman" panose="02020603050405020304" pitchFamily="18" charset="0"/>
              </a:rPr>
              <a:t>樣本數 </a:t>
            </a:r>
            <a:r>
              <a:rPr lang="en-US" altLang="zh-TW" sz="2000" i="1" dirty="0">
                <a:solidFill>
                  <a:srgbClr val="FF0000"/>
                </a:solidFill>
                <a:latin typeface="Times New Roman" panose="02020603050405020304" pitchFamily="18" charset="0"/>
                <a:cs typeface="Times New Roman" panose="02020603050405020304" pitchFamily="18" charset="0"/>
              </a:rPr>
              <a:t>n</a:t>
            </a:r>
          </a:p>
          <a:p>
            <a:r>
              <a:rPr lang="zh-TW" altLang="en-US" b="1" dirty="0">
                <a:solidFill>
                  <a:srgbClr val="FF0000"/>
                </a:solidFill>
                <a:latin typeface="Times New Roman" panose="02020603050405020304" pitchFamily="18" charset="0"/>
                <a:cs typeface="Times New Roman" panose="02020603050405020304" pitchFamily="18" charset="0"/>
              </a:rPr>
              <a:t>實驗數</a:t>
            </a:r>
            <a:r>
              <a:rPr lang="en-US" altLang="zh-TW" i="1" dirty="0">
                <a:solidFill>
                  <a:srgbClr val="FF0000"/>
                </a:solidFill>
                <a:latin typeface="Times New Roman" panose="02020603050405020304" pitchFamily="18" charset="0"/>
                <a:cs typeface="Times New Roman" panose="02020603050405020304" pitchFamily="18" charset="0"/>
              </a:rPr>
              <a:t>M</a:t>
            </a:r>
            <a:endParaRPr lang="zh-TW" altLang="en-US" i="1" dirty="0">
              <a:solidFill>
                <a:srgbClr val="FF0000"/>
              </a:solidFill>
              <a:latin typeface="Times New Roman" panose="02020603050405020304" pitchFamily="18" charset="0"/>
              <a:cs typeface="Times New Roman" panose="02020603050405020304" pitchFamily="18" charset="0"/>
            </a:endParaRPr>
          </a:p>
        </p:txBody>
      </p:sp>
      <p:cxnSp>
        <p:nvCxnSpPr>
          <p:cNvPr id="29" name="直線接點 28"/>
          <p:cNvCxnSpPr/>
          <p:nvPr/>
        </p:nvCxnSpPr>
        <p:spPr>
          <a:xfrm>
            <a:off x="5676900" y="3198812"/>
            <a:ext cx="12961" cy="17541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直線接點 30"/>
          <p:cNvCxnSpPr/>
          <p:nvPr/>
        </p:nvCxnSpPr>
        <p:spPr>
          <a:xfrm>
            <a:off x="5810711" y="3199130"/>
            <a:ext cx="12961" cy="17541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graphicFrame>
        <p:nvGraphicFramePr>
          <p:cNvPr id="33" name="物件 32"/>
          <p:cNvGraphicFramePr>
            <a:graphicFrameLocks noChangeAspect="1"/>
          </p:cNvGraphicFramePr>
          <p:nvPr>
            <p:extLst>
              <p:ext uri="{D42A27DB-BD31-4B8C-83A1-F6EECF244321}">
                <p14:modId xmlns:p14="http://schemas.microsoft.com/office/powerpoint/2010/main" val="1322152047"/>
              </p:ext>
            </p:extLst>
          </p:nvPr>
        </p:nvGraphicFramePr>
        <p:xfrm>
          <a:off x="2933290" y="3078364"/>
          <a:ext cx="708025" cy="419100"/>
        </p:xfrm>
        <a:graphic>
          <a:graphicData uri="http://schemas.openxmlformats.org/presentationml/2006/ole">
            <mc:AlternateContent xmlns:mc="http://schemas.openxmlformats.org/markup-compatibility/2006">
              <mc:Choice xmlns:v="urn:schemas-microsoft-com:vml" Requires="v">
                <p:oleObj spid="_x0000_s2675" name="Equation" r:id="rId4" imgW="444240" imgH="253800" progId="Equation.DSMT4">
                  <p:embed/>
                </p:oleObj>
              </mc:Choice>
              <mc:Fallback>
                <p:oleObj name="Equation" r:id="rId4" imgW="444240" imgH="253800" progId="Equation.DSMT4">
                  <p:embed/>
                  <p:pic>
                    <p:nvPicPr>
                      <p:cNvPr id="0" name="Object 1"/>
                      <p:cNvPicPr>
                        <a:picLocks noChangeAspect="1" noChangeArrowheads="1"/>
                      </p:cNvPicPr>
                      <p:nvPr/>
                    </p:nvPicPr>
                    <p:blipFill>
                      <a:blip r:embed="rId5"/>
                      <a:srcRect/>
                      <a:stretch>
                        <a:fillRect/>
                      </a:stretch>
                    </p:blipFill>
                    <p:spPr bwMode="auto">
                      <a:xfrm>
                        <a:off x="2933290" y="3078364"/>
                        <a:ext cx="708025" cy="419100"/>
                      </a:xfrm>
                      <a:prstGeom prst="rect">
                        <a:avLst/>
                      </a:prstGeom>
                      <a:noFill/>
                    </p:spPr>
                  </p:pic>
                </p:oleObj>
              </mc:Fallback>
            </mc:AlternateContent>
          </a:graphicData>
        </a:graphic>
      </p:graphicFrame>
      <p:graphicFrame>
        <p:nvGraphicFramePr>
          <p:cNvPr id="36" name="物件 35"/>
          <p:cNvGraphicFramePr>
            <a:graphicFrameLocks noChangeAspect="1"/>
          </p:cNvGraphicFramePr>
          <p:nvPr>
            <p:extLst>
              <p:ext uri="{D42A27DB-BD31-4B8C-83A1-F6EECF244321}">
                <p14:modId xmlns:p14="http://schemas.microsoft.com/office/powerpoint/2010/main" val="3153059547"/>
              </p:ext>
            </p:extLst>
          </p:nvPr>
        </p:nvGraphicFramePr>
        <p:xfrm>
          <a:off x="2335321" y="3770313"/>
          <a:ext cx="1839912" cy="461962"/>
        </p:xfrm>
        <a:graphic>
          <a:graphicData uri="http://schemas.openxmlformats.org/presentationml/2006/ole">
            <mc:AlternateContent xmlns:mc="http://schemas.openxmlformats.org/markup-compatibility/2006">
              <mc:Choice xmlns:v="urn:schemas-microsoft-com:vml" Requires="v">
                <p:oleObj spid="_x0000_s2676" name="Equation" r:id="rId6" imgW="1155600" imgH="279360" progId="Equation.DSMT4">
                  <p:embed/>
                </p:oleObj>
              </mc:Choice>
              <mc:Fallback>
                <p:oleObj name="Equation" r:id="rId6" imgW="1155600" imgH="279360" progId="Equation.DSMT4">
                  <p:embed/>
                  <p:pic>
                    <p:nvPicPr>
                      <p:cNvPr id="33" name="物件 32"/>
                      <p:cNvPicPr>
                        <a:picLocks noChangeAspect="1" noChangeArrowheads="1"/>
                      </p:cNvPicPr>
                      <p:nvPr/>
                    </p:nvPicPr>
                    <p:blipFill>
                      <a:blip r:embed="rId7"/>
                      <a:srcRect/>
                      <a:stretch>
                        <a:fillRect/>
                      </a:stretch>
                    </p:blipFill>
                    <p:spPr bwMode="auto">
                      <a:xfrm>
                        <a:off x="2335321" y="3770313"/>
                        <a:ext cx="1839912" cy="461962"/>
                      </a:xfrm>
                      <a:prstGeom prst="rect">
                        <a:avLst/>
                      </a:prstGeom>
                      <a:noFill/>
                    </p:spPr>
                  </p:pic>
                </p:oleObj>
              </mc:Fallback>
            </mc:AlternateContent>
          </a:graphicData>
        </a:graphic>
      </p:graphicFrame>
      <p:graphicFrame>
        <p:nvGraphicFramePr>
          <p:cNvPr id="37" name="物件 36"/>
          <p:cNvGraphicFramePr>
            <a:graphicFrameLocks noChangeAspect="1"/>
          </p:cNvGraphicFramePr>
          <p:nvPr>
            <p:extLst>
              <p:ext uri="{D42A27DB-BD31-4B8C-83A1-F6EECF244321}">
                <p14:modId xmlns:p14="http://schemas.microsoft.com/office/powerpoint/2010/main" val="727115486"/>
              </p:ext>
            </p:extLst>
          </p:nvPr>
        </p:nvGraphicFramePr>
        <p:xfrm>
          <a:off x="8678863" y="1871266"/>
          <a:ext cx="969962" cy="460375"/>
        </p:xfrm>
        <a:graphic>
          <a:graphicData uri="http://schemas.openxmlformats.org/presentationml/2006/ole">
            <mc:AlternateContent xmlns:mc="http://schemas.openxmlformats.org/markup-compatibility/2006">
              <mc:Choice xmlns:v="urn:schemas-microsoft-com:vml" Requires="v">
                <p:oleObj spid="_x0000_s2677" name="Equation" r:id="rId8" imgW="609480" imgH="279360" progId="Equation.DSMT4">
                  <p:embed/>
                </p:oleObj>
              </mc:Choice>
              <mc:Fallback>
                <p:oleObj name="Equation" r:id="rId8" imgW="609480" imgH="279360" progId="Equation.DSMT4">
                  <p:embed/>
                  <p:pic>
                    <p:nvPicPr>
                      <p:cNvPr id="33" name="物件 32"/>
                      <p:cNvPicPr>
                        <a:picLocks noChangeAspect="1" noChangeArrowheads="1"/>
                      </p:cNvPicPr>
                      <p:nvPr/>
                    </p:nvPicPr>
                    <p:blipFill>
                      <a:blip r:embed="rId9"/>
                      <a:srcRect/>
                      <a:stretch>
                        <a:fillRect/>
                      </a:stretch>
                    </p:blipFill>
                    <p:spPr bwMode="auto">
                      <a:xfrm>
                        <a:off x="8678863" y="1871266"/>
                        <a:ext cx="969962" cy="460375"/>
                      </a:xfrm>
                      <a:prstGeom prst="rect">
                        <a:avLst/>
                      </a:prstGeom>
                      <a:noFill/>
                    </p:spPr>
                  </p:pic>
                </p:oleObj>
              </mc:Fallback>
            </mc:AlternateContent>
          </a:graphicData>
        </a:graphic>
      </p:graphicFrame>
      <p:graphicFrame>
        <p:nvGraphicFramePr>
          <p:cNvPr id="38" name="物件 37"/>
          <p:cNvGraphicFramePr>
            <a:graphicFrameLocks noChangeAspect="1"/>
          </p:cNvGraphicFramePr>
          <p:nvPr>
            <p:extLst>
              <p:ext uri="{D42A27DB-BD31-4B8C-83A1-F6EECF244321}">
                <p14:modId xmlns:p14="http://schemas.microsoft.com/office/powerpoint/2010/main" val="3220347116"/>
              </p:ext>
            </p:extLst>
          </p:nvPr>
        </p:nvGraphicFramePr>
        <p:xfrm>
          <a:off x="8391526" y="2406641"/>
          <a:ext cx="2628900" cy="504825"/>
        </p:xfrm>
        <a:graphic>
          <a:graphicData uri="http://schemas.openxmlformats.org/presentationml/2006/ole">
            <mc:AlternateContent xmlns:mc="http://schemas.openxmlformats.org/markup-compatibility/2006">
              <mc:Choice xmlns:v="urn:schemas-microsoft-com:vml" Requires="v">
                <p:oleObj spid="_x0000_s2678" name="Equation" r:id="rId10" imgW="1650960" imgH="304560" progId="Equation.DSMT4">
                  <p:embed/>
                </p:oleObj>
              </mc:Choice>
              <mc:Fallback>
                <p:oleObj name="Equation" r:id="rId10" imgW="1650960" imgH="304560" progId="Equation.DSMT4">
                  <p:embed/>
                  <p:pic>
                    <p:nvPicPr>
                      <p:cNvPr id="36" name="物件 35"/>
                      <p:cNvPicPr>
                        <a:picLocks noChangeAspect="1" noChangeArrowheads="1"/>
                      </p:cNvPicPr>
                      <p:nvPr/>
                    </p:nvPicPr>
                    <p:blipFill>
                      <a:blip r:embed="rId11"/>
                      <a:srcRect/>
                      <a:stretch>
                        <a:fillRect/>
                      </a:stretch>
                    </p:blipFill>
                    <p:spPr bwMode="auto">
                      <a:xfrm>
                        <a:off x="8391526" y="2406641"/>
                        <a:ext cx="2628900" cy="504825"/>
                      </a:xfrm>
                      <a:prstGeom prst="rect">
                        <a:avLst/>
                      </a:prstGeom>
                      <a:noFill/>
                    </p:spPr>
                  </p:pic>
                </p:oleObj>
              </mc:Fallback>
            </mc:AlternateContent>
          </a:graphicData>
        </a:graphic>
      </p:graphicFrame>
      <p:graphicFrame>
        <p:nvGraphicFramePr>
          <p:cNvPr id="39" name="物件 38"/>
          <p:cNvGraphicFramePr>
            <a:graphicFrameLocks noChangeAspect="1"/>
          </p:cNvGraphicFramePr>
          <p:nvPr>
            <p:extLst>
              <p:ext uri="{D42A27DB-BD31-4B8C-83A1-F6EECF244321}">
                <p14:modId xmlns:p14="http://schemas.microsoft.com/office/powerpoint/2010/main" val="732518450"/>
              </p:ext>
            </p:extLst>
          </p:nvPr>
        </p:nvGraphicFramePr>
        <p:xfrm>
          <a:off x="8715375" y="3198813"/>
          <a:ext cx="1011238" cy="460375"/>
        </p:xfrm>
        <a:graphic>
          <a:graphicData uri="http://schemas.openxmlformats.org/presentationml/2006/ole">
            <mc:AlternateContent xmlns:mc="http://schemas.openxmlformats.org/markup-compatibility/2006">
              <mc:Choice xmlns:v="urn:schemas-microsoft-com:vml" Requires="v">
                <p:oleObj spid="_x0000_s2679" name="Equation" r:id="rId12" imgW="634680" imgH="279360" progId="Equation.DSMT4">
                  <p:embed/>
                </p:oleObj>
              </mc:Choice>
              <mc:Fallback>
                <p:oleObj name="Equation" r:id="rId12" imgW="634680" imgH="279360" progId="Equation.DSMT4">
                  <p:embed/>
                  <p:pic>
                    <p:nvPicPr>
                      <p:cNvPr id="37" name="物件 36"/>
                      <p:cNvPicPr>
                        <a:picLocks noChangeAspect="1" noChangeArrowheads="1"/>
                      </p:cNvPicPr>
                      <p:nvPr/>
                    </p:nvPicPr>
                    <p:blipFill>
                      <a:blip r:embed="rId13"/>
                      <a:srcRect/>
                      <a:stretch>
                        <a:fillRect/>
                      </a:stretch>
                    </p:blipFill>
                    <p:spPr bwMode="auto">
                      <a:xfrm>
                        <a:off x="8715375" y="3198813"/>
                        <a:ext cx="1011238" cy="460375"/>
                      </a:xfrm>
                      <a:prstGeom prst="rect">
                        <a:avLst/>
                      </a:prstGeom>
                      <a:noFill/>
                    </p:spPr>
                  </p:pic>
                </p:oleObj>
              </mc:Fallback>
            </mc:AlternateContent>
          </a:graphicData>
        </a:graphic>
      </p:graphicFrame>
      <p:graphicFrame>
        <p:nvGraphicFramePr>
          <p:cNvPr id="40" name="物件 39"/>
          <p:cNvGraphicFramePr>
            <a:graphicFrameLocks noChangeAspect="1"/>
          </p:cNvGraphicFramePr>
          <p:nvPr>
            <p:extLst>
              <p:ext uri="{D42A27DB-BD31-4B8C-83A1-F6EECF244321}">
                <p14:modId xmlns:p14="http://schemas.microsoft.com/office/powerpoint/2010/main" val="3644032142"/>
              </p:ext>
            </p:extLst>
          </p:nvPr>
        </p:nvGraphicFramePr>
        <p:xfrm>
          <a:off x="8770938" y="5053013"/>
          <a:ext cx="1071562" cy="460375"/>
        </p:xfrm>
        <a:graphic>
          <a:graphicData uri="http://schemas.openxmlformats.org/presentationml/2006/ole">
            <mc:AlternateContent xmlns:mc="http://schemas.openxmlformats.org/markup-compatibility/2006">
              <mc:Choice xmlns:v="urn:schemas-microsoft-com:vml" Requires="v">
                <p:oleObj spid="_x0000_s2680" name="Equation" r:id="rId14" imgW="672840" imgH="279360" progId="Equation.DSMT4">
                  <p:embed/>
                </p:oleObj>
              </mc:Choice>
              <mc:Fallback>
                <p:oleObj name="Equation" r:id="rId14" imgW="672840" imgH="279360" progId="Equation.DSMT4">
                  <p:embed/>
                  <p:pic>
                    <p:nvPicPr>
                      <p:cNvPr id="37" name="物件 36"/>
                      <p:cNvPicPr>
                        <a:picLocks noChangeAspect="1" noChangeArrowheads="1"/>
                      </p:cNvPicPr>
                      <p:nvPr/>
                    </p:nvPicPr>
                    <p:blipFill>
                      <a:blip r:embed="rId15"/>
                      <a:srcRect/>
                      <a:stretch>
                        <a:fillRect/>
                      </a:stretch>
                    </p:blipFill>
                    <p:spPr bwMode="auto">
                      <a:xfrm>
                        <a:off x="8770938" y="5053013"/>
                        <a:ext cx="1071562" cy="460375"/>
                      </a:xfrm>
                      <a:prstGeom prst="rect">
                        <a:avLst/>
                      </a:prstGeom>
                      <a:noFill/>
                    </p:spPr>
                  </p:pic>
                </p:oleObj>
              </mc:Fallback>
            </mc:AlternateContent>
          </a:graphicData>
        </a:graphic>
      </p:graphicFrame>
      <p:graphicFrame>
        <p:nvGraphicFramePr>
          <p:cNvPr id="41" name="物件 40"/>
          <p:cNvGraphicFramePr>
            <a:graphicFrameLocks noChangeAspect="1"/>
          </p:cNvGraphicFramePr>
          <p:nvPr>
            <p:extLst>
              <p:ext uri="{D42A27DB-BD31-4B8C-83A1-F6EECF244321}">
                <p14:modId xmlns:p14="http://schemas.microsoft.com/office/powerpoint/2010/main" val="291410495"/>
              </p:ext>
            </p:extLst>
          </p:nvPr>
        </p:nvGraphicFramePr>
        <p:xfrm>
          <a:off x="8364538" y="3609975"/>
          <a:ext cx="2749550" cy="504825"/>
        </p:xfrm>
        <a:graphic>
          <a:graphicData uri="http://schemas.openxmlformats.org/presentationml/2006/ole">
            <mc:AlternateContent xmlns:mc="http://schemas.openxmlformats.org/markup-compatibility/2006">
              <mc:Choice xmlns:v="urn:schemas-microsoft-com:vml" Requires="v">
                <p:oleObj spid="_x0000_s2681" name="Equation" r:id="rId16" imgW="1726920" imgH="304560" progId="Equation.DSMT4">
                  <p:embed/>
                </p:oleObj>
              </mc:Choice>
              <mc:Fallback>
                <p:oleObj name="Equation" r:id="rId16" imgW="1726920" imgH="304560" progId="Equation.DSMT4">
                  <p:embed/>
                  <p:pic>
                    <p:nvPicPr>
                      <p:cNvPr id="38" name="物件 37"/>
                      <p:cNvPicPr>
                        <a:picLocks noChangeAspect="1" noChangeArrowheads="1"/>
                      </p:cNvPicPr>
                      <p:nvPr/>
                    </p:nvPicPr>
                    <p:blipFill>
                      <a:blip r:embed="rId17"/>
                      <a:srcRect/>
                      <a:stretch>
                        <a:fillRect/>
                      </a:stretch>
                    </p:blipFill>
                    <p:spPr bwMode="auto">
                      <a:xfrm>
                        <a:off x="8364538" y="3609975"/>
                        <a:ext cx="2749550" cy="504825"/>
                      </a:xfrm>
                      <a:prstGeom prst="rect">
                        <a:avLst/>
                      </a:prstGeom>
                      <a:noFill/>
                    </p:spPr>
                  </p:pic>
                </p:oleObj>
              </mc:Fallback>
            </mc:AlternateContent>
          </a:graphicData>
        </a:graphic>
      </p:graphicFrame>
      <p:graphicFrame>
        <p:nvGraphicFramePr>
          <p:cNvPr id="42" name="物件 41"/>
          <p:cNvGraphicFramePr>
            <a:graphicFrameLocks noChangeAspect="1"/>
          </p:cNvGraphicFramePr>
          <p:nvPr>
            <p:extLst>
              <p:ext uri="{D42A27DB-BD31-4B8C-83A1-F6EECF244321}">
                <p14:modId xmlns:p14="http://schemas.microsoft.com/office/powerpoint/2010/main" val="2187908614"/>
              </p:ext>
            </p:extLst>
          </p:nvPr>
        </p:nvGraphicFramePr>
        <p:xfrm>
          <a:off x="8393113" y="5529263"/>
          <a:ext cx="2911475" cy="504825"/>
        </p:xfrm>
        <a:graphic>
          <a:graphicData uri="http://schemas.openxmlformats.org/presentationml/2006/ole">
            <mc:AlternateContent xmlns:mc="http://schemas.openxmlformats.org/markup-compatibility/2006">
              <mc:Choice xmlns:v="urn:schemas-microsoft-com:vml" Requires="v">
                <p:oleObj spid="_x0000_s2682" name="Equation" r:id="rId18" imgW="1828800" imgH="304560" progId="Equation.DSMT4">
                  <p:embed/>
                </p:oleObj>
              </mc:Choice>
              <mc:Fallback>
                <p:oleObj name="Equation" r:id="rId18" imgW="1828800" imgH="304560" progId="Equation.DSMT4">
                  <p:embed/>
                  <p:pic>
                    <p:nvPicPr>
                      <p:cNvPr id="38" name="物件 37"/>
                      <p:cNvPicPr>
                        <a:picLocks noChangeAspect="1" noChangeArrowheads="1"/>
                      </p:cNvPicPr>
                      <p:nvPr/>
                    </p:nvPicPr>
                    <p:blipFill>
                      <a:blip r:embed="rId19"/>
                      <a:srcRect/>
                      <a:stretch>
                        <a:fillRect/>
                      </a:stretch>
                    </p:blipFill>
                    <p:spPr bwMode="auto">
                      <a:xfrm>
                        <a:off x="8393113" y="5529263"/>
                        <a:ext cx="2911475" cy="504825"/>
                      </a:xfrm>
                      <a:prstGeom prst="rect">
                        <a:avLst/>
                      </a:prstGeom>
                      <a:noFill/>
                    </p:spPr>
                  </p:pic>
                </p:oleObj>
              </mc:Fallback>
            </mc:AlternateContent>
          </a:graphicData>
        </a:graphic>
      </p:graphicFrame>
    </p:spTree>
    <p:extLst>
      <p:ext uri="{BB962C8B-B14F-4D97-AF65-F5344CB8AC3E}">
        <p14:creationId xmlns:p14="http://schemas.microsoft.com/office/powerpoint/2010/main" val="20247738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6275" y="365126"/>
            <a:ext cx="10834688" cy="921634"/>
          </a:xfrm>
        </p:spPr>
        <p:txBody>
          <a:bodyPr>
            <a:normAutofit/>
          </a:bodyPr>
          <a:lstStyle/>
          <a:p>
            <a:pPr fontAlgn="ctr"/>
            <a:r>
              <a:rPr lang="zh-TW" altLang="en-US" sz="3200" dirty="0">
                <a:latin typeface="微軟正黑體" panose="020B0604030504040204" pitchFamily="34" charset="-120"/>
                <a:ea typeface="微軟正黑體" panose="020B0604030504040204" pitchFamily="34" charset="-120"/>
              </a:rPr>
              <a:t> 中央極限定理的應用</a:t>
            </a:r>
            <a:r>
              <a:rPr lang="en-US"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抽樣分配與母體的關係</a:t>
            </a:r>
            <a:r>
              <a:rPr lang="en-US" altLang="zh-TW" sz="3200" dirty="0">
                <a:latin typeface="微軟正黑體" panose="020B0604030504040204" pitchFamily="34" charset="-120"/>
                <a:ea typeface="微軟正黑體" panose="020B0604030504040204" pitchFamily="34" charset="-120"/>
              </a:rPr>
              <a:t>)</a:t>
            </a:r>
            <a:endParaRPr lang="zh-TW" altLang="en-US" sz="3200" dirty="0">
              <a:latin typeface="微軟正黑體" panose="020B0604030504040204" pitchFamily="34" charset="-120"/>
              <a:ea typeface="微軟正黑體" panose="020B0604030504040204" pitchFamily="34" charset="-120"/>
            </a:endParaRPr>
          </a:p>
        </p:txBody>
      </p:sp>
      <p:graphicFrame>
        <p:nvGraphicFramePr>
          <p:cNvPr id="5" name="圖表 4"/>
          <p:cNvGraphicFramePr>
            <a:graphicFrameLocks/>
          </p:cNvGraphicFramePr>
          <p:nvPr>
            <p:extLst>
              <p:ext uri="{D42A27DB-BD31-4B8C-83A1-F6EECF244321}">
                <p14:modId xmlns:p14="http://schemas.microsoft.com/office/powerpoint/2010/main" val="205149406"/>
              </p:ext>
            </p:extLst>
          </p:nvPr>
        </p:nvGraphicFramePr>
        <p:xfrm>
          <a:off x="1600709" y="2263772"/>
          <a:ext cx="8763000" cy="3705226"/>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直線接點 7"/>
          <p:cNvCxnSpPr/>
          <p:nvPr/>
        </p:nvCxnSpPr>
        <p:spPr>
          <a:xfrm>
            <a:off x="1390650" y="5969000"/>
            <a:ext cx="92725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a:endCxn id="5" idx="2"/>
          </p:cNvCxnSpPr>
          <p:nvPr/>
        </p:nvCxnSpPr>
        <p:spPr>
          <a:xfrm>
            <a:off x="5929822" y="2787648"/>
            <a:ext cx="52387" cy="318135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1" name="物件 10"/>
          <p:cNvGraphicFramePr>
            <a:graphicFrameLocks noChangeAspect="1"/>
          </p:cNvGraphicFramePr>
          <p:nvPr>
            <p:extLst>
              <p:ext uri="{D42A27DB-BD31-4B8C-83A1-F6EECF244321}">
                <p14:modId xmlns:p14="http://schemas.microsoft.com/office/powerpoint/2010/main" val="851611033"/>
              </p:ext>
            </p:extLst>
          </p:nvPr>
        </p:nvGraphicFramePr>
        <p:xfrm>
          <a:off x="10688107" y="5950358"/>
          <a:ext cx="242887" cy="400050"/>
        </p:xfrm>
        <a:graphic>
          <a:graphicData uri="http://schemas.openxmlformats.org/presentationml/2006/ole">
            <mc:AlternateContent xmlns:mc="http://schemas.openxmlformats.org/markup-compatibility/2006">
              <mc:Choice xmlns:v="urn:schemas-microsoft-com:vml" Requires="v">
                <p:oleObj spid="_x0000_s3443" name="Equation" r:id="rId4" imgW="152280" imgH="241200" progId="Equation.DSMT4">
                  <p:embed/>
                </p:oleObj>
              </mc:Choice>
              <mc:Fallback>
                <p:oleObj name="Equation" r:id="rId4" imgW="152280" imgH="241200" progId="Equation.DSMT4">
                  <p:embed/>
                  <p:pic>
                    <p:nvPicPr>
                      <p:cNvPr id="38" name="物件 37"/>
                      <p:cNvPicPr>
                        <a:picLocks noChangeAspect="1" noChangeArrowheads="1"/>
                      </p:cNvPicPr>
                      <p:nvPr/>
                    </p:nvPicPr>
                    <p:blipFill>
                      <a:blip r:embed="rId5"/>
                      <a:srcRect/>
                      <a:stretch>
                        <a:fillRect/>
                      </a:stretch>
                    </p:blipFill>
                    <p:spPr bwMode="auto">
                      <a:xfrm>
                        <a:off x="10688107" y="5950358"/>
                        <a:ext cx="242887" cy="400050"/>
                      </a:xfrm>
                      <a:prstGeom prst="rect">
                        <a:avLst/>
                      </a:prstGeom>
                      <a:noFill/>
                    </p:spPr>
                  </p:pic>
                </p:oleObj>
              </mc:Fallback>
            </mc:AlternateContent>
          </a:graphicData>
        </a:graphic>
      </p:graphicFrame>
      <p:graphicFrame>
        <p:nvGraphicFramePr>
          <p:cNvPr id="12" name="物件 11"/>
          <p:cNvGraphicFramePr>
            <a:graphicFrameLocks noChangeAspect="1"/>
          </p:cNvGraphicFramePr>
          <p:nvPr>
            <p:extLst>
              <p:ext uri="{D42A27DB-BD31-4B8C-83A1-F6EECF244321}">
                <p14:modId xmlns:p14="http://schemas.microsoft.com/office/powerpoint/2010/main" val="239540635"/>
              </p:ext>
            </p:extLst>
          </p:nvPr>
        </p:nvGraphicFramePr>
        <p:xfrm>
          <a:off x="5860765" y="6013858"/>
          <a:ext cx="242888" cy="336550"/>
        </p:xfrm>
        <a:graphic>
          <a:graphicData uri="http://schemas.openxmlformats.org/presentationml/2006/ole">
            <mc:AlternateContent xmlns:mc="http://schemas.openxmlformats.org/markup-compatibility/2006">
              <mc:Choice xmlns:v="urn:schemas-microsoft-com:vml" Requires="v">
                <p:oleObj spid="_x0000_s3444" name="Equation" r:id="rId6" imgW="152280" imgH="203040" progId="Equation.DSMT4">
                  <p:embed/>
                </p:oleObj>
              </mc:Choice>
              <mc:Fallback>
                <p:oleObj name="Equation" r:id="rId6" imgW="152280" imgH="203040" progId="Equation.DSMT4">
                  <p:embed/>
                  <p:pic>
                    <p:nvPicPr>
                      <p:cNvPr id="11" name="物件 10"/>
                      <p:cNvPicPr>
                        <a:picLocks noChangeAspect="1" noChangeArrowheads="1"/>
                      </p:cNvPicPr>
                      <p:nvPr/>
                    </p:nvPicPr>
                    <p:blipFill>
                      <a:blip r:embed="rId7"/>
                      <a:srcRect/>
                      <a:stretch>
                        <a:fillRect/>
                      </a:stretch>
                    </p:blipFill>
                    <p:spPr bwMode="auto">
                      <a:xfrm>
                        <a:off x="5860765" y="6013858"/>
                        <a:ext cx="242888" cy="336550"/>
                      </a:xfrm>
                      <a:prstGeom prst="rect">
                        <a:avLst/>
                      </a:prstGeom>
                      <a:noFill/>
                    </p:spPr>
                  </p:pic>
                </p:oleObj>
              </mc:Fallback>
            </mc:AlternateContent>
          </a:graphicData>
        </a:graphic>
      </p:graphicFrame>
      <p:cxnSp>
        <p:nvCxnSpPr>
          <p:cNvPr id="14" name="直線接點 13"/>
          <p:cNvCxnSpPr/>
          <p:nvPr/>
        </p:nvCxnSpPr>
        <p:spPr>
          <a:xfrm>
            <a:off x="7116780" y="3649664"/>
            <a:ext cx="61912" cy="2300287"/>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7" name="物件 16"/>
          <p:cNvGraphicFramePr>
            <a:graphicFrameLocks noChangeAspect="1"/>
          </p:cNvGraphicFramePr>
          <p:nvPr>
            <p:extLst>
              <p:ext uri="{D42A27DB-BD31-4B8C-83A1-F6EECF244321}">
                <p14:modId xmlns:p14="http://schemas.microsoft.com/office/powerpoint/2010/main" val="1561514766"/>
              </p:ext>
            </p:extLst>
          </p:nvPr>
        </p:nvGraphicFramePr>
        <p:xfrm>
          <a:off x="6962775" y="5907496"/>
          <a:ext cx="323850" cy="442912"/>
        </p:xfrm>
        <a:graphic>
          <a:graphicData uri="http://schemas.openxmlformats.org/presentationml/2006/ole">
            <mc:AlternateContent xmlns:mc="http://schemas.openxmlformats.org/markup-compatibility/2006">
              <mc:Choice xmlns:v="urn:schemas-microsoft-com:vml" Requires="v">
                <p:oleObj spid="_x0000_s3445" name="Equation" r:id="rId8" imgW="203040" imgH="266400" progId="Equation.DSMT4">
                  <p:embed/>
                </p:oleObj>
              </mc:Choice>
              <mc:Fallback>
                <p:oleObj name="Equation" r:id="rId8" imgW="203040" imgH="266400" progId="Equation.DSMT4">
                  <p:embed/>
                  <p:pic>
                    <p:nvPicPr>
                      <p:cNvPr id="11" name="物件 10"/>
                      <p:cNvPicPr>
                        <a:picLocks noChangeAspect="1" noChangeArrowheads="1"/>
                      </p:cNvPicPr>
                      <p:nvPr/>
                    </p:nvPicPr>
                    <p:blipFill>
                      <a:blip r:embed="rId9"/>
                      <a:srcRect/>
                      <a:stretch>
                        <a:fillRect/>
                      </a:stretch>
                    </p:blipFill>
                    <p:spPr bwMode="auto">
                      <a:xfrm>
                        <a:off x="6962775" y="5907496"/>
                        <a:ext cx="323850" cy="442912"/>
                      </a:xfrm>
                      <a:prstGeom prst="rect">
                        <a:avLst/>
                      </a:prstGeom>
                      <a:noFill/>
                    </p:spPr>
                  </p:pic>
                </p:oleObj>
              </mc:Fallback>
            </mc:AlternateContent>
          </a:graphicData>
        </a:graphic>
      </p:graphicFrame>
      <p:sp>
        <p:nvSpPr>
          <p:cNvPr id="18" name="文字方塊 17"/>
          <p:cNvSpPr txBox="1"/>
          <p:nvPr/>
        </p:nvSpPr>
        <p:spPr>
          <a:xfrm>
            <a:off x="2392189" y="1737937"/>
            <a:ext cx="3324224" cy="400110"/>
          </a:xfrm>
          <a:prstGeom prst="rect">
            <a:avLst/>
          </a:prstGeom>
          <a:noFill/>
        </p:spPr>
        <p:txBody>
          <a:bodyPr wrap="square" rtlCol="0">
            <a:spAutoFit/>
          </a:bodyPr>
          <a:lstStyle/>
          <a:p>
            <a:r>
              <a:rPr lang="zh-TW" altLang="en-US" sz="2000" dirty="0"/>
              <a:t>只要抽樣樣本可得，</a:t>
            </a:r>
          </a:p>
        </p:txBody>
      </p:sp>
      <p:graphicFrame>
        <p:nvGraphicFramePr>
          <p:cNvPr id="21" name="物件 20"/>
          <p:cNvGraphicFramePr>
            <a:graphicFrameLocks noChangeAspect="1"/>
          </p:cNvGraphicFramePr>
          <p:nvPr>
            <p:extLst>
              <p:ext uri="{D42A27DB-BD31-4B8C-83A1-F6EECF244321}">
                <p14:modId xmlns:p14="http://schemas.microsoft.com/office/powerpoint/2010/main" val="710295450"/>
              </p:ext>
            </p:extLst>
          </p:nvPr>
        </p:nvGraphicFramePr>
        <p:xfrm>
          <a:off x="1365896" y="3038476"/>
          <a:ext cx="2347912" cy="1222375"/>
        </p:xfrm>
        <a:graphic>
          <a:graphicData uri="http://schemas.openxmlformats.org/presentationml/2006/ole">
            <mc:AlternateContent xmlns:mc="http://schemas.openxmlformats.org/markup-compatibility/2006">
              <mc:Choice xmlns:v="urn:schemas-microsoft-com:vml" Requires="v">
                <p:oleObj spid="_x0000_s3446" name="Equation" r:id="rId10" imgW="1473120" imgH="736560" progId="Equation.DSMT4">
                  <p:embed/>
                </p:oleObj>
              </mc:Choice>
              <mc:Fallback>
                <p:oleObj name="Equation" r:id="rId10" imgW="1473120" imgH="736560" progId="Equation.DSMT4">
                  <p:embed/>
                  <p:pic>
                    <p:nvPicPr>
                      <p:cNvPr id="17" name="物件 16"/>
                      <p:cNvPicPr>
                        <a:picLocks noChangeAspect="1" noChangeArrowheads="1"/>
                      </p:cNvPicPr>
                      <p:nvPr/>
                    </p:nvPicPr>
                    <p:blipFill>
                      <a:blip r:embed="rId11"/>
                      <a:srcRect/>
                      <a:stretch>
                        <a:fillRect/>
                      </a:stretch>
                    </p:blipFill>
                    <p:spPr bwMode="auto">
                      <a:xfrm>
                        <a:off x="1365896" y="3038476"/>
                        <a:ext cx="2347912" cy="1222375"/>
                      </a:xfrm>
                      <a:prstGeom prst="rect">
                        <a:avLst/>
                      </a:prstGeom>
                      <a:noFill/>
                    </p:spPr>
                  </p:pic>
                </p:oleObj>
              </mc:Fallback>
            </mc:AlternateContent>
          </a:graphicData>
        </a:graphic>
      </p:graphicFrame>
      <p:graphicFrame>
        <p:nvGraphicFramePr>
          <p:cNvPr id="22" name="物件 21"/>
          <p:cNvGraphicFramePr>
            <a:graphicFrameLocks noChangeAspect="1"/>
          </p:cNvGraphicFramePr>
          <p:nvPr>
            <p:extLst>
              <p:ext uri="{D42A27DB-BD31-4B8C-83A1-F6EECF244321}">
                <p14:modId xmlns:p14="http://schemas.microsoft.com/office/powerpoint/2010/main" val="1109733555"/>
              </p:ext>
            </p:extLst>
          </p:nvPr>
        </p:nvGraphicFramePr>
        <p:xfrm>
          <a:off x="4789487" y="1575489"/>
          <a:ext cx="2792413" cy="717550"/>
        </p:xfrm>
        <a:graphic>
          <a:graphicData uri="http://schemas.openxmlformats.org/presentationml/2006/ole">
            <mc:AlternateContent xmlns:mc="http://schemas.openxmlformats.org/markup-compatibility/2006">
              <mc:Choice xmlns:v="urn:schemas-microsoft-com:vml" Requires="v">
                <p:oleObj spid="_x0000_s3447" name="Equation" r:id="rId12" imgW="1752480" imgH="431640" progId="Equation.DSMT4">
                  <p:embed/>
                </p:oleObj>
              </mc:Choice>
              <mc:Fallback>
                <p:oleObj name="Equation" r:id="rId12" imgW="1752480" imgH="431640" progId="Equation.DSMT4">
                  <p:embed/>
                  <p:pic>
                    <p:nvPicPr>
                      <p:cNvPr id="21" name="物件 20"/>
                      <p:cNvPicPr>
                        <a:picLocks noChangeAspect="1" noChangeArrowheads="1"/>
                      </p:cNvPicPr>
                      <p:nvPr/>
                    </p:nvPicPr>
                    <p:blipFill>
                      <a:blip r:embed="rId13"/>
                      <a:srcRect/>
                      <a:stretch>
                        <a:fillRect/>
                      </a:stretch>
                    </p:blipFill>
                    <p:spPr bwMode="auto">
                      <a:xfrm>
                        <a:off x="4789487" y="1575489"/>
                        <a:ext cx="2792413" cy="717550"/>
                      </a:xfrm>
                      <a:prstGeom prst="rect">
                        <a:avLst/>
                      </a:prstGeom>
                      <a:noFill/>
                    </p:spPr>
                  </p:pic>
                </p:oleObj>
              </mc:Fallback>
            </mc:AlternateContent>
          </a:graphicData>
        </a:graphic>
      </p:graphicFrame>
    </p:spTree>
    <p:extLst>
      <p:ext uri="{BB962C8B-B14F-4D97-AF65-F5344CB8AC3E}">
        <p14:creationId xmlns:p14="http://schemas.microsoft.com/office/powerpoint/2010/main" val="2264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733202" cy="813225"/>
          </a:xfrm>
        </p:spPr>
        <p:txBody>
          <a:bodyPr>
            <a:noAutofit/>
          </a:bodyPr>
          <a:lstStyle/>
          <a:p>
            <a:r>
              <a:rPr lang="zh-TW" altLang="en-US" sz="3200" dirty="0">
                <a:latin typeface="微軟正黑體" panose="020B0604030504040204" pitchFamily="34" charset="-120"/>
                <a:ea typeface="微軟正黑體" panose="020B0604030504040204" pitchFamily="34" charset="-120"/>
              </a:rPr>
              <a:t>論點一</a:t>
            </a:r>
            <a:r>
              <a:rPr lang="zh-TW" altLang="zh-TW" sz="3200" dirty="0">
                <a:latin typeface="微軟正黑體" panose="020B0604030504040204" pitchFamily="34" charset="-120"/>
                <a:ea typeface="微軟正黑體" panose="020B0604030504040204" pitchFamily="34" charset="-120"/>
              </a:rPr>
              <a:t>：</a:t>
            </a:r>
            <a:r>
              <a:rPr lang="zh-TW" altLang="en-US" sz="3200" dirty="0">
                <a:latin typeface="微軟正黑體" panose="020B0604030504040204" pitchFamily="34" charset="-120"/>
                <a:ea typeface="微軟正黑體" panose="020B0604030504040204" pitchFamily="34" charset="-120"/>
              </a:rPr>
              <a:t>事物的資料產生機制是社會科學解釋的真正目的</a:t>
            </a:r>
          </a:p>
        </p:txBody>
      </p:sp>
      <p:sp>
        <p:nvSpPr>
          <p:cNvPr id="3" name="內容版面配置區 2"/>
          <p:cNvSpPr>
            <a:spLocks noGrp="1"/>
          </p:cNvSpPr>
          <p:nvPr>
            <p:ph idx="1"/>
          </p:nvPr>
        </p:nvSpPr>
        <p:spPr>
          <a:xfrm>
            <a:off x="838200" y="1536569"/>
            <a:ext cx="10515600" cy="4640394"/>
          </a:xfrm>
        </p:spPr>
        <p:txBody>
          <a:bodyPr/>
          <a:lstStyle/>
          <a:p>
            <a:pPr>
              <a:lnSpc>
                <a:spcPct val="150000"/>
              </a:lnSpc>
              <a:spcBef>
                <a:spcPts val="0"/>
              </a:spcBef>
            </a:pPr>
            <a:r>
              <a:rPr lang="zh-TW" altLang="zh-TW" sz="2400" dirty="0"/>
              <a:t>統計學最初發端、也是最終關懷的問題就是主宰事物發生的資料產生機制，因此不管本體論上主張其真實存在、還僅是權宜假設，所有統計推論、甚至統計描述的問題，都要回到資料產生機制的物理或社會意義解釋上，並且要求統計思考的理路必須環環緊扣，不能僅憑不證自明的模糊類比。</a:t>
            </a:r>
          </a:p>
          <a:p>
            <a:endParaRPr lang="zh-TW" altLang="en-US" dirty="0"/>
          </a:p>
        </p:txBody>
      </p:sp>
    </p:spTree>
    <p:extLst>
      <p:ext uri="{BB962C8B-B14F-4D97-AF65-F5344CB8AC3E}">
        <p14:creationId xmlns:p14="http://schemas.microsoft.com/office/powerpoint/2010/main" val="2605504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1006474"/>
          </a:xfrm>
        </p:spPr>
        <p:txBody>
          <a:bodyPr>
            <a:normAutofit/>
          </a:bodyPr>
          <a:lstStyle/>
          <a:p>
            <a:r>
              <a:rPr lang="zh-TW" altLang="en-US" sz="3200" i="1" dirty="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3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3200" i="1"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值法的統計推論進行程式</a:t>
            </a:r>
          </a:p>
        </p:txBody>
      </p:sp>
      <p:sp>
        <p:nvSpPr>
          <p:cNvPr id="3" name="內容版面配置區 2"/>
          <p:cNvSpPr>
            <a:spLocks noGrp="1"/>
          </p:cNvSpPr>
          <p:nvPr>
            <p:ph sz="half" idx="1"/>
          </p:nvPr>
        </p:nvSpPr>
        <p:spPr>
          <a:xfrm>
            <a:off x="838200" y="1564849"/>
            <a:ext cx="4624633" cy="4887798"/>
          </a:xfrm>
        </p:spPr>
        <p:txBody>
          <a:bodyPr>
            <a:normAutofit/>
          </a:bodyPr>
          <a:lstStyle/>
          <a:p>
            <a:r>
              <a:rPr lang="zh-TW" altLang="en-US" sz="2200" dirty="0"/>
              <a:t>進行抽樣之前</a:t>
            </a:r>
            <a:r>
              <a:rPr lang="en-US" altLang="zh-TW" sz="2200" dirty="0"/>
              <a:t>(</a:t>
            </a:r>
            <a:r>
              <a:rPr lang="zh-TW" altLang="en-US" sz="2200" dirty="0"/>
              <a:t>思考實驗階段</a:t>
            </a:r>
            <a:r>
              <a:rPr lang="en-US" altLang="zh-TW" sz="2200" dirty="0"/>
              <a:t>)</a:t>
            </a:r>
          </a:p>
          <a:p>
            <a:pPr marL="0" indent="0">
              <a:buNone/>
            </a:pPr>
            <a:r>
              <a:rPr lang="en-US" altLang="zh-TW" sz="2200" dirty="0"/>
              <a:t>---</a:t>
            </a:r>
            <a:r>
              <a:rPr lang="zh-TW" altLang="en-US" sz="2200" dirty="0"/>
              <a:t>設定欲檢定統計量</a:t>
            </a:r>
            <a:r>
              <a:rPr lang="en-US" altLang="zh-TW" sz="2200" dirty="0"/>
              <a:t>(</a:t>
            </a:r>
            <a:r>
              <a:rPr lang="zh-TW" altLang="en-US" sz="2200" dirty="0"/>
              <a:t>參數</a:t>
            </a:r>
            <a:r>
              <a:rPr lang="en-US" altLang="zh-TW" sz="2200" dirty="0"/>
              <a:t>)</a:t>
            </a:r>
            <a:r>
              <a:rPr lang="zh-TW" altLang="en-US" sz="2200" dirty="0"/>
              <a:t>。</a:t>
            </a:r>
            <a:endParaRPr lang="en-US" altLang="zh-TW" sz="2200" dirty="0"/>
          </a:p>
          <a:p>
            <a:pPr marL="0" indent="0">
              <a:buNone/>
            </a:pPr>
            <a:r>
              <a:rPr lang="en-US" altLang="zh-TW" sz="2200" dirty="0"/>
              <a:t>---</a:t>
            </a:r>
            <a:r>
              <a:rPr lang="zh-TW" altLang="en-US" sz="2200" dirty="0"/>
              <a:t>利用數理統計推導出該檢定統</a:t>
            </a:r>
            <a:endParaRPr lang="en-US" altLang="zh-TW" sz="2200" dirty="0"/>
          </a:p>
          <a:p>
            <a:pPr marL="0" indent="0">
              <a:buNone/>
            </a:pPr>
            <a:r>
              <a:rPr lang="zh-TW" altLang="en-US" sz="2200" dirty="0"/>
              <a:t>    計量</a:t>
            </a:r>
            <a:r>
              <a:rPr lang="en-US" altLang="zh-TW" sz="2200" dirty="0"/>
              <a:t>(</a:t>
            </a:r>
            <a:r>
              <a:rPr lang="zh-TW" altLang="en-US" sz="2200" dirty="0"/>
              <a:t>參數</a:t>
            </a:r>
            <a:r>
              <a:rPr lang="en-US" altLang="zh-TW" sz="2200" dirty="0"/>
              <a:t>)</a:t>
            </a:r>
            <a:r>
              <a:rPr lang="zh-TW" altLang="en-US" sz="2200" dirty="0"/>
              <a:t>的抽樣分配。</a:t>
            </a:r>
            <a:endParaRPr lang="en-US" altLang="zh-TW" sz="2200" dirty="0"/>
          </a:p>
          <a:p>
            <a:pPr marL="0" indent="0">
              <a:buNone/>
            </a:pPr>
            <a:r>
              <a:rPr lang="en-US" altLang="zh-TW" sz="2200" dirty="0"/>
              <a:t>---</a:t>
            </a:r>
            <a:r>
              <a:rPr lang="zh-TW" altLang="en-US" sz="2200" dirty="0"/>
              <a:t>設定欲檢定的統計量</a:t>
            </a:r>
            <a:r>
              <a:rPr lang="en-US" altLang="zh-TW" sz="2200" dirty="0"/>
              <a:t>(</a:t>
            </a:r>
            <a:r>
              <a:rPr lang="zh-TW" altLang="en-US" sz="2200" dirty="0"/>
              <a:t>參數</a:t>
            </a:r>
            <a:r>
              <a:rPr lang="en-US" altLang="zh-TW" sz="2200" dirty="0"/>
              <a:t>)</a:t>
            </a:r>
            <a:r>
              <a:rPr lang="zh-TW" altLang="en-US" sz="2200" dirty="0"/>
              <a:t>的</a:t>
            </a:r>
            <a:endParaRPr lang="en-US" altLang="zh-TW" sz="2200" dirty="0"/>
          </a:p>
          <a:p>
            <a:pPr marL="0" indent="0">
              <a:buNone/>
            </a:pPr>
            <a:r>
              <a:rPr lang="zh-TW" altLang="en-US" sz="2200" dirty="0"/>
              <a:t>    虛無和對立假設。</a:t>
            </a:r>
            <a:endParaRPr lang="en-US" altLang="zh-TW" sz="2200" dirty="0"/>
          </a:p>
          <a:p>
            <a:pPr marL="0" indent="0">
              <a:buNone/>
            </a:pPr>
            <a:r>
              <a:rPr lang="en-US" altLang="zh-TW" sz="2200" dirty="0"/>
              <a:t>---</a:t>
            </a:r>
            <a:r>
              <a:rPr lang="zh-TW" altLang="en-US" sz="2200" dirty="0"/>
              <a:t>權衡接受或拒絕虛無假設的決 </a:t>
            </a:r>
            <a:endParaRPr lang="en-US" altLang="zh-TW" sz="2200" dirty="0"/>
          </a:p>
          <a:p>
            <a:pPr marL="0" indent="0">
              <a:buNone/>
            </a:pPr>
            <a:r>
              <a:rPr lang="zh-TW" altLang="en-US" sz="2200" dirty="0"/>
              <a:t>    策成本，並以此設定 </a:t>
            </a:r>
            <a:r>
              <a:rPr lang="en-US" altLang="zh-TW" sz="2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2200" i="1"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2200" dirty="0">
                <a:latin typeface="+mj-ea"/>
                <a:ea typeface="+mj-ea"/>
                <a:cs typeface="Times New Roman" panose="02020603050405020304" pitchFamily="18" charset="0"/>
              </a:rPr>
              <a:t>值的門</a:t>
            </a:r>
            <a:endParaRPr lang="en-US" altLang="zh-TW" sz="2200" dirty="0">
              <a:latin typeface="+mj-ea"/>
              <a:ea typeface="+mj-ea"/>
              <a:cs typeface="Times New Roman" panose="02020603050405020304" pitchFamily="18" charset="0"/>
            </a:endParaRPr>
          </a:p>
          <a:p>
            <a:pPr marL="0" indent="0">
              <a:buNone/>
            </a:pPr>
            <a:r>
              <a:rPr lang="zh-TW" altLang="en-US" sz="2200" dirty="0">
                <a:latin typeface="+mj-ea"/>
                <a:ea typeface="+mj-ea"/>
                <a:cs typeface="Times New Roman" panose="02020603050405020304" pitchFamily="18" charset="0"/>
              </a:rPr>
              <a:t>    檻值</a:t>
            </a:r>
            <a:r>
              <a:rPr lang="zh-TW" altLang="en-US" sz="2200" dirty="0">
                <a:latin typeface="Times New Roman" panose="02020603050405020304" pitchFamily="18" charset="0"/>
                <a:ea typeface="微軟正黑體" panose="020B0604030504040204" pitchFamily="34" charset="-120"/>
                <a:cs typeface="Times New Roman" panose="02020603050405020304" pitchFamily="18" charset="0"/>
              </a:rPr>
              <a:t>。</a:t>
            </a:r>
            <a:endParaRPr lang="zh-TW" altLang="en-US" sz="2200" dirty="0"/>
          </a:p>
        </p:txBody>
      </p:sp>
      <p:sp>
        <p:nvSpPr>
          <p:cNvPr id="4" name="內容版面配置區 3"/>
          <p:cNvSpPr>
            <a:spLocks noGrp="1"/>
          </p:cNvSpPr>
          <p:nvPr>
            <p:ph sz="half" idx="2"/>
          </p:nvPr>
        </p:nvSpPr>
        <p:spPr>
          <a:xfrm>
            <a:off x="4991492" y="1564849"/>
            <a:ext cx="6627043" cy="5081048"/>
          </a:xfrm>
        </p:spPr>
        <p:txBody>
          <a:bodyPr>
            <a:noAutofit/>
          </a:bodyPr>
          <a:lstStyle/>
          <a:p>
            <a:pPr>
              <a:lnSpc>
                <a:spcPct val="100000"/>
              </a:lnSpc>
            </a:pPr>
            <a:r>
              <a:rPr lang="zh-TW" altLang="en-US" sz="2200" dirty="0"/>
              <a:t>進行抽樣之後</a:t>
            </a:r>
            <a:r>
              <a:rPr lang="en-US" altLang="zh-TW" sz="2200" dirty="0"/>
              <a:t>(</a:t>
            </a:r>
            <a:r>
              <a:rPr lang="zh-TW" altLang="en-US" sz="2200" dirty="0"/>
              <a:t>經驗驗證階段</a:t>
            </a:r>
            <a:r>
              <a:rPr lang="en-US" altLang="zh-TW" sz="2200" dirty="0"/>
              <a:t>)</a:t>
            </a:r>
          </a:p>
          <a:p>
            <a:pPr marL="0" indent="0">
              <a:lnSpc>
                <a:spcPct val="100000"/>
              </a:lnSpc>
              <a:buFont typeface="Arial" panose="020B0604020202020204" pitchFamily="34" charset="0"/>
              <a:buNone/>
            </a:pPr>
            <a:r>
              <a:rPr lang="en-US" altLang="zh-TW" sz="2200" dirty="0"/>
              <a:t>---</a:t>
            </a:r>
            <a:r>
              <a:rPr lang="zh-TW" altLang="en-US" sz="2200" dirty="0"/>
              <a:t>利用抽樣資料得出確切的樣本統計量</a:t>
            </a:r>
            <a:r>
              <a:rPr lang="en-US" altLang="zh-TW" sz="2200" dirty="0"/>
              <a:t>(</a:t>
            </a:r>
            <a:r>
              <a:rPr lang="zh-TW" altLang="en-US" sz="2200" dirty="0"/>
              <a:t>參數</a:t>
            </a:r>
            <a:r>
              <a:rPr lang="en-US" altLang="zh-TW" sz="2200" dirty="0"/>
              <a:t>)</a:t>
            </a:r>
            <a:r>
              <a:rPr lang="zh-TW" altLang="en-US" sz="2200" dirty="0"/>
              <a:t>的抽樣  </a:t>
            </a:r>
            <a:endParaRPr lang="en-US" altLang="zh-TW" sz="2200" dirty="0"/>
          </a:p>
          <a:p>
            <a:pPr marL="0" indent="0">
              <a:lnSpc>
                <a:spcPct val="100000"/>
              </a:lnSpc>
              <a:buFont typeface="Arial" panose="020B0604020202020204" pitchFamily="34" charset="0"/>
              <a:buNone/>
            </a:pPr>
            <a:r>
              <a:rPr lang="zh-TW" altLang="en-US" sz="2200" dirty="0"/>
              <a:t>    分配信息。</a:t>
            </a:r>
            <a:endParaRPr lang="en-US" altLang="zh-TW" sz="2200" dirty="0"/>
          </a:p>
          <a:p>
            <a:pPr marL="0" indent="0">
              <a:lnSpc>
                <a:spcPct val="100000"/>
              </a:lnSpc>
              <a:buFont typeface="Arial" panose="020B0604020202020204" pitchFamily="34" charset="0"/>
              <a:buNone/>
            </a:pPr>
            <a:r>
              <a:rPr lang="en-US" altLang="zh-TW" sz="2200" dirty="0"/>
              <a:t>---</a:t>
            </a:r>
            <a:r>
              <a:rPr lang="zh-TW" altLang="en-US" sz="2200" dirty="0"/>
              <a:t>評估在虛無假設成立下有多少機率會發生實現的樣</a:t>
            </a:r>
            <a:endParaRPr lang="en-US" altLang="zh-TW" sz="2200" dirty="0"/>
          </a:p>
          <a:p>
            <a:pPr marL="0" indent="0">
              <a:lnSpc>
                <a:spcPct val="100000"/>
              </a:lnSpc>
              <a:buFont typeface="Arial" panose="020B0604020202020204" pitchFamily="34" charset="0"/>
              <a:buNone/>
            </a:pPr>
            <a:r>
              <a:rPr lang="en-US" altLang="zh-TW" sz="2200" dirty="0"/>
              <a:t>    </a:t>
            </a:r>
            <a:r>
              <a:rPr lang="zh-TW" altLang="en-US" sz="2200" dirty="0"/>
              <a:t>本統計量</a:t>
            </a:r>
            <a:r>
              <a:rPr lang="en-US" altLang="zh-TW" sz="2200" dirty="0"/>
              <a:t>(</a:t>
            </a:r>
            <a:r>
              <a:rPr lang="zh-TW" altLang="en-US" sz="2200" dirty="0"/>
              <a:t>參數</a:t>
            </a:r>
            <a:r>
              <a:rPr lang="en-US" altLang="zh-TW" sz="2200" dirty="0"/>
              <a:t>)</a:t>
            </a:r>
            <a:r>
              <a:rPr lang="zh-TW" altLang="en-US" sz="2200" dirty="0"/>
              <a:t>或更極端的數值，此即為 </a:t>
            </a:r>
            <a:r>
              <a:rPr lang="en-US" altLang="zh-TW" sz="2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2200" i="1"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2200" dirty="0"/>
              <a:t>值。</a:t>
            </a:r>
            <a:endParaRPr lang="en-US" altLang="zh-TW" sz="2200" dirty="0"/>
          </a:p>
          <a:p>
            <a:pPr marL="0" indent="0">
              <a:lnSpc>
                <a:spcPct val="100000"/>
              </a:lnSpc>
              <a:buNone/>
            </a:pPr>
            <a:r>
              <a:rPr lang="en-US" altLang="zh-TW" sz="2200" dirty="0"/>
              <a:t>---</a:t>
            </a:r>
            <a:r>
              <a:rPr lang="zh-TW" altLang="en-US" sz="2200" dirty="0"/>
              <a:t>如果實現的樣本統計量</a:t>
            </a:r>
            <a:r>
              <a:rPr lang="en-US" altLang="zh-TW" sz="2200" dirty="0"/>
              <a:t>(</a:t>
            </a:r>
            <a:r>
              <a:rPr lang="zh-TW" altLang="en-US" sz="2200" dirty="0"/>
              <a:t>參數</a:t>
            </a:r>
            <a:r>
              <a:rPr lang="en-US" altLang="zh-TW" sz="2200" dirty="0"/>
              <a:t>)</a:t>
            </a:r>
            <a:r>
              <a:rPr lang="zh-TW" altLang="en-US" sz="2200" dirty="0"/>
              <a:t>為 </a:t>
            </a:r>
            <a:r>
              <a:rPr lang="en-US" altLang="zh-TW" sz="2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2200" dirty="0"/>
              <a:t> 值小於門坎值，</a:t>
            </a:r>
            <a:endParaRPr lang="en-US" altLang="zh-TW" sz="2200" dirty="0"/>
          </a:p>
          <a:p>
            <a:pPr marL="0" indent="0">
              <a:lnSpc>
                <a:spcPct val="100000"/>
              </a:lnSpc>
              <a:buNone/>
            </a:pPr>
            <a:r>
              <a:rPr lang="zh-TW" altLang="en-US" sz="2200" dirty="0"/>
              <a:t>    代表虛無假設為真的前提下發生實現證據的機率太</a:t>
            </a:r>
            <a:endParaRPr lang="en-US" altLang="zh-TW" sz="2200" dirty="0"/>
          </a:p>
          <a:p>
            <a:pPr marL="0" indent="0">
              <a:lnSpc>
                <a:spcPct val="100000"/>
              </a:lnSpc>
              <a:buNone/>
            </a:pPr>
            <a:r>
              <a:rPr lang="zh-TW" altLang="en-US" sz="2200" dirty="0"/>
              <a:t>    小，因此我們拒絕虛無假設的決策成本比接受來得</a:t>
            </a:r>
            <a:endParaRPr lang="en-US" altLang="zh-TW" sz="2200" dirty="0"/>
          </a:p>
          <a:p>
            <a:pPr marL="0" indent="0">
              <a:lnSpc>
                <a:spcPct val="100000"/>
              </a:lnSpc>
              <a:buNone/>
            </a:pPr>
            <a:r>
              <a:rPr lang="zh-TW" altLang="en-US" sz="2200" dirty="0"/>
              <a:t>    低，所以我們拒絕虛無假設。反之，若 </a:t>
            </a:r>
            <a:r>
              <a:rPr lang="en-US" altLang="zh-TW" sz="2200" i="1" dirty="0">
                <a:latin typeface="Times New Roman" panose="02020603050405020304" pitchFamily="18" charset="0"/>
                <a:ea typeface="微軟正黑體" panose="020B0604030504040204" pitchFamily="34" charset="-120"/>
                <a:cs typeface="Times New Roman" panose="02020603050405020304" pitchFamily="18" charset="0"/>
              </a:rPr>
              <a:t>p</a:t>
            </a:r>
            <a:r>
              <a:rPr lang="zh-TW" altLang="en-US" sz="2200" dirty="0"/>
              <a:t> 值大於門</a:t>
            </a:r>
            <a:endParaRPr lang="en-US" altLang="zh-TW" sz="2200" dirty="0"/>
          </a:p>
          <a:p>
            <a:pPr marL="0" indent="0">
              <a:lnSpc>
                <a:spcPct val="100000"/>
              </a:lnSpc>
              <a:buNone/>
            </a:pPr>
            <a:r>
              <a:rPr lang="en-US" altLang="zh-TW" sz="2200" dirty="0"/>
              <a:t>    </a:t>
            </a:r>
            <a:r>
              <a:rPr lang="zh-TW" altLang="en-US" sz="2200" dirty="0"/>
              <a:t>坎值，我們接受虛無假設</a:t>
            </a:r>
            <a:r>
              <a:rPr lang="zh-TW" altLang="en-US" sz="2200" dirty="0">
                <a:latin typeface="+mj-ea"/>
                <a:cs typeface="Times New Roman" panose="02020603050405020304" pitchFamily="18" charset="0"/>
              </a:rPr>
              <a:t>。</a:t>
            </a:r>
            <a:endParaRPr lang="zh-TW" altLang="en-US" sz="2200" dirty="0"/>
          </a:p>
        </p:txBody>
      </p:sp>
    </p:spTree>
    <p:extLst>
      <p:ext uri="{BB962C8B-B14F-4D97-AF65-F5344CB8AC3E}">
        <p14:creationId xmlns:p14="http://schemas.microsoft.com/office/powerpoint/2010/main" val="3778448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32235" y="365126"/>
            <a:ext cx="10506173" cy="803798"/>
          </a:xfrm>
        </p:spPr>
        <p:txBody>
          <a:bodyPr>
            <a:noAutofit/>
          </a:bodyPr>
          <a:lstStyle/>
          <a:p>
            <a:pPr>
              <a:lnSpc>
                <a:spcPct val="150000"/>
              </a:lnSpc>
            </a:pP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 統計顯著的意義</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409306"/>
            <a:ext cx="10515600" cy="5052767"/>
          </a:xfrm>
        </p:spPr>
        <p:txBody>
          <a:bodyPr>
            <a:normAutofit/>
          </a:bodyPr>
          <a:lstStyle/>
          <a:p>
            <a:pPr lvl="0">
              <a:spcAft>
                <a:spcPts val="1800"/>
              </a:spcAft>
            </a:pPr>
            <a:r>
              <a:rPr lang="zh-TW" altLang="en-US" sz="2400" dirty="0">
                <a:latin typeface="+mn-ea"/>
                <a:cs typeface="Times New Roman" panose="02020603050405020304" pitchFamily="18" charset="0"/>
              </a:rPr>
              <a:t>以抽樣樣本資訊來評估母體參數假設的一種統計推論方法</a:t>
            </a:r>
            <a:r>
              <a:rPr lang="zh-TW" altLang="zh-TW" sz="2400" dirty="0">
                <a:latin typeface="+mn-ea"/>
              </a:rPr>
              <a:t>。</a:t>
            </a:r>
            <a:endParaRPr lang="en-US" altLang="zh-TW" sz="2400" dirty="0">
              <a:latin typeface="+mn-ea"/>
            </a:endParaRPr>
          </a:p>
          <a:p>
            <a:pPr lvl="0">
              <a:spcAft>
                <a:spcPts val="1800"/>
              </a:spcAft>
            </a:pPr>
            <a:r>
              <a:rPr lang="zh-TW" altLang="en-US" sz="2400" dirty="0">
                <a:latin typeface="+mn-ea"/>
              </a:rPr>
              <a:t>前提是需要抽樣樣本和母體樣本可以被清楚定義。</a:t>
            </a:r>
            <a:endParaRPr lang="en-US" altLang="zh-TW" sz="2400" dirty="0">
              <a:latin typeface="+mn-ea"/>
            </a:endParaRPr>
          </a:p>
          <a:p>
            <a:pPr lvl="0">
              <a:spcAft>
                <a:spcPts val="1800"/>
              </a:spcAft>
            </a:pPr>
            <a:r>
              <a:rPr lang="zh-TW" altLang="en-US" sz="2400" dirty="0">
                <a:latin typeface="+mn-ea"/>
              </a:rPr>
              <a:t>母體樣本和抽樣樣本之間的代表性要可以被評估。</a:t>
            </a:r>
            <a:endParaRPr lang="en-US" altLang="zh-TW" sz="2400" dirty="0">
              <a:latin typeface="+mn-ea"/>
            </a:endParaRPr>
          </a:p>
          <a:p>
            <a:pPr lvl="0">
              <a:spcAft>
                <a:spcPts val="1800"/>
              </a:spcAft>
            </a:pPr>
            <a:r>
              <a:rPr lang="zh-TW" altLang="en-US" sz="2400" dirty="0">
                <a:latin typeface="+mn-ea"/>
              </a:rPr>
              <a:t>假設檢定的推論依據是樣本統計量的抽樣分配，這一般仰賴中央極限定理。</a:t>
            </a:r>
            <a:endParaRPr lang="en-US" altLang="zh-TW" sz="2400" dirty="0">
              <a:latin typeface="+mn-ea"/>
            </a:endParaRPr>
          </a:p>
          <a:p>
            <a:pPr lvl="0">
              <a:spcAft>
                <a:spcPts val="1800"/>
              </a:spcAft>
            </a:pPr>
            <a:r>
              <a:rPr lang="zh-TW" altLang="en-US" sz="2400" dirty="0">
                <a:latin typeface="+mn-ea"/>
              </a:rPr>
              <a:t>是決策者對其統計推論的抽樣風險評估，重點在於抽樣風險，至於統計推論的效力本身，雖有一定關係，但不必然兩者是等價。</a:t>
            </a:r>
            <a:endParaRPr lang="en-US" altLang="zh-TW" sz="2400" dirty="0">
              <a:latin typeface="+mn-ea"/>
              <a:cs typeface="Times New Roman" panose="02020603050405020304" pitchFamily="18" charset="0"/>
            </a:endParaRPr>
          </a:p>
          <a:p>
            <a:pPr lvl="0"/>
            <a:r>
              <a:rPr lang="zh-TW" altLang="en-US" sz="2400" dirty="0">
                <a:latin typeface="+mn-ea"/>
                <a:cs typeface="Times New Roman" panose="02020603050405020304" pitchFamily="18" charset="0"/>
              </a:rPr>
              <a:t>基本上其較大的意義是以量化方法來達成質性推論。</a:t>
            </a: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dirty="0"/>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1102459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1535" y="365126"/>
            <a:ext cx="10619294" cy="618362"/>
          </a:xfrm>
        </p:spPr>
        <p:txBody>
          <a:bodyPr>
            <a:noAutofit/>
          </a:bodyPr>
          <a:lstStyle/>
          <a:p>
            <a:pPr fontAlgn="ct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由統計檢定的 </a:t>
            </a:r>
            <a:r>
              <a:rPr lang="en-US" altLang="zh-TW" sz="3200" i="1" dirty="0">
                <a:latin typeface="Times New Roman" panose="02020603050405020304" pitchFamily="18" charset="0"/>
                <a:ea typeface="微軟正黑體" panose="020B0604030504040204" pitchFamily="34" charset="-120"/>
                <a:cs typeface="Times New Roman" panose="02020603050405020304" pitchFamily="18" charset="0"/>
              </a:rPr>
              <a:t>t</a:t>
            </a:r>
            <a:r>
              <a:rPr lang="zh-TW" altLang="en-US" sz="3200" i="1"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值來看統計顯著的意義</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112363"/>
            <a:ext cx="10515600" cy="5132895"/>
          </a:xfrm>
        </p:spPr>
        <p:txBody>
          <a:bodyPr>
            <a:normAutofit fontScale="85000" lnSpcReduction="20000"/>
          </a:bodyPr>
          <a:lstStyle/>
          <a:p>
            <a:pPr>
              <a:lnSpc>
                <a:spcPct val="150000"/>
              </a:lnSpc>
            </a:pPr>
            <a:r>
              <a:rPr lang="zh-TW" altLang="en-US" sz="2600" i="1" dirty="0">
                <a:latin typeface="Times New Roman" panose="02020603050405020304" pitchFamily="18" charset="0"/>
                <a:cs typeface="Times New Roman" panose="02020603050405020304" pitchFamily="18" charset="0"/>
              </a:rPr>
              <a:t> </a:t>
            </a:r>
            <a:r>
              <a:rPr lang="en-GB" altLang="zh-TW" sz="2600" i="1" dirty="0">
                <a:latin typeface="Times New Roman" panose="02020603050405020304" pitchFamily="18" charset="0"/>
                <a:cs typeface="Times New Roman" panose="02020603050405020304" pitchFamily="18" charset="0"/>
              </a:rPr>
              <a:t>p</a:t>
            </a:r>
            <a:r>
              <a:rPr lang="zh-TW" altLang="en-US" sz="2600" i="1"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a:t>
            </a:r>
            <a:r>
              <a:rPr lang="zh-TW" altLang="en-US" sz="2600" dirty="0">
                <a:latin typeface="Times New Roman" panose="02020603050405020304" pitchFamily="18" charset="0"/>
                <a:cs typeface="Times New Roman" panose="02020603050405020304" pitchFamily="18" charset="0"/>
              </a:rPr>
              <a:t>法的數理原理沒有講清楚，需要從 </a:t>
            </a:r>
            <a:r>
              <a:rPr lang="en-US" altLang="zh-TW" sz="2600" i="1" dirty="0">
                <a:latin typeface="Times New Roman" panose="02020603050405020304" pitchFamily="18" charset="0"/>
                <a:cs typeface="Times New Roman" panose="02020603050405020304" pitchFamily="18" charset="0"/>
              </a:rPr>
              <a:t>t</a:t>
            </a:r>
            <a:r>
              <a:rPr lang="zh-TW" altLang="en-US" sz="2600" i="1" dirty="0">
                <a:latin typeface="Times New Roman" panose="02020603050405020304" pitchFamily="18" charset="0"/>
                <a:cs typeface="Times New Roman" panose="02020603050405020304" pitchFamily="18" charset="0"/>
              </a:rPr>
              <a:t> </a:t>
            </a:r>
            <a:r>
              <a:rPr lang="zh-TW" altLang="en-US" sz="2600" dirty="0">
                <a:latin typeface="Times New Roman" panose="02020603050405020304" pitchFamily="18" charset="0"/>
                <a:cs typeface="Times New Roman" panose="02020603050405020304" pitchFamily="18" charset="0"/>
              </a:rPr>
              <a:t>值的概念談起，以回歸係數的假設檢定來說，統計檢定的 </a:t>
            </a:r>
            <a:r>
              <a:rPr lang="en-US" altLang="zh-TW" sz="2600" i="1" dirty="0">
                <a:latin typeface="Times New Roman" panose="02020603050405020304" pitchFamily="18" charset="0"/>
                <a:cs typeface="Times New Roman" panose="02020603050405020304" pitchFamily="18" charset="0"/>
              </a:rPr>
              <a:t>t</a:t>
            </a:r>
            <a:r>
              <a:rPr lang="zh-TW" altLang="en-US" sz="2600" i="1" dirty="0">
                <a:latin typeface="Times New Roman" panose="02020603050405020304" pitchFamily="18" charset="0"/>
                <a:cs typeface="Times New Roman" panose="02020603050405020304" pitchFamily="18" charset="0"/>
              </a:rPr>
              <a:t> </a:t>
            </a:r>
            <a:r>
              <a:rPr lang="zh-TW" altLang="en-US" sz="2600" dirty="0">
                <a:latin typeface="Times New Roman" panose="02020603050405020304" pitchFamily="18" charset="0"/>
                <a:cs typeface="Times New Roman" panose="02020603050405020304" pitchFamily="18" charset="0"/>
              </a:rPr>
              <a:t>值如下</a:t>
            </a:r>
            <a:r>
              <a:rPr lang="en-US" altLang="zh-TW" sz="2600" dirty="0">
                <a:latin typeface="SimSun" panose="02010600030101010101" pitchFamily="2" charset="-122"/>
                <a:ea typeface="SimSun" panose="02010600030101010101" pitchFamily="2" charset="-122"/>
                <a:cs typeface="Times New Roman" panose="02020603050405020304" pitchFamily="18" charset="0"/>
              </a:rPr>
              <a:t>:</a:t>
            </a:r>
          </a:p>
          <a:p>
            <a:pPr marL="0" lvl="0" indent="0">
              <a:lnSpc>
                <a:spcPct val="150000"/>
              </a:lnSpc>
              <a:buNone/>
            </a:pPr>
            <a:endParaRPr lang="en-US" altLang="zh-TW" sz="2600" dirty="0">
              <a:latin typeface="Times New Roman" panose="02020603050405020304" pitchFamily="18" charset="0"/>
              <a:cs typeface="Times New Roman" panose="02020603050405020304" pitchFamily="18" charset="0"/>
            </a:endParaRPr>
          </a:p>
          <a:p>
            <a:pPr marL="0" indent="0">
              <a:lnSpc>
                <a:spcPct val="150000"/>
              </a:lnSpc>
              <a:buNone/>
            </a:pPr>
            <a:endParaRPr lang="en-US" altLang="zh-TW" sz="2600" dirty="0">
              <a:latin typeface="Times New Roman" panose="02020603050405020304" pitchFamily="18" charset="0"/>
              <a:cs typeface="Times New Roman" panose="02020603050405020304" pitchFamily="18" charset="0"/>
            </a:endParaRPr>
          </a:p>
          <a:p>
            <a:pPr marL="0" indent="0">
              <a:lnSpc>
                <a:spcPct val="150000"/>
              </a:lnSpc>
              <a:buNone/>
            </a:pPr>
            <a:r>
              <a:rPr lang="zh-TW" altLang="en-US" sz="2600" dirty="0"/>
              <a:t>上式中，</a:t>
            </a:r>
            <a:r>
              <a:rPr lang="zh-TW" altLang="en-US" sz="2600" dirty="0">
                <a:latin typeface="Times New Roman" panose="02020603050405020304" pitchFamily="18" charset="0"/>
                <a:cs typeface="Times New Roman" panose="02020603050405020304" pitchFamily="18" charset="0"/>
              </a:rPr>
              <a:t>統計檢定 </a:t>
            </a:r>
            <a:r>
              <a:rPr lang="en-US" altLang="zh-TW" sz="2600" i="1" dirty="0">
                <a:latin typeface="Times New Roman" panose="02020603050405020304" pitchFamily="18" charset="0"/>
                <a:cs typeface="Times New Roman" panose="02020603050405020304" pitchFamily="18" charset="0"/>
              </a:rPr>
              <a:t>t</a:t>
            </a:r>
            <a:r>
              <a:rPr lang="zh-TW" altLang="en-US" sz="2600" i="1" dirty="0">
                <a:latin typeface="Times New Roman" panose="02020603050405020304" pitchFamily="18" charset="0"/>
                <a:cs typeface="Times New Roman" panose="02020603050405020304" pitchFamily="18" charset="0"/>
              </a:rPr>
              <a:t> </a:t>
            </a:r>
            <a:r>
              <a:rPr lang="zh-TW" altLang="en-US" sz="2600" dirty="0">
                <a:latin typeface="Times New Roman" panose="02020603050405020304" pitchFamily="18" charset="0"/>
                <a:cs typeface="Times New Roman" panose="02020603050405020304" pitchFamily="18" charset="0"/>
              </a:rPr>
              <a:t>值越大，</a:t>
            </a:r>
            <a:r>
              <a:rPr lang="en-GB" altLang="zh-TW" sz="2600" i="1" dirty="0">
                <a:latin typeface="Times New Roman" panose="02020603050405020304" pitchFamily="18" charset="0"/>
                <a:cs typeface="Times New Roman" panose="02020603050405020304" pitchFamily="18" charset="0"/>
              </a:rPr>
              <a:t> p</a:t>
            </a:r>
            <a:r>
              <a:rPr lang="zh-TW" altLang="en-US" sz="2600" i="1" dirty="0">
                <a:latin typeface="Times New Roman" panose="02020603050405020304" pitchFamily="18" charset="0"/>
                <a:cs typeface="Times New Roman" panose="02020603050405020304" pitchFamily="18" charset="0"/>
              </a:rPr>
              <a:t> </a:t>
            </a:r>
            <a:r>
              <a:rPr lang="zh-TW" altLang="zh-TW" sz="2600" dirty="0">
                <a:latin typeface="Times New Roman" panose="02020603050405020304" pitchFamily="18" charset="0"/>
                <a:cs typeface="Times New Roman" panose="02020603050405020304" pitchFamily="18" charset="0"/>
              </a:rPr>
              <a:t>值</a:t>
            </a:r>
            <a:r>
              <a:rPr lang="zh-TW" altLang="en-US" sz="2600" dirty="0">
                <a:latin typeface="Times New Roman" panose="02020603050405020304" pitchFamily="18" charset="0"/>
                <a:cs typeface="Times New Roman" panose="02020603050405020304" pitchFamily="18" charset="0"/>
              </a:rPr>
              <a:t>越小，顯著水準越高。這邊 </a:t>
            </a:r>
            <a:r>
              <a:rPr lang="en-US" altLang="zh-TW" sz="2600" i="1" dirty="0">
                <a:latin typeface="Times New Roman" panose="02020603050405020304" pitchFamily="18" charset="0"/>
                <a:cs typeface="Times New Roman" panose="02020603050405020304" pitchFamily="18" charset="0"/>
              </a:rPr>
              <a:t>t</a:t>
            </a:r>
            <a:r>
              <a:rPr lang="zh-TW" altLang="en-US" sz="2600" i="1" dirty="0">
                <a:latin typeface="Times New Roman" panose="02020603050405020304" pitchFamily="18" charset="0"/>
                <a:cs typeface="Times New Roman" panose="02020603050405020304" pitchFamily="18" charset="0"/>
              </a:rPr>
              <a:t> </a:t>
            </a:r>
            <a:r>
              <a:rPr lang="zh-TW" altLang="en-US" sz="2600" dirty="0">
                <a:latin typeface="Times New Roman" panose="02020603050405020304" pitchFamily="18" charset="0"/>
                <a:cs typeface="Times New Roman" panose="02020603050405020304" pitchFamily="18" charset="0"/>
              </a:rPr>
              <a:t>值與回歸係數估計值    </a:t>
            </a:r>
            <a:r>
              <a:rPr lang="zh-TW" altLang="en-US" sz="2600" i="1" dirty="0">
                <a:latin typeface="Times New Roman" panose="02020603050405020304" pitchFamily="18" charset="0"/>
                <a:cs typeface="Times New Roman" panose="02020603050405020304" pitchFamily="18" charset="0"/>
              </a:rPr>
              <a:t> </a:t>
            </a:r>
            <a:r>
              <a:rPr lang="zh-TW" altLang="en-US" sz="2600" dirty="0">
                <a:latin typeface="Times New Roman" panose="02020603050405020304" pitchFamily="18" charset="0"/>
                <a:cs typeface="Times New Roman" panose="02020603050405020304" pitchFamily="18" charset="0"/>
              </a:rPr>
              <a:t>成正比，與引數矩陣變異開方值</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信息量的概念</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成正比，與誤差估計值成反比。在回歸分析中，回歸係數估計值 絕對值       正代表統計發現</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因果關係效果</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大小</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重要性的定義見仁見智</a:t>
            </a:r>
            <a:r>
              <a:rPr lang="en-US" altLang="zh-TW" sz="2600" dirty="0">
                <a:latin typeface="Times New Roman" panose="02020603050405020304" pitchFamily="18" charset="0"/>
                <a:cs typeface="Times New Roman" panose="02020603050405020304" pitchFamily="18" charset="0"/>
              </a:rPr>
              <a:t>)</a:t>
            </a:r>
            <a:r>
              <a:rPr lang="zh-TW" altLang="en-US" sz="2600" dirty="0">
                <a:latin typeface="Times New Roman" panose="02020603050405020304" pitchFamily="18" charset="0"/>
                <a:cs typeface="Times New Roman" panose="02020603050405020304" pitchFamily="18" charset="0"/>
              </a:rPr>
              <a:t>；而假設檢定中本來就沒有說 </a:t>
            </a:r>
            <a:r>
              <a:rPr lang="en-US"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值法</a:t>
            </a:r>
            <a:r>
              <a:rPr lang="zh-TW" altLang="zh-TW" sz="2600" dirty="0"/>
              <a:t>或者顯著水準量測一個統計發現的效果大小或重要性高低。</a:t>
            </a:r>
            <a:r>
              <a:rPr lang="zh-TW" altLang="en-US" sz="2600" dirty="0"/>
              <a:t>事實上更精確的說，</a:t>
            </a:r>
            <a:r>
              <a:rPr lang="en-US" altLang="zh-TW" sz="2600" i="1" dirty="0">
                <a:latin typeface="Times New Roman" panose="02020603050405020304" pitchFamily="18" charset="0"/>
                <a:cs typeface="Times New Roman" panose="02020603050405020304" pitchFamily="18" charset="0"/>
              </a:rPr>
              <a:t>p</a:t>
            </a:r>
            <a:r>
              <a:rPr lang="zh-TW" altLang="en-US" sz="2600" dirty="0">
                <a:latin typeface="Times New Roman" panose="02020603050405020304" pitchFamily="18" charset="0"/>
                <a:cs typeface="Times New Roman" panose="02020603050405020304" pitchFamily="18" charset="0"/>
              </a:rPr>
              <a:t> 值越大，回歸係數效果越大，但這要在控制引數變異、樣本數、引數個數、及模型誤差大小的前提下才成立。</a:t>
            </a:r>
            <a:endParaRPr lang="en-US" altLang="zh-TW" sz="2600" dirty="0"/>
          </a:p>
          <a:p>
            <a:pPr marL="0" indent="0">
              <a:lnSpc>
                <a:spcPct val="120000"/>
              </a:lnSpc>
              <a:buNone/>
            </a:pPr>
            <a:endParaRPr lang="zh-TW" altLang="en-US" sz="2000" dirty="0"/>
          </a:p>
        </p:txBody>
      </p:sp>
      <p:sp>
        <p:nvSpPr>
          <p:cNvPr id="13"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5"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7"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9" name="Rectangle 17"/>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1" name="Rectangle 19"/>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graphicFrame>
        <p:nvGraphicFramePr>
          <p:cNvPr id="9" name="物件 8"/>
          <p:cNvGraphicFramePr>
            <a:graphicFrameLocks noChangeAspect="1"/>
          </p:cNvGraphicFramePr>
          <p:nvPr>
            <p:extLst>
              <p:ext uri="{D42A27DB-BD31-4B8C-83A1-F6EECF244321}">
                <p14:modId xmlns:p14="http://schemas.microsoft.com/office/powerpoint/2010/main" val="3916284059"/>
              </p:ext>
            </p:extLst>
          </p:nvPr>
        </p:nvGraphicFramePr>
        <p:xfrm>
          <a:off x="4125962" y="2199768"/>
          <a:ext cx="3434335" cy="738382"/>
        </p:xfrm>
        <a:graphic>
          <a:graphicData uri="http://schemas.openxmlformats.org/presentationml/2006/ole">
            <mc:AlternateContent xmlns:mc="http://schemas.openxmlformats.org/markup-compatibility/2006">
              <mc:Choice xmlns:v="urn:schemas-microsoft-com:vml" Requires="v">
                <p:oleObj spid="_x0000_s5235" name="Equation" r:id="rId4" imgW="2590560" imgH="533160" progId="Equation.DSMT4">
                  <p:embed/>
                </p:oleObj>
              </mc:Choice>
              <mc:Fallback>
                <p:oleObj name="Equation" r:id="rId4" imgW="2590560" imgH="533160" progId="Equation.DSMT4">
                  <p:embed/>
                  <p:pic>
                    <p:nvPicPr>
                      <p:cNvPr id="22" name="物件 21"/>
                      <p:cNvPicPr>
                        <a:picLocks noChangeAspect="1" noChangeArrowheads="1"/>
                      </p:cNvPicPr>
                      <p:nvPr/>
                    </p:nvPicPr>
                    <p:blipFill>
                      <a:blip r:embed="rId5"/>
                      <a:srcRect/>
                      <a:stretch>
                        <a:fillRect/>
                      </a:stretch>
                    </p:blipFill>
                    <p:spPr bwMode="auto">
                      <a:xfrm>
                        <a:off x="4125962" y="2199768"/>
                        <a:ext cx="3434335" cy="738382"/>
                      </a:xfrm>
                      <a:prstGeom prst="rect">
                        <a:avLst/>
                      </a:prstGeom>
                      <a:noFill/>
                    </p:spPr>
                  </p:pic>
                </p:oleObj>
              </mc:Fallback>
            </mc:AlternateContent>
          </a:graphicData>
        </a:graphic>
      </p:graphicFrame>
      <p:graphicFrame>
        <p:nvGraphicFramePr>
          <p:cNvPr id="12" name="物件 11"/>
          <p:cNvGraphicFramePr>
            <a:graphicFrameLocks noChangeAspect="1"/>
          </p:cNvGraphicFramePr>
          <p:nvPr>
            <p:extLst>
              <p:ext uri="{D42A27DB-BD31-4B8C-83A1-F6EECF244321}">
                <p14:modId xmlns:p14="http://schemas.microsoft.com/office/powerpoint/2010/main" val="3472075485"/>
              </p:ext>
            </p:extLst>
          </p:nvPr>
        </p:nvGraphicFramePr>
        <p:xfrm>
          <a:off x="5278530" y="4153469"/>
          <a:ext cx="363537" cy="506412"/>
        </p:xfrm>
        <a:graphic>
          <a:graphicData uri="http://schemas.openxmlformats.org/presentationml/2006/ole">
            <mc:AlternateContent xmlns:mc="http://schemas.openxmlformats.org/markup-compatibility/2006">
              <mc:Choice xmlns:v="urn:schemas-microsoft-com:vml" Requires="v">
                <p:oleObj spid="_x0000_s5236" name="Equation" r:id="rId6" imgW="228600" imgH="304560" progId="Equation.DSMT4">
                  <p:embed/>
                </p:oleObj>
              </mc:Choice>
              <mc:Fallback>
                <p:oleObj name="Equation" r:id="rId6" imgW="228600" imgH="304560" progId="Equation.DSMT4">
                  <p:embed/>
                  <p:pic>
                    <p:nvPicPr>
                      <p:cNvPr id="9" name="物件 8"/>
                      <p:cNvPicPr>
                        <a:picLocks noChangeAspect="1" noChangeArrowheads="1"/>
                      </p:cNvPicPr>
                      <p:nvPr/>
                    </p:nvPicPr>
                    <p:blipFill>
                      <a:blip r:embed="rId7"/>
                      <a:srcRect/>
                      <a:stretch>
                        <a:fillRect/>
                      </a:stretch>
                    </p:blipFill>
                    <p:spPr bwMode="auto">
                      <a:xfrm>
                        <a:off x="5278530" y="4153469"/>
                        <a:ext cx="363537" cy="506412"/>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5" name="矩形 4"/>
              <p:cNvSpPr/>
              <p:nvPr/>
            </p:nvSpPr>
            <p:spPr>
              <a:xfrm>
                <a:off x="11049391" y="3335500"/>
                <a:ext cx="436978" cy="3843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TW" altLang="en-US" i="1">
                              <a:latin typeface="Cambria Math" panose="02040503050406030204" pitchFamily="18" charset="0"/>
                            </a:rPr>
                          </m:ctrlPr>
                        </m:sSubPr>
                        <m:e>
                          <m:acc>
                            <m:accPr>
                              <m:chr m:val="̂"/>
                              <m:ctrlPr>
                                <a:rPr lang="zh-TW" altLang="en-US" i="1">
                                  <a:latin typeface="Cambria Math" panose="02040503050406030204" pitchFamily="18" charset="0"/>
                                </a:rPr>
                              </m:ctrlPr>
                            </m:accPr>
                            <m:e>
                              <m:r>
                                <a:rPr lang="zh-TW" altLang="en-US" i="1">
                                  <a:latin typeface="Cambria Math" panose="02040503050406030204" pitchFamily="18" charset="0"/>
                                </a:rPr>
                                <m:t>𝛽</m:t>
                              </m:r>
                            </m:e>
                          </m:acc>
                        </m:e>
                        <m:sub>
                          <m:r>
                            <a:rPr lang="zh-TW" altLang="en-US" i="1">
                              <a:latin typeface="Cambria Math" panose="02040503050406030204" pitchFamily="18" charset="0"/>
                            </a:rPr>
                            <m:t>𝑖</m:t>
                          </m:r>
                        </m:sub>
                      </m:sSub>
                    </m:oMath>
                  </m:oMathPara>
                </a14:m>
                <a:endParaRPr lang="zh-TW" altLang="en-US" dirty="0"/>
              </a:p>
            </p:txBody>
          </p:sp>
        </mc:Choice>
        <mc:Fallback xmlns="">
          <p:sp>
            <p:nvSpPr>
              <p:cNvPr id="5" name="矩形 4"/>
              <p:cNvSpPr>
                <a:spLocks noRot="1" noChangeAspect="1" noMove="1" noResize="1" noEditPoints="1" noAdjustHandles="1" noChangeArrowheads="1" noChangeShapeType="1" noTextEdit="1"/>
              </p:cNvSpPr>
              <p:nvPr/>
            </p:nvSpPr>
            <p:spPr>
              <a:xfrm>
                <a:off x="11049391" y="3335500"/>
                <a:ext cx="436978" cy="384336"/>
              </a:xfrm>
              <a:prstGeom prst="rect">
                <a:avLst/>
              </a:prstGeom>
              <a:blipFill>
                <a:blip r:embed="rId8"/>
                <a:stretch>
                  <a:fillRect t="-7937" r="-18310" b="-14286"/>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831906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1065403"/>
          </a:xfrm>
        </p:spPr>
        <p:txBody>
          <a:bodyPr>
            <a:normAutofit/>
          </a:bodyPr>
          <a:lstStyle/>
          <a:p>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 細談影響統計顯著性的各項因素</a:t>
            </a:r>
          </a:p>
        </p:txBody>
      </p:sp>
      <p:sp>
        <p:nvSpPr>
          <p:cNvPr id="3" name="內容版面配置區 2"/>
          <p:cNvSpPr>
            <a:spLocks noGrp="1"/>
          </p:cNvSpPr>
          <p:nvPr>
            <p:ph idx="1"/>
          </p:nvPr>
        </p:nvSpPr>
        <p:spPr>
          <a:xfrm>
            <a:off x="838200" y="1580896"/>
            <a:ext cx="10515600" cy="4596067"/>
          </a:xfrm>
        </p:spPr>
        <p:txBody>
          <a:bodyPr>
            <a:normAutofit/>
          </a:bodyPr>
          <a:lstStyle/>
          <a:p>
            <a:pPr>
              <a:lnSpc>
                <a:spcPct val="140000"/>
              </a:lnSpc>
            </a:pPr>
            <a:r>
              <a:rPr lang="zh-TW" altLang="en-US" sz="2400" dirty="0"/>
              <a:t>回歸係數數值</a:t>
            </a:r>
            <a:r>
              <a:rPr lang="en-US" altLang="zh-TW" sz="2400" dirty="0"/>
              <a:t>(</a:t>
            </a:r>
            <a:r>
              <a:rPr lang="zh-TW" altLang="en-US" sz="2400" dirty="0"/>
              <a:t>不管正負方向</a:t>
            </a:r>
            <a:r>
              <a:rPr lang="en-US" altLang="zh-TW" sz="2400" dirty="0"/>
              <a:t>)</a:t>
            </a:r>
            <a:r>
              <a:rPr lang="zh-TW" altLang="en-US" sz="2400" dirty="0"/>
              <a:t>越大，統計顯著性越大，這是統計顯著與實質顯著最主要的關聯性</a:t>
            </a:r>
            <a:r>
              <a:rPr lang="zh-TW" altLang="zh-TW" sz="2400" dirty="0"/>
              <a:t>。</a:t>
            </a:r>
            <a:endParaRPr lang="en-US" altLang="zh-TW" sz="2400" dirty="0"/>
          </a:p>
          <a:p>
            <a:pPr>
              <a:lnSpc>
                <a:spcPct val="140000"/>
              </a:lnSpc>
            </a:pPr>
            <a:r>
              <a:rPr lang="zh-TW" altLang="en-US" sz="2400" dirty="0"/>
              <a:t>但是用以分析的抽樣樣本引數變異程度越小，則統計顯著性越小，這說明了，抽樣樣本若僅基於極小的樣本變異，那麼會降低統計顯著性。</a:t>
            </a:r>
            <a:endParaRPr lang="en-US" altLang="zh-TW" sz="2400" dirty="0"/>
          </a:p>
          <a:p>
            <a:pPr>
              <a:lnSpc>
                <a:spcPct val="140000"/>
              </a:lnSpc>
            </a:pPr>
            <a:r>
              <a:rPr lang="zh-TW" altLang="en-US" sz="2400" dirty="0"/>
              <a:t>模型誤差越大</a:t>
            </a:r>
            <a:r>
              <a:rPr lang="en-US" altLang="zh-TW" sz="2400" dirty="0"/>
              <a:t>(</a:t>
            </a:r>
            <a:r>
              <a:rPr lang="zh-TW" altLang="en-US" sz="2400" dirty="0"/>
              <a:t>解釋力越低</a:t>
            </a:r>
            <a:r>
              <a:rPr lang="en-US" altLang="zh-TW" sz="2400" dirty="0"/>
              <a:t>)</a:t>
            </a:r>
            <a:r>
              <a:rPr lang="zh-TW" altLang="en-US" sz="2400" dirty="0"/>
              <a:t>，則統計顯著性越低，所以很可能並非抽樣程式出現問題，而是模型設定環節有問題。</a:t>
            </a:r>
            <a:endParaRPr lang="en-US" altLang="zh-TW" sz="2400" dirty="0"/>
          </a:p>
          <a:p>
            <a:pPr>
              <a:lnSpc>
                <a:spcPct val="140000"/>
              </a:lnSpc>
            </a:pPr>
            <a:r>
              <a:rPr lang="zh-TW" altLang="en-US" sz="2400" dirty="0"/>
              <a:t>樣本數和模型引數數兩者的差越大，則統計顯著性越高。這點許多人認為是造成錯認統計顯著為實質顯著的主要原因。</a:t>
            </a:r>
            <a:endParaRPr lang="en-US" altLang="zh-TW" sz="2400" dirty="0"/>
          </a:p>
          <a:p>
            <a:pPr marL="0" indent="0">
              <a:buNone/>
            </a:pPr>
            <a:endParaRPr lang="en-US" altLang="zh-TW"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6262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755048"/>
          </a:xfrm>
        </p:spPr>
        <p:txBody>
          <a:bodyPr>
            <a:normAutofit/>
          </a:bodyPr>
          <a:lstStyle/>
          <a:p>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 實質顯著的意義</a:t>
            </a:r>
          </a:p>
        </p:txBody>
      </p:sp>
      <p:sp>
        <p:nvSpPr>
          <p:cNvPr id="3" name="內容版面配置區 2"/>
          <p:cNvSpPr>
            <a:spLocks noGrp="1"/>
          </p:cNvSpPr>
          <p:nvPr>
            <p:ph idx="1"/>
          </p:nvPr>
        </p:nvSpPr>
        <p:spPr>
          <a:xfrm>
            <a:off x="838200" y="1216058"/>
            <a:ext cx="10515600" cy="5142321"/>
          </a:xfrm>
        </p:spPr>
        <p:txBody>
          <a:bodyPr>
            <a:normAutofit/>
          </a:bodyPr>
          <a:lstStyle/>
          <a:p>
            <a:r>
              <a:rPr lang="zh-TW" altLang="en-US" sz="2400" dirty="0">
                <a:latin typeface="Times New Roman" panose="02020603050405020304" pitchFamily="18" charset="0"/>
                <a:cs typeface="Times New Roman" panose="02020603050405020304" pitchFamily="18" charset="0"/>
              </a:rPr>
              <a:t>欲推論的母體參數解釋力有多大</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單位解釋力</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marL="0" indent="0">
              <a:buNone/>
            </a:pPr>
            <a:r>
              <a:rPr lang="zh-TW" altLang="en-US" sz="2400" dirty="0">
                <a:solidFill>
                  <a:srgbClr val="FF0000"/>
                </a:solidFill>
              </a:rPr>
              <a:t>→      數值。</a:t>
            </a:r>
            <a:endParaRPr lang="zh-TW" altLang="zh-TW" sz="2400" dirty="0">
              <a:solidFill>
                <a:srgbClr val="FF0000"/>
              </a:solidFill>
            </a:endParaRPr>
          </a:p>
          <a:p>
            <a:r>
              <a:rPr lang="zh-TW" altLang="en-US" sz="2400" dirty="0">
                <a:latin typeface="Times New Roman" panose="02020603050405020304" pitchFamily="18" charset="0"/>
                <a:cs typeface="Times New Roman" panose="02020603050405020304" pitchFamily="18" charset="0"/>
              </a:rPr>
              <a:t>基於經驗上引數既有變異，依變數預期的解釋範圍有多大。</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經驗解釋力</a:t>
            </a:r>
            <a:r>
              <a:rPr lang="en-US" altLang="zh-TW" sz="2400" dirty="0">
                <a:latin typeface="Times New Roman" panose="02020603050405020304" pitchFamily="18" charset="0"/>
                <a:cs typeface="Times New Roman" panose="02020603050405020304" pitchFamily="18" charset="0"/>
              </a:rPr>
              <a:t>)</a:t>
            </a:r>
          </a:p>
          <a:p>
            <a:pPr marL="0" indent="0">
              <a:buNone/>
            </a:pPr>
            <a:r>
              <a:rPr lang="zh-TW" altLang="en-US" sz="2400" dirty="0">
                <a:solidFill>
                  <a:srgbClr val="FF0000"/>
                </a:solidFill>
              </a:rPr>
              <a:t>→       數值。</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基於理論上引數既有變異，依變數預期的解釋範圍有多大。</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理論解釋力</a:t>
            </a:r>
            <a:r>
              <a:rPr lang="en-US" altLang="zh-TW" sz="2400" dirty="0">
                <a:latin typeface="Times New Roman" panose="02020603050405020304" pitchFamily="18" charset="0"/>
                <a:cs typeface="Times New Roman" panose="02020603050405020304" pitchFamily="18" charset="0"/>
              </a:rPr>
              <a:t>)</a:t>
            </a:r>
          </a:p>
          <a:p>
            <a:pPr marL="0" indent="0">
              <a:buNone/>
            </a:pPr>
            <a:r>
              <a:rPr lang="zh-TW" altLang="en-US" sz="2400" dirty="0">
                <a:solidFill>
                  <a:srgbClr val="FF0000"/>
                </a:solidFill>
              </a:rPr>
              <a:t>→       數值。</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基於特定基模水準下</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也就是將所有引數固定在預設水準下</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，單位解釋力、經驗解釋力、理論解釋力分別有多大。</a:t>
            </a:r>
            <a:endParaRPr lang="en-US" altLang="zh-TW" sz="2400" dirty="0">
              <a:latin typeface="Times New Roman" panose="02020603050405020304" pitchFamily="18" charset="0"/>
              <a:cs typeface="Times New Roman" panose="02020603050405020304" pitchFamily="18" charset="0"/>
            </a:endParaRPr>
          </a:p>
          <a:p>
            <a:pPr marL="0" indent="0">
              <a:buNone/>
            </a:pPr>
            <a:r>
              <a:rPr lang="zh-TW" altLang="en-US" sz="2400" dirty="0">
                <a:solidFill>
                  <a:srgbClr val="FF0000"/>
                </a:solidFill>
              </a:rPr>
              <a:t>→      、        、      的邊際數值。</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依變數在現實上其解釋範圍的實際意義。</a:t>
            </a:r>
            <a:endParaRPr lang="en-US" altLang="zh-TW" sz="2400" dirty="0">
              <a:latin typeface="Times New Roman" panose="02020603050405020304" pitchFamily="18" charset="0"/>
              <a:cs typeface="Times New Roman" panose="02020603050405020304" pitchFamily="18" charset="0"/>
            </a:endParaRPr>
          </a:p>
          <a:p>
            <a:pPr marL="0" indent="0">
              <a:buNone/>
            </a:pPr>
            <a:r>
              <a:rPr lang="zh-TW" altLang="en-US" sz="2400" dirty="0">
                <a:solidFill>
                  <a:srgbClr val="FF0000"/>
                </a:solidFill>
              </a:rPr>
              <a:t>→需要對於依變數的實際物理量有貼近于現實問題的討論。</a:t>
            </a:r>
            <a:endParaRPr lang="en-US" altLang="zh-TW" sz="2400" dirty="0">
              <a:latin typeface="Times New Roman" panose="02020603050405020304" pitchFamily="18" charset="0"/>
              <a:cs typeface="Times New Roman" panose="02020603050405020304" pitchFamily="18" charset="0"/>
            </a:endParaRPr>
          </a:p>
          <a:p>
            <a:endParaRPr lang="en-US" altLang="zh-TW" sz="2400" dirty="0">
              <a:latin typeface="Times New Roman" panose="02020603050405020304" pitchFamily="18" charset="0"/>
              <a:cs typeface="Times New Roman" panose="02020603050405020304" pitchFamily="18" charset="0"/>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p:txBody>
      </p:sp>
      <p:graphicFrame>
        <p:nvGraphicFramePr>
          <p:cNvPr id="4" name="物件 3"/>
          <p:cNvGraphicFramePr>
            <a:graphicFrameLocks noChangeAspect="1"/>
          </p:cNvGraphicFramePr>
          <p:nvPr>
            <p:extLst>
              <p:ext uri="{D42A27DB-BD31-4B8C-83A1-F6EECF244321}">
                <p14:modId xmlns:p14="http://schemas.microsoft.com/office/powerpoint/2010/main" val="1880892772"/>
              </p:ext>
            </p:extLst>
          </p:nvPr>
        </p:nvGraphicFramePr>
        <p:xfrm>
          <a:off x="1239145" y="1603519"/>
          <a:ext cx="363537" cy="506412"/>
        </p:xfrm>
        <a:graphic>
          <a:graphicData uri="http://schemas.openxmlformats.org/presentationml/2006/ole">
            <mc:AlternateContent xmlns:mc="http://schemas.openxmlformats.org/markup-compatibility/2006">
              <mc:Choice xmlns:v="urn:schemas-microsoft-com:vml" Requires="v">
                <p:oleObj spid="_x0000_s6350" name="Equation" r:id="rId3" imgW="228600" imgH="304560" progId="Equation.DSMT4">
                  <p:embed/>
                </p:oleObj>
              </mc:Choice>
              <mc:Fallback>
                <p:oleObj name="Equation" r:id="rId3" imgW="228600" imgH="304560" progId="Equation.DSMT4">
                  <p:embed/>
                  <p:pic>
                    <p:nvPicPr>
                      <p:cNvPr id="12" name="物件 11"/>
                      <p:cNvPicPr>
                        <a:picLocks noChangeAspect="1" noChangeArrowheads="1"/>
                      </p:cNvPicPr>
                      <p:nvPr/>
                    </p:nvPicPr>
                    <p:blipFill>
                      <a:blip r:embed="rId4"/>
                      <a:srcRect/>
                      <a:stretch>
                        <a:fillRect/>
                      </a:stretch>
                    </p:blipFill>
                    <p:spPr bwMode="auto">
                      <a:xfrm>
                        <a:off x="1239145" y="1603519"/>
                        <a:ext cx="363537" cy="506412"/>
                      </a:xfrm>
                      <a:prstGeom prst="rect">
                        <a:avLst/>
                      </a:prstGeom>
                      <a:noFill/>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2546401982"/>
              </p:ext>
            </p:extLst>
          </p:nvPr>
        </p:nvGraphicFramePr>
        <p:xfrm>
          <a:off x="1193800" y="3471863"/>
          <a:ext cx="463550" cy="422275"/>
        </p:xfrm>
        <a:graphic>
          <a:graphicData uri="http://schemas.openxmlformats.org/presentationml/2006/ole">
            <mc:AlternateContent xmlns:mc="http://schemas.openxmlformats.org/markup-compatibility/2006">
              <mc:Choice xmlns:v="urn:schemas-microsoft-com:vml" Requires="v">
                <p:oleObj spid="_x0000_s6351" name="Equation" r:id="rId5" imgW="291960" imgH="253800" progId="Equation.DSMT4">
                  <p:embed/>
                </p:oleObj>
              </mc:Choice>
              <mc:Fallback>
                <p:oleObj name="Equation" r:id="rId5" imgW="291960" imgH="253800" progId="Equation.DSMT4">
                  <p:embed/>
                  <p:pic>
                    <p:nvPicPr>
                      <p:cNvPr id="4" name="物件 3"/>
                      <p:cNvPicPr>
                        <a:picLocks noChangeAspect="1" noChangeArrowheads="1"/>
                      </p:cNvPicPr>
                      <p:nvPr/>
                    </p:nvPicPr>
                    <p:blipFill>
                      <a:blip r:embed="rId6"/>
                      <a:srcRect/>
                      <a:stretch>
                        <a:fillRect/>
                      </a:stretch>
                    </p:blipFill>
                    <p:spPr bwMode="auto">
                      <a:xfrm>
                        <a:off x="1193800" y="3471863"/>
                        <a:ext cx="463550" cy="422275"/>
                      </a:xfrm>
                      <a:prstGeom prst="rect">
                        <a:avLst/>
                      </a:prstGeom>
                      <a:noFill/>
                    </p:spPr>
                  </p:pic>
                </p:oleObj>
              </mc:Fallback>
            </mc:AlternateContent>
          </a:graphicData>
        </a:graphic>
      </p:graphicFrame>
      <p:graphicFrame>
        <p:nvGraphicFramePr>
          <p:cNvPr id="6" name="物件 5"/>
          <p:cNvGraphicFramePr>
            <a:graphicFrameLocks noChangeAspect="1"/>
          </p:cNvGraphicFramePr>
          <p:nvPr>
            <p:extLst>
              <p:ext uri="{D42A27DB-BD31-4B8C-83A1-F6EECF244321}">
                <p14:modId xmlns:p14="http://schemas.microsoft.com/office/powerpoint/2010/main" val="3448628222"/>
              </p:ext>
            </p:extLst>
          </p:nvPr>
        </p:nvGraphicFramePr>
        <p:xfrm>
          <a:off x="1173281" y="2566242"/>
          <a:ext cx="504825" cy="422275"/>
        </p:xfrm>
        <a:graphic>
          <a:graphicData uri="http://schemas.openxmlformats.org/presentationml/2006/ole">
            <mc:AlternateContent xmlns:mc="http://schemas.openxmlformats.org/markup-compatibility/2006">
              <mc:Choice xmlns:v="urn:schemas-microsoft-com:vml" Requires="v">
                <p:oleObj spid="_x0000_s6352" name="Equation" r:id="rId7" imgW="317160" imgH="253800" progId="Equation.DSMT4">
                  <p:embed/>
                </p:oleObj>
              </mc:Choice>
              <mc:Fallback>
                <p:oleObj name="Equation" r:id="rId7" imgW="317160" imgH="253800" progId="Equation.DSMT4">
                  <p:embed/>
                  <p:pic>
                    <p:nvPicPr>
                      <p:cNvPr id="5" name="物件 4"/>
                      <p:cNvPicPr>
                        <a:picLocks noChangeAspect="1" noChangeArrowheads="1"/>
                      </p:cNvPicPr>
                      <p:nvPr/>
                    </p:nvPicPr>
                    <p:blipFill>
                      <a:blip r:embed="rId8"/>
                      <a:srcRect/>
                      <a:stretch>
                        <a:fillRect/>
                      </a:stretch>
                    </p:blipFill>
                    <p:spPr bwMode="auto">
                      <a:xfrm>
                        <a:off x="1173281" y="2566242"/>
                        <a:ext cx="504825" cy="422275"/>
                      </a:xfrm>
                      <a:prstGeom prst="rect">
                        <a:avLst/>
                      </a:prstGeom>
                      <a:noFill/>
                    </p:spPr>
                  </p:pic>
                </p:oleObj>
              </mc:Fallback>
            </mc:AlternateContent>
          </a:graphicData>
        </a:graphic>
      </p:graphicFrame>
      <p:graphicFrame>
        <p:nvGraphicFramePr>
          <p:cNvPr id="7" name="物件 6"/>
          <p:cNvGraphicFramePr>
            <a:graphicFrameLocks noChangeAspect="1"/>
          </p:cNvGraphicFramePr>
          <p:nvPr>
            <p:extLst>
              <p:ext uri="{D42A27DB-BD31-4B8C-83A1-F6EECF244321}">
                <p14:modId xmlns:p14="http://schemas.microsoft.com/office/powerpoint/2010/main" val="180928498"/>
              </p:ext>
            </p:extLst>
          </p:nvPr>
        </p:nvGraphicFramePr>
        <p:xfrm>
          <a:off x="1239145" y="4727438"/>
          <a:ext cx="363537" cy="506412"/>
        </p:xfrm>
        <a:graphic>
          <a:graphicData uri="http://schemas.openxmlformats.org/presentationml/2006/ole">
            <mc:AlternateContent xmlns:mc="http://schemas.openxmlformats.org/markup-compatibility/2006">
              <mc:Choice xmlns:v="urn:schemas-microsoft-com:vml" Requires="v">
                <p:oleObj spid="_x0000_s6353" name="Equation" r:id="rId9" imgW="228600" imgH="304560" progId="Equation.DSMT4">
                  <p:embed/>
                </p:oleObj>
              </mc:Choice>
              <mc:Fallback>
                <p:oleObj name="Equation" r:id="rId9" imgW="228600" imgH="304560" progId="Equation.DSMT4">
                  <p:embed/>
                  <p:pic>
                    <p:nvPicPr>
                      <p:cNvPr id="4" name="物件 3"/>
                      <p:cNvPicPr>
                        <a:picLocks noChangeAspect="1" noChangeArrowheads="1"/>
                      </p:cNvPicPr>
                      <p:nvPr/>
                    </p:nvPicPr>
                    <p:blipFill>
                      <a:blip r:embed="rId10"/>
                      <a:srcRect/>
                      <a:stretch>
                        <a:fillRect/>
                      </a:stretch>
                    </p:blipFill>
                    <p:spPr bwMode="auto">
                      <a:xfrm>
                        <a:off x="1239145" y="4727438"/>
                        <a:ext cx="363537" cy="506412"/>
                      </a:xfrm>
                      <a:prstGeom prst="rect">
                        <a:avLst/>
                      </a:prstGeom>
                      <a:noFill/>
                    </p:spPr>
                  </p:pic>
                </p:oleObj>
              </mc:Fallback>
            </mc:AlternateContent>
          </a:graphicData>
        </a:graphic>
      </p:graphicFrame>
      <p:graphicFrame>
        <p:nvGraphicFramePr>
          <p:cNvPr id="8" name="物件 7"/>
          <p:cNvGraphicFramePr>
            <a:graphicFrameLocks noChangeAspect="1"/>
          </p:cNvGraphicFramePr>
          <p:nvPr>
            <p:extLst>
              <p:ext uri="{D42A27DB-BD31-4B8C-83A1-F6EECF244321}">
                <p14:modId xmlns:p14="http://schemas.microsoft.com/office/powerpoint/2010/main" val="2250844337"/>
              </p:ext>
            </p:extLst>
          </p:nvPr>
        </p:nvGraphicFramePr>
        <p:xfrm>
          <a:off x="2724150" y="4727575"/>
          <a:ext cx="463550" cy="422275"/>
        </p:xfrm>
        <a:graphic>
          <a:graphicData uri="http://schemas.openxmlformats.org/presentationml/2006/ole">
            <mc:AlternateContent xmlns:mc="http://schemas.openxmlformats.org/markup-compatibility/2006">
              <mc:Choice xmlns:v="urn:schemas-microsoft-com:vml" Requires="v">
                <p:oleObj spid="_x0000_s6354" name="Equation" r:id="rId11" imgW="291960" imgH="253800" progId="Equation.DSMT4">
                  <p:embed/>
                </p:oleObj>
              </mc:Choice>
              <mc:Fallback>
                <p:oleObj name="Equation" r:id="rId11" imgW="291960" imgH="253800" progId="Equation.DSMT4">
                  <p:embed/>
                  <p:pic>
                    <p:nvPicPr>
                      <p:cNvPr id="6" name="物件 5"/>
                      <p:cNvPicPr>
                        <a:picLocks noChangeAspect="1" noChangeArrowheads="1"/>
                      </p:cNvPicPr>
                      <p:nvPr/>
                    </p:nvPicPr>
                    <p:blipFill>
                      <a:blip r:embed="rId12"/>
                      <a:srcRect/>
                      <a:stretch>
                        <a:fillRect/>
                      </a:stretch>
                    </p:blipFill>
                    <p:spPr bwMode="auto">
                      <a:xfrm>
                        <a:off x="2724150" y="4727575"/>
                        <a:ext cx="463550" cy="422275"/>
                      </a:xfrm>
                      <a:prstGeom prst="rect">
                        <a:avLst/>
                      </a:prstGeom>
                      <a:noFill/>
                    </p:spPr>
                  </p:pic>
                </p:oleObj>
              </mc:Fallback>
            </mc:AlternateContent>
          </a:graphicData>
        </a:graphic>
      </p:graphicFrame>
      <p:graphicFrame>
        <p:nvGraphicFramePr>
          <p:cNvPr id="9" name="物件 8"/>
          <p:cNvGraphicFramePr>
            <a:graphicFrameLocks noChangeAspect="1"/>
          </p:cNvGraphicFramePr>
          <p:nvPr>
            <p:extLst>
              <p:ext uri="{D42A27DB-BD31-4B8C-83A1-F6EECF244321}">
                <p14:modId xmlns:p14="http://schemas.microsoft.com/office/powerpoint/2010/main" val="3800440805"/>
              </p:ext>
            </p:extLst>
          </p:nvPr>
        </p:nvGraphicFramePr>
        <p:xfrm>
          <a:off x="1900716" y="4727438"/>
          <a:ext cx="504825" cy="422275"/>
        </p:xfrm>
        <a:graphic>
          <a:graphicData uri="http://schemas.openxmlformats.org/presentationml/2006/ole">
            <mc:AlternateContent xmlns:mc="http://schemas.openxmlformats.org/markup-compatibility/2006">
              <mc:Choice xmlns:v="urn:schemas-microsoft-com:vml" Requires="v">
                <p:oleObj spid="_x0000_s6355" name="Equation" r:id="rId13" imgW="317160" imgH="253800" progId="Equation.DSMT4">
                  <p:embed/>
                </p:oleObj>
              </mc:Choice>
              <mc:Fallback>
                <p:oleObj name="Equation" r:id="rId13" imgW="317160" imgH="253800" progId="Equation.DSMT4">
                  <p:embed/>
                  <p:pic>
                    <p:nvPicPr>
                      <p:cNvPr id="6" name="物件 5"/>
                      <p:cNvPicPr>
                        <a:picLocks noChangeAspect="1" noChangeArrowheads="1"/>
                      </p:cNvPicPr>
                      <p:nvPr/>
                    </p:nvPicPr>
                    <p:blipFill>
                      <a:blip r:embed="rId8"/>
                      <a:srcRect/>
                      <a:stretch>
                        <a:fillRect/>
                      </a:stretch>
                    </p:blipFill>
                    <p:spPr bwMode="auto">
                      <a:xfrm>
                        <a:off x="1900716" y="4727438"/>
                        <a:ext cx="504825" cy="422275"/>
                      </a:xfrm>
                      <a:prstGeom prst="rect">
                        <a:avLst/>
                      </a:prstGeom>
                      <a:noFill/>
                    </p:spPr>
                  </p:pic>
                </p:oleObj>
              </mc:Fallback>
            </mc:AlternateContent>
          </a:graphicData>
        </a:graphic>
      </p:graphicFrame>
    </p:spTree>
    <p:extLst>
      <p:ext uri="{BB962C8B-B14F-4D97-AF65-F5344CB8AC3E}">
        <p14:creationId xmlns:p14="http://schemas.microsoft.com/office/powerpoint/2010/main" val="40153946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714244"/>
          </a:xfrm>
        </p:spPr>
        <p:txBody>
          <a:bodyPr>
            <a:noAutofit/>
          </a:bodyPr>
          <a:lstStyle/>
          <a:p>
            <a:pPr>
              <a:lnSpc>
                <a:spcPct val="150000"/>
              </a:lnSpc>
            </a:pPr>
            <a:r>
              <a:rPr lang="zh-TW" altLang="en-US" sz="3200" dirty="0">
                <a:latin typeface="Times New Roman" panose="02020603050405020304" pitchFamily="18" charset="0"/>
                <a:ea typeface="微軟正黑體" panose="020B0604030504040204" pitchFamily="34" charset="-120"/>
                <a:cs typeface="Times New Roman" panose="02020603050405020304" pitchFamily="18" charset="0"/>
              </a:rPr>
              <a:t> 統計顯著與實質顯著的異同</a:t>
            </a:r>
            <a:endParaRPr lang="en-US" altLang="zh-TW" sz="32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3" name="內容版面配置區 2"/>
          <p:cNvSpPr>
            <a:spLocks noGrp="1"/>
          </p:cNvSpPr>
          <p:nvPr>
            <p:ph idx="1"/>
          </p:nvPr>
        </p:nvSpPr>
        <p:spPr>
          <a:xfrm>
            <a:off x="838200" y="1216058"/>
            <a:ext cx="10515600" cy="5142321"/>
          </a:xfrm>
        </p:spPr>
        <p:txBody>
          <a:bodyPr>
            <a:normAutofit/>
          </a:bodyPr>
          <a:lstStyle/>
          <a:p>
            <a:r>
              <a:rPr lang="zh-TW" altLang="en-US" sz="2400" dirty="0">
                <a:latin typeface="Times New Roman" panose="02020603050405020304" pitchFamily="18" charset="0"/>
                <a:cs typeface="Times New Roman" panose="02020603050405020304" pitchFamily="18" charset="0"/>
              </a:rPr>
              <a:t>以單位解釋力</a:t>
            </a:r>
            <a:r>
              <a:rPr lang="en-US" altLang="zh-TW" sz="2400" dirty="0">
                <a:latin typeface="Times New Roman" panose="02020603050405020304" pitchFamily="18" charset="0"/>
                <a:cs typeface="Times New Roman" panose="02020603050405020304" pitchFamily="18" charset="0"/>
              </a:rPr>
              <a:t>(</a:t>
            </a:r>
            <a:r>
              <a:rPr lang="zh-TW" altLang="en-US" sz="2400" dirty="0"/>
              <a:t>      數值</a:t>
            </a:r>
            <a:r>
              <a:rPr lang="en-US" altLang="zh-TW" sz="2400" dirty="0"/>
              <a:t>)</a:t>
            </a:r>
            <a:r>
              <a:rPr lang="zh-TW" altLang="en-US" sz="2400" dirty="0"/>
              <a:t>來說，     數值越大，統計顯著和實質顯著性皆越高。</a:t>
            </a:r>
            <a:endParaRPr lang="zh-TW" altLang="zh-TW" sz="2400" dirty="0"/>
          </a:p>
          <a:p>
            <a:r>
              <a:rPr lang="zh-TW" altLang="en-US" sz="2400" dirty="0">
                <a:latin typeface="Times New Roman" panose="02020603050405020304" pitchFamily="18" charset="0"/>
                <a:cs typeface="Times New Roman" panose="02020603050405020304" pitchFamily="18" charset="0"/>
              </a:rPr>
              <a:t>以經驗解釋力</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來說，樣本引數       的跨度</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變異</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越大，則</a:t>
            </a:r>
            <a:r>
              <a:rPr lang="zh-TW" altLang="en-US" sz="2400" dirty="0"/>
              <a:t>統計顯著和實質顯著性皆越高。</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以理論解釋力</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來說，母體引數       的跨度</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變異</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越大，則</a:t>
            </a:r>
            <a:r>
              <a:rPr lang="zh-TW" altLang="en-US" sz="2400" dirty="0"/>
              <a:t>實質顯著性越高，但這點無關乎統計顯著性。</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以基於特定基線模型下單位解釋力、經驗解釋力、理論解釋力</a:t>
            </a:r>
            <a:r>
              <a:rPr lang="zh-TW" altLang="en-US" sz="2400" dirty="0"/>
              <a:t>的邊際數值來說，特別是在依變數非依正態分佈的時候，由於不同基模水準設定可能影響回歸係數估計值和標準誤的推算，再加上轉換函數將上述三者由「對數勝敗比」換算成百分比的邊際效果的失真，所以統計顯著和實質顯著的問題特別顯得混沌未明，需要實質介入推算才能確實評估。</a:t>
            </a:r>
            <a:endParaRPr lang="en-US" altLang="zh-TW" sz="2400" dirty="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以依變數在現實上其解釋範圍的實際意義來說，需要對於</a:t>
            </a:r>
            <a:r>
              <a:rPr lang="zh-TW" altLang="en-US" sz="2400" dirty="0"/>
              <a:t>依變數的物理意義來討論，這點需要進行概念上的現實評估，統計顯著與實質顯著是兩個不同概念。</a:t>
            </a:r>
            <a:endParaRPr lang="en-US" altLang="zh-TW" sz="2400" dirty="0">
              <a:latin typeface="Times New Roman" panose="02020603050405020304" pitchFamily="18" charset="0"/>
              <a:cs typeface="Times New Roman" panose="02020603050405020304" pitchFamily="18" charset="0"/>
            </a:endParaRPr>
          </a:p>
          <a:p>
            <a:endParaRPr lang="en-US" altLang="zh-TW" sz="2400" dirty="0">
              <a:latin typeface="Times New Roman" panose="02020603050405020304" pitchFamily="18" charset="0"/>
              <a:cs typeface="Times New Roman" panose="02020603050405020304" pitchFamily="18" charset="0"/>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a:p>
            <a:pPr marL="0" indent="0">
              <a:buNone/>
            </a:pPr>
            <a:endParaRPr lang="en-US" altLang="zh-TW" sz="2400" dirty="0">
              <a:latin typeface="SimSun" panose="02010600030101010101" pitchFamily="2" charset="-122"/>
              <a:ea typeface="SimSun" panose="02010600030101010101" pitchFamily="2" charset="-122"/>
            </a:endParaRPr>
          </a:p>
        </p:txBody>
      </p:sp>
      <p:graphicFrame>
        <p:nvGraphicFramePr>
          <p:cNvPr id="4" name="物件 3"/>
          <p:cNvGraphicFramePr>
            <a:graphicFrameLocks noChangeAspect="1"/>
          </p:cNvGraphicFramePr>
          <p:nvPr>
            <p:extLst>
              <p:ext uri="{D42A27DB-BD31-4B8C-83A1-F6EECF244321}">
                <p14:modId xmlns:p14="http://schemas.microsoft.com/office/powerpoint/2010/main" val="4080375944"/>
              </p:ext>
            </p:extLst>
          </p:nvPr>
        </p:nvGraphicFramePr>
        <p:xfrm>
          <a:off x="3110366" y="1177222"/>
          <a:ext cx="363537" cy="506412"/>
        </p:xfrm>
        <a:graphic>
          <a:graphicData uri="http://schemas.openxmlformats.org/presentationml/2006/ole">
            <mc:AlternateContent xmlns:mc="http://schemas.openxmlformats.org/markup-compatibility/2006">
              <mc:Choice xmlns:v="urn:schemas-microsoft-com:vml" Requires="v">
                <p:oleObj spid="_x0000_s7337" name="Equation" r:id="rId3" imgW="228600" imgH="304560" progId="Equation.DSMT4">
                  <p:embed/>
                </p:oleObj>
              </mc:Choice>
              <mc:Fallback>
                <p:oleObj name="Equation" r:id="rId3" imgW="228600" imgH="304560" progId="Equation.DSMT4">
                  <p:embed/>
                  <p:pic>
                    <p:nvPicPr>
                      <p:cNvPr id="4" name="物件 3"/>
                      <p:cNvPicPr>
                        <a:picLocks noChangeAspect="1" noChangeArrowheads="1"/>
                      </p:cNvPicPr>
                      <p:nvPr/>
                    </p:nvPicPr>
                    <p:blipFill>
                      <a:blip r:embed="rId4"/>
                      <a:srcRect/>
                      <a:stretch>
                        <a:fillRect/>
                      </a:stretch>
                    </p:blipFill>
                    <p:spPr bwMode="auto">
                      <a:xfrm>
                        <a:off x="3110366" y="1177222"/>
                        <a:ext cx="363537" cy="506412"/>
                      </a:xfrm>
                      <a:prstGeom prst="rect">
                        <a:avLst/>
                      </a:prstGeom>
                      <a:noFill/>
                    </p:spPr>
                  </p:pic>
                </p:oleObj>
              </mc:Fallback>
            </mc:AlternateContent>
          </a:graphicData>
        </a:graphic>
      </p:graphicFrame>
      <p:graphicFrame>
        <p:nvGraphicFramePr>
          <p:cNvPr id="5" name="物件 4"/>
          <p:cNvGraphicFramePr>
            <a:graphicFrameLocks noChangeAspect="1"/>
          </p:cNvGraphicFramePr>
          <p:nvPr>
            <p:extLst>
              <p:ext uri="{D42A27DB-BD31-4B8C-83A1-F6EECF244321}">
                <p14:modId xmlns:p14="http://schemas.microsoft.com/office/powerpoint/2010/main" val="2286533355"/>
              </p:ext>
            </p:extLst>
          </p:nvPr>
        </p:nvGraphicFramePr>
        <p:xfrm>
          <a:off x="3060359" y="2450855"/>
          <a:ext cx="463550" cy="422275"/>
        </p:xfrm>
        <a:graphic>
          <a:graphicData uri="http://schemas.openxmlformats.org/presentationml/2006/ole">
            <mc:AlternateContent xmlns:mc="http://schemas.openxmlformats.org/markup-compatibility/2006">
              <mc:Choice xmlns:v="urn:schemas-microsoft-com:vml" Requires="v">
                <p:oleObj spid="_x0000_s7338" name="Equation" r:id="rId5" imgW="291960" imgH="253800" progId="Equation.DSMT4">
                  <p:embed/>
                </p:oleObj>
              </mc:Choice>
              <mc:Fallback>
                <p:oleObj name="Equation" r:id="rId5" imgW="291960" imgH="253800" progId="Equation.DSMT4">
                  <p:embed/>
                  <p:pic>
                    <p:nvPicPr>
                      <p:cNvPr id="5" name="物件 4"/>
                      <p:cNvPicPr>
                        <a:picLocks noChangeAspect="1" noChangeArrowheads="1"/>
                      </p:cNvPicPr>
                      <p:nvPr/>
                    </p:nvPicPr>
                    <p:blipFill>
                      <a:blip r:embed="rId6"/>
                      <a:srcRect/>
                      <a:stretch>
                        <a:fillRect/>
                      </a:stretch>
                    </p:blipFill>
                    <p:spPr bwMode="auto">
                      <a:xfrm>
                        <a:off x="3060359" y="2450855"/>
                        <a:ext cx="463550" cy="422275"/>
                      </a:xfrm>
                      <a:prstGeom prst="rect">
                        <a:avLst/>
                      </a:prstGeom>
                      <a:noFill/>
                    </p:spPr>
                  </p:pic>
                </p:oleObj>
              </mc:Fallback>
            </mc:AlternateContent>
          </a:graphicData>
        </a:graphic>
      </p:graphicFrame>
      <p:graphicFrame>
        <p:nvGraphicFramePr>
          <p:cNvPr id="6" name="物件 5"/>
          <p:cNvGraphicFramePr>
            <a:graphicFrameLocks noChangeAspect="1"/>
          </p:cNvGraphicFramePr>
          <p:nvPr>
            <p:extLst>
              <p:ext uri="{D42A27DB-BD31-4B8C-83A1-F6EECF244321}">
                <p14:modId xmlns:p14="http://schemas.microsoft.com/office/powerpoint/2010/main" val="757909145"/>
              </p:ext>
            </p:extLst>
          </p:nvPr>
        </p:nvGraphicFramePr>
        <p:xfrm>
          <a:off x="3052372" y="1683634"/>
          <a:ext cx="504825" cy="422275"/>
        </p:xfrm>
        <a:graphic>
          <a:graphicData uri="http://schemas.openxmlformats.org/presentationml/2006/ole">
            <mc:AlternateContent xmlns:mc="http://schemas.openxmlformats.org/markup-compatibility/2006">
              <mc:Choice xmlns:v="urn:schemas-microsoft-com:vml" Requires="v">
                <p:oleObj spid="_x0000_s7339" name="Equation" r:id="rId7" imgW="317160" imgH="253800" progId="Equation.DSMT4">
                  <p:embed/>
                </p:oleObj>
              </mc:Choice>
              <mc:Fallback>
                <p:oleObj name="Equation" r:id="rId7" imgW="317160" imgH="253800" progId="Equation.DSMT4">
                  <p:embed/>
                  <p:pic>
                    <p:nvPicPr>
                      <p:cNvPr id="6" name="物件 5"/>
                      <p:cNvPicPr>
                        <a:picLocks noChangeAspect="1" noChangeArrowheads="1"/>
                      </p:cNvPicPr>
                      <p:nvPr/>
                    </p:nvPicPr>
                    <p:blipFill>
                      <a:blip r:embed="rId8"/>
                      <a:srcRect/>
                      <a:stretch>
                        <a:fillRect/>
                      </a:stretch>
                    </p:blipFill>
                    <p:spPr bwMode="auto">
                      <a:xfrm>
                        <a:off x="3052372" y="1683634"/>
                        <a:ext cx="504825" cy="422275"/>
                      </a:xfrm>
                      <a:prstGeom prst="rect">
                        <a:avLst/>
                      </a:prstGeom>
                      <a:noFill/>
                    </p:spPr>
                  </p:pic>
                </p:oleObj>
              </mc:Fallback>
            </mc:AlternateContent>
          </a:graphicData>
        </a:graphic>
      </p:graphicFrame>
      <p:graphicFrame>
        <p:nvGraphicFramePr>
          <p:cNvPr id="10" name="物件 9"/>
          <p:cNvGraphicFramePr>
            <a:graphicFrameLocks noChangeAspect="1"/>
          </p:cNvGraphicFramePr>
          <p:nvPr>
            <p:extLst>
              <p:ext uri="{D42A27DB-BD31-4B8C-83A1-F6EECF244321}">
                <p14:modId xmlns:p14="http://schemas.microsoft.com/office/powerpoint/2010/main" val="4179808399"/>
              </p:ext>
            </p:extLst>
          </p:nvPr>
        </p:nvGraphicFramePr>
        <p:xfrm>
          <a:off x="5067999" y="1216058"/>
          <a:ext cx="363537" cy="506412"/>
        </p:xfrm>
        <a:graphic>
          <a:graphicData uri="http://schemas.openxmlformats.org/presentationml/2006/ole">
            <mc:AlternateContent xmlns:mc="http://schemas.openxmlformats.org/markup-compatibility/2006">
              <mc:Choice xmlns:v="urn:schemas-microsoft-com:vml" Requires="v">
                <p:oleObj spid="_x0000_s7340" name="Equation" r:id="rId9" imgW="228600" imgH="304560" progId="Equation.DSMT4">
                  <p:embed/>
                </p:oleObj>
              </mc:Choice>
              <mc:Fallback>
                <p:oleObj name="Equation" r:id="rId9" imgW="228600" imgH="304560" progId="Equation.DSMT4">
                  <p:embed/>
                  <p:pic>
                    <p:nvPicPr>
                      <p:cNvPr id="4" name="物件 3"/>
                      <p:cNvPicPr>
                        <a:picLocks noChangeAspect="1" noChangeArrowheads="1"/>
                      </p:cNvPicPr>
                      <p:nvPr/>
                    </p:nvPicPr>
                    <p:blipFill>
                      <a:blip r:embed="rId10"/>
                      <a:srcRect/>
                      <a:stretch>
                        <a:fillRect/>
                      </a:stretch>
                    </p:blipFill>
                    <p:spPr bwMode="auto">
                      <a:xfrm>
                        <a:off x="5067999" y="1216058"/>
                        <a:ext cx="363537" cy="506412"/>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11" name="矩形 10"/>
              <p:cNvSpPr/>
              <p:nvPr/>
            </p:nvSpPr>
            <p:spPr>
              <a:xfrm>
                <a:off x="5829363" y="1683634"/>
                <a:ext cx="52475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𝑥</m:t>
                          </m:r>
                        </m:e>
                        <m:sub>
                          <m:r>
                            <a:rPr lang="zh-TW" altLang="en-US" i="1">
                              <a:latin typeface="Cambria Math" panose="02040503050406030204" pitchFamily="18" charset="0"/>
                            </a:rPr>
                            <m:t>𝑒𝑖</m:t>
                          </m:r>
                        </m:sub>
                      </m:sSub>
                    </m:oMath>
                  </m:oMathPara>
                </a14:m>
                <a:endParaRPr lang="zh-TW" altLang="en-US" dirty="0"/>
              </a:p>
            </p:txBody>
          </p:sp>
        </mc:Choice>
        <mc:Fallback xmlns="">
          <p:sp>
            <p:nvSpPr>
              <p:cNvPr id="11" name="矩形 10"/>
              <p:cNvSpPr>
                <a:spLocks noRot="1" noChangeAspect="1" noMove="1" noResize="1" noEditPoints="1" noAdjustHandles="1" noChangeArrowheads="1" noChangeShapeType="1" noTextEdit="1"/>
              </p:cNvSpPr>
              <p:nvPr/>
            </p:nvSpPr>
            <p:spPr>
              <a:xfrm>
                <a:off x="5829363" y="1683634"/>
                <a:ext cx="524759" cy="369332"/>
              </a:xfrm>
              <a:prstGeom prst="rect">
                <a:avLst/>
              </a:prstGeom>
              <a:blipFill>
                <a:blip r:embed="rId11"/>
                <a:stretch>
                  <a:fillRect/>
                </a:stretch>
              </a:blipFill>
            </p:spPr>
            <p:txBody>
              <a:bodyPr/>
              <a:lstStyle/>
              <a:p>
                <a:r>
                  <a:rPr lang="zh-TW" altLang="en-US">
                    <a:noFill/>
                  </a:rPr>
                  <a:t> </a:t>
                </a:r>
              </a:p>
            </p:txBody>
          </p:sp>
        </mc:Fallback>
      </mc:AlternateContent>
      <p:graphicFrame>
        <p:nvGraphicFramePr>
          <p:cNvPr id="13" name="物件 12"/>
          <p:cNvGraphicFramePr>
            <a:graphicFrameLocks noChangeAspect="1"/>
          </p:cNvGraphicFramePr>
          <p:nvPr>
            <p:extLst>
              <p:ext uri="{D42A27DB-BD31-4B8C-83A1-F6EECF244321}">
                <p14:modId xmlns:p14="http://schemas.microsoft.com/office/powerpoint/2010/main" val="403987266"/>
              </p:ext>
            </p:extLst>
          </p:nvPr>
        </p:nvGraphicFramePr>
        <p:xfrm>
          <a:off x="5950454" y="2520542"/>
          <a:ext cx="282575" cy="379412"/>
        </p:xfrm>
        <a:graphic>
          <a:graphicData uri="http://schemas.openxmlformats.org/presentationml/2006/ole">
            <mc:AlternateContent xmlns:mc="http://schemas.openxmlformats.org/markup-compatibility/2006">
              <mc:Choice xmlns:v="urn:schemas-microsoft-com:vml" Requires="v">
                <p:oleObj spid="_x0000_s7341" name="Equation" r:id="rId12" imgW="177480" imgH="228600" progId="Equation.DSMT4">
                  <p:embed/>
                </p:oleObj>
              </mc:Choice>
              <mc:Fallback>
                <p:oleObj name="Equation" r:id="rId12" imgW="177480" imgH="228600" progId="Equation.DSMT4">
                  <p:embed/>
                  <p:pic>
                    <p:nvPicPr>
                      <p:cNvPr id="5" name="物件 4"/>
                      <p:cNvPicPr>
                        <a:picLocks noChangeAspect="1" noChangeArrowheads="1"/>
                      </p:cNvPicPr>
                      <p:nvPr/>
                    </p:nvPicPr>
                    <p:blipFill>
                      <a:blip r:embed="rId13"/>
                      <a:srcRect/>
                      <a:stretch>
                        <a:fillRect/>
                      </a:stretch>
                    </p:blipFill>
                    <p:spPr bwMode="auto">
                      <a:xfrm>
                        <a:off x="5950454" y="2520542"/>
                        <a:ext cx="282575" cy="379412"/>
                      </a:xfrm>
                      <a:prstGeom prst="rect">
                        <a:avLst/>
                      </a:prstGeom>
                      <a:noFill/>
                    </p:spPr>
                  </p:pic>
                </p:oleObj>
              </mc:Fallback>
            </mc:AlternateContent>
          </a:graphicData>
        </a:graphic>
      </p:graphicFrame>
    </p:spTree>
    <p:extLst>
      <p:ext uri="{BB962C8B-B14F-4D97-AF65-F5344CB8AC3E}">
        <p14:creationId xmlns:p14="http://schemas.microsoft.com/office/powerpoint/2010/main" val="207741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756539"/>
          </a:xfrm>
        </p:spPr>
        <p:txBody>
          <a:bodyPr>
            <a:normAutofit/>
          </a:bodyPr>
          <a:lstStyle/>
          <a:p>
            <a:r>
              <a:rPr lang="zh-TW" altLang="en-US" sz="3200" dirty="0">
                <a:latin typeface="微軟正黑體" panose="020B0604030504040204" pitchFamily="34" charset="-120"/>
                <a:ea typeface="微軟正黑體" panose="020B0604030504040204" pitchFamily="34" charset="-120"/>
                <a:cs typeface="Times New Roman" panose="02020603050405020304" pitchFamily="18" charset="0"/>
              </a:rPr>
              <a:t>統計顯著與實質顯著有直接關聯性，亦有差異處，需細究</a:t>
            </a:r>
          </a:p>
        </p:txBody>
      </p:sp>
      <p:sp>
        <p:nvSpPr>
          <p:cNvPr id="3" name="內容版面配置區 2"/>
          <p:cNvSpPr>
            <a:spLocks noGrp="1"/>
          </p:cNvSpPr>
          <p:nvPr>
            <p:ph idx="1"/>
          </p:nvPr>
        </p:nvSpPr>
        <p:spPr>
          <a:xfrm>
            <a:off x="838200" y="1255776"/>
            <a:ext cx="10515600" cy="5124704"/>
          </a:xfrm>
        </p:spPr>
        <p:txBody>
          <a:bodyPr>
            <a:normAutofit/>
          </a:bodyPr>
          <a:lstStyle/>
          <a:p>
            <a:pPr>
              <a:lnSpc>
                <a:spcPct val="120000"/>
              </a:lnSpc>
            </a:pPr>
            <a:r>
              <a:rPr lang="zh-TW" altLang="en-US" sz="2400" dirty="0">
                <a:latin typeface="Times New Roman" panose="02020603050405020304" pitchFamily="18" charset="0"/>
                <a:cs typeface="Times New Roman" panose="02020603050405020304" pitchFamily="18" charset="0"/>
              </a:rPr>
              <a:t>統計顯著的評估比較確定，但其實質意義需要分不同層次來評斷。</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統計顯著與實質顯著有許多直接關聯性，一般來說，回歸系數值的大小同時正向地影響兩者，而樣本數大小則會讓具有同樣效果的統計顯著性高估了，同時其實質顯著性並沒有任何變化。</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如果要較細緻的來評估實質顯著性，需要對其引數的變異跨度進行分析。</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如果回歸模型為正態分佈以外的形式，則基線模型會顯著的影響單位解釋力、經驗解釋力、理論解釋力</a:t>
            </a:r>
            <a:r>
              <a:rPr lang="zh-TW" altLang="en-US" sz="2400" dirty="0"/>
              <a:t>的邊際數值，同時其依變數的非線性轉換，也會讓統計顯著與實質顯著的評估失真</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latin typeface="Times New Roman" panose="02020603050405020304" pitchFamily="18" charset="0"/>
                <a:cs typeface="Times New Roman" panose="02020603050405020304" pitchFamily="18" charset="0"/>
              </a:rPr>
              <a:t>更大的挑戰是在於對依變項的物理量實質意義的評估，這通常需要在研究問題的概念上來討論。</a:t>
            </a:r>
          </a:p>
        </p:txBody>
      </p:sp>
    </p:spTree>
    <p:extLst>
      <p:ext uri="{BB962C8B-B14F-4D97-AF65-F5344CB8AC3E}">
        <p14:creationId xmlns:p14="http://schemas.microsoft.com/office/powerpoint/2010/main" val="73759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34653" y="233149"/>
            <a:ext cx="11698662" cy="718958"/>
          </a:xfrm>
        </p:spPr>
        <p:txBody>
          <a:bodyPr>
            <a:noAutofit/>
          </a:bodyPr>
          <a:lstStyle/>
          <a:p>
            <a:pPr>
              <a:lnSpc>
                <a:spcPct val="100000"/>
              </a:lnSpc>
              <a:spcBef>
                <a:spcPts val="0"/>
              </a:spcBef>
            </a:pPr>
            <a:r>
              <a:rPr lang="zh-TW" altLang="en-US" sz="3200" dirty="0">
                <a:latin typeface="微軟正黑體" panose="020B0604030504040204" pitchFamily="34" charset="-120"/>
                <a:ea typeface="微軟正黑體" panose="020B0604030504040204" pitchFamily="34" charset="-120"/>
              </a:rPr>
              <a:t>結論</a:t>
            </a:r>
            <a:r>
              <a:rPr lang="zh-TW" altLang="zh-TW" sz="3200" dirty="0">
                <a:latin typeface="微軟正黑體" panose="020B0604030504040204" pitchFamily="34" charset="-120"/>
                <a:ea typeface="微軟正黑體" panose="020B0604030504040204" pitchFamily="34" charset="-120"/>
              </a:rPr>
              <a:t>：反思統計推論的質性意義</a:t>
            </a:r>
            <a:r>
              <a:rPr lang="en-US" altLang="zh-TW" sz="3200" dirty="0">
                <a:latin typeface="微軟正黑體" panose="020B0604030504040204" pitchFamily="34" charset="-120"/>
                <a:ea typeface="微軟正黑體" panose="020B0604030504040204" pitchFamily="34" charset="-120"/>
              </a:rPr>
              <a:t>—</a:t>
            </a:r>
            <a:r>
              <a:rPr lang="zh-TW" altLang="zh-TW" sz="3200" dirty="0">
                <a:latin typeface="微軟正黑體" panose="020B0604030504040204" pitchFamily="34" charset="-120"/>
                <a:ea typeface="微軟正黑體" panose="020B0604030504040204" pitchFamily="34" charset="-120"/>
              </a:rPr>
              <a:t>找回資料產生機制的理論解釋</a:t>
            </a:r>
            <a:endParaRPr lang="en-US" altLang="zh-TW"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145357"/>
            <a:ext cx="10515600" cy="5018307"/>
          </a:xfrm>
        </p:spPr>
        <p:txBody>
          <a:bodyPr>
            <a:noAutofit/>
          </a:bodyPr>
          <a:lstStyle/>
          <a:p>
            <a:pPr>
              <a:lnSpc>
                <a:spcPct val="120000"/>
              </a:lnSpc>
            </a:pPr>
            <a:r>
              <a:rPr lang="zh-TW" altLang="en-US" sz="2400" dirty="0">
                <a:latin typeface="Times New Roman" panose="02020603050405020304" pitchFamily="18" charset="0"/>
                <a:cs typeface="Times New Roman" panose="02020603050405020304" pitchFamily="18" charset="0"/>
              </a:rPr>
              <a:t>單靠統計方法的驗證實難真正回答資料產生機制的問題，這需要質化研究，其具體內涵就是找回資料產生機制的理論解釋，而量化方法可以大幅幫助質化研究的進行，因此兩者關係的互補性遠較互斥性大。</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en-US" sz="2400" dirty="0"/>
              <a:t>目前學界流行批判古典統計學的方法，其實真正反映的是學界普</a:t>
            </a:r>
            <a:r>
              <a:rPr lang="zh-TW" altLang="zh-TW" sz="2400" dirty="0"/>
              <a:t>遍對於古典統計推論缺乏堅實的知識論基礎和內容訓練，因而誤解其以量化方法達成質性推論的主要目的</a:t>
            </a:r>
            <a:r>
              <a:rPr lang="zh-TW" altLang="en-US" sz="2400" dirty="0">
                <a:latin typeface="Times New Roman" panose="02020603050405020304" pitchFamily="18" charset="0"/>
                <a:cs typeface="Times New Roman" panose="02020603050405020304" pitchFamily="18" charset="0"/>
              </a:rPr>
              <a:t>，這點需要在基礎統計學的教學上改正過來。</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zh-TW" sz="2400" dirty="0"/>
              <a:t>統計顯著與實質顯著密切相關，而其中的不同之處，正是後者需要找回資料產生機制的理論解釋</a:t>
            </a:r>
            <a:r>
              <a:rPr lang="zh-TW" altLang="en-US" sz="2400" dirty="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nSpc>
                <a:spcPct val="120000"/>
              </a:lnSpc>
            </a:pPr>
            <a:r>
              <a:rPr lang="zh-TW" altLang="zh-TW" sz="2400" dirty="0"/>
              <a:t>實驗政治學、貝氏機率推論、大數據的學術時尚風—將人為干預視為證成因果解釋的信仰</a:t>
            </a:r>
            <a:r>
              <a:rPr lang="zh-TW" altLang="en-US" sz="2400" dirty="0">
                <a:latin typeface="Times New Roman" panose="02020603050405020304" pitchFamily="18" charset="0"/>
                <a:cs typeface="Times New Roman" panose="02020603050405020304" pitchFamily="18" charset="0"/>
              </a:rPr>
              <a:t>。但這研究途徑有潛在風險，特別是對於實在論的本體論而言。</a:t>
            </a:r>
          </a:p>
        </p:txBody>
      </p:sp>
    </p:spTree>
    <p:extLst>
      <p:ext uri="{BB962C8B-B14F-4D97-AF65-F5344CB8AC3E}">
        <p14:creationId xmlns:p14="http://schemas.microsoft.com/office/powerpoint/2010/main" val="18440150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61533" y="233149"/>
            <a:ext cx="11071781" cy="718958"/>
          </a:xfrm>
        </p:spPr>
        <p:txBody>
          <a:bodyPr>
            <a:noAutofit/>
          </a:bodyPr>
          <a:lstStyle/>
          <a:p>
            <a:pPr>
              <a:lnSpc>
                <a:spcPct val="100000"/>
              </a:lnSpc>
              <a:spcBef>
                <a:spcPts val="0"/>
              </a:spcBef>
            </a:pPr>
            <a:r>
              <a:rPr lang="zh-TW" altLang="zh-TW" sz="3200" dirty="0">
                <a:latin typeface="微軟正黑體" panose="020B0604030504040204" pitchFamily="34" charset="-120"/>
                <a:ea typeface="微軟正黑體" panose="020B0604030504040204" pitchFamily="34" charset="-120"/>
              </a:rPr>
              <a:t>科學理性的著落主義焦慮是否又再次瀰漫在社會科學界？</a:t>
            </a:r>
            <a:endParaRPr lang="en-US" altLang="zh-TW" sz="3200"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838200" y="1145357"/>
            <a:ext cx="10794476" cy="5018307"/>
          </a:xfrm>
        </p:spPr>
        <p:txBody>
          <a:bodyPr>
            <a:noAutofit/>
          </a:bodyPr>
          <a:lstStyle/>
          <a:p>
            <a:pPr>
              <a:spcBef>
                <a:spcPts val="0"/>
              </a:spcBef>
              <a:spcAft>
                <a:spcPts val="1200"/>
              </a:spcAft>
            </a:pPr>
            <a:r>
              <a:rPr lang="zh-TW" altLang="zh-TW" sz="2400" dirty="0">
                <a:latin typeface="Times New Roman" panose="02020603050405020304" pitchFamily="18" charset="0"/>
                <a:cs typeface="Times New Roman" panose="02020603050405020304" pitchFamily="18" charset="0"/>
              </a:rPr>
              <a:t>科學史觀知識的匱乏</a:t>
            </a:r>
          </a:p>
          <a:p>
            <a:pPr>
              <a:spcBef>
                <a:spcPts val="0"/>
              </a:spcBef>
              <a:spcAft>
                <a:spcPts val="1200"/>
              </a:spcAft>
            </a:pPr>
            <a:r>
              <a:rPr lang="zh-TW" altLang="zh-TW" sz="2400" dirty="0">
                <a:latin typeface="Times New Roman" panose="02020603050405020304" pitchFamily="18" charset="0"/>
                <a:cs typeface="Times New Roman" panose="02020603050405020304" pitchFamily="18" charset="0"/>
              </a:rPr>
              <a:t>行政官僚的便利行事</a:t>
            </a:r>
          </a:p>
          <a:p>
            <a:pPr>
              <a:spcBef>
                <a:spcPts val="0"/>
              </a:spcBef>
              <a:spcAft>
                <a:spcPts val="1200"/>
              </a:spcAft>
            </a:pPr>
            <a:r>
              <a:rPr lang="zh-TW" altLang="zh-TW" sz="2400" dirty="0">
                <a:latin typeface="Times New Roman" panose="02020603050405020304" pitchFamily="18" charset="0"/>
                <a:cs typeface="Times New Roman" panose="02020603050405020304" pitchFamily="18" charset="0"/>
              </a:rPr>
              <a:t>人文社會科學訓練朝向重形式輕學養的方向演進</a:t>
            </a:r>
          </a:p>
          <a:p>
            <a:pPr>
              <a:spcBef>
                <a:spcPts val="0"/>
              </a:spcBef>
              <a:spcAft>
                <a:spcPts val="1200"/>
              </a:spcAft>
            </a:pPr>
            <a:r>
              <a:rPr lang="zh-TW" altLang="zh-TW" sz="2400" dirty="0">
                <a:latin typeface="Times New Roman" panose="02020603050405020304" pitchFamily="18" charset="0"/>
                <a:cs typeface="Times New Roman" panose="02020603050405020304" pitchFamily="18" charset="0"/>
              </a:rPr>
              <a:t>學術跟風的教育凌駕推進科學前進的動力—營造一個足以涵養與蘊育個體創造力的學術環境</a:t>
            </a:r>
            <a:endParaRPr lang="en-US" altLang="zh-TW" sz="2400" dirty="0">
              <a:latin typeface="Times New Roman" panose="02020603050405020304" pitchFamily="18" charset="0"/>
              <a:cs typeface="Times New Roman" panose="02020603050405020304" pitchFamily="18" charset="0"/>
            </a:endParaRPr>
          </a:p>
          <a:p>
            <a:pPr>
              <a:spcBef>
                <a:spcPts val="0"/>
              </a:spcBef>
              <a:spcAft>
                <a:spcPts val="1200"/>
              </a:spcAft>
            </a:pPr>
            <a:r>
              <a:rPr lang="zh-TW" altLang="en-US" sz="2400" dirty="0">
                <a:latin typeface="Times New Roman" panose="02020603050405020304" pitchFamily="18" charset="0"/>
                <a:cs typeface="Times New Roman" panose="02020603050405020304" pitchFamily="18" charset="0"/>
              </a:rPr>
              <a:t>科學史研究的前車之鑑</a:t>
            </a:r>
            <a:r>
              <a:rPr lang="zh-TW"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認識論上的一元論及其著落主義，若將其當作指導性原則來凌駕學術界的自主發展，並以績效主義取代個體研究者的學術涵養、專業主義、求知動機當成評鑑標準，終究會讓科學研究停滯、僵化、甚至是倒退。</a:t>
            </a:r>
            <a:endParaRPr lang="en-US" altLang="zh-TW" sz="2400" dirty="0">
              <a:latin typeface="Times New Roman" panose="02020603050405020304" pitchFamily="18" charset="0"/>
              <a:cs typeface="Times New Roman" panose="02020603050405020304" pitchFamily="18" charset="0"/>
            </a:endParaRPr>
          </a:p>
          <a:p>
            <a:pPr>
              <a:spcBef>
                <a:spcPts val="0"/>
              </a:spcBef>
              <a:spcAft>
                <a:spcPts val="1200"/>
              </a:spcAft>
            </a:pPr>
            <a:r>
              <a:rPr lang="zh-TW" altLang="zh-TW" sz="2400" dirty="0">
                <a:latin typeface="Times New Roman" panose="02020603050405020304" pitchFamily="18" charset="0"/>
                <a:cs typeface="Times New Roman" panose="02020603050405020304" pitchFamily="18" charset="0"/>
              </a:rPr>
              <a:t>科學史中未被第一時間承認的貢獻：伽羅瓦</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五次方程式沒有一般解</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Cecilia Payne</a:t>
            </a:r>
            <a:r>
              <a:rPr lang="zh-TW" altLang="zh-TW" sz="2400" dirty="0">
                <a:latin typeface="Times New Roman" panose="02020603050405020304" pitchFamily="18" charset="0"/>
                <a:cs typeface="Times New Roman" panose="02020603050405020304" pitchFamily="18" charset="0"/>
              </a:rPr>
              <a:t>有關恆星光譜是代表其表面溫度</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守門人是</a:t>
            </a:r>
            <a:r>
              <a:rPr lang="en-US" altLang="zh-TW" sz="2400" dirty="0">
                <a:latin typeface="Times New Roman" panose="02020603050405020304" pitchFamily="18" charset="0"/>
                <a:cs typeface="Times New Roman" panose="02020603050405020304" pitchFamily="18" charset="0"/>
              </a:rPr>
              <a:t>Henry Russell)</a:t>
            </a:r>
            <a:r>
              <a:rPr lang="zh-TW" altLang="en-US" sz="2400" dirty="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Michael Faraday</a:t>
            </a:r>
            <a:r>
              <a:rPr lang="zh-TW" altLang="zh-TW" sz="2400" dirty="0">
                <a:latin typeface="Times New Roman" panose="02020603050405020304" pitchFamily="18" charset="0"/>
                <a:cs typeface="Times New Roman" panose="02020603050405020304" pitchFamily="18" charset="0"/>
              </a:rPr>
              <a:t>電磁感應定律</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守門人是</a:t>
            </a:r>
            <a:r>
              <a:rPr lang="en-US" altLang="zh-TW" sz="2400" dirty="0">
                <a:latin typeface="Times New Roman" panose="02020603050405020304" pitchFamily="18" charset="0"/>
                <a:cs typeface="Times New Roman" panose="02020603050405020304" pitchFamily="18" charset="0"/>
              </a:rPr>
              <a:t>Humphry Davy)</a:t>
            </a:r>
            <a:r>
              <a:rPr lang="zh-TW" altLang="en-US"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四、</a:t>
            </a:r>
            <a:r>
              <a:rPr lang="en-US" altLang="zh-TW" sz="2400" dirty="0">
                <a:latin typeface="Times New Roman" panose="02020603050405020304" pitchFamily="18" charset="0"/>
                <a:cs typeface="Times New Roman" panose="02020603050405020304" pitchFamily="18" charset="0"/>
              </a:rPr>
              <a:t>Alfred </a:t>
            </a:r>
            <a:r>
              <a:rPr lang="en-US" altLang="zh-TW" sz="2400" dirty="0" err="1">
                <a:latin typeface="Times New Roman" panose="02020603050405020304" pitchFamily="18" charset="0"/>
                <a:cs typeface="Times New Roman" panose="02020603050405020304" pitchFamily="18" charset="0"/>
              </a:rPr>
              <a:t>Lothar</a:t>
            </a:r>
            <a:r>
              <a:rPr lang="en-US" altLang="zh-TW" sz="2400" dirty="0">
                <a:latin typeface="Times New Roman" panose="02020603050405020304" pitchFamily="18" charset="0"/>
                <a:cs typeface="Times New Roman" panose="02020603050405020304" pitchFamily="18" charset="0"/>
              </a:rPr>
              <a:t> Wegener</a:t>
            </a:r>
            <a:r>
              <a:rPr lang="zh-TW" altLang="zh-TW" sz="2400" dirty="0">
                <a:latin typeface="Times New Roman" panose="02020603050405020304" pitchFamily="18" charset="0"/>
                <a:cs typeface="Times New Roman" panose="02020603050405020304" pitchFamily="18" charset="0"/>
              </a:rPr>
              <a:t>大陸飄移理論</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守門人是眾多當時主流學界學者</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族繁不及備載。</a:t>
            </a:r>
            <a:endParaRPr lang="en-US" altLang="zh-TW" sz="2400" dirty="0">
              <a:latin typeface="Times New Roman" panose="02020603050405020304" pitchFamily="18" charset="0"/>
              <a:cs typeface="Times New Roman" panose="02020603050405020304" pitchFamily="18" charset="0"/>
            </a:endParaRPr>
          </a:p>
          <a:p>
            <a:endParaRPr lang="zh-TW" altLang="zh-TW" dirty="0"/>
          </a:p>
          <a:p>
            <a:pPr>
              <a:lnSpc>
                <a:spcPct val="120000"/>
              </a:lnSpc>
            </a:pP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2492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74889" y="2762055"/>
            <a:ext cx="10515600" cy="1414020"/>
          </a:xfrm>
        </p:spPr>
        <p:txBody>
          <a:bodyPr>
            <a:normAutofit/>
          </a:bodyPr>
          <a:lstStyle/>
          <a:p>
            <a:pPr marL="0" indent="0" algn="ctr">
              <a:buNone/>
            </a:pPr>
            <a:r>
              <a:rPr lang="zh-TW" altLang="en-US" sz="7200" dirty="0"/>
              <a:t>謝謝指教</a:t>
            </a:r>
            <a:r>
              <a:rPr lang="zh-TW" altLang="en-US" sz="7200" dirty="0">
                <a:latin typeface="PMingLiU" panose="02020500000000000000" pitchFamily="18" charset="-120"/>
                <a:ea typeface="PMingLiU" panose="02020500000000000000" pitchFamily="18" charset="-120"/>
              </a:rPr>
              <a:t>！</a:t>
            </a:r>
            <a:endParaRPr lang="zh-TW" altLang="en-US" sz="7200" dirty="0"/>
          </a:p>
        </p:txBody>
      </p:sp>
    </p:spTree>
    <p:extLst>
      <p:ext uri="{BB962C8B-B14F-4D97-AF65-F5344CB8AC3E}">
        <p14:creationId xmlns:p14="http://schemas.microsoft.com/office/powerpoint/2010/main" val="401992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365126"/>
            <a:ext cx="10448827" cy="865072"/>
          </a:xfrm>
        </p:spPr>
        <p:txBody>
          <a:bodyPr>
            <a:normAutofit/>
          </a:bodyPr>
          <a:lstStyle/>
          <a:p>
            <a:r>
              <a:rPr lang="zh-TW" altLang="en-US" sz="3200" dirty="0">
                <a:latin typeface="微軟正黑體" panose="020B0604030504040204" pitchFamily="34" charset="-120"/>
                <a:ea typeface="微軟正黑體" panose="020B0604030504040204" pitchFamily="34" charset="-120"/>
              </a:rPr>
              <a:t>當代的統計學典範的偶然性</a:t>
            </a:r>
          </a:p>
        </p:txBody>
      </p:sp>
      <p:sp>
        <p:nvSpPr>
          <p:cNvPr id="3" name="內容版面配置區 2"/>
          <p:cNvSpPr>
            <a:spLocks noGrp="1"/>
          </p:cNvSpPr>
          <p:nvPr>
            <p:ph idx="1"/>
          </p:nvPr>
        </p:nvSpPr>
        <p:spPr>
          <a:xfrm>
            <a:off x="838199" y="1437588"/>
            <a:ext cx="10515600" cy="4781796"/>
          </a:xfrm>
        </p:spPr>
        <p:txBody>
          <a:bodyPr>
            <a:normAutofit/>
          </a:bodyPr>
          <a:lstStyle/>
          <a:p>
            <a:pPr>
              <a:lnSpc>
                <a:spcPct val="150000"/>
              </a:lnSpc>
              <a:spcBef>
                <a:spcPts val="0"/>
              </a:spcBef>
            </a:pPr>
            <a:r>
              <a:rPr lang="zh-TW" altLang="zh-TW" sz="2400" dirty="0">
                <a:latin typeface="+mn-ea"/>
                <a:cs typeface="Times New Roman" panose="02020603050405020304" pitchFamily="18" charset="0"/>
              </a:rPr>
              <a:t>「準的問題」</a:t>
            </a:r>
            <a:r>
              <a:rPr lang="en-US" altLang="zh-TW" sz="2400" dirty="0">
                <a:latin typeface="+mn-ea"/>
                <a:cs typeface="Times New Roman" panose="02020603050405020304" pitchFamily="18" charset="0"/>
              </a:rPr>
              <a:t>—</a:t>
            </a:r>
            <a:r>
              <a:rPr lang="zh-TW" altLang="en-US" sz="2400" dirty="0">
                <a:latin typeface="+mn-ea"/>
                <a:cs typeface="Times New Roman" panose="02020603050405020304" pitchFamily="18" charset="0"/>
              </a:rPr>
              <a:t>最佳估計量的問題。</a:t>
            </a:r>
            <a:endParaRPr lang="en-US" altLang="zh-TW" sz="2400" dirty="0">
              <a:latin typeface="+mn-ea"/>
              <a:cs typeface="Times New Roman" panose="02020603050405020304" pitchFamily="18" charset="0"/>
            </a:endParaRPr>
          </a:p>
          <a:p>
            <a:pPr>
              <a:lnSpc>
                <a:spcPct val="150000"/>
              </a:lnSpc>
              <a:spcBef>
                <a:spcPts val="0"/>
              </a:spcBef>
            </a:pPr>
            <a:r>
              <a:rPr lang="zh-TW" altLang="en-US" sz="2400" dirty="0">
                <a:latin typeface="+mn-ea"/>
                <a:cs typeface="Times New Roman" panose="02020603050405020304" pitchFamily="18" charset="0"/>
              </a:rPr>
              <a:t>「誤差分配」</a:t>
            </a:r>
            <a:r>
              <a:rPr lang="en-US" altLang="zh-TW" sz="2400" dirty="0">
                <a:latin typeface="+mn-ea"/>
                <a:cs typeface="Times New Roman" panose="02020603050405020304" pitchFamily="18" charset="0"/>
              </a:rPr>
              <a:t>—</a:t>
            </a:r>
            <a:r>
              <a:rPr lang="zh-TW" altLang="en-US" sz="2400" dirty="0">
                <a:latin typeface="+mn-ea"/>
                <a:cs typeface="Times New Roman" panose="02020603050405020304" pitchFamily="18" charset="0"/>
              </a:rPr>
              <a:t>資料產生機制的猜想。</a:t>
            </a:r>
            <a:endParaRPr lang="en-US" altLang="zh-TW" sz="2400" dirty="0">
              <a:latin typeface="+mn-ea"/>
              <a:cs typeface="Times New Roman" panose="02020603050405020304" pitchFamily="18" charset="0"/>
            </a:endParaRPr>
          </a:p>
          <a:p>
            <a:pPr>
              <a:lnSpc>
                <a:spcPct val="150000"/>
              </a:lnSpc>
              <a:spcBef>
                <a:spcPts val="0"/>
              </a:spcBef>
            </a:pPr>
            <a:r>
              <a:rPr lang="zh-TW" altLang="zh-TW" sz="2400" dirty="0">
                <a:latin typeface="+mn-ea"/>
                <a:cs typeface="Times New Roman" panose="02020603050405020304" pitchFamily="18" charset="0"/>
              </a:rPr>
              <a:t>「</a:t>
            </a:r>
            <a:r>
              <a:rPr lang="zh-TW" altLang="en-US" sz="2400" dirty="0">
                <a:latin typeface="+mn-ea"/>
                <a:cs typeface="Times New Roman" panose="02020603050405020304" pitchFamily="18" charset="0"/>
              </a:rPr>
              <a:t>穩</a:t>
            </a:r>
            <a:r>
              <a:rPr lang="zh-TW" altLang="zh-TW" sz="2400" dirty="0">
                <a:latin typeface="+mn-ea"/>
                <a:cs typeface="Times New Roman" panose="02020603050405020304" pitchFamily="18" charset="0"/>
              </a:rPr>
              <a:t>的問題」</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資料的歧異程度應該如何測量的問</a:t>
            </a:r>
            <a:r>
              <a:rPr lang="zh-TW" altLang="en-US" sz="2400" dirty="0">
                <a:latin typeface="+mn-ea"/>
                <a:cs typeface="Times New Roman" panose="02020603050405020304" pitchFamily="18" charset="0"/>
              </a:rPr>
              <a:t>題。</a:t>
            </a:r>
            <a:endParaRPr lang="en-US" altLang="zh-TW" sz="2400" dirty="0">
              <a:latin typeface="+mn-ea"/>
              <a:cs typeface="Times New Roman" panose="02020603050405020304" pitchFamily="18" charset="0"/>
            </a:endParaRPr>
          </a:p>
          <a:p>
            <a:pPr>
              <a:lnSpc>
                <a:spcPct val="150000"/>
              </a:lnSpc>
              <a:spcBef>
                <a:spcPts val="0"/>
              </a:spcBef>
            </a:pPr>
            <a:r>
              <a:rPr lang="zh-TW" altLang="en-US" sz="2400" dirty="0">
                <a:latin typeface="+mn-ea"/>
                <a:cs typeface="Times New Roman" panose="02020603050405020304" pitchFamily="18" charset="0"/>
              </a:rPr>
              <a:t>「逆機率」</a:t>
            </a:r>
            <a:r>
              <a:rPr lang="en-US" altLang="zh-TW" sz="2400" dirty="0">
                <a:latin typeface="+mn-ea"/>
                <a:cs typeface="Times New Roman" panose="02020603050405020304" pitchFamily="18" charset="0"/>
              </a:rPr>
              <a:t> —</a:t>
            </a:r>
            <a:r>
              <a:rPr lang="zh-TW" altLang="en-US" sz="2400" dirty="0">
                <a:latin typeface="+mn-ea"/>
                <a:cs typeface="Times New Roman" panose="02020603050405020304" pitchFamily="18" charset="0"/>
              </a:rPr>
              <a:t>最大概似法的濫觴。</a:t>
            </a:r>
            <a:endParaRPr lang="en-US" altLang="zh-TW" sz="2400" dirty="0">
              <a:latin typeface="+mn-ea"/>
              <a:cs typeface="Times New Roman" panose="02020603050405020304" pitchFamily="18" charset="0"/>
            </a:endParaRPr>
          </a:p>
          <a:p>
            <a:pPr>
              <a:lnSpc>
                <a:spcPct val="150000"/>
              </a:lnSpc>
              <a:spcBef>
                <a:spcPts val="0"/>
              </a:spcBef>
            </a:pPr>
            <a:endParaRPr lang="en-US" altLang="zh-TW" sz="2400" dirty="0">
              <a:latin typeface="+mn-ea"/>
              <a:cs typeface="Times New Roman" panose="02020603050405020304" pitchFamily="18" charset="0"/>
            </a:endParaRPr>
          </a:p>
          <a:p>
            <a:pPr hangingPunct="0">
              <a:lnSpc>
                <a:spcPct val="150000"/>
              </a:lnSpc>
              <a:spcBef>
                <a:spcPts val="0"/>
              </a:spcBef>
            </a:pPr>
            <a:r>
              <a:rPr lang="zh-TW" altLang="zh-TW" sz="2400" dirty="0">
                <a:latin typeface="+mn-ea"/>
                <a:cs typeface="Times New Roman" panose="02020603050405020304" pitchFamily="18" charset="0"/>
              </a:rPr>
              <a:t>統計學典範在十八世紀時至少有兩個選擇： </a:t>
            </a:r>
          </a:p>
          <a:p>
            <a:pPr marL="0" indent="0" hangingPunct="0">
              <a:lnSpc>
                <a:spcPct val="150000"/>
              </a:lnSpc>
              <a:spcBef>
                <a:spcPts val="0"/>
              </a:spcBef>
              <a:buNone/>
            </a:pP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一</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以高斯為代表－算術平均數</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準</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＋平均方差</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穩</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＋常態分配</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誤差</a:t>
            </a:r>
            <a:r>
              <a:rPr lang="en-US" altLang="zh-TW" sz="2400" dirty="0">
                <a:latin typeface="+mn-ea"/>
                <a:cs typeface="Times New Roman" panose="02020603050405020304" pitchFamily="18" charset="0"/>
              </a:rPr>
              <a:t>)</a:t>
            </a:r>
            <a:endParaRPr lang="zh-TW" altLang="zh-TW" sz="2400" dirty="0">
              <a:latin typeface="+mn-ea"/>
              <a:cs typeface="Times New Roman" panose="02020603050405020304" pitchFamily="18" charset="0"/>
            </a:endParaRPr>
          </a:p>
          <a:p>
            <a:pPr marL="0" indent="0" hangingPunct="0">
              <a:lnSpc>
                <a:spcPct val="150000"/>
              </a:lnSpc>
              <a:spcBef>
                <a:spcPts val="0"/>
              </a:spcBef>
              <a:buNone/>
            </a:pP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二</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以拉普拉斯為代表－中位數</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準</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＋平均絕對離差</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穩</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＋雙指數分配</a:t>
            </a:r>
            <a:r>
              <a:rPr lang="en-US" altLang="zh-TW" sz="2400" dirty="0">
                <a:latin typeface="+mn-ea"/>
                <a:cs typeface="Times New Roman" panose="02020603050405020304" pitchFamily="18" charset="0"/>
              </a:rPr>
              <a:t>(</a:t>
            </a:r>
            <a:r>
              <a:rPr lang="zh-TW" altLang="zh-TW" sz="2400" dirty="0">
                <a:latin typeface="+mn-ea"/>
                <a:cs typeface="Times New Roman" panose="02020603050405020304" pitchFamily="18" charset="0"/>
              </a:rPr>
              <a:t>誤差</a:t>
            </a:r>
            <a:r>
              <a:rPr lang="en-US" altLang="zh-TW" sz="2400" dirty="0">
                <a:latin typeface="+mn-ea"/>
                <a:cs typeface="Times New Roman" panose="02020603050405020304" pitchFamily="18" charset="0"/>
              </a:rPr>
              <a:t>)</a:t>
            </a:r>
            <a:endParaRPr lang="zh-TW" altLang="zh-TW" sz="2400" dirty="0">
              <a:latin typeface="+mn-ea"/>
              <a:cs typeface="Times New Roman" panose="02020603050405020304" pitchFamily="18" charset="0"/>
            </a:endParaRPr>
          </a:p>
          <a:p>
            <a:endParaRPr lang="zh-TW" altLang="en-US" dirty="0"/>
          </a:p>
        </p:txBody>
      </p:sp>
    </p:spTree>
    <p:extLst>
      <p:ext uri="{BB962C8B-B14F-4D97-AF65-F5344CB8AC3E}">
        <p14:creationId xmlns:p14="http://schemas.microsoft.com/office/powerpoint/2010/main" val="760046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365126"/>
            <a:ext cx="10448827" cy="865072"/>
          </a:xfrm>
        </p:spPr>
        <p:txBody>
          <a:bodyPr>
            <a:normAutofit/>
          </a:bodyPr>
          <a:lstStyle/>
          <a:p>
            <a:r>
              <a:rPr lang="zh-TW" altLang="en-US" sz="3200" dirty="0">
                <a:latin typeface="微軟正黑體" panose="020B0604030504040204" pitchFamily="34" charset="-120"/>
                <a:ea typeface="微軟正黑體" panose="020B0604030504040204" pitchFamily="34" charset="-120"/>
              </a:rPr>
              <a:t>當代</a:t>
            </a:r>
            <a:r>
              <a:rPr lang="zh-TW" altLang="zh-TW" sz="3200" dirty="0">
                <a:latin typeface="微軟正黑體" panose="020B0604030504040204" pitchFamily="34" charset="-120"/>
                <a:ea typeface="微軟正黑體" panose="020B0604030504040204" pitchFamily="34" charset="-120"/>
              </a:rPr>
              <a:t>統計學典範的證成</a:t>
            </a:r>
            <a:r>
              <a:rPr lang="zh-TW" altLang="en-US" sz="3200" dirty="0">
                <a:latin typeface="微軟正黑體" panose="020B0604030504040204" pitchFamily="34" charset="-120"/>
                <a:ea typeface="微軟正黑體" panose="020B0604030504040204" pitchFamily="34" charset="-120"/>
              </a:rPr>
              <a:t>步驟</a:t>
            </a:r>
          </a:p>
        </p:txBody>
      </p:sp>
      <p:sp>
        <p:nvSpPr>
          <p:cNvPr id="3" name="內容版面配置區 2"/>
          <p:cNvSpPr>
            <a:spLocks noGrp="1"/>
          </p:cNvSpPr>
          <p:nvPr>
            <p:ph idx="1"/>
          </p:nvPr>
        </p:nvSpPr>
        <p:spPr>
          <a:xfrm>
            <a:off x="838199" y="1437588"/>
            <a:ext cx="10515600" cy="4781796"/>
          </a:xfrm>
        </p:spPr>
        <p:txBody>
          <a:bodyPr>
            <a:normAutofit/>
          </a:bodyPr>
          <a:lstStyle/>
          <a:p>
            <a:pPr marL="0" indent="0" hangingPunct="0">
              <a:lnSpc>
                <a:spcPct val="150000"/>
              </a:lnSpc>
              <a:spcBef>
                <a:spcPts val="0"/>
              </a:spcBef>
              <a:buNone/>
            </a:pPr>
            <a:r>
              <a:rPr lang="zh-TW" altLang="zh-TW" sz="2400" dirty="0"/>
              <a:t>這兩套統計學典範的證成奠基於下麵推論步驟：</a:t>
            </a:r>
          </a:p>
          <a:p>
            <a:pPr hangingPunct="0">
              <a:lnSpc>
                <a:spcPct val="150000"/>
              </a:lnSpc>
              <a:spcBef>
                <a:spcPts val="0"/>
              </a:spcBef>
            </a:pPr>
            <a:r>
              <a:rPr lang="zh-TW" altLang="zh-TW" sz="2400" dirty="0"/>
              <a:t>提出「準的問題」。</a:t>
            </a:r>
          </a:p>
          <a:p>
            <a:pPr hangingPunct="0">
              <a:lnSpc>
                <a:spcPct val="150000"/>
              </a:lnSpc>
              <a:spcBef>
                <a:spcPts val="0"/>
              </a:spcBef>
            </a:pPr>
            <a:r>
              <a:rPr lang="zh-TW" altLang="zh-TW" sz="2400" dirty="0"/>
              <a:t>對誤差分配提出猜想。</a:t>
            </a:r>
          </a:p>
          <a:p>
            <a:pPr hangingPunct="0">
              <a:lnSpc>
                <a:spcPct val="150000"/>
              </a:lnSpc>
              <a:spcBef>
                <a:spcPts val="0"/>
              </a:spcBef>
            </a:pPr>
            <a:r>
              <a:rPr lang="zh-TW" altLang="zh-TW" sz="2400" dirty="0"/>
              <a:t>採用逆機率的推估法，基於最大概似法的論理原則。</a:t>
            </a:r>
          </a:p>
          <a:p>
            <a:pPr hangingPunct="0">
              <a:lnSpc>
                <a:spcPct val="150000"/>
              </a:lnSpc>
              <a:spcBef>
                <a:spcPts val="0"/>
              </a:spcBef>
            </a:pPr>
            <a:r>
              <a:rPr lang="zh-TW" altLang="zh-TW" sz="2400" dirty="0"/>
              <a:t>證成「算術平均數」和「中位數」在不同的誤差分配主張下，分別推估出準的問題」和「穩的問題」之配套完整說法，即位置參數和尺度參數的最</a:t>
            </a:r>
            <a:r>
              <a:rPr lang="zh-TW" altLang="en-US" sz="2400" dirty="0"/>
              <a:t>大</a:t>
            </a:r>
            <a:r>
              <a:rPr lang="zh-TW" altLang="zh-TW" sz="2400" dirty="0"/>
              <a:t>概似解。</a:t>
            </a:r>
          </a:p>
          <a:p>
            <a:endParaRPr lang="zh-TW" altLang="en-US" dirty="0"/>
          </a:p>
        </p:txBody>
      </p:sp>
    </p:spTree>
    <p:extLst>
      <p:ext uri="{BB962C8B-B14F-4D97-AF65-F5344CB8AC3E}">
        <p14:creationId xmlns:p14="http://schemas.microsoft.com/office/powerpoint/2010/main" val="409477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365126"/>
            <a:ext cx="10448827" cy="865072"/>
          </a:xfrm>
        </p:spPr>
        <p:txBody>
          <a:bodyPr>
            <a:normAutofit/>
          </a:bodyPr>
          <a:lstStyle/>
          <a:p>
            <a:r>
              <a:rPr lang="zh-TW" altLang="en-US" sz="3200" dirty="0">
                <a:latin typeface="微軟正黑體" panose="020B0604030504040204" pitchFamily="34" charset="-120"/>
                <a:ea typeface="微軟正黑體" panose="020B0604030504040204" pitchFamily="34" charset="-120"/>
              </a:rPr>
              <a:t>資料產生機制在統計描述和推論中的根本性</a:t>
            </a:r>
          </a:p>
        </p:txBody>
      </p:sp>
      <p:sp>
        <p:nvSpPr>
          <p:cNvPr id="3" name="內容版面配置區 2"/>
          <p:cNvSpPr>
            <a:spLocks noGrp="1"/>
          </p:cNvSpPr>
          <p:nvPr>
            <p:ph idx="1"/>
          </p:nvPr>
        </p:nvSpPr>
        <p:spPr>
          <a:xfrm>
            <a:off x="838199" y="1437588"/>
            <a:ext cx="10515600" cy="4781796"/>
          </a:xfrm>
        </p:spPr>
        <p:txBody>
          <a:bodyPr>
            <a:normAutofit/>
          </a:bodyPr>
          <a:lstStyle/>
          <a:p>
            <a:pPr hangingPunct="0">
              <a:lnSpc>
                <a:spcPct val="150000"/>
              </a:lnSpc>
              <a:spcBef>
                <a:spcPts val="0"/>
              </a:spcBef>
            </a:pPr>
            <a:r>
              <a:rPr lang="zh-TW" altLang="zh-TW" sz="2400" dirty="0">
                <a:latin typeface="Times New Roman" panose="02020603050405020304" pitchFamily="18" charset="0"/>
                <a:cs typeface="Times New Roman" panose="02020603050405020304" pitchFamily="18" charset="0"/>
              </a:rPr>
              <a:t>儘管</a:t>
            </a:r>
            <a:r>
              <a:rPr lang="zh-TW" altLang="en-US" sz="2400" dirty="0">
                <a:latin typeface="Times New Roman" panose="02020603050405020304" pitchFamily="18" charset="0"/>
                <a:cs typeface="Times New Roman" panose="02020603050405020304" pitchFamily="18" charset="0"/>
              </a:rPr>
              <a:t>上面已經指出當代的統計學典範的偶然性</a:t>
            </a:r>
            <a:r>
              <a:rPr lang="zh-TW" altLang="zh-TW" sz="2400" dirty="0">
                <a:latin typeface="Times New Roman" panose="02020603050405020304" pitchFamily="18" charset="0"/>
                <a:cs typeface="Times New Roman" panose="02020603050405020304" pitchFamily="18" charset="0"/>
              </a:rPr>
              <a:t>，然而更為詳盡的闡釋，可以由下面的實例討論來呈現。假定存在有一個外於主體認識的客觀母體樣本或是資料產生機制，我們並不知道其中所具有的參數個數和種類，只知道隨機產生的資料數值是介於</a:t>
            </a:r>
            <a:r>
              <a:rPr lang="en-US" altLang="zh-TW" sz="2400" dirty="0">
                <a:latin typeface="Times New Roman" panose="02020603050405020304" pitchFamily="18" charset="0"/>
                <a:cs typeface="Times New Roman" panose="02020603050405020304" pitchFamily="18" charset="0"/>
              </a:rPr>
              <a:t>1</a:t>
            </a:r>
            <a:r>
              <a:rPr lang="zh-TW" altLang="zh-TW" sz="2400" dirty="0">
                <a:latin typeface="Times New Roman" panose="02020603050405020304" pitchFamily="18" charset="0"/>
                <a:cs typeface="Times New Roman" panose="02020603050405020304" pitchFamily="18" charset="0"/>
              </a:rPr>
              <a:t>到</a:t>
            </a:r>
            <a:r>
              <a:rPr lang="en-US" altLang="zh-TW" sz="2400" dirty="0">
                <a:latin typeface="Times New Roman" panose="02020603050405020304" pitchFamily="18" charset="0"/>
                <a:cs typeface="Times New Roman" panose="02020603050405020304" pitchFamily="18" charset="0"/>
              </a:rPr>
              <a:t>15</a:t>
            </a:r>
            <a:r>
              <a:rPr lang="zh-TW" altLang="zh-TW" sz="2400" dirty="0">
                <a:latin typeface="Times New Roman" panose="02020603050405020304" pitchFamily="18" charset="0"/>
                <a:cs typeface="Times New Roman" panose="02020603050405020304" pitchFamily="18" charset="0"/>
              </a:rPr>
              <a:t>之間的正整數。換句話說，身為有限能力的認識主體，我們僅能從事後所產生的抽樣樣本資訊來推論母體參數或資料產生機制，現在的問題是，我們應該採怎樣的標準，來回答有關母體樣本或資料產生機制的猜想？</a:t>
            </a:r>
          </a:p>
          <a:p>
            <a:endParaRPr lang="zh-TW" altLang="en-US" dirty="0"/>
          </a:p>
        </p:txBody>
      </p:sp>
    </p:spTree>
    <p:extLst>
      <p:ext uri="{BB962C8B-B14F-4D97-AF65-F5344CB8AC3E}">
        <p14:creationId xmlns:p14="http://schemas.microsoft.com/office/powerpoint/2010/main" val="3620602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1006475"/>
          </a:xfrm>
        </p:spPr>
        <p:txBody>
          <a:bodyPr>
            <a:normAutofit/>
          </a:bodyPr>
          <a:lstStyle/>
          <a:p>
            <a:r>
              <a:rPr lang="zh-TW" altLang="en-US" sz="3200" dirty="0">
                <a:latin typeface="微軟正黑體" panose="020B0604030504040204" pitchFamily="34" charset="-120"/>
                <a:ea typeface="微軟正黑體" panose="020B0604030504040204" pitchFamily="34" charset="-120"/>
              </a:rPr>
              <a:t>統計描述和推論的原型問題圖示</a:t>
            </a:r>
            <a:endParaRPr lang="zh-TW" altLang="en-US" sz="3200" dirty="0"/>
          </a:p>
        </p:txBody>
      </p:sp>
      <p:pic>
        <p:nvPicPr>
          <p:cNvPr id="29" name="內容版面配置區 28"/>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83064" y="1715678"/>
            <a:ext cx="10064948" cy="3911128"/>
          </a:xfrm>
        </p:spPr>
      </p:pic>
    </p:spTree>
    <p:extLst>
      <p:ext uri="{BB962C8B-B14F-4D97-AF65-F5344CB8AC3E}">
        <p14:creationId xmlns:p14="http://schemas.microsoft.com/office/powerpoint/2010/main" val="1555159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365126"/>
            <a:ext cx="10448827" cy="865072"/>
          </a:xfrm>
        </p:spPr>
        <p:txBody>
          <a:bodyPr>
            <a:normAutofit/>
          </a:bodyPr>
          <a:lstStyle/>
          <a:p>
            <a:r>
              <a:rPr lang="zh-TW" altLang="en-US" sz="3200" dirty="0">
                <a:latin typeface="微軟正黑體" panose="020B0604030504040204" pitchFamily="34" charset="-120"/>
                <a:ea typeface="微軟正黑體" panose="020B0604030504040204" pitchFamily="34" charset="-120"/>
              </a:rPr>
              <a:t>統計學是一門對於產生不確定結果的確定規律猜想</a:t>
            </a:r>
          </a:p>
        </p:txBody>
      </p:sp>
      <p:sp>
        <p:nvSpPr>
          <p:cNvPr id="3" name="內容版面配置區 2"/>
          <p:cNvSpPr>
            <a:spLocks noGrp="1"/>
          </p:cNvSpPr>
          <p:nvPr>
            <p:ph idx="1"/>
          </p:nvPr>
        </p:nvSpPr>
        <p:spPr>
          <a:xfrm>
            <a:off x="838199" y="1437588"/>
            <a:ext cx="10515600" cy="4781796"/>
          </a:xfrm>
        </p:spPr>
        <p:txBody>
          <a:bodyPr>
            <a:normAutofit/>
          </a:bodyPr>
          <a:lstStyle/>
          <a:p>
            <a:pPr hangingPunct="0">
              <a:lnSpc>
                <a:spcPct val="150000"/>
              </a:lnSpc>
              <a:spcBef>
                <a:spcPts val="0"/>
              </a:spcBef>
              <a:spcAft>
                <a:spcPts val="1200"/>
              </a:spcAft>
            </a:pPr>
            <a:r>
              <a:rPr lang="zh-TW" altLang="zh-TW" sz="2400" dirty="0">
                <a:latin typeface="Times New Roman" panose="02020603050405020304" pitchFamily="18" charset="0"/>
                <a:cs typeface="Times New Roman" panose="02020603050405020304" pitchFamily="18" charset="0"/>
              </a:rPr>
              <a:t>對應這四個樣本的推理情境，首先我們可以設想倘若母體樣本的分配</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或資料產生機制</a:t>
            </a:r>
            <a:r>
              <a:rPr lang="en-US" altLang="zh-TW" sz="2400" dirty="0">
                <a:latin typeface="Times New Roman" panose="02020603050405020304" pitchFamily="18" charset="0"/>
                <a:cs typeface="Times New Roman" panose="02020603050405020304" pitchFamily="18" charset="0"/>
              </a:rPr>
              <a:t>)</a:t>
            </a:r>
            <a:r>
              <a:rPr lang="zh-TW" altLang="zh-TW" sz="2400" dirty="0">
                <a:latin typeface="Times New Roman" panose="02020603050405020304" pitchFamily="18" charset="0"/>
                <a:cs typeface="Times New Roman" panose="02020603050405020304" pitchFamily="18" charset="0"/>
              </a:rPr>
              <a:t>具有「位置參數」和「尺度參數」的存在，其中位置參數定義為將分配函數在隨機變量軸向上的定位基準點，是產生離差值的參照點；尺度參數則為定義資料歧異程度的基本數值，為離差值乘方的損失函數。這兩者分別</a:t>
            </a:r>
            <a:r>
              <a:rPr lang="zh-TW" altLang="en-US" sz="2400" dirty="0">
                <a:latin typeface="Times New Roman" panose="02020603050405020304" pitchFamily="18" charset="0"/>
                <a:cs typeface="Times New Roman" panose="02020603050405020304" pitchFamily="18" charset="0"/>
              </a:rPr>
              <a:t>先前所</a:t>
            </a:r>
            <a:r>
              <a:rPr lang="zh-TW" altLang="zh-TW" sz="2400" dirty="0">
                <a:latin typeface="Times New Roman" panose="02020603050405020304" pitchFamily="18" charset="0"/>
                <a:cs typeface="Times New Roman" panose="02020603050405020304" pitchFamily="18" charset="0"/>
              </a:rPr>
              <a:t>談統計學原型問題中「準」和「穩」的問題，而針對這兩問題的候選答案，最常見的分別為：</a:t>
            </a:r>
            <a:endParaRPr lang="en-US" altLang="zh-TW" sz="2400" dirty="0">
              <a:latin typeface="Times New Roman" panose="02020603050405020304" pitchFamily="18" charset="0"/>
              <a:cs typeface="Times New Roman" panose="02020603050405020304" pitchFamily="18" charset="0"/>
            </a:endParaRPr>
          </a:p>
          <a:p>
            <a:pPr marL="0" indent="0" hangingPunct="0">
              <a:lnSpc>
                <a:spcPct val="150000"/>
              </a:lnSpc>
              <a:spcBef>
                <a:spcPts val="0"/>
              </a:spcBef>
              <a:buNone/>
            </a:pPr>
            <a:r>
              <a:rPr lang="zh-TW" altLang="zh-TW" sz="2400" dirty="0">
                <a:latin typeface="Times New Roman" panose="02020603050405020304" pitchFamily="18" charset="0"/>
                <a:cs typeface="Times New Roman" panose="02020603050405020304" pitchFamily="18" charset="0"/>
              </a:rPr>
              <a:t>「準的問題」―最小值、眾數、中位數、平均數、中距、最大值。</a:t>
            </a:r>
          </a:p>
          <a:p>
            <a:pPr marL="0" indent="0">
              <a:lnSpc>
                <a:spcPct val="150000"/>
              </a:lnSpc>
              <a:spcBef>
                <a:spcPts val="0"/>
              </a:spcBef>
              <a:buNone/>
            </a:pPr>
            <a:r>
              <a:rPr lang="zh-TW" altLang="zh-TW" sz="2400" dirty="0">
                <a:latin typeface="Times New Roman" panose="02020603050405020304" pitchFamily="18" charset="0"/>
                <a:cs typeface="Times New Roman" panose="02020603050405020304" pitchFamily="18" charset="0"/>
              </a:rPr>
              <a:t>「穩的問題」―離差絕對值</a:t>
            </a:r>
            <a:r>
              <a:rPr lang="zh-TW" altLang="en-US" sz="2400" dirty="0">
                <a:latin typeface="Times New Roman" panose="02020603050405020304" pitchFamily="18" charset="0"/>
                <a:cs typeface="Times New Roman" panose="02020603050405020304" pitchFamily="18" charset="0"/>
              </a:rPr>
              <a:t>  </a:t>
            </a:r>
            <a:r>
              <a:rPr lang="en-US" altLang="zh-TW" sz="2400" i="1" dirty="0">
                <a:latin typeface="Times New Roman" panose="02020603050405020304" pitchFamily="18" charset="0"/>
                <a:cs typeface="Times New Roman" panose="02020603050405020304" pitchFamily="18" charset="0"/>
              </a:rPr>
              <a:t>p </a:t>
            </a:r>
            <a:r>
              <a:rPr lang="zh-TW" altLang="zh-TW" sz="2400" dirty="0">
                <a:latin typeface="Times New Roman" panose="02020603050405020304" pitchFamily="18" charset="0"/>
                <a:cs typeface="Times New Roman" panose="02020603050405020304" pitchFamily="18" charset="0"/>
              </a:rPr>
              <a:t>次方的加總值，即等同</a:t>
            </a:r>
            <a:r>
              <a:rPr lang="en-US" altLang="zh-TW" sz="2400" dirty="0">
                <a:latin typeface="Times New Roman" panose="02020603050405020304" pitchFamily="18" charset="0"/>
                <a:cs typeface="Times New Roman" panose="02020603050405020304" pitchFamily="18" charset="0"/>
              </a:rPr>
              <a:t>      </a:t>
            </a:r>
            <a:r>
              <a:rPr lang="zh-TW" altLang="zh-TW" sz="2400" dirty="0">
                <a:latin typeface="Times New Roman" panose="02020603050405020304" pitchFamily="18" charset="0"/>
                <a:cs typeface="Times New Roman" panose="02020603050405020304" pitchFamily="18" charset="0"/>
              </a:rPr>
              <a:t>範式</a:t>
            </a:r>
            <a:r>
              <a:rPr lang="zh-TW" altLang="en-US" sz="2400" dirty="0">
                <a:latin typeface="Times New Roman" panose="02020603050405020304" pitchFamily="18" charset="0"/>
                <a:cs typeface="Times New Roman" panose="02020603050405020304" pitchFamily="18" charset="0"/>
              </a:rPr>
              <a:t>。</a:t>
            </a:r>
            <a:endParaRPr lang="zh-TW" altLang="en-US" sz="2400" i="1" dirty="0">
              <a:latin typeface="Times New Roman" panose="02020603050405020304" pitchFamily="18" charset="0"/>
              <a:cs typeface="Times New Roman" panose="02020603050405020304" pitchFamily="18" charset="0"/>
            </a:endParaRPr>
          </a:p>
        </p:txBody>
      </p:sp>
      <p:sp>
        <p:nvSpPr>
          <p:cNvPr id="40" name="Rectangle 38"/>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TW" altLang="en-US"/>
          </a:p>
        </p:txBody>
      </p:sp>
      <p:graphicFrame>
        <p:nvGraphicFramePr>
          <p:cNvPr id="42" name="物件 41"/>
          <p:cNvGraphicFramePr>
            <a:graphicFrameLocks noChangeAspect="1"/>
          </p:cNvGraphicFramePr>
          <p:nvPr>
            <p:extLst>
              <p:ext uri="{D42A27DB-BD31-4B8C-83A1-F6EECF244321}">
                <p14:modId xmlns:p14="http://schemas.microsoft.com/office/powerpoint/2010/main" val="1497488689"/>
              </p:ext>
            </p:extLst>
          </p:nvPr>
        </p:nvGraphicFramePr>
        <p:xfrm>
          <a:off x="8074679" y="5586545"/>
          <a:ext cx="336550" cy="441325"/>
        </p:xfrm>
        <a:graphic>
          <a:graphicData uri="http://schemas.openxmlformats.org/presentationml/2006/ole">
            <mc:AlternateContent xmlns:mc="http://schemas.openxmlformats.org/markup-compatibility/2006">
              <mc:Choice xmlns:v="urn:schemas-microsoft-com:vml" Requires="v">
                <p:oleObj spid="_x0000_s10303" name="Equation" r:id="rId3" imgW="190440" imgH="241200" progId="Equation.DSMT4">
                  <p:embed/>
                </p:oleObj>
              </mc:Choice>
              <mc:Fallback>
                <p:oleObj name="Equation" r:id="rId3" imgW="190440" imgH="241200" progId="Equation.DSMT4">
                  <p:embed/>
                  <p:pic>
                    <p:nvPicPr>
                      <p:cNvPr id="4" name="物件 3"/>
                      <p:cNvPicPr>
                        <a:picLocks noChangeAspect="1" noChangeArrowheads="1"/>
                      </p:cNvPicPr>
                      <p:nvPr/>
                    </p:nvPicPr>
                    <p:blipFill>
                      <a:blip r:embed="rId4"/>
                      <a:srcRect/>
                      <a:stretch>
                        <a:fillRect/>
                      </a:stretch>
                    </p:blipFill>
                    <p:spPr bwMode="auto">
                      <a:xfrm>
                        <a:off x="8074679" y="5586545"/>
                        <a:ext cx="336550" cy="441325"/>
                      </a:xfrm>
                      <a:prstGeom prst="rect">
                        <a:avLst/>
                      </a:prstGeom>
                      <a:noFill/>
                    </p:spPr>
                  </p:pic>
                </p:oleObj>
              </mc:Fallback>
            </mc:AlternateContent>
          </a:graphicData>
        </a:graphic>
      </p:graphicFrame>
    </p:spTree>
    <p:extLst>
      <p:ext uri="{BB962C8B-B14F-4D97-AF65-F5344CB8AC3E}">
        <p14:creationId xmlns:p14="http://schemas.microsoft.com/office/powerpoint/2010/main" val="1784153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4972" y="625768"/>
            <a:ext cx="10448827" cy="599950"/>
          </a:xfrm>
        </p:spPr>
        <p:txBody>
          <a:bodyPr>
            <a:normAutofit/>
          </a:bodyPr>
          <a:lstStyle/>
          <a:p>
            <a:r>
              <a:rPr lang="zh-TW" altLang="en-US" sz="3200" dirty="0">
                <a:latin typeface="微軟正黑體" panose="020B0604030504040204" pitchFamily="34" charset="-120"/>
                <a:ea typeface="微軟正黑體" panose="020B0604030504040204" pitchFamily="34" charset="-120"/>
              </a:rPr>
              <a:t>統計分配就是對資料產生機制律則的猜想</a:t>
            </a:r>
          </a:p>
        </p:txBody>
      </p:sp>
      <p:sp>
        <p:nvSpPr>
          <p:cNvPr id="3" name="內容版面配置區 2"/>
          <p:cNvSpPr>
            <a:spLocks noGrp="1"/>
          </p:cNvSpPr>
          <p:nvPr>
            <p:ph idx="1"/>
          </p:nvPr>
        </p:nvSpPr>
        <p:spPr>
          <a:xfrm>
            <a:off x="838199" y="1556682"/>
            <a:ext cx="10515600" cy="4609707"/>
          </a:xfrm>
        </p:spPr>
        <p:txBody>
          <a:bodyPr>
            <a:normAutofit fontScale="55000" lnSpcReduction="20000"/>
          </a:bodyPr>
          <a:lstStyle/>
          <a:p>
            <a:pPr hangingPunct="0">
              <a:lnSpc>
                <a:spcPct val="170000"/>
              </a:lnSpc>
              <a:spcBef>
                <a:spcPts val="0"/>
              </a:spcBef>
            </a:pPr>
            <a:r>
              <a:rPr lang="zh-TW" altLang="zh-TW" sz="4400" dirty="0"/>
              <a:t>具有上述設想後，我們可以將自己置入不同樣本的情境，思索作為完全依賴樣本資訊來推論母體參數的研究者，如果身處不同的現實樣本情境下，我們會在「準」和「穩」的問題眾多的候選答案中，選出怎樣的配對來當作我們對於未知參數定值的最佳猜想，事實上「準」和「穩」的問題是聯繫再一起的，就</a:t>
            </a:r>
            <a:r>
              <a:rPr lang="en-US" altLang="zh-TW" sz="4400" dirty="0"/>
              <a:t>      </a:t>
            </a:r>
            <a:r>
              <a:rPr lang="zh-TW" altLang="zh-TW" sz="4400" dirty="0"/>
              <a:t>範式的評量標準</a:t>
            </a:r>
            <a:r>
              <a:rPr lang="zh-TW" altLang="en-US" sz="4400" dirty="0"/>
              <a:t>                                 來說，</a:t>
            </a:r>
            <a:r>
              <a:rPr lang="zh-TW" altLang="zh-TW" sz="4400" dirty="0"/>
              <a:t>其中</a:t>
            </a:r>
            <a:r>
              <a:rPr lang="en-US" altLang="zh-TW" sz="4400" dirty="0"/>
              <a:t>               </a:t>
            </a:r>
            <a:r>
              <a:rPr lang="zh-TW" altLang="zh-TW" sz="4400" dirty="0"/>
              <a:t>是「準的問題」之預設答案值，可視為一組</a:t>
            </a:r>
            <a:r>
              <a:rPr lang="en-US" altLang="zh-TW" sz="4400" dirty="0"/>
              <a:t>      </a:t>
            </a:r>
            <a:r>
              <a:rPr lang="zh-TW" altLang="zh-TW" sz="4400" dirty="0"/>
              <a:t>資料的特定函數值。而不同</a:t>
            </a:r>
            <a:r>
              <a:rPr lang="en-US" altLang="zh-TW" sz="4400" dirty="0"/>
              <a:t>  </a:t>
            </a:r>
            <a:r>
              <a:rPr lang="zh-TW" altLang="zh-TW" sz="4400" dirty="0"/>
              <a:t>「穩的問題」之乘方值，就會對應不同「準的問題」的最佳答案，因此針對上述四組不同的實現資料，會有不同的最佳配套解，以及相對應的推理主張</a:t>
            </a:r>
            <a:r>
              <a:rPr lang="zh-TW" altLang="en-US" sz="4400" dirty="0"/>
              <a:t>。</a:t>
            </a:r>
            <a:endParaRPr lang="zh-TW" altLang="en-US" sz="2400" i="1" dirty="0">
              <a:latin typeface="Times New Roman" panose="02020603050405020304" pitchFamily="18" charset="0"/>
              <a:cs typeface="Times New Roman" panose="02020603050405020304" pitchFamily="18" charset="0"/>
            </a:endParaRPr>
          </a:p>
        </p:txBody>
      </p:sp>
      <p:sp>
        <p:nvSpPr>
          <p:cNvPr id="40" name="Rectangle 38"/>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TW" altLang="en-US" dirty="0"/>
          </a:p>
        </p:txBody>
      </p:sp>
      <p:graphicFrame>
        <p:nvGraphicFramePr>
          <p:cNvPr id="42" name="物件 41"/>
          <p:cNvGraphicFramePr>
            <a:graphicFrameLocks noChangeAspect="1"/>
          </p:cNvGraphicFramePr>
          <p:nvPr>
            <p:extLst>
              <p:ext uri="{D42A27DB-BD31-4B8C-83A1-F6EECF244321}">
                <p14:modId xmlns:p14="http://schemas.microsoft.com/office/powerpoint/2010/main" val="1484014110"/>
              </p:ext>
            </p:extLst>
          </p:nvPr>
        </p:nvGraphicFramePr>
        <p:xfrm>
          <a:off x="2097955" y="3921516"/>
          <a:ext cx="336550" cy="441325"/>
        </p:xfrm>
        <a:graphic>
          <a:graphicData uri="http://schemas.openxmlformats.org/presentationml/2006/ole">
            <mc:AlternateContent xmlns:mc="http://schemas.openxmlformats.org/markup-compatibility/2006">
              <mc:Choice xmlns:v="urn:schemas-microsoft-com:vml" Requires="v">
                <p:oleObj spid="_x0000_s11358" name="Equation" r:id="rId3" imgW="190440" imgH="241200" progId="Equation.DSMT4">
                  <p:embed/>
                </p:oleObj>
              </mc:Choice>
              <mc:Fallback>
                <p:oleObj name="Equation" r:id="rId3" imgW="190440" imgH="241200" progId="Equation.DSMT4">
                  <p:embed/>
                  <p:pic>
                    <p:nvPicPr>
                      <p:cNvPr id="42" name="物件 41"/>
                      <p:cNvPicPr>
                        <a:picLocks noChangeAspect="1" noChangeArrowheads="1"/>
                      </p:cNvPicPr>
                      <p:nvPr/>
                    </p:nvPicPr>
                    <p:blipFill>
                      <a:blip r:embed="rId4"/>
                      <a:srcRect/>
                      <a:stretch>
                        <a:fillRect/>
                      </a:stretch>
                    </p:blipFill>
                    <p:spPr bwMode="auto">
                      <a:xfrm>
                        <a:off x="2097955" y="3921516"/>
                        <a:ext cx="336550" cy="441325"/>
                      </a:xfrm>
                      <a:prstGeom prst="rect">
                        <a:avLst/>
                      </a:prstGeom>
                      <a:noFill/>
                    </p:spPr>
                  </p:pic>
                </p:oleObj>
              </mc:Fallback>
            </mc:AlternateContent>
          </a:graphicData>
        </a:graphic>
      </p:graphicFrame>
      <p:graphicFrame>
        <p:nvGraphicFramePr>
          <p:cNvPr id="10" name="物件 9"/>
          <p:cNvGraphicFramePr>
            <a:graphicFrameLocks noChangeAspect="1"/>
          </p:cNvGraphicFramePr>
          <p:nvPr>
            <p:extLst>
              <p:ext uri="{D42A27DB-BD31-4B8C-83A1-F6EECF244321}">
                <p14:modId xmlns:p14="http://schemas.microsoft.com/office/powerpoint/2010/main" val="3492024505"/>
              </p:ext>
            </p:extLst>
          </p:nvPr>
        </p:nvGraphicFramePr>
        <p:xfrm>
          <a:off x="4697094" y="3735779"/>
          <a:ext cx="2154238" cy="790575"/>
        </p:xfrm>
        <a:graphic>
          <a:graphicData uri="http://schemas.openxmlformats.org/presentationml/2006/ole">
            <mc:AlternateContent xmlns:mc="http://schemas.openxmlformats.org/markup-compatibility/2006">
              <mc:Choice xmlns:v="urn:schemas-microsoft-com:vml" Requires="v">
                <p:oleObj spid="_x0000_s11359" name="Equation" r:id="rId5" imgW="1218960" imgH="431640" progId="Equation.DSMT4">
                  <p:embed/>
                </p:oleObj>
              </mc:Choice>
              <mc:Fallback>
                <p:oleObj name="Equation" r:id="rId5" imgW="1218960" imgH="431640" progId="Equation.DSMT4">
                  <p:embed/>
                  <p:pic>
                    <p:nvPicPr>
                      <p:cNvPr id="42" name="物件 41"/>
                      <p:cNvPicPr>
                        <a:picLocks noChangeAspect="1" noChangeArrowheads="1"/>
                      </p:cNvPicPr>
                      <p:nvPr/>
                    </p:nvPicPr>
                    <p:blipFill>
                      <a:blip r:embed="rId6"/>
                      <a:srcRect/>
                      <a:stretch>
                        <a:fillRect/>
                      </a:stretch>
                    </p:blipFill>
                    <p:spPr bwMode="auto">
                      <a:xfrm>
                        <a:off x="4697094" y="3735779"/>
                        <a:ext cx="2154238" cy="790575"/>
                      </a:xfrm>
                      <a:prstGeom prst="rect">
                        <a:avLst/>
                      </a:prstGeom>
                      <a:noFill/>
                    </p:spPr>
                  </p:pic>
                </p:oleObj>
              </mc:Fallback>
            </mc:AlternateContent>
          </a:graphicData>
        </a:graphic>
      </p:graphicFrame>
      <p:graphicFrame>
        <p:nvGraphicFramePr>
          <p:cNvPr id="11" name="物件 10"/>
          <p:cNvGraphicFramePr>
            <a:graphicFrameLocks noChangeAspect="1"/>
          </p:cNvGraphicFramePr>
          <p:nvPr>
            <p:extLst>
              <p:ext uri="{D42A27DB-BD31-4B8C-83A1-F6EECF244321}">
                <p14:modId xmlns:p14="http://schemas.microsoft.com/office/powerpoint/2010/main" val="1047987574"/>
              </p:ext>
            </p:extLst>
          </p:nvPr>
        </p:nvGraphicFramePr>
        <p:xfrm>
          <a:off x="8592893" y="3899291"/>
          <a:ext cx="717550" cy="463550"/>
        </p:xfrm>
        <a:graphic>
          <a:graphicData uri="http://schemas.openxmlformats.org/presentationml/2006/ole">
            <mc:AlternateContent xmlns:mc="http://schemas.openxmlformats.org/markup-compatibility/2006">
              <mc:Choice xmlns:v="urn:schemas-microsoft-com:vml" Requires="v">
                <p:oleObj spid="_x0000_s11360" name="Equation" r:id="rId7" imgW="406080" imgH="253800" progId="Equation.DSMT4">
                  <p:embed/>
                </p:oleObj>
              </mc:Choice>
              <mc:Fallback>
                <p:oleObj name="Equation" r:id="rId7" imgW="406080" imgH="253800" progId="Equation.DSMT4">
                  <p:embed/>
                  <p:pic>
                    <p:nvPicPr>
                      <p:cNvPr id="42" name="物件 41"/>
                      <p:cNvPicPr>
                        <a:picLocks noChangeAspect="1" noChangeArrowheads="1"/>
                      </p:cNvPicPr>
                      <p:nvPr/>
                    </p:nvPicPr>
                    <p:blipFill>
                      <a:blip r:embed="rId8"/>
                      <a:srcRect/>
                      <a:stretch>
                        <a:fillRect/>
                      </a:stretch>
                    </p:blipFill>
                    <p:spPr bwMode="auto">
                      <a:xfrm>
                        <a:off x="8592893" y="3899291"/>
                        <a:ext cx="717550" cy="463550"/>
                      </a:xfrm>
                      <a:prstGeom prst="rect">
                        <a:avLst/>
                      </a:prstGeom>
                      <a:noFill/>
                    </p:spPr>
                  </p:pic>
                </p:oleObj>
              </mc:Fallback>
            </mc:AlternateContent>
          </a:graphicData>
        </a:graphic>
      </p:graphicFrame>
      <p:graphicFrame>
        <p:nvGraphicFramePr>
          <p:cNvPr id="12" name="物件 11"/>
          <p:cNvGraphicFramePr>
            <a:graphicFrameLocks noChangeAspect="1"/>
          </p:cNvGraphicFramePr>
          <p:nvPr>
            <p:extLst>
              <p:ext uri="{D42A27DB-BD31-4B8C-83A1-F6EECF244321}">
                <p14:modId xmlns:p14="http://schemas.microsoft.com/office/powerpoint/2010/main" val="4244033539"/>
              </p:ext>
            </p:extLst>
          </p:nvPr>
        </p:nvGraphicFramePr>
        <p:xfrm>
          <a:off x="5504338" y="4460227"/>
          <a:ext cx="269875" cy="417513"/>
        </p:xfrm>
        <a:graphic>
          <a:graphicData uri="http://schemas.openxmlformats.org/presentationml/2006/ole">
            <mc:AlternateContent xmlns:mc="http://schemas.openxmlformats.org/markup-compatibility/2006">
              <mc:Choice xmlns:v="urn:schemas-microsoft-com:vml" Requires="v">
                <p:oleObj spid="_x0000_s11361" name="Equation" r:id="rId9" imgW="152280" imgH="228600" progId="Equation.DSMT4">
                  <p:embed/>
                </p:oleObj>
              </mc:Choice>
              <mc:Fallback>
                <p:oleObj name="Equation" r:id="rId9" imgW="152280" imgH="228600" progId="Equation.DSMT4">
                  <p:embed/>
                  <p:pic>
                    <p:nvPicPr>
                      <p:cNvPr id="11" name="物件 10"/>
                      <p:cNvPicPr>
                        <a:picLocks noChangeAspect="1" noChangeArrowheads="1"/>
                      </p:cNvPicPr>
                      <p:nvPr/>
                    </p:nvPicPr>
                    <p:blipFill>
                      <a:blip r:embed="rId10"/>
                      <a:srcRect/>
                      <a:stretch>
                        <a:fillRect/>
                      </a:stretch>
                    </p:blipFill>
                    <p:spPr bwMode="auto">
                      <a:xfrm>
                        <a:off x="5504338" y="4460227"/>
                        <a:ext cx="269875" cy="417513"/>
                      </a:xfrm>
                      <a:prstGeom prst="rect">
                        <a:avLst/>
                      </a:prstGeom>
                      <a:noFill/>
                    </p:spPr>
                  </p:pic>
                </p:oleObj>
              </mc:Fallback>
            </mc:AlternateContent>
          </a:graphicData>
        </a:graphic>
      </p:graphicFrame>
    </p:spTree>
    <p:extLst>
      <p:ext uri="{BB962C8B-B14F-4D97-AF65-F5344CB8AC3E}">
        <p14:creationId xmlns:p14="http://schemas.microsoft.com/office/powerpoint/2010/main" val="2272688017"/>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826</TotalTime>
  <Words>5646</Words>
  <Application>Microsoft Office PowerPoint</Application>
  <PresentationFormat>寬螢幕</PresentationFormat>
  <Paragraphs>214</Paragraphs>
  <Slides>39</Slides>
  <Notes>1</Notes>
  <HiddenSlides>0</HiddenSlides>
  <MMClips>0</MMClips>
  <ScaleCrop>false</ScaleCrop>
  <HeadingPairs>
    <vt:vector size="8" baseType="variant">
      <vt:variant>
        <vt:lpstr>使用字型</vt:lpstr>
      </vt:variant>
      <vt:variant>
        <vt:i4>9</vt:i4>
      </vt:variant>
      <vt:variant>
        <vt:lpstr>佈景主題</vt:lpstr>
      </vt:variant>
      <vt:variant>
        <vt:i4>1</vt:i4>
      </vt:variant>
      <vt:variant>
        <vt:lpstr>內嵌 OLE 伺服程式</vt:lpstr>
      </vt:variant>
      <vt:variant>
        <vt:i4>1</vt:i4>
      </vt:variant>
      <vt:variant>
        <vt:lpstr>投影片標題</vt:lpstr>
      </vt:variant>
      <vt:variant>
        <vt:i4>39</vt:i4>
      </vt:variant>
    </vt:vector>
  </HeadingPairs>
  <TitlesOfParts>
    <vt:vector size="50" baseType="lpstr">
      <vt:lpstr>SimSun</vt:lpstr>
      <vt:lpstr>微軟正黑體</vt:lpstr>
      <vt:lpstr>新細明體</vt:lpstr>
      <vt:lpstr>新細明體</vt:lpstr>
      <vt:lpstr>Arial</vt:lpstr>
      <vt:lpstr>Calibri</vt:lpstr>
      <vt:lpstr>Calibri Light</vt:lpstr>
      <vt:lpstr>Cambria Math</vt:lpstr>
      <vt:lpstr>Times New Roman</vt:lpstr>
      <vt:lpstr>Office 佈景主題</vt:lpstr>
      <vt:lpstr>Equation</vt:lpstr>
      <vt:lpstr>反思統計推論的質性意義— 找回資料產生機制的理論解釋</vt:lpstr>
      <vt:lpstr>報告摘要</vt:lpstr>
      <vt:lpstr>論點一：事物的資料產生機制是社會科學解釋的真正目的</vt:lpstr>
      <vt:lpstr>當代的統計學典範的偶然性</vt:lpstr>
      <vt:lpstr>當代統計學典範的證成步驟</vt:lpstr>
      <vt:lpstr>資料產生機制在統計描述和推論中的根本性</vt:lpstr>
      <vt:lpstr>統計描述和推論的原型問題圖示</vt:lpstr>
      <vt:lpstr>統計學是一門對於產生不確定結果的確定規律猜想</vt:lpstr>
      <vt:lpstr>統計分配就是對資料產生機制律則的猜想</vt:lpstr>
      <vt:lpstr>不存在純然的統計描述，所有統計描述都必然已經預設在統計推估中的某種後設主張</vt:lpstr>
      <vt:lpstr>論點二：機率概念的兩種本體論觀點</vt:lpstr>
      <vt:lpstr>「直接機率」和「逆機率」</vt:lpstr>
      <vt:lpstr>社會科學研究對象的本體論特質</vt:lpstr>
      <vt:lpstr>貝氏機率推估的反思</vt:lpstr>
      <vt:lpstr>古典機率論和貝氏機率論在統計推估上所採用的不同法則</vt:lpstr>
      <vt:lpstr>貝氏支持法則</vt:lpstr>
      <vt:lpstr>貝氏推論的缺陷或優勢？</vt:lpstr>
      <vt:lpstr>論點三：最大概似法的宿命論特質</vt:lpstr>
      <vt:lpstr>既成事實都是「註定發生的」嗎?</vt:lpstr>
      <vt:lpstr>古典統計學的無法滿足社會科學建構論熱潮的解釋需求</vt:lpstr>
      <vt:lpstr>PowerPoint 簡報</vt:lpstr>
      <vt:lpstr>社會科學的知識需要在資料產生機制上達成主客交融的特質</vt:lpstr>
      <vt:lpstr>論點四：迴歸分析的目的是量化方法來達成質性推論</vt:lpstr>
      <vt:lpstr>「顯著性」概念在社會科學因果分析的重要性</vt:lpstr>
      <vt:lpstr>近來興起批判 p 值法的風潮</vt:lpstr>
      <vt:lpstr>六點關於 p 值法需要注意的原則</vt:lpstr>
      <vt:lpstr> 假設檢定中的判定標準即為 p 值法</vt:lpstr>
      <vt:lpstr> 母體參數(定值)與樣本參數(變數)的抽樣分配</vt:lpstr>
      <vt:lpstr> 中央極限定理的應用(抽樣分配與母體的關係)</vt:lpstr>
      <vt:lpstr> p 值法的統計推論進行程式</vt:lpstr>
      <vt:lpstr> 統計顯著的意義</vt:lpstr>
      <vt:lpstr>由統計檢定的 t 值來看統計顯著的意義</vt:lpstr>
      <vt:lpstr> 細談影響統計顯著性的各項因素</vt:lpstr>
      <vt:lpstr> 實質顯著的意義</vt:lpstr>
      <vt:lpstr> 統計顯著與實質顯著的異同</vt:lpstr>
      <vt:lpstr>統計顯著與實質顯著有直接關聯性，亦有差異處，需細究</vt:lpstr>
      <vt:lpstr>結論：反思統計推論的質性意義—找回資料產生機制的理論解釋</vt:lpstr>
      <vt:lpstr>科學理性的著落主義焦慮是否又再次瀰漫在社會科學界？</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统计推论的反思：重新检视古典机率学派和贝氏机率学派的论争</dc:title>
  <dc:creator>黃旻華</dc:creator>
  <cp:lastModifiedBy>黃旻華</cp:lastModifiedBy>
  <cp:revision>115</cp:revision>
  <dcterms:created xsi:type="dcterms:W3CDTF">2017-01-04T16:54:30Z</dcterms:created>
  <dcterms:modified xsi:type="dcterms:W3CDTF">2021-11-05T07:50:54Z</dcterms:modified>
</cp:coreProperties>
</file>