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66" r:id="rId3"/>
    <p:sldId id="349" r:id="rId4"/>
    <p:sldId id="378" r:id="rId5"/>
    <p:sldId id="379" r:id="rId6"/>
    <p:sldId id="380" r:id="rId7"/>
    <p:sldId id="381" r:id="rId8"/>
    <p:sldId id="382" r:id="rId9"/>
    <p:sldId id="383" r:id="rId10"/>
    <p:sldId id="384" r:id="rId11"/>
    <p:sldId id="401" r:id="rId12"/>
    <p:sldId id="402" r:id="rId13"/>
    <p:sldId id="403" r:id="rId14"/>
    <p:sldId id="404"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2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6"/>
  </p:normalViewPr>
  <p:slideViewPr>
    <p:cSldViewPr snapToGrid="0" snapToObjects="1">
      <p:cViewPr varScale="1">
        <p:scale>
          <a:sx n="102" d="100"/>
          <a:sy n="102" d="100"/>
        </p:scale>
        <p:origin x="17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Perpetua"/>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17" name="頁尾版面配置區 16"/>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a:t>按一下以編輯母片標題樣式</a:t>
            </a:r>
            <a:endParaRPr kumimoji="0" lang="en-US"/>
          </a:p>
        </p:txBody>
      </p:sp>
    </p:spTree>
    <p:extLst>
      <p:ext uri="{BB962C8B-B14F-4D97-AF65-F5344CB8AC3E}">
        <p14:creationId xmlns:p14="http://schemas.microsoft.com/office/powerpoint/2010/main" val="18754283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5" name="頁尾版面配置區 4"/>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Tree>
    <p:extLst>
      <p:ext uri="{BB962C8B-B14F-4D97-AF65-F5344CB8AC3E}">
        <p14:creationId xmlns:p14="http://schemas.microsoft.com/office/powerpoint/2010/main" val="164730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5" name="頁尾版面配置區 4"/>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Tree>
    <p:extLst>
      <p:ext uri="{BB962C8B-B14F-4D97-AF65-F5344CB8AC3E}">
        <p14:creationId xmlns:p14="http://schemas.microsoft.com/office/powerpoint/2010/main" val="12551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5" name="頁尾版面配置區 4"/>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extLst>
      <p:ext uri="{BB962C8B-B14F-4D97-AF65-F5344CB8AC3E}">
        <p14:creationId xmlns:p14="http://schemas.microsoft.com/office/powerpoint/2010/main" val="219155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Perpetua"/>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696464"/>
              </a:solidFill>
              <a:latin typeface="Perpetua"/>
              <a:ea typeface="新細明體"/>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6" name="投影片編號版面配置區 5"/>
          <p:cNvSpPr>
            <a:spLocks noGrp="1"/>
          </p:cNvSpPr>
          <p:nvPr>
            <p:ph type="sldNum" sz="quarter" idx="12"/>
          </p:nvPr>
        </p:nvSpPr>
        <p:spPr>
          <a:xfrm>
            <a:off x="146304" y="6208776"/>
            <a:ext cx="457200" cy="457200"/>
          </a:xfrm>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Tree>
    <p:extLst>
      <p:ext uri="{BB962C8B-B14F-4D97-AF65-F5344CB8AC3E}">
        <p14:creationId xmlns:p14="http://schemas.microsoft.com/office/powerpoint/2010/main" val="35806530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6" name="頁尾版面配置區 5"/>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extLst>
      <p:ext uri="{BB962C8B-B14F-4D97-AF65-F5344CB8AC3E}">
        <p14:creationId xmlns:p14="http://schemas.microsoft.com/office/powerpoint/2010/main" val="276870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8" name="頁尾版面配置區 7"/>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extLst>
      <p:ext uri="{BB962C8B-B14F-4D97-AF65-F5344CB8AC3E}">
        <p14:creationId xmlns:p14="http://schemas.microsoft.com/office/powerpoint/2010/main" val="168848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4" name="頁尾版面配置區 3"/>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Tree>
    <p:extLst>
      <p:ext uri="{BB962C8B-B14F-4D97-AF65-F5344CB8AC3E}">
        <p14:creationId xmlns:p14="http://schemas.microsoft.com/office/powerpoint/2010/main" val="52161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3" name="頁尾版面配置區 2"/>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Tree>
    <p:extLst>
      <p:ext uri="{BB962C8B-B14F-4D97-AF65-F5344CB8AC3E}">
        <p14:creationId xmlns:p14="http://schemas.microsoft.com/office/powerpoint/2010/main" val="30829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6" name="頁尾版面配置區 5"/>
          <p:cNvSpPr>
            <a:spLocks noGrp="1"/>
          </p:cNvSpPr>
          <p:nvPr>
            <p:ph type="ftr" sz="quarter" idx="11"/>
          </p:nvPr>
        </p:nvSpPr>
        <p:spPr/>
        <p:txBody>
          <a:bodyPr/>
          <a:lstStyle/>
          <a:p>
            <a:endParaRPr lang="zh-TW" altLang="en-US">
              <a:solidFill>
                <a:srgbClr val="696464"/>
              </a:solidFill>
              <a:latin typeface="Perpetua"/>
              <a:ea typeface="新細明體"/>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extLst>
      <p:ext uri="{BB962C8B-B14F-4D97-AF65-F5344CB8AC3E}">
        <p14:creationId xmlns:p14="http://schemas.microsoft.com/office/powerpoint/2010/main" val="37125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696464"/>
                </a:solidFill>
                <a:latin typeface="Perpetua"/>
                <a:ea typeface="新細明體"/>
              </a:rPr>
              <a:pPr/>
              <a:t>2021/10/27</a:t>
            </a:fld>
            <a:endParaRPr lang="zh-TW" altLang="en-US">
              <a:solidFill>
                <a:srgbClr val="696464"/>
              </a:solidFill>
              <a:latin typeface="Perpetua"/>
              <a:ea typeface="新細明體"/>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696464"/>
              </a:solidFill>
              <a:latin typeface="Perpetua"/>
              <a:ea typeface="新細明體"/>
            </a:endParaRPr>
          </a:p>
        </p:txBody>
      </p:sp>
      <p:sp>
        <p:nvSpPr>
          <p:cNvPr id="7" name="投影片編號版面配置區 6"/>
          <p:cNvSpPr>
            <a:spLocks noGrp="1"/>
          </p:cNvSpPr>
          <p:nvPr>
            <p:ph type="sldNum" sz="quarter" idx="12"/>
          </p:nvPr>
        </p:nvSpPr>
        <p:spPr>
          <a:xfrm>
            <a:off x="146304" y="6208776"/>
            <a:ext cx="457200" cy="457200"/>
          </a:xfrm>
        </p:spPr>
        <p:txBody>
          <a:bodyPr/>
          <a:lstStyle/>
          <a:p>
            <a:fld id="{73DA0BB7-265A-403C-9275-D587AB510EDC}" type="slidenum">
              <a:rPr lang="zh-TW" altLang="en-US" smtClean="0">
                <a:latin typeface="Franklin Gothic Book"/>
                <a:ea typeface="微軟正黑體"/>
              </a:rPr>
              <a:pPr/>
              <a:t>‹#›</a:t>
            </a:fld>
            <a:endParaRPr lang="zh-TW" altLang="en-US">
              <a:latin typeface="Franklin Gothic Book"/>
              <a:ea typeface="微軟正黑體"/>
            </a:endParaRPr>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a:t>按一下圖示以新增圖片</a:t>
            </a:r>
            <a:endParaRPr kumimoji="0" lang="en-US" dirty="0"/>
          </a:p>
        </p:txBody>
      </p:sp>
    </p:spTree>
    <p:extLst>
      <p:ext uri="{BB962C8B-B14F-4D97-AF65-F5344CB8AC3E}">
        <p14:creationId xmlns:p14="http://schemas.microsoft.com/office/powerpoint/2010/main" val="154525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Perpetua"/>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dirty="0">
              <a:solidFill>
                <a:prstClr val="white"/>
              </a:solidFill>
              <a:latin typeface="Perpetua"/>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914400"/>
            <a:fld id="{5BBEAD13-0566-4C6C-97E7-55F17F24B09F}" type="datetimeFigureOut">
              <a:rPr lang="zh-TW" altLang="en-US" smtClean="0">
                <a:solidFill>
                  <a:srgbClr val="696464"/>
                </a:solidFill>
                <a:latin typeface="Perpetua"/>
                <a:ea typeface="新細明體"/>
              </a:rPr>
              <a:pPr defTabSz="914400"/>
              <a:t>2021/10/27</a:t>
            </a:fld>
            <a:endParaRPr lang="zh-TW" altLang="en-US">
              <a:solidFill>
                <a:srgbClr val="696464"/>
              </a:solidFill>
              <a:latin typeface="Perpetua"/>
              <a:ea typeface="新細明體"/>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zh-TW" altLang="en-US">
              <a:solidFill>
                <a:srgbClr val="696464"/>
              </a:solidFill>
              <a:latin typeface="Perpetua"/>
              <a:ea typeface="新細明體"/>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73DA0BB7-265A-403C-9275-D587AB510EDC}" type="slidenum">
              <a:rPr lang="zh-TW" altLang="en-US" smtClean="0">
                <a:latin typeface="Franklin Gothic Book"/>
                <a:ea typeface="微軟正黑體"/>
              </a:rPr>
              <a:pPr defTabSz="914400"/>
              <a:t>‹#›</a:t>
            </a:fld>
            <a:endParaRPr lang="zh-TW" altLang="en-US">
              <a:latin typeface="Franklin Gothic Book"/>
              <a:ea typeface="微軟正黑體"/>
            </a:endParaRPr>
          </a:p>
        </p:txBody>
      </p:sp>
    </p:spTree>
    <p:extLst>
      <p:ext uri="{BB962C8B-B14F-4D97-AF65-F5344CB8AC3E}">
        <p14:creationId xmlns:p14="http://schemas.microsoft.com/office/powerpoint/2010/main" val="2898847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14400" y="184468"/>
            <a:ext cx="3733800" cy="762000"/>
          </a:xfrm>
        </p:spPr>
        <p:txBody>
          <a:bodyPr/>
          <a:lstStyle/>
          <a:p>
            <a:pPr algn="ctr"/>
            <a:r>
              <a:rPr lang="en-US" dirty="0"/>
              <a:t>TODAYS’ SESSION</a:t>
            </a:r>
          </a:p>
        </p:txBody>
      </p:sp>
      <p:sp>
        <p:nvSpPr>
          <p:cNvPr id="7" name="Text Placeholder 6"/>
          <p:cNvSpPr>
            <a:spLocks noGrp="1"/>
          </p:cNvSpPr>
          <p:nvPr>
            <p:ph type="body" sz="half" idx="3"/>
          </p:nvPr>
        </p:nvSpPr>
        <p:spPr>
          <a:xfrm>
            <a:off x="4953000" y="184468"/>
            <a:ext cx="3733800" cy="762000"/>
          </a:xfrm>
        </p:spPr>
        <p:txBody>
          <a:bodyPr/>
          <a:lstStyle/>
          <a:p>
            <a:pPr algn="ctr"/>
            <a:r>
              <a:rPr lang="en-US" dirty="0"/>
              <a:t>GOALS</a:t>
            </a:r>
          </a:p>
        </p:txBody>
      </p:sp>
      <p:sp>
        <p:nvSpPr>
          <p:cNvPr id="6" name="Content Placeholder 5"/>
          <p:cNvSpPr>
            <a:spLocks noGrp="1"/>
          </p:cNvSpPr>
          <p:nvPr>
            <p:ph sz="half" idx="2"/>
          </p:nvPr>
        </p:nvSpPr>
        <p:spPr>
          <a:xfrm>
            <a:off x="914400" y="1139994"/>
            <a:ext cx="3733800" cy="5382502"/>
          </a:xfrm>
        </p:spPr>
        <p:txBody>
          <a:bodyPr>
            <a:normAutofit/>
          </a:bodyPr>
          <a:lstStyle/>
          <a:p>
            <a:r>
              <a:rPr lang="en-US" dirty="0"/>
              <a:t>1. Online quiz</a:t>
            </a:r>
          </a:p>
          <a:p>
            <a:r>
              <a:rPr lang="en-US" dirty="0"/>
              <a:t>2. The Great Awakening</a:t>
            </a:r>
          </a:p>
          <a:p>
            <a:r>
              <a:rPr lang="en-US" dirty="0"/>
              <a:t>3. “Rhetorical Safari” – group activity</a:t>
            </a:r>
          </a:p>
          <a:p>
            <a:r>
              <a:rPr lang="en-US" dirty="0"/>
              <a:t>4. Practice analysis</a:t>
            </a:r>
          </a:p>
          <a:p>
            <a:r>
              <a:rPr lang="en-US" dirty="0"/>
              <a:t>5. Midterm exam: format and instructions</a:t>
            </a:r>
          </a:p>
          <a:p>
            <a:pPr marL="0" indent="0">
              <a:buNone/>
            </a:pPr>
            <a:endParaRPr lang="en-US" dirty="0"/>
          </a:p>
        </p:txBody>
      </p:sp>
      <p:sp>
        <p:nvSpPr>
          <p:cNvPr id="8" name="Content Placeholder 7"/>
          <p:cNvSpPr>
            <a:spLocks noGrp="1"/>
          </p:cNvSpPr>
          <p:nvPr>
            <p:ph sz="half" idx="4"/>
          </p:nvPr>
        </p:nvSpPr>
        <p:spPr>
          <a:xfrm>
            <a:off x="4952999" y="1139994"/>
            <a:ext cx="3864493" cy="5382502"/>
          </a:xfrm>
        </p:spPr>
        <p:txBody>
          <a:bodyPr>
            <a:normAutofit/>
          </a:bodyPr>
          <a:lstStyle/>
          <a:p>
            <a:pPr lvl="0"/>
            <a:r>
              <a:rPr lang="en-US" dirty="0"/>
              <a:t>To understand the Great Awakening as a transitional period between Puritan America and the Enlightenment</a:t>
            </a:r>
          </a:p>
          <a:p>
            <a:pPr lvl="0"/>
            <a:r>
              <a:rPr lang="en-US" dirty="0"/>
              <a:t>To learn about figurative speech and rhetorical devices</a:t>
            </a:r>
          </a:p>
          <a:p>
            <a:pPr lvl="0"/>
            <a:r>
              <a:rPr lang="en-US" dirty="0"/>
              <a:t>To practice close reading (a.k.a literary analysis)</a:t>
            </a:r>
          </a:p>
        </p:txBody>
      </p:sp>
    </p:spTree>
    <p:extLst>
      <p:ext uri="{BB962C8B-B14F-4D97-AF65-F5344CB8AC3E}">
        <p14:creationId xmlns:p14="http://schemas.microsoft.com/office/powerpoint/2010/main" val="323437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1E7F2-5C76-FB43-AD95-BE6D3F1B5A9C}"/>
              </a:ext>
            </a:extLst>
          </p:cNvPr>
          <p:cNvSpPr>
            <a:spLocks noGrp="1"/>
          </p:cNvSpPr>
          <p:nvPr>
            <p:ph sz="quarter" idx="1"/>
          </p:nvPr>
        </p:nvSpPr>
        <p:spPr>
          <a:xfrm>
            <a:off x="876822" y="764088"/>
            <a:ext cx="3749040" cy="4572000"/>
          </a:xfrm>
        </p:spPr>
        <p:txBody>
          <a:bodyPr>
            <a:normAutofit/>
          </a:bodyPr>
          <a:lstStyle/>
          <a:p>
            <a:pPr marL="0" indent="0" algn="ctr">
              <a:buNone/>
            </a:pPr>
            <a:r>
              <a:rPr lang="en-US" sz="3000" dirty="0">
                <a:solidFill>
                  <a:srgbClr val="00B050"/>
                </a:solidFill>
              </a:rPr>
              <a:t>THE INVISIBLE WORLD</a:t>
            </a:r>
          </a:p>
          <a:p>
            <a:pPr marL="0" indent="0" algn="ctr">
              <a:buNone/>
            </a:pPr>
            <a:endParaRPr lang="en-US" sz="3000" dirty="0">
              <a:solidFill>
                <a:srgbClr val="00B050"/>
              </a:solidFill>
            </a:endParaRPr>
          </a:p>
          <a:p>
            <a:pPr marL="0" indent="0" algn="ctr">
              <a:buNone/>
            </a:pPr>
            <a:r>
              <a:rPr lang="en-US" sz="3000" i="1" dirty="0"/>
              <a:t>The Witch</a:t>
            </a:r>
            <a:r>
              <a:rPr lang="en-US" sz="3000" dirty="0"/>
              <a:t> </a:t>
            </a:r>
          </a:p>
          <a:p>
            <a:pPr marL="0" indent="0" algn="ctr">
              <a:buNone/>
            </a:pPr>
            <a:r>
              <a:rPr lang="en-US" sz="3000" dirty="0"/>
              <a:t>(dir. Robert Eggers, 2015)</a:t>
            </a:r>
          </a:p>
        </p:txBody>
      </p:sp>
      <p:pic>
        <p:nvPicPr>
          <p:cNvPr id="6" name="Content Placeholder 5">
            <a:extLst>
              <a:ext uri="{FF2B5EF4-FFF2-40B4-BE49-F238E27FC236}">
                <a16:creationId xmlns:a16="http://schemas.microsoft.com/office/drawing/2014/main" id="{41A620F5-D08A-B448-A8C1-23872FB41B8B}"/>
              </a:ext>
            </a:extLst>
          </p:cNvPr>
          <p:cNvPicPr>
            <a:picLocks noGrp="1" noChangeAspect="1"/>
          </p:cNvPicPr>
          <p:nvPr>
            <p:ph sz="quarter" idx="2"/>
          </p:nvPr>
        </p:nvPicPr>
        <p:blipFill>
          <a:blip r:embed="rId2"/>
          <a:stretch>
            <a:fillRect/>
          </a:stretch>
        </p:blipFill>
        <p:spPr>
          <a:xfrm>
            <a:off x="4910203" y="764088"/>
            <a:ext cx="3845490" cy="5255712"/>
          </a:xfrm>
        </p:spPr>
      </p:pic>
    </p:spTree>
    <p:extLst>
      <p:ext uri="{BB962C8B-B14F-4D97-AF65-F5344CB8AC3E}">
        <p14:creationId xmlns:p14="http://schemas.microsoft.com/office/powerpoint/2010/main" val="38386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6"/>
            <a:ext cx="8229600" cy="661208"/>
          </a:xfrm>
        </p:spPr>
        <p:txBody>
          <a:bodyPr>
            <a:normAutofit fontScale="90000"/>
          </a:bodyPr>
          <a:lstStyle/>
          <a:p>
            <a:r>
              <a:rPr lang="en-US" sz="4000" dirty="0">
                <a:solidFill>
                  <a:srgbClr val="008000"/>
                </a:solidFill>
              </a:rPr>
              <a:t>Salem’s Witch Trials (1692-1693)</a:t>
            </a:r>
          </a:p>
        </p:txBody>
      </p:sp>
      <p:sp>
        <p:nvSpPr>
          <p:cNvPr id="3" name="Content Placeholder 2"/>
          <p:cNvSpPr>
            <a:spLocks noGrp="1"/>
          </p:cNvSpPr>
          <p:nvPr>
            <p:ph sz="half" idx="1"/>
          </p:nvPr>
        </p:nvSpPr>
        <p:spPr>
          <a:xfrm>
            <a:off x="-1" y="1119674"/>
            <a:ext cx="4648199" cy="5738326"/>
          </a:xfrm>
        </p:spPr>
        <p:txBody>
          <a:bodyPr>
            <a:normAutofit fontScale="92500"/>
          </a:bodyPr>
          <a:lstStyle/>
          <a:p>
            <a:r>
              <a:rPr lang="en-US" dirty="0"/>
              <a:t>One of the most traumatic and violent episodes in American history.</a:t>
            </a:r>
          </a:p>
          <a:p>
            <a:r>
              <a:rPr lang="en-US" dirty="0"/>
              <a:t>Puritans believed in witchcraft and witches.</a:t>
            </a:r>
          </a:p>
          <a:p>
            <a:r>
              <a:rPr lang="en-US" dirty="0"/>
              <a:t>A series of trials and hearings that resulted in 20 public executions by hanging or fire (14 women).</a:t>
            </a:r>
          </a:p>
          <a:p>
            <a:r>
              <a:rPr lang="en-US" dirty="0"/>
              <a:t>An example of </a:t>
            </a:r>
            <a:r>
              <a:rPr lang="en-US" b="1" dirty="0"/>
              <a:t>mob violence </a:t>
            </a:r>
            <a:r>
              <a:rPr lang="en-US" dirty="0"/>
              <a:t>and </a:t>
            </a:r>
            <a:r>
              <a:rPr lang="en-US" b="1" dirty="0"/>
              <a:t>collective paranoia</a:t>
            </a:r>
            <a:r>
              <a:rPr lang="en-US" dirty="0"/>
              <a:t>.</a:t>
            </a:r>
          </a:p>
          <a:p>
            <a:r>
              <a:rPr lang="en-US" dirty="0"/>
              <a:t>Neighbors settled territorial disputes by accusing each other of witchcraft, which could easily result in a death sentence by the public authorities of Salem.</a:t>
            </a:r>
          </a:p>
        </p:txBody>
      </p:sp>
      <p:pic>
        <p:nvPicPr>
          <p:cNvPr id="5" name="Content Placeholder 4" descr="Witch trials (1).png"/>
          <p:cNvPicPr>
            <a:picLocks noGrp="1" noChangeAspect="1"/>
          </p:cNvPicPr>
          <p:nvPr>
            <p:ph sz="half" idx="2"/>
          </p:nvPr>
        </p:nvPicPr>
        <p:blipFill>
          <a:blip r:embed="rId2">
            <a:extLst>
              <a:ext uri="{28A0092B-C50C-407E-A947-70E740481C1C}">
                <a14:useLocalDpi xmlns:a14="http://schemas.microsoft.com/office/drawing/2010/main" val="0"/>
              </a:ext>
            </a:extLst>
          </a:blip>
          <a:srcRect l="23408" r="23408"/>
          <a:stretch>
            <a:fillRect/>
          </a:stretch>
        </p:blipFill>
        <p:spPr>
          <a:xfrm>
            <a:off x="4765162" y="1353150"/>
            <a:ext cx="4246417" cy="5264622"/>
          </a:xfrm>
        </p:spPr>
      </p:pic>
    </p:spTree>
    <p:extLst>
      <p:ext uri="{BB962C8B-B14F-4D97-AF65-F5344CB8AC3E}">
        <p14:creationId xmlns:p14="http://schemas.microsoft.com/office/powerpoint/2010/main" val="120813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32"/>
          </a:xfrm>
        </p:spPr>
        <p:txBody>
          <a:bodyPr>
            <a:normAutofit/>
          </a:bodyPr>
          <a:lstStyle/>
          <a:p>
            <a:endParaRPr lang="en-US" sz="3600" dirty="0"/>
          </a:p>
        </p:txBody>
      </p:sp>
      <p:pic>
        <p:nvPicPr>
          <p:cNvPr id="3" name="Picture 2" descr="witch trials (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8" y="274638"/>
            <a:ext cx="8130692" cy="6292999"/>
          </a:xfrm>
          <a:prstGeom prst="rect">
            <a:avLst/>
          </a:prstGeom>
        </p:spPr>
      </p:pic>
    </p:spTree>
    <p:extLst>
      <p:ext uri="{BB962C8B-B14F-4D97-AF65-F5344CB8AC3E}">
        <p14:creationId xmlns:p14="http://schemas.microsoft.com/office/powerpoint/2010/main" val="63895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32"/>
          </a:xfrm>
        </p:spPr>
        <p:txBody>
          <a:bodyPr>
            <a:normAutofit/>
          </a:bodyPr>
          <a:lstStyle/>
          <a:p>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8" y="274638"/>
            <a:ext cx="8130692" cy="6159307"/>
          </a:xfrm>
          <a:prstGeom prst="rect">
            <a:avLst/>
          </a:prstGeom>
        </p:spPr>
      </p:pic>
    </p:spTree>
    <p:extLst>
      <p:ext uri="{BB962C8B-B14F-4D97-AF65-F5344CB8AC3E}">
        <p14:creationId xmlns:p14="http://schemas.microsoft.com/office/powerpoint/2010/main" val="425281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6CEA-8135-7242-96F8-A67561345EAF}"/>
              </a:ext>
            </a:extLst>
          </p:cNvPr>
          <p:cNvSpPr>
            <a:spLocks noGrp="1"/>
          </p:cNvSpPr>
          <p:nvPr>
            <p:ph type="title"/>
          </p:nvPr>
        </p:nvSpPr>
        <p:spPr>
          <a:xfrm>
            <a:off x="914400" y="274638"/>
            <a:ext cx="7772400" cy="527028"/>
          </a:xfrm>
        </p:spPr>
        <p:txBody>
          <a:bodyPr>
            <a:normAutofit fontScale="90000"/>
          </a:bodyPr>
          <a:lstStyle/>
          <a:p>
            <a:r>
              <a:rPr lang="en-US" dirty="0">
                <a:solidFill>
                  <a:srgbClr val="00B050"/>
                </a:solidFill>
              </a:rPr>
              <a:t>Authority and Epistemology</a:t>
            </a:r>
          </a:p>
        </p:txBody>
      </p:sp>
      <p:sp>
        <p:nvSpPr>
          <p:cNvPr id="3" name="Content Placeholder 2">
            <a:extLst>
              <a:ext uri="{FF2B5EF4-FFF2-40B4-BE49-F238E27FC236}">
                <a16:creationId xmlns:a16="http://schemas.microsoft.com/office/drawing/2014/main" id="{F411BD9B-5887-A841-B9EE-DFD626A110E7}"/>
              </a:ext>
            </a:extLst>
          </p:cNvPr>
          <p:cNvSpPr>
            <a:spLocks noGrp="1"/>
          </p:cNvSpPr>
          <p:nvPr>
            <p:ph sz="quarter" idx="1"/>
          </p:nvPr>
        </p:nvSpPr>
        <p:spPr>
          <a:xfrm>
            <a:off x="914400" y="801666"/>
            <a:ext cx="7772400" cy="5218134"/>
          </a:xfrm>
        </p:spPr>
        <p:txBody>
          <a:bodyPr>
            <a:normAutofit/>
          </a:bodyPr>
          <a:lstStyle/>
          <a:p>
            <a:r>
              <a:rPr lang="en-US" sz="2800" b="1" dirty="0"/>
              <a:t>Epistemology</a:t>
            </a:r>
            <a:r>
              <a:rPr lang="en-US" sz="2800" dirty="0"/>
              <a:t>: “the study of the nature of knowledge especially with reference to its limits and validity.”</a:t>
            </a:r>
          </a:p>
          <a:p>
            <a:r>
              <a:rPr lang="en-US" sz="2800" u="sng" dirty="0"/>
              <a:t>Puritan epistemology</a:t>
            </a:r>
          </a:p>
          <a:p>
            <a:pPr lvl="1"/>
            <a:r>
              <a:rPr lang="en-US" sz="2800" dirty="0"/>
              <a:t>Jonathan Edwards: “The devils watch them; they are ever by them at their right hand; they stand waiting for them” (194b).</a:t>
            </a:r>
          </a:p>
          <a:p>
            <a:pPr marL="320040" lvl="1" indent="0">
              <a:buNone/>
            </a:pPr>
            <a:r>
              <a:rPr lang="en-US" sz="2800" i="1" dirty="0"/>
              <a:t>How does one see them?</a:t>
            </a:r>
          </a:p>
          <a:p>
            <a:pPr lvl="1">
              <a:buFont typeface="Arial" panose="020B0604020202020204" pitchFamily="34" charset="0"/>
              <a:buChar char="•"/>
            </a:pPr>
            <a:r>
              <a:rPr lang="en-US" sz="2800" dirty="0"/>
              <a:t>Cotton Mather: “We have a thousand preternatural things everyday before our eyes” (162t).</a:t>
            </a:r>
          </a:p>
          <a:p>
            <a:pPr marL="320040" lvl="1" indent="0">
              <a:buNone/>
            </a:pPr>
            <a:r>
              <a:rPr lang="en-US" sz="2800" i="1" dirty="0"/>
              <a:t>How does one </a:t>
            </a:r>
            <a:r>
              <a:rPr lang="en-US" sz="2800" u="sng" dirty="0"/>
              <a:t>see</a:t>
            </a:r>
            <a:r>
              <a:rPr lang="en-US" sz="2800" i="1" dirty="0"/>
              <a:t> the “Invisible World”? In a pre-scientific era, who has the authority to explain the world and its mysteries?</a:t>
            </a:r>
          </a:p>
          <a:p>
            <a:pPr marL="0" indent="0">
              <a:buNone/>
            </a:pPr>
            <a:endParaRPr lang="en-US" sz="2800" u="sng" dirty="0"/>
          </a:p>
        </p:txBody>
      </p:sp>
    </p:spTree>
    <p:extLst>
      <p:ext uri="{BB962C8B-B14F-4D97-AF65-F5344CB8AC3E}">
        <p14:creationId xmlns:p14="http://schemas.microsoft.com/office/powerpoint/2010/main" val="24993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7AC1-3B7A-1447-869A-A64C2427EB97}"/>
              </a:ext>
            </a:extLst>
          </p:cNvPr>
          <p:cNvSpPr>
            <a:spLocks noGrp="1"/>
          </p:cNvSpPr>
          <p:nvPr>
            <p:ph type="title"/>
          </p:nvPr>
        </p:nvSpPr>
        <p:spPr>
          <a:xfrm>
            <a:off x="914400" y="149377"/>
            <a:ext cx="7772400" cy="577132"/>
          </a:xfrm>
        </p:spPr>
        <p:txBody>
          <a:bodyPr>
            <a:normAutofit fontScale="90000"/>
          </a:bodyPr>
          <a:lstStyle/>
          <a:p>
            <a:pPr algn="ctr"/>
            <a:r>
              <a:rPr lang="en-US" dirty="0">
                <a:solidFill>
                  <a:srgbClr val="00B050"/>
                </a:solidFill>
              </a:rPr>
              <a:t>Contrasting strategies</a:t>
            </a:r>
          </a:p>
        </p:txBody>
      </p:sp>
      <p:sp>
        <p:nvSpPr>
          <p:cNvPr id="3" name="Content Placeholder 2">
            <a:extLst>
              <a:ext uri="{FF2B5EF4-FFF2-40B4-BE49-F238E27FC236}">
                <a16:creationId xmlns:a16="http://schemas.microsoft.com/office/drawing/2014/main" id="{EC2731A8-CD2F-5D49-A1A0-A97C30797648}"/>
              </a:ext>
            </a:extLst>
          </p:cNvPr>
          <p:cNvSpPr>
            <a:spLocks noGrp="1"/>
          </p:cNvSpPr>
          <p:nvPr>
            <p:ph sz="quarter" idx="1"/>
          </p:nvPr>
        </p:nvSpPr>
        <p:spPr>
          <a:xfrm>
            <a:off x="914400" y="2049049"/>
            <a:ext cx="3749040" cy="4572000"/>
          </a:xfrm>
        </p:spPr>
        <p:txBody>
          <a:bodyPr>
            <a:normAutofit fontScale="92500" lnSpcReduction="10000"/>
          </a:bodyPr>
          <a:lstStyle/>
          <a:p>
            <a:r>
              <a:rPr lang="en-US" dirty="0"/>
              <a:t>Edwards derives his authority from </a:t>
            </a:r>
            <a:r>
              <a:rPr lang="en-US" b="1" dirty="0"/>
              <a:t>scripture</a:t>
            </a:r>
            <a:r>
              <a:rPr lang="en-US" dirty="0"/>
              <a:t> and </a:t>
            </a:r>
            <a:r>
              <a:rPr lang="en-US" b="1" dirty="0"/>
              <a:t>exegesis</a:t>
            </a:r>
            <a:r>
              <a:rPr lang="en-US" dirty="0"/>
              <a:t>.</a:t>
            </a:r>
          </a:p>
          <a:p>
            <a:pPr lvl="1"/>
            <a:r>
              <a:rPr lang="en-US" dirty="0"/>
              <a:t>Deuteronomy 32.35</a:t>
            </a:r>
          </a:p>
          <a:p>
            <a:pPr lvl="1"/>
            <a:r>
              <a:rPr lang="en-US" dirty="0"/>
              <a:t>Psalm 73.18</a:t>
            </a:r>
          </a:p>
          <a:p>
            <a:pPr lvl="1"/>
            <a:r>
              <a:rPr lang="en-US" dirty="0"/>
              <a:t>Isaiah 57.20</a:t>
            </a:r>
          </a:p>
          <a:p>
            <a:pPr lvl="1"/>
            <a:r>
              <a:rPr lang="en-US" dirty="0"/>
              <a:t>Luke 13.7</a:t>
            </a:r>
          </a:p>
          <a:p>
            <a:pPr lvl="1"/>
            <a:r>
              <a:rPr lang="en-US" dirty="0"/>
              <a:t>Luke 11.12</a:t>
            </a:r>
          </a:p>
          <a:p>
            <a:pPr lvl="1"/>
            <a:r>
              <a:rPr lang="en-US" dirty="0"/>
              <a:t>Ecclesiastes 2.16</a:t>
            </a:r>
          </a:p>
          <a:p>
            <a:pPr lvl="1"/>
            <a:r>
              <a:rPr lang="en-US" dirty="0"/>
              <a:t>Proverbs 20.2</a:t>
            </a:r>
          </a:p>
          <a:p>
            <a:endParaRPr lang="en-US" dirty="0"/>
          </a:p>
        </p:txBody>
      </p:sp>
      <p:sp>
        <p:nvSpPr>
          <p:cNvPr id="4" name="Content Placeholder 3">
            <a:extLst>
              <a:ext uri="{FF2B5EF4-FFF2-40B4-BE49-F238E27FC236}">
                <a16:creationId xmlns:a16="http://schemas.microsoft.com/office/drawing/2014/main" id="{E4423765-AEE5-4240-B456-D8E6F79321BD}"/>
              </a:ext>
            </a:extLst>
          </p:cNvPr>
          <p:cNvSpPr>
            <a:spLocks noGrp="1"/>
          </p:cNvSpPr>
          <p:nvPr>
            <p:ph sz="quarter" idx="2"/>
          </p:nvPr>
        </p:nvSpPr>
        <p:spPr>
          <a:xfrm>
            <a:off x="4937760" y="2049049"/>
            <a:ext cx="3749040" cy="4572000"/>
          </a:xfrm>
        </p:spPr>
        <p:txBody>
          <a:bodyPr>
            <a:normAutofit fontScale="92500" lnSpcReduction="10000"/>
          </a:bodyPr>
          <a:lstStyle/>
          <a:p>
            <a:r>
              <a:rPr lang="en-US" dirty="0"/>
              <a:t>Mather relies on the </a:t>
            </a:r>
            <a:r>
              <a:rPr lang="en-US" b="1" dirty="0"/>
              <a:t>law</a:t>
            </a:r>
            <a:r>
              <a:rPr lang="en-US" dirty="0"/>
              <a:t> (deposition) and </a:t>
            </a:r>
            <a:r>
              <a:rPr lang="en-US" b="1" dirty="0"/>
              <a:t>empirical methods of observation</a:t>
            </a:r>
          </a:p>
          <a:p>
            <a:pPr lvl="1"/>
            <a:r>
              <a:rPr lang="en-US" dirty="0"/>
              <a:t> “I can do no other than shortly relate the chief matters of fact, which occurred in the trials… collected out of the court papers. You are to take the truth, just as it was” (162b).</a:t>
            </a:r>
          </a:p>
          <a:p>
            <a:pPr lvl="1"/>
            <a:r>
              <a:rPr lang="en-US" dirty="0"/>
              <a:t>“I report matters not as an advocate, but as an historian” (162b). </a:t>
            </a:r>
          </a:p>
          <a:p>
            <a:pPr lvl="1"/>
            <a:r>
              <a:rPr lang="en-US" b="1" dirty="0"/>
              <a:t>Pre-Enlightenment</a:t>
            </a:r>
          </a:p>
          <a:p>
            <a:pPr lvl="1"/>
            <a:endParaRPr lang="en-US" dirty="0"/>
          </a:p>
          <a:p>
            <a:endParaRPr lang="en-US" dirty="0"/>
          </a:p>
        </p:txBody>
      </p:sp>
      <p:pic>
        <p:nvPicPr>
          <p:cNvPr id="6" name="Picture 5">
            <a:extLst>
              <a:ext uri="{FF2B5EF4-FFF2-40B4-BE49-F238E27FC236}">
                <a16:creationId xmlns:a16="http://schemas.microsoft.com/office/drawing/2014/main" id="{D935F934-4F35-B94B-9848-2D83C1A3F3D4}"/>
              </a:ext>
            </a:extLst>
          </p:cNvPr>
          <p:cNvPicPr>
            <a:picLocks noChangeAspect="1"/>
          </p:cNvPicPr>
          <p:nvPr/>
        </p:nvPicPr>
        <p:blipFill>
          <a:blip r:embed="rId2"/>
          <a:stretch>
            <a:fillRect/>
          </a:stretch>
        </p:blipFill>
        <p:spPr>
          <a:xfrm>
            <a:off x="1922545" y="726510"/>
            <a:ext cx="1350361" cy="1322540"/>
          </a:xfrm>
          <a:prstGeom prst="rect">
            <a:avLst/>
          </a:prstGeom>
        </p:spPr>
      </p:pic>
      <p:pic>
        <p:nvPicPr>
          <p:cNvPr id="8" name="Picture 7">
            <a:extLst>
              <a:ext uri="{FF2B5EF4-FFF2-40B4-BE49-F238E27FC236}">
                <a16:creationId xmlns:a16="http://schemas.microsoft.com/office/drawing/2014/main" id="{02139E62-AC7F-5840-AA1E-A40EAEE5E9C4}"/>
              </a:ext>
            </a:extLst>
          </p:cNvPr>
          <p:cNvPicPr>
            <a:picLocks noChangeAspect="1"/>
          </p:cNvPicPr>
          <p:nvPr/>
        </p:nvPicPr>
        <p:blipFill>
          <a:blip r:embed="rId3"/>
          <a:stretch>
            <a:fillRect/>
          </a:stretch>
        </p:blipFill>
        <p:spPr>
          <a:xfrm>
            <a:off x="5929630" y="726509"/>
            <a:ext cx="1485778" cy="1322540"/>
          </a:xfrm>
          <a:prstGeom prst="rect">
            <a:avLst/>
          </a:prstGeom>
        </p:spPr>
      </p:pic>
    </p:spTree>
    <p:extLst>
      <p:ext uri="{BB962C8B-B14F-4D97-AF65-F5344CB8AC3E}">
        <p14:creationId xmlns:p14="http://schemas.microsoft.com/office/powerpoint/2010/main" val="172097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2348-EDF6-B842-86E7-40DFC8916107}"/>
              </a:ext>
            </a:extLst>
          </p:cNvPr>
          <p:cNvSpPr>
            <a:spLocks noGrp="1"/>
          </p:cNvSpPr>
          <p:nvPr>
            <p:ph type="title"/>
          </p:nvPr>
        </p:nvSpPr>
        <p:spPr/>
        <p:txBody>
          <a:bodyPr>
            <a:normAutofit fontScale="90000"/>
          </a:bodyPr>
          <a:lstStyle/>
          <a:p>
            <a:r>
              <a:rPr lang="en-US" b="1" dirty="0">
                <a:solidFill>
                  <a:srgbClr val="00B050"/>
                </a:solidFill>
              </a:rPr>
              <a:t>Rhetorical safari</a:t>
            </a:r>
            <a:r>
              <a:rPr lang="en-US" dirty="0">
                <a:solidFill>
                  <a:srgbClr val="00B050"/>
                </a:solidFill>
              </a:rPr>
              <a:t>: hunting down </a:t>
            </a:r>
            <a:r>
              <a:rPr lang="en-US" u="sng" dirty="0">
                <a:solidFill>
                  <a:srgbClr val="00B050"/>
                </a:solidFill>
              </a:rPr>
              <a:t>figures of speech</a:t>
            </a:r>
            <a:r>
              <a:rPr lang="en-US" dirty="0">
                <a:solidFill>
                  <a:srgbClr val="00B050"/>
                </a:solidFill>
              </a:rPr>
              <a:t> and </a:t>
            </a:r>
            <a:r>
              <a:rPr lang="en-US" u="sng" dirty="0">
                <a:solidFill>
                  <a:srgbClr val="00B050"/>
                </a:solidFill>
              </a:rPr>
              <a:t>rhetorical devices</a:t>
            </a:r>
          </a:p>
        </p:txBody>
      </p:sp>
      <p:sp>
        <p:nvSpPr>
          <p:cNvPr id="3" name="Content Placeholder 2">
            <a:extLst>
              <a:ext uri="{FF2B5EF4-FFF2-40B4-BE49-F238E27FC236}">
                <a16:creationId xmlns:a16="http://schemas.microsoft.com/office/drawing/2014/main" id="{DBA8A1EA-FC66-DA4D-92A5-F258D947E2F2}"/>
              </a:ext>
            </a:extLst>
          </p:cNvPr>
          <p:cNvSpPr>
            <a:spLocks noGrp="1"/>
          </p:cNvSpPr>
          <p:nvPr>
            <p:ph sz="quarter" idx="1"/>
          </p:nvPr>
        </p:nvSpPr>
        <p:spPr>
          <a:xfrm>
            <a:off x="914400" y="1447800"/>
            <a:ext cx="2768252" cy="4877844"/>
          </a:xfrm>
        </p:spPr>
        <p:txBody>
          <a:bodyPr>
            <a:noAutofit/>
          </a:bodyPr>
          <a:lstStyle/>
          <a:p>
            <a:r>
              <a:rPr lang="en-US" sz="2900" dirty="0"/>
              <a:t>Anaphora</a:t>
            </a:r>
          </a:p>
          <a:p>
            <a:r>
              <a:rPr lang="en-US" sz="2900" dirty="0"/>
              <a:t>Epistrophe</a:t>
            </a:r>
          </a:p>
          <a:p>
            <a:r>
              <a:rPr lang="en-US" sz="2900" dirty="0"/>
              <a:t>Alliteration</a:t>
            </a:r>
          </a:p>
          <a:p>
            <a:r>
              <a:rPr lang="en-US" sz="2900" dirty="0"/>
              <a:t>Oxymoron</a:t>
            </a:r>
          </a:p>
          <a:p>
            <a:r>
              <a:rPr lang="en-US" sz="2900" dirty="0"/>
              <a:t>Simile</a:t>
            </a:r>
          </a:p>
          <a:p>
            <a:r>
              <a:rPr lang="en-US" sz="2900" dirty="0"/>
              <a:t>Metaphor</a:t>
            </a:r>
          </a:p>
          <a:p>
            <a:r>
              <a:rPr lang="en-US" sz="2900" dirty="0"/>
              <a:t>Hyperbole</a:t>
            </a:r>
          </a:p>
          <a:p>
            <a:r>
              <a:rPr lang="en-US" sz="2900" dirty="0"/>
              <a:t>Rhetorical question</a:t>
            </a:r>
          </a:p>
          <a:p>
            <a:r>
              <a:rPr lang="en-US" sz="2900" dirty="0"/>
              <a:t>Image</a:t>
            </a:r>
          </a:p>
        </p:txBody>
      </p:sp>
      <p:pic>
        <p:nvPicPr>
          <p:cNvPr id="7" name="Picture 6">
            <a:extLst>
              <a:ext uri="{FF2B5EF4-FFF2-40B4-BE49-F238E27FC236}">
                <a16:creationId xmlns:a16="http://schemas.microsoft.com/office/drawing/2014/main" id="{E9B2A20D-E495-4943-984B-4E8164DE80AC}"/>
              </a:ext>
            </a:extLst>
          </p:cNvPr>
          <p:cNvPicPr>
            <a:picLocks noChangeAspect="1"/>
          </p:cNvPicPr>
          <p:nvPr/>
        </p:nvPicPr>
        <p:blipFill>
          <a:blip r:embed="rId2"/>
          <a:stretch>
            <a:fillRect/>
          </a:stretch>
        </p:blipFill>
        <p:spPr>
          <a:xfrm>
            <a:off x="3239109" y="2154216"/>
            <a:ext cx="4969734" cy="3307132"/>
          </a:xfrm>
          <a:prstGeom prst="rect">
            <a:avLst/>
          </a:prstGeom>
        </p:spPr>
      </p:pic>
    </p:spTree>
    <p:extLst>
      <p:ext uri="{BB962C8B-B14F-4D97-AF65-F5344CB8AC3E}">
        <p14:creationId xmlns:p14="http://schemas.microsoft.com/office/powerpoint/2010/main" val="148185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Anaphora</a:t>
            </a:r>
          </a:p>
          <a:p>
            <a:pPr lvl="2"/>
            <a:r>
              <a:rPr lang="en-US" sz="3200" dirty="0"/>
              <a:t>Repetition of the first part of a sentence.</a:t>
            </a:r>
          </a:p>
          <a:p>
            <a:pPr lvl="2"/>
            <a:r>
              <a:rPr lang="en-US" sz="3200" dirty="0"/>
              <a:t>“The greater part of those who heretofore have lived under the same means of grace, and are now dead, are undoubtedly gone to hell; and </a:t>
            </a:r>
            <a:r>
              <a:rPr lang="en-US" sz="3200" dirty="0">
                <a:solidFill>
                  <a:srgbClr val="C00000"/>
                </a:solidFill>
              </a:rPr>
              <a:t>it was not because</a:t>
            </a:r>
            <a:r>
              <a:rPr lang="en-US" sz="3200" dirty="0"/>
              <a:t> they were not as wise as those who are now alive: </a:t>
            </a:r>
            <a:r>
              <a:rPr lang="en-US" sz="3200" dirty="0">
                <a:solidFill>
                  <a:srgbClr val="C00000"/>
                </a:solidFill>
              </a:rPr>
              <a:t>it was not because </a:t>
            </a:r>
            <a:r>
              <a:rPr lang="en-US" sz="3200" dirty="0"/>
              <a:t>they did not lay out matters as well for themselves to secure their own escape” (196m).</a:t>
            </a:r>
          </a:p>
          <a:p>
            <a:pPr marL="0" indent="0">
              <a:buNone/>
            </a:pPr>
            <a:endParaRPr lang="en-US" sz="3200" dirty="0"/>
          </a:p>
        </p:txBody>
      </p:sp>
    </p:spTree>
    <p:extLst>
      <p:ext uri="{BB962C8B-B14F-4D97-AF65-F5344CB8AC3E}">
        <p14:creationId xmlns:p14="http://schemas.microsoft.com/office/powerpoint/2010/main" val="108011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Epistrophe</a:t>
            </a:r>
          </a:p>
          <a:p>
            <a:pPr lvl="2"/>
            <a:r>
              <a:rPr lang="en-US" sz="3200" dirty="0"/>
              <a:t>Repetition of the last part of a sentence.</a:t>
            </a:r>
          </a:p>
          <a:p>
            <a:pPr lvl="2"/>
            <a:r>
              <a:rPr lang="en-US" sz="3200" dirty="0"/>
              <a:t>“… the devil is waiting </a:t>
            </a:r>
            <a:r>
              <a:rPr lang="en-US" sz="3200" dirty="0">
                <a:solidFill>
                  <a:srgbClr val="C00000"/>
                </a:solidFill>
              </a:rPr>
              <a:t>for them</a:t>
            </a:r>
            <a:r>
              <a:rPr lang="en-US" sz="3200" dirty="0"/>
              <a:t>, hell is gaping </a:t>
            </a:r>
            <a:r>
              <a:rPr lang="en-US" sz="3200" dirty="0">
                <a:solidFill>
                  <a:srgbClr val="C00000"/>
                </a:solidFill>
              </a:rPr>
              <a:t>for them</a:t>
            </a:r>
            <a:r>
              <a:rPr lang="en-US" sz="3200" dirty="0"/>
              <a:t>, the flames gather and flash about </a:t>
            </a:r>
            <a:r>
              <a:rPr lang="en-US" sz="3200" dirty="0">
                <a:solidFill>
                  <a:srgbClr val="C00000"/>
                </a:solidFill>
              </a:rPr>
              <a:t>them</a:t>
            </a:r>
            <a:r>
              <a:rPr lang="en-US" sz="3200" dirty="0"/>
              <a:t>, and would fain lay hold on </a:t>
            </a:r>
            <a:r>
              <a:rPr lang="en-US" sz="3200" dirty="0">
                <a:solidFill>
                  <a:srgbClr val="C00000"/>
                </a:solidFill>
              </a:rPr>
              <a:t>them</a:t>
            </a:r>
            <a:r>
              <a:rPr lang="en-US" sz="3200" dirty="0"/>
              <a:t>” (197t). </a:t>
            </a:r>
          </a:p>
          <a:p>
            <a:pPr marL="0" indent="0">
              <a:buNone/>
            </a:pPr>
            <a:endParaRPr lang="en-US" sz="3200" dirty="0"/>
          </a:p>
        </p:txBody>
      </p:sp>
    </p:spTree>
    <p:extLst>
      <p:ext uri="{BB962C8B-B14F-4D97-AF65-F5344CB8AC3E}">
        <p14:creationId xmlns:p14="http://schemas.microsoft.com/office/powerpoint/2010/main" val="360056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Alliteration</a:t>
            </a:r>
          </a:p>
          <a:p>
            <a:pPr lvl="2"/>
            <a:r>
              <a:rPr lang="en-US" sz="3200" dirty="0"/>
              <a:t>The occurrence of the same letter and/or sound in adjacent words</a:t>
            </a:r>
          </a:p>
          <a:p>
            <a:pPr lvl="2"/>
            <a:r>
              <a:rPr lang="en-US" sz="3200" dirty="0"/>
              <a:t>“… it would immediately turn the soul into a </a:t>
            </a:r>
            <a:r>
              <a:rPr lang="en-US" sz="3200" dirty="0">
                <a:solidFill>
                  <a:srgbClr val="C00000"/>
                </a:solidFill>
              </a:rPr>
              <a:t>f</a:t>
            </a:r>
            <a:r>
              <a:rPr lang="en-US" sz="3200" dirty="0"/>
              <a:t>iery oven, or a </a:t>
            </a:r>
            <a:r>
              <a:rPr lang="en-US" sz="3200" dirty="0">
                <a:solidFill>
                  <a:srgbClr val="C00000"/>
                </a:solidFill>
              </a:rPr>
              <a:t>f</a:t>
            </a:r>
            <a:r>
              <a:rPr lang="en-US" sz="3200" dirty="0"/>
              <a:t>urnace of </a:t>
            </a:r>
            <a:r>
              <a:rPr lang="en-US" sz="3200" dirty="0">
                <a:solidFill>
                  <a:srgbClr val="C00000"/>
                </a:solidFill>
              </a:rPr>
              <a:t>f</a:t>
            </a:r>
            <a:r>
              <a:rPr lang="en-US" sz="3200" dirty="0"/>
              <a:t>ire and brimstone” (195).</a:t>
            </a:r>
          </a:p>
          <a:p>
            <a:pPr lvl="2"/>
            <a:endParaRPr lang="en-US" sz="3200" dirty="0"/>
          </a:p>
          <a:p>
            <a:pPr marL="0" indent="0">
              <a:buNone/>
            </a:pPr>
            <a:endParaRPr lang="en-US" sz="3200" dirty="0"/>
          </a:p>
        </p:txBody>
      </p:sp>
    </p:spTree>
    <p:extLst>
      <p:ext uri="{BB962C8B-B14F-4D97-AF65-F5344CB8AC3E}">
        <p14:creationId xmlns:p14="http://schemas.microsoft.com/office/powerpoint/2010/main" val="218322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Quiz </a:t>
            </a:r>
            <a:r>
              <a:rPr lang="mr-IN" dirty="0"/>
              <a:t>–</a:t>
            </a:r>
            <a:r>
              <a:rPr lang="en-US" dirty="0"/>
              <a:t> Week 6</a:t>
            </a:r>
          </a:p>
        </p:txBody>
      </p:sp>
      <p:sp>
        <p:nvSpPr>
          <p:cNvPr id="3" name="Content Placeholder 2"/>
          <p:cNvSpPr>
            <a:spLocks noGrp="1"/>
          </p:cNvSpPr>
          <p:nvPr>
            <p:ph sz="quarter" idx="1"/>
          </p:nvPr>
        </p:nvSpPr>
        <p:spPr>
          <a:xfrm>
            <a:off x="-317487" y="1447799"/>
            <a:ext cx="9004287" cy="5045835"/>
          </a:xfrm>
        </p:spPr>
        <p:txBody>
          <a:bodyPr>
            <a:normAutofit/>
          </a:bodyPr>
          <a:lstStyle/>
          <a:p>
            <a:pPr lvl="2"/>
            <a:r>
              <a:rPr lang="en-US" sz="3000" dirty="0"/>
              <a:t>In your smartphone/tablet/laptop, go to this URL: Kahoot.it </a:t>
            </a:r>
          </a:p>
          <a:p>
            <a:pPr lvl="2"/>
            <a:r>
              <a:rPr lang="en-US" sz="3000" dirty="0"/>
              <a:t>Enter the following Game Pin: XXXXXXXX </a:t>
            </a:r>
          </a:p>
          <a:p>
            <a:pPr lvl="2"/>
            <a:r>
              <a:rPr lang="en-US" sz="3000" dirty="0"/>
              <a:t>For your nickname, write your Student ID number</a:t>
            </a:r>
          </a:p>
          <a:p>
            <a:pPr lvl="2"/>
            <a:r>
              <a:rPr lang="en-US" sz="3000" dirty="0"/>
              <a:t>Follow the instructions on the screen. Each question has four possible answers, only one of them correct.</a:t>
            </a:r>
          </a:p>
          <a:p>
            <a:pPr lvl="2"/>
            <a:r>
              <a:rPr lang="en-US" sz="3000" dirty="0"/>
              <a:t>To answer, press one of the four colors in your device.</a:t>
            </a:r>
          </a:p>
          <a:p>
            <a:pPr lvl="2"/>
            <a:r>
              <a:rPr lang="en-US" sz="3000" dirty="0"/>
              <a:t>You have 20 seconds to answer each question </a:t>
            </a:r>
          </a:p>
          <a:p>
            <a:pPr lvl="2"/>
            <a:r>
              <a:rPr lang="en-US" sz="3000" b="1" dirty="0"/>
              <a:t>Important! </a:t>
            </a:r>
            <a:r>
              <a:rPr lang="en-US" sz="3000" dirty="0"/>
              <a:t>Let Mariana and Patrick know if you have trouble accessing the quiz in your device.</a:t>
            </a:r>
          </a:p>
          <a:p>
            <a:pPr marL="0" indent="0">
              <a:buNone/>
            </a:pPr>
            <a:endParaRPr lang="en-US" sz="3000" b="1" dirty="0"/>
          </a:p>
        </p:txBody>
      </p:sp>
    </p:spTree>
    <p:extLst>
      <p:ext uri="{BB962C8B-B14F-4D97-AF65-F5344CB8AC3E}">
        <p14:creationId xmlns:p14="http://schemas.microsoft.com/office/powerpoint/2010/main" val="385330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Oxymoron</a:t>
            </a:r>
          </a:p>
          <a:p>
            <a:pPr lvl="2"/>
            <a:r>
              <a:rPr lang="en-US" sz="3200" dirty="0"/>
              <a:t>Contradictory terms that appear in conjunction</a:t>
            </a:r>
          </a:p>
          <a:p>
            <a:pPr lvl="2"/>
            <a:r>
              <a:rPr lang="en-US" sz="3200" dirty="0"/>
              <a:t>“perfect despair” (203t)</a:t>
            </a:r>
          </a:p>
          <a:p>
            <a:pPr marL="0" indent="0">
              <a:buNone/>
            </a:pPr>
            <a:endParaRPr lang="en-US" sz="3200" dirty="0"/>
          </a:p>
        </p:txBody>
      </p:sp>
    </p:spTree>
    <p:extLst>
      <p:ext uri="{BB962C8B-B14F-4D97-AF65-F5344CB8AC3E}">
        <p14:creationId xmlns:p14="http://schemas.microsoft.com/office/powerpoint/2010/main" val="401671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Simile</a:t>
            </a:r>
          </a:p>
          <a:p>
            <a:pPr lvl="2"/>
            <a:r>
              <a:rPr lang="en-US" sz="3200" dirty="0"/>
              <a:t>An imaginative comparison or analogy</a:t>
            </a:r>
          </a:p>
          <a:p>
            <a:pPr lvl="2"/>
            <a:r>
              <a:rPr lang="en-US" sz="3200" dirty="0"/>
              <a:t>“Your wickedness makes you </a:t>
            </a:r>
            <a:r>
              <a:rPr lang="en-US" sz="3200" dirty="0">
                <a:solidFill>
                  <a:srgbClr val="C00000"/>
                </a:solidFill>
              </a:rPr>
              <a:t>as it were heavy as lead</a:t>
            </a:r>
            <a:r>
              <a:rPr lang="en-US" sz="3200" dirty="0"/>
              <a:t>, and </a:t>
            </a:r>
            <a:r>
              <a:rPr lang="en-US" sz="3200" dirty="0">
                <a:solidFill>
                  <a:srgbClr val="C00000"/>
                </a:solidFill>
              </a:rPr>
              <a:t>to tend downwards with great weight </a:t>
            </a:r>
            <a:r>
              <a:rPr lang="en-US" sz="3200" dirty="0"/>
              <a:t>and </a:t>
            </a:r>
            <a:r>
              <a:rPr lang="en-US" sz="3200" dirty="0">
                <a:solidFill>
                  <a:srgbClr val="C00000"/>
                </a:solidFill>
              </a:rPr>
              <a:t>pressure towards hell</a:t>
            </a:r>
            <a:r>
              <a:rPr lang="en-US" sz="3200" dirty="0"/>
              <a:t>” (197).</a:t>
            </a:r>
          </a:p>
          <a:p>
            <a:pPr marL="0" indent="0">
              <a:buNone/>
            </a:pPr>
            <a:endParaRPr lang="en-US" sz="3200" dirty="0"/>
          </a:p>
        </p:txBody>
      </p:sp>
    </p:spTree>
    <p:extLst>
      <p:ext uri="{BB962C8B-B14F-4D97-AF65-F5344CB8AC3E}">
        <p14:creationId xmlns:p14="http://schemas.microsoft.com/office/powerpoint/2010/main" val="317305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Metaphor</a:t>
            </a:r>
          </a:p>
          <a:p>
            <a:pPr lvl="2"/>
            <a:r>
              <a:rPr lang="en-US" sz="3200" dirty="0"/>
              <a:t>A word or phrase acquires an additional meaning to its literal one. We call this figurative or metaphorical meaning.</a:t>
            </a:r>
          </a:p>
          <a:p>
            <a:pPr lvl="2"/>
            <a:r>
              <a:rPr lang="en-US" sz="3200" dirty="0"/>
              <a:t>Example: black sheep.</a:t>
            </a:r>
          </a:p>
          <a:p>
            <a:pPr lvl="2"/>
            <a:r>
              <a:rPr lang="en-US" sz="3200" dirty="0"/>
              <a:t>“… that every </a:t>
            </a:r>
            <a:r>
              <a:rPr lang="en-US" sz="3200" dirty="0">
                <a:solidFill>
                  <a:srgbClr val="C00000"/>
                </a:solidFill>
              </a:rPr>
              <a:t>tree</a:t>
            </a:r>
            <a:r>
              <a:rPr lang="en-US" sz="3200" dirty="0"/>
              <a:t> which brings not forth </a:t>
            </a:r>
            <a:r>
              <a:rPr lang="en-US" sz="3200" dirty="0">
                <a:solidFill>
                  <a:srgbClr val="C00000"/>
                </a:solidFill>
              </a:rPr>
              <a:t>good fruit</a:t>
            </a:r>
            <a:r>
              <a:rPr lang="en-US" sz="3200" dirty="0"/>
              <a:t>, may be </a:t>
            </a:r>
            <a:r>
              <a:rPr lang="en-US" sz="3200" dirty="0">
                <a:solidFill>
                  <a:srgbClr val="C00000"/>
                </a:solidFill>
              </a:rPr>
              <a:t>hewn down and cast into the fire</a:t>
            </a:r>
            <a:r>
              <a:rPr lang="en-US" sz="3200" dirty="0"/>
              <a:t>” (204m).</a:t>
            </a:r>
          </a:p>
          <a:p>
            <a:pPr marL="0" indent="0">
              <a:buNone/>
            </a:pPr>
            <a:endParaRPr lang="en-US" sz="3200" dirty="0"/>
          </a:p>
        </p:txBody>
      </p:sp>
    </p:spTree>
    <p:extLst>
      <p:ext uri="{BB962C8B-B14F-4D97-AF65-F5344CB8AC3E}">
        <p14:creationId xmlns:p14="http://schemas.microsoft.com/office/powerpoint/2010/main" val="222571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Hyperbole</a:t>
            </a:r>
          </a:p>
          <a:p>
            <a:pPr lvl="2"/>
            <a:r>
              <a:rPr lang="en-US" sz="3200" dirty="0"/>
              <a:t>Exaggeration, inflated language</a:t>
            </a:r>
          </a:p>
          <a:p>
            <a:pPr lvl="2"/>
            <a:r>
              <a:rPr lang="en-US" sz="3200" dirty="0"/>
              <a:t>“God, …, would come upon you with </a:t>
            </a:r>
            <a:r>
              <a:rPr lang="en-US" sz="3200" dirty="0">
                <a:solidFill>
                  <a:srgbClr val="C00000"/>
                </a:solidFill>
              </a:rPr>
              <a:t>omnipotent power</a:t>
            </a:r>
            <a:r>
              <a:rPr lang="en-US" sz="3200" dirty="0"/>
              <a:t>; and if your strength were </a:t>
            </a:r>
            <a:r>
              <a:rPr lang="en-US" sz="3200" dirty="0">
                <a:solidFill>
                  <a:srgbClr val="C00000"/>
                </a:solidFill>
              </a:rPr>
              <a:t>ten thousand times greater</a:t>
            </a:r>
            <a:r>
              <a:rPr lang="en-US" sz="3200" dirty="0"/>
              <a:t> than it is, yea, </a:t>
            </a:r>
            <a:r>
              <a:rPr lang="en-US" sz="3200" dirty="0">
                <a:solidFill>
                  <a:srgbClr val="C00000"/>
                </a:solidFill>
              </a:rPr>
              <a:t>ten thousand times greater</a:t>
            </a:r>
            <a:r>
              <a:rPr lang="en-US" sz="3200" dirty="0"/>
              <a:t> than the strength of the </a:t>
            </a:r>
            <a:r>
              <a:rPr lang="en-US" sz="3200" dirty="0">
                <a:solidFill>
                  <a:srgbClr val="C00000"/>
                </a:solidFill>
              </a:rPr>
              <a:t>stoutest</a:t>
            </a:r>
            <a:r>
              <a:rPr lang="en-US" sz="3200" dirty="0"/>
              <a:t>, </a:t>
            </a:r>
            <a:r>
              <a:rPr lang="en-US" sz="3200" dirty="0">
                <a:solidFill>
                  <a:srgbClr val="C00000"/>
                </a:solidFill>
              </a:rPr>
              <a:t>sturdiest</a:t>
            </a:r>
            <a:r>
              <a:rPr lang="en-US" sz="3200" dirty="0"/>
              <a:t> devil in hell, it would be nothing to withstand or endure it” (198b).</a:t>
            </a:r>
          </a:p>
          <a:p>
            <a:pPr marL="0" indent="0">
              <a:buNone/>
            </a:pPr>
            <a:endParaRPr lang="en-US" sz="3200" dirty="0"/>
          </a:p>
        </p:txBody>
      </p:sp>
    </p:spTree>
    <p:extLst>
      <p:ext uri="{BB962C8B-B14F-4D97-AF65-F5344CB8AC3E}">
        <p14:creationId xmlns:p14="http://schemas.microsoft.com/office/powerpoint/2010/main" val="2198620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Rhetorical question</a:t>
            </a:r>
          </a:p>
          <a:p>
            <a:pPr lvl="2"/>
            <a:r>
              <a:rPr lang="en-US" sz="3200" dirty="0"/>
              <a:t>Not a real question, since we already know the answer, but a question we ask for effect.</a:t>
            </a:r>
          </a:p>
          <a:p>
            <a:pPr lvl="2"/>
            <a:r>
              <a:rPr lang="en-US" sz="3200" dirty="0"/>
              <a:t>“</a:t>
            </a:r>
            <a:r>
              <a:rPr lang="en-US" sz="3200" dirty="0">
                <a:solidFill>
                  <a:srgbClr val="C00000"/>
                </a:solidFill>
              </a:rPr>
              <a:t>What will become of the poor worms that shall suffer it! Whose hands can be strong? And whose heart can endure?</a:t>
            </a:r>
            <a:r>
              <a:rPr lang="en-US" sz="3200" dirty="0"/>
              <a:t>” (200m).</a:t>
            </a:r>
          </a:p>
          <a:p>
            <a:pPr marL="0" indent="0">
              <a:buNone/>
            </a:pPr>
            <a:endParaRPr lang="en-US" sz="3200" dirty="0"/>
          </a:p>
        </p:txBody>
      </p:sp>
    </p:spTree>
    <p:extLst>
      <p:ext uri="{BB962C8B-B14F-4D97-AF65-F5344CB8AC3E}">
        <p14:creationId xmlns:p14="http://schemas.microsoft.com/office/powerpoint/2010/main" val="324639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89B80-4A8C-5247-A819-D727F34DDD35}"/>
              </a:ext>
            </a:extLst>
          </p:cNvPr>
          <p:cNvSpPr>
            <a:spLocks noGrp="1"/>
          </p:cNvSpPr>
          <p:nvPr>
            <p:ph sz="quarter" idx="1"/>
          </p:nvPr>
        </p:nvSpPr>
        <p:spPr>
          <a:xfrm>
            <a:off x="0" y="533400"/>
            <a:ext cx="8648700" cy="5503863"/>
          </a:xfrm>
        </p:spPr>
        <p:txBody>
          <a:bodyPr>
            <a:normAutofit/>
          </a:bodyPr>
          <a:lstStyle/>
          <a:p>
            <a:pPr lvl="2"/>
            <a:r>
              <a:rPr lang="en-US" sz="3200" b="1" dirty="0">
                <a:solidFill>
                  <a:srgbClr val="00B050"/>
                </a:solidFill>
              </a:rPr>
              <a:t>Image</a:t>
            </a:r>
          </a:p>
          <a:p>
            <a:pPr lvl="2"/>
            <a:r>
              <a:rPr lang="en-US" sz="3200" dirty="0"/>
              <a:t>A word or phrase that appeals to any of the reader’s five senses.</a:t>
            </a:r>
          </a:p>
          <a:p>
            <a:pPr lvl="2"/>
            <a:r>
              <a:rPr lang="en-US" sz="3200" dirty="0"/>
              <a:t>“He will crush out </a:t>
            </a:r>
            <a:r>
              <a:rPr lang="en-US" sz="3200" dirty="0">
                <a:solidFill>
                  <a:srgbClr val="C00000"/>
                </a:solidFill>
              </a:rPr>
              <a:t>your blood</a:t>
            </a:r>
            <a:r>
              <a:rPr lang="en-US" sz="3200" dirty="0"/>
              <a:t>, and make it fly and it shall be </a:t>
            </a:r>
            <a:r>
              <a:rPr lang="en-US" sz="3200" dirty="0">
                <a:solidFill>
                  <a:srgbClr val="C00000"/>
                </a:solidFill>
              </a:rPr>
              <a:t>sprinkled on His garments</a:t>
            </a:r>
            <a:r>
              <a:rPr lang="en-US" sz="3200" dirty="0"/>
              <a:t>, so as to </a:t>
            </a:r>
            <a:r>
              <a:rPr lang="en-US" sz="3200" dirty="0">
                <a:solidFill>
                  <a:srgbClr val="C00000"/>
                </a:solidFill>
              </a:rPr>
              <a:t>stain all His raiment</a:t>
            </a:r>
            <a:r>
              <a:rPr lang="en-US" sz="3200" dirty="0"/>
              <a:t>” (201t).</a:t>
            </a:r>
          </a:p>
          <a:p>
            <a:pPr marL="594360" lvl="2" indent="0">
              <a:buNone/>
            </a:pPr>
            <a:endParaRPr lang="en-US" sz="3200" dirty="0"/>
          </a:p>
          <a:p>
            <a:pPr marL="0" indent="0">
              <a:buNone/>
            </a:pPr>
            <a:endParaRPr lang="en-US" sz="3200" dirty="0"/>
          </a:p>
        </p:txBody>
      </p:sp>
    </p:spTree>
    <p:extLst>
      <p:ext uri="{BB962C8B-B14F-4D97-AF65-F5344CB8AC3E}">
        <p14:creationId xmlns:p14="http://schemas.microsoft.com/office/powerpoint/2010/main" val="358171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6F0B-3DF6-004D-A42D-F242CED58845}"/>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DAF94092-BC36-6646-9F99-35F8407FBAF8}"/>
              </a:ext>
            </a:extLst>
          </p:cNvPr>
          <p:cNvSpPr>
            <a:spLocks noGrp="1"/>
          </p:cNvSpPr>
          <p:nvPr>
            <p:ph sz="quarter" idx="1"/>
          </p:nvPr>
        </p:nvSpPr>
        <p:spPr>
          <a:xfrm>
            <a:off x="914400" y="1447800"/>
            <a:ext cx="7772400" cy="4902896"/>
          </a:xfrm>
        </p:spPr>
        <p:txBody>
          <a:bodyPr>
            <a:normAutofit/>
          </a:bodyPr>
          <a:lstStyle/>
          <a:p>
            <a:pPr lvl="1"/>
            <a:r>
              <a:rPr lang="en-US" dirty="0"/>
              <a:t>Making ten groups</a:t>
            </a:r>
          </a:p>
          <a:p>
            <a:pPr lvl="1"/>
            <a:r>
              <a:rPr lang="en-US" dirty="0"/>
              <a:t>7 students maximum</a:t>
            </a:r>
          </a:p>
          <a:p>
            <a:pPr lvl="1"/>
            <a:r>
              <a:rPr lang="en-US" dirty="0"/>
              <a:t>Go over the text and fill out “Rhetoric Safari” forms</a:t>
            </a:r>
          </a:p>
          <a:p>
            <a:pPr lvl="2"/>
            <a:r>
              <a:rPr lang="en-US" dirty="0"/>
              <a:t>Anaphora</a:t>
            </a:r>
          </a:p>
          <a:p>
            <a:pPr lvl="2"/>
            <a:r>
              <a:rPr lang="en-US" dirty="0"/>
              <a:t>Simile</a:t>
            </a:r>
          </a:p>
          <a:p>
            <a:pPr lvl="2"/>
            <a:r>
              <a:rPr lang="en-US" dirty="0"/>
              <a:t>Metaphor</a:t>
            </a:r>
          </a:p>
          <a:p>
            <a:pPr lvl="2"/>
            <a:r>
              <a:rPr lang="en-US" dirty="0"/>
              <a:t>Image</a:t>
            </a:r>
          </a:p>
          <a:p>
            <a:pPr lvl="2"/>
            <a:r>
              <a:rPr lang="en-US" dirty="0"/>
              <a:t>Hyperbole</a:t>
            </a:r>
          </a:p>
          <a:p>
            <a:pPr lvl="2"/>
            <a:r>
              <a:rPr lang="en-US" dirty="0"/>
              <a:t>Rhetorical questions</a:t>
            </a:r>
          </a:p>
          <a:p>
            <a:pPr marL="0" indent="0">
              <a:buNone/>
            </a:pPr>
            <a:endParaRPr lang="en-US" dirty="0"/>
          </a:p>
        </p:txBody>
      </p:sp>
    </p:spTree>
    <p:extLst>
      <p:ext uri="{BB962C8B-B14F-4D97-AF65-F5344CB8AC3E}">
        <p14:creationId xmlns:p14="http://schemas.microsoft.com/office/powerpoint/2010/main" val="29860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BC8B-3D67-7548-B3F0-5DE0261FBF09}"/>
              </a:ext>
            </a:extLst>
          </p:cNvPr>
          <p:cNvSpPr>
            <a:spLocks noGrp="1"/>
          </p:cNvSpPr>
          <p:nvPr>
            <p:ph type="title"/>
          </p:nvPr>
        </p:nvSpPr>
        <p:spPr>
          <a:xfrm>
            <a:off x="200417" y="99273"/>
            <a:ext cx="8818324" cy="564606"/>
          </a:xfrm>
        </p:spPr>
        <p:txBody>
          <a:bodyPr>
            <a:normAutofit fontScale="90000"/>
          </a:bodyPr>
          <a:lstStyle/>
          <a:p>
            <a:r>
              <a:rPr lang="en-US" sz="3100" dirty="0">
                <a:solidFill>
                  <a:srgbClr val="00B050"/>
                </a:solidFill>
              </a:rPr>
              <a:t>Why a “rhetorical safari”? And why it is not enough?</a:t>
            </a:r>
          </a:p>
        </p:txBody>
      </p:sp>
      <p:sp>
        <p:nvSpPr>
          <p:cNvPr id="3" name="Content Placeholder 2">
            <a:extLst>
              <a:ext uri="{FF2B5EF4-FFF2-40B4-BE49-F238E27FC236}">
                <a16:creationId xmlns:a16="http://schemas.microsoft.com/office/drawing/2014/main" id="{A866EEAD-9969-434A-A2E8-409A9377A27A}"/>
              </a:ext>
            </a:extLst>
          </p:cNvPr>
          <p:cNvSpPr>
            <a:spLocks noGrp="1"/>
          </p:cNvSpPr>
          <p:nvPr>
            <p:ph sz="quarter" idx="1"/>
          </p:nvPr>
        </p:nvSpPr>
        <p:spPr>
          <a:xfrm>
            <a:off x="200417" y="663879"/>
            <a:ext cx="8267178" cy="4572000"/>
          </a:xfrm>
        </p:spPr>
        <p:txBody>
          <a:bodyPr/>
          <a:lstStyle/>
          <a:p>
            <a:r>
              <a:rPr lang="en-US" dirty="0"/>
              <a:t>When we read literature, we are hunting down specific uses of language. This is the first step, known as </a:t>
            </a:r>
            <a:r>
              <a:rPr lang="en-US" b="1" dirty="0"/>
              <a:t>close reading</a:t>
            </a:r>
            <a:r>
              <a:rPr lang="en-US" dirty="0"/>
              <a:t> or </a:t>
            </a:r>
            <a:r>
              <a:rPr lang="en-US" b="1" dirty="0"/>
              <a:t>literary analysis</a:t>
            </a:r>
            <a:r>
              <a:rPr lang="en-US" dirty="0"/>
              <a:t>. However, collecting these is not enough.</a:t>
            </a:r>
          </a:p>
          <a:p>
            <a:r>
              <a:rPr lang="en-US" dirty="0"/>
              <a:t>Critical readers use these “safari trophies” to investigate further:</a:t>
            </a:r>
          </a:p>
          <a:p>
            <a:pPr lvl="1"/>
            <a:r>
              <a:rPr lang="en-US" dirty="0"/>
              <a:t>What is the author trying to say?</a:t>
            </a:r>
          </a:p>
          <a:p>
            <a:pPr lvl="1"/>
            <a:r>
              <a:rPr lang="en-US" dirty="0"/>
              <a:t>Why is she or he saying it in a particular way?</a:t>
            </a:r>
          </a:p>
          <a:p>
            <a:pPr lvl="1"/>
            <a:r>
              <a:rPr lang="en-US" dirty="0"/>
              <a:t>How does the text work? How does it speak to us? How does it make us rethink a specific, theme, problem, or conflict?</a:t>
            </a:r>
          </a:p>
        </p:txBody>
      </p:sp>
      <p:pic>
        <p:nvPicPr>
          <p:cNvPr id="5" name="Picture 4">
            <a:extLst>
              <a:ext uri="{FF2B5EF4-FFF2-40B4-BE49-F238E27FC236}">
                <a16:creationId xmlns:a16="http://schemas.microsoft.com/office/drawing/2014/main" id="{087B6BF6-E6CD-924F-847F-086DC2199106}"/>
              </a:ext>
            </a:extLst>
          </p:cNvPr>
          <p:cNvPicPr>
            <a:picLocks noChangeAspect="1"/>
          </p:cNvPicPr>
          <p:nvPr/>
        </p:nvPicPr>
        <p:blipFill>
          <a:blip r:embed="rId2"/>
          <a:stretch>
            <a:fillRect/>
          </a:stretch>
        </p:blipFill>
        <p:spPr>
          <a:xfrm>
            <a:off x="1841326" y="3986738"/>
            <a:ext cx="5096180" cy="2871262"/>
          </a:xfrm>
          <a:prstGeom prst="rect">
            <a:avLst/>
          </a:prstGeom>
        </p:spPr>
      </p:pic>
    </p:spTree>
    <p:extLst>
      <p:ext uri="{BB962C8B-B14F-4D97-AF65-F5344CB8AC3E}">
        <p14:creationId xmlns:p14="http://schemas.microsoft.com/office/powerpoint/2010/main" val="168702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271"/>
            <a:ext cx="7772400" cy="1143000"/>
          </a:xfrm>
        </p:spPr>
        <p:txBody>
          <a:bodyPr>
            <a:normAutofit/>
          </a:bodyPr>
          <a:lstStyle/>
          <a:p>
            <a:r>
              <a:rPr lang="en-US" dirty="0"/>
              <a:t>For next week </a:t>
            </a:r>
          </a:p>
        </p:txBody>
      </p:sp>
      <p:sp>
        <p:nvSpPr>
          <p:cNvPr id="3" name="Content Placeholder 2"/>
          <p:cNvSpPr>
            <a:spLocks noGrp="1"/>
          </p:cNvSpPr>
          <p:nvPr>
            <p:ph sz="quarter" idx="1"/>
          </p:nvPr>
        </p:nvSpPr>
        <p:spPr>
          <a:xfrm>
            <a:off x="173175" y="984729"/>
            <a:ext cx="8687612" cy="5985105"/>
          </a:xfrm>
        </p:spPr>
        <p:txBody>
          <a:bodyPr>
            <a:normAutofit/>
          </a:bodyPr>
          <a:lstStyle/>
          <a:p>
            <a:pPr lvl="1"/>
            <a:r>
              <a:rPr lang="en-US" sz="3000" dirty="0"/>
              <a:t>Discussion questions (NTU Cool)</a:t>
            </a:r>
          </a:p>
          <a:p>
            <a:pPr lvl="1"/>
            <a:r>
              <a:rPr lang="en-US" sz="3000" dirty="0"/>
              <a:t>Hector St. John de Crèvecoeur, from </a:t>
            </a:r>
            <a:r>
              <a:rPr lang="en-US" sz="3000" i="1" dirty="0"/>
              <a:t>Letters from an American Farmer</a:t>
            </a:r>
            <a:r>
              <a:rPr lang="en-US" sz="3000" dirty="0"/>
              <a:t> (321-37) </a:t>
            </a:r>
          </a:p>
          <a:p>
            <a:pPr marL="320040" lvl="1" indent="0">
              <a:buNone/>
            </a:pPr>
            <a:endParaRPr lang="en-US" sz="3000" dirty="0"/>
          </a:p>
        </p:txBody>
      </p:sp>
    </p:spTree>
    <p:extLst>
      <p:ext uri="{BB962C8B-B14F-4D97-AF65-F5344CB8AC3E}">
        <p14:creationId xmlns:p14="http://schemas.microsoft.com/office/powerpoint/2010/main" val="34597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4716420" y="1019589"/>
            <a:ext cx="4129935" cy="5188509"/>
          </a:xfrm>
        </p:spPr>
      </p:pic>
      <p:sp>
        <p:nvSpPr>
          <p:cNvPr id="6" name="Title 1"/>
          <p:cNvSpPr>
            <a:spLocks noGrp="1"/>
          </p:cNvSpPr>
          <p:nvPr>
            <p:ph sz="quarter" idx="2"/>
          </p:nvPr>
        </p:nvSpPr>
        <p:spPr>
          <a:xfrm>
            <a:off x="-49131" y="1008490"/>
            <a:ext cx="4747881" cy="5313362"/>
          </a:xfrm>
        </p:spPr>
        <p:txBody>
          <a:bodyPr>
            <a:noAutofit/>
          </a:bodyPr>
          <a:lstStyle/>
          <a:p>
            <a:pPr lvl="1"/>
            <a:r>
              <a:rPr lang="en-US" sz="2700" dirty="0"/>
              <a:t>Religious revival (1734-1750) </a:t>
            </a:r>
          </a:p>
          <a:p>
            <a:pPr lvl="1"/>
            <a:r>
              <a:rPr lang="en-US" sz="2700" dirty="0"/>
              <a:t>A rhetoric of feeling and sensation: the only way to awaken people to the true faith and values.</a:t>
            </a:r>
          </a:p>
          <a:p>
            <a:pPr lvl="1"/>
            <a:r>
              <a:rPr lang="en-US" sz="2700" dirty="0"/>
              <a:t>True believers </a:t>
            </a:r>
            <a:r>
              <a:rPr lang="en-US" sz="2700" i="1" dirty="0"/>
              <a:t>feel</a:t>
            </a:r>
            <a:r>
              <a:rPr lang="en-US" sz="2700" dirty="0"/>
              <a:t> God; they do not have to </a:t>
            </a:r>
            <a:r>
              <a:rPr lang="en-US" sz="2700" i="1" dirty="0"/>
              <a:t>understand</a:t>
            </a:r>
            <a:r>
              <a:rPr lang="en-US" sz="2700" dirty="0"/>
              <a:t> him.</a:t>
            </a:r>
          </a:p>
          <a:p>
            <a:pPr lvl="1"/>
            <a:r>
              <a:rPr lang="en-US" sz="2700" dirty="0"/>
              <a:t>From “brotherly love” to </a:t>
            </a:r>
            <a:r>
              <a:rPr lang="en-US" sz="2700" b="1" dirty="0"/>
              <a:t>fear</a:t>
            </a:r>
            <a:r>
              <a:rPr lang="en-US" sz="2700" dirty="0"/>
              <a:t>:</a:t>
            </a:r>
          </a:p>
          <a:p>
            <a:pPr lvl="2"/>
            <a:r>
              <a:rPr lang="en-US" sz="2700" dirty="0"/>
              <a:t>God</a:t>
            </a:r>
          </a:p>
          <a:p>
            <a:pPr lvl="2"/>
            <a:r>
              <a:rPr lang="en-US" sz="2700" dirty="0"/>
              <a:t>The Devil </a:t>
            </a:r>
          </a:p>
          <a:p>
            <a:pPr lvl="2"/>
            <a:r>
              <a:rPr lang="en-US" sz="2700" dirty="0"/>
              <a:t>Each other</a:t>
            </a:r>
          </a:p>
          <a:p>
            <a:pPr lvl="2"/>
            <a:r>
              <a:rPr lang="en-US" sz="2700" dirty="0"/>
              <a:t>Ourselves</a:t>
            </a:r>
          </a:p>
        </p:txBody>
      </p:sp>
      <p:sp>
        <p:nvSpPr>
          <p:cNvPr id="2" name="TextBox 1">
            <a:extLst>
              <a:ext uri="{FF2B5EF4-FFF2-40B4-BE49-F238E27FC236}">
                <a16:creationId xmlns:a16="http://schemas.microsoft.com/office/drawing/2014/main" id="{0743D700-2748-F040-BA22-DF321927D25E}"/>
              </a:ext>
            </a:extLst>
          </p:cNvPr>
          <p:cNvSpPr txBox="1"/>
          <p:nvPr/>
        </p:nvSpPr>
        <p:spPr>
          <a:xfrm>
            <a:off x="551145" y="363255"/>
            <a:ext cx="8295210" cy="553998"/>
          </a:xfrm>
          <a:prstGeom prst="rect">
            <a:avLst/>
          </a:prstGeom>
          <a:noFill/>
        </p:spPr>
        <p:txBody>
          <a:bodyPr wrap="square" rtlCol="0">
            <a:spAutoFit/>
          </a:bodyPr>
          <a:lstStyle/>
          <a:p>
            <a:pPr algn="ctr"/>
            <a:r>
              <a:rPr lang="en-US" sz="3000" b="1" dirty="0">
                <a:solidFill>
                  <a:srgbClr val="00B050"/>
                </a:solidFill>
              </a:rPr>
              <a:t>The Great Awakening </a:t>
            </a:r>
          </a:p>
        </p:txBody>
      </p:sp>
    </p:spTree>
    <p:extLst>
      <p:ext uri="{BB962C8B-B14F-4D97-AF65-F5344CB8AC3E}">
        <p14:creationId xmlns:p14="http://schemas.microsoft.com/office/powerpoint/2010/main" val="23191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43BA-5B64-1F49-9447-2400D70F3319}"/>
              </a:ext>
            </a:extLst>
          </p:cNvPr>
          <p:cNvSpPr>
            <a:spLocks noGrp="1"/>
          </p:cNvSpPr>
          <p:nvPr>
            <p:ph type="title"/>
          </p:nvPr>
        </p:nvSpPr>
        <p:spPr>
          <a:xfrm>
            <a:off x="914400" y="274638"/>
            <a:ext cx="7772400" cy="714918"/>
          </a:xfrm>
        </p:spPr>
        <p:txBody>
          <a:bodyPr>
            <a:normAutofit fontScale="90000"/>
          </a:bodyPr>
          <a:lstStyle/>
          <a:p>
            <a:r>
              <a:rPr lang="en-US" dirty="0">
                <a:solidFill>
                  <a:srgbClr val="00B050"/>
                </a:solidFill>
              </a:rPr>
              <a:t>Oratory and Performance</a:t>
            </a:r>
          </a:p>
        </p:txBody>
      </p:sp>
      <p:pic>
        <p:nvPicPr>
          <p:cNvPr id="5" name="Content Placeholder 4">
            <a:extLst>
              <a:ext uri="{FF2B5EF4-FFF2-40B4-BE49-F238E27FC236}">
                <a16:creationId xmlns:a16="http://schemas.microsoft.com/office/drawing/2014/main" id="{C92B968D-04FC-B64E-A56E-D42D79CBCA4D}"/>
              </a:ext>
            </a:extLst>
          </p:cNvPr>
          <p:cNvPicPr>
            <a:picLocks noGrp="1" noChangeAspect="1"/>
          </p:cNvPicPr>
          <p:nvPr>
            <p:ph sz="quarter" idx="1"/>
          </p:nvPr>
        </p:nvPicPr>
        <p:blipFill>
          <a:blip r:embed="rId2"/>
          <a:stretch>
            <a:fillRect/>
          </a:stretch>
        </p:blipFill>
        <p:spPr>
          <a:xfrm>
            <a:off x="914400" y="989556"/>
            <a:ext cx="7528142" cy="5423770"/>
          </a:xfrm>
        </p:spPr>
      </p:pic>
    </p:spTree>
    <p:extLst>
      <p:ext uri="{BB962C8B-B14F-4D97-AF65-F5344CB8AC3E}">
        <p14:creationId xmlns:p14="http://schemas.microsoft.com/office/powerpoint/2010/main" val="275839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43BA-5B64-1F49-9447-2400D70F3319}"/>
              </a:ext>
            </a:extLst>
          </p:cNvPr>
          <p:cNvSpPr>
            <a:spLocks noGrp="1"/>
          </p:cNvSpPr>
          <p:nvPr>
            <p:ph type="title"/>
          </p:nvPr>
        </p:nvSpPr>
        <p:spPr>
          <a:xfrm>
            <a:off x="804797" y="6287131"/>
            <a:ext cx="7772400" cy="464398"/>
          </a:xfrm>
        </p:spPr>
        <p:txBody>
          <a:bodyPr>
            <a:normAutofit/>
          </a:bodyPr>
          <a:lstStyle/>
          <a:p>
            <a:pPr algn="ctr"/>
            <a:r>
              <a:rPr lang="en-US" sz="2000" dirty="0">
                <a:solidFill>
                  <a:schemeClr val="tx1"/>
                </a:solidFill>
              </a:rPr>
              <a:t>“Sinners in the Hand of an Angry God” – Word Cloud</a:t>
            </a:r>
          </a:p>
        </p:txBody>
      </p:sp>
      <p:pic>
        <p:nvPicPr>
          <p:cNvPr id="5" name="Content Placeholder 4">
            <a:extLst>
              <a:ext uri="{FF2B5EF4-FFF2-40B4-BE49-F238E27FC236}">
                <a16:creationId xmlns:a16="http://schemas.microsoft.com/office/drawing/2014/main" id="{C92B968D-04FC-B64E-A56E-D42D79CBCA4D}"/>
              </a:ext>
            </a:extLst>
          </p:cNvPr>
          <p:cNvPicPr>
            <a:picLocks noGrp="1" noChangeAspect="1"/>
          </p:cNvPicPr>
          <p:nvPr>
            <p:ph sz="quarter" idx="1"/>
          </p:nvPr>
        </p:nvPicPr>
        <p:blipFill>
          <a:blip r:embed="rId2"/>
          <a:stretch>
            <a:fillRect/>
          </a:stretch>
        </p:blipFill>
        <p:spPr>
          <a:xfrm>
            <a:off x="588724" y="274637"/>
            <a:ext cx="7828766" cy="6012493"/>
          </a:xfrm>
        </p:spPr>
      </p:pic>
    </p:spTree>
    <p:extLst>
      <p:ext uri="{BB962C8B-B14F-4D97-AF65-F5344CB8AC3E}">
        <p14:creationId xmlns:p14="http://schemas.microsoft.com/office/powerpoint/2010/main" val="51267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F799-F1A4-DE47-853A-8238DBAA90F2}"/>
              </a:ext>
            </a:extLst>
          </p:cNvPr>
          <p:cNvSpPr>
            <a:spLocks noGrp="1"/>
          </p:cNvSpPr>
          <p:nvPr>
            <p:ph type="title"/>
          </p:nvPr>
        </p:nvSpPr>
        <p:spPr/>
        <p:txBody>
          <a:bodyPr/>
          <a:lstStyle/>
          <a:p>
            <a:r>
              <a:rPr lang="en-US" dirty="0">
                <a:solidFill>
                  <a:srgbClr val="00B050"/>
                </a:solidFill>
              </a:rPr>
              <a:t>Edwards’s Persuasion</a:t>
            </a:r>
          </a:p>
        </p:txBody>
      </p:sp>
      <p:pic>
        <p:nvPicPr>
          <p:cNvPr id="6" name="Content Placeholder 5">
            <a:extLst>
              <a:ext uri="{FF2B5EF4-FFF2-40B4-BE49-F238E27FC236}">
                <a16:creationId xmlns:a16="http://schemas.microsoft.com/office/drawing/2014/main" id="{3270D141-F17E-B248-8F74-E0F1BD46D1A2}"/>
              </a:ext>
            </a:extLst>
          </p:cNvPr>
          <p:cNvPicPr>
            <a:picLocks noGrp="1" noChangeAspect="1"/>
          </p:cNvPicPr>
          <p:nvPr>
            <p:ph sz="quarter" idx="1"/>
          </p:nvPr>
        </p:nvPicPr>
        <p:blipFill>
          <a:blip r:embed="rId2"/>
          <a:stretch>
            <a:fillRect/>
          </a:stretch>
        </p:blipFill>
        <p:spPr>
          <a:xfrm>
            <a:off x="1014608" y="1355766"/>
            <a:ext cx="3606169" cy="4969878"/>
          </a:xfrm>
        </p:spPr>
      </p:pic>
      <p:sp>
        <p:nvSpPr>
          <p:cNvPr id="4" name="Content Placeholder 3">
            <a:extLst>
              <a:ext uri="{FF2B5EF4-FFF2-40B4-BE49-F238E27FC236}">
                <a16:creationId xmlns:a16="http://schemas.microsoft.com/office/drawing/2014/main" id="{672A05A9-40A6-354D-A32E-35CECD6ABE83}"/>
              </a:ext>
            </a:extLst>
          </p:cNvPr>
          <p:cNvSpPr>
            <a:spLocks noGrp="1"/>
          </p:cNvSpPr>
          <p:nvPr>
            <p:ph sz="quarter" idx="2"/>
          </p:nvPr>
        </p:nvSpPr>
        <p:spPr/>
        <p:txBody>
          <a:bodyPr>
            <a:normAutofit/>
          </a:bodyPr>
          <a:lstStyle/>
          <a:p>
            <a:r>
              <a:rPr lang="en-US" sz="3000" dirty="0"/>
              <a:t>Repetition</a:t>
            </a:r>
          </a:p>
          <a:p>
            <a:r>
              <a:rPr lang="en-US" sz="3000" dirty="0"/>
              <a:t>Exhaustion</a:t>
            </a:r>
          </a:p>
          <a:p>
            <a:r>
              <a:rPr lang="en-US" sz="3000" dirty="0"/>
              <a:t>Rhythm</a:t>
            </a:r>
          </a:p>
        </p:txBody>
      </p:sp>
    </p:spTree>
    <p:extLst>
      <p:ext uri="{BB962C8B-B14F-4D97-AF65-F5344CB8AC3E}">
        <p14:creationId xmlns:p14="http://schemas.microsoft.com/office/powerpoint/2010/main" val="25663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6C1DF-A9E5-054F-B1C9-44A340492591}"/>
              </a:ext>
            </a:extLst>
          </p:cNvPr>
          <p:cNvSpPr>
            <a:spLocks noGrp="1"/>
          </p:cNvSpPr>
          <p:nvPr>
            <p:ph sz="quarter" idx="1"/>
          </p:nvPr>
        </p:nvSpPr>
        <p:spPr>
          <a:xfrm>
            <a:off x="914400" y="638827"/>
            <a:ext cx="7772400" cy="5380973"/>
          </a:xfrm>
        </p:spPr>
        <p:txBody>
          <a:bodyPr/>
          <a:lstStyle/>
          <a:p>
            <a:r>
              <a:rPr lang="en-US" dirty="0"/>
              <a:t>And there I found very many islands filled with people innumerable, and of them all I have taken possession for their highnesses, by proclamation made and with the royal standards unfurled, and no opposition was offered to me.				Columbus, Letter of Discovery (45b)</a:t>
            </a:r>
          </a:p>
          <a:p>
            <a:pPr marL="0" indent="0">
              <a:buNone/>
            </a:pPr>
            <a:endParaRPr lang="en-US" dirty="0"/>
          </a:p>
          <a:p>
            <a:r>
              <a:rPr lang="en-US" dirty="0"/>
              <a:t>The wrath of God burns against them, their damnation does not slumber; the pit is prepared, the fire is made ready, the furnace is now hot, ready to receive them; the flames do now rage and glow. The glittering sword is whet, and held over them, and the pit hath opened his mouth under them.</a:t>
            </a:r>
          </a:p>
          <a:p>
            <a:pPr marL="0" indent="0" algn="r">
              <a:buNone/>
            </a:pPr>
            <a:r>
              <a:rPr lang="en-US" dirty="0"/>
              <a:t>Jonathan Edwards, “Sinners” (194b)</a:t>
            </a:r>
          </a:p>
          <a:p>
            <a:endParaRPr lang="en-US" dirty="0"/>
          </a:p>
          <a:p>
            <a:endParaRPr lang="en-US" dirty="0"/>
          </a:p>
        </p:txBody>
      </p:sp>
    </p:spTree>
    <p:extLst>
      <p:ext uri="{BB962C8B-B14F-4D97-AF65-F5344CB8AC3E}">
        <p14:creationId xmlns:p14="http://schemas.microsoft.com/office/powerpoint/2010/main" val="118778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6C1DF-A9E5-054F-B1C9-44A340492591}"/>
              </a:ext>
            </a:extLst>
          </p:cNvPr>
          <p:cNvSpPr>
            <a:spLocks noGrp="1"/>
          </p:cNvSpPr>
          <p:nvPr>
            <p:ph sz="quarter" idx="1"/>
          </p:nvPr>
        </p:nvSpPr>
        <p:spPr>
          <a:xfrm>
            <a:off x="914400" y="638827"/>
            <a:ext cx="7772400" cy="5380973"/>
          </a:xfrm>
        </p:spPr>
        <p:txBody>
          <a:bodyPr/>
          <a:lstStyle/>
          <a:p>
            <a:r>
              <a:rPr lang="en-US" dirty="0">
                <a:solidFill>
                  <a:srgbClr val="C00000"/>
                </a:solidFill>
              </a:rPr>
              <a:t>And</a:t>
            </a:r>
            <a:r>
              <a:rPr lang="en-US" dirty="0"/>
              <a:t> there I found very many islands filled with people innumerable, </a:t>
            </a:r>
            <a:r>
              <a:rPr lang="en-US" dirty="0">
                <a:solidFill>
                  <a:srgbClr val="C00000"/>
                </a:solidFill>
              </a:rPr>
              <a:t>and</a:t>
            </a:r>
            <a:r>
              <a:rPr lang="en-US" dirty="0"/>
              <a:t> of them all I have taken possession for their highnesses, by proclamation made </a:t>
            </a:r>
            <a:r>
              <a:rPr lang="en-US" dirty="0">
                <a:solidFill>
                  <a:srgbClr val="C00000"/>
                </a:solidFill>
              </a:rPr>
              <a:t>and</a:t>
            </a:r>
            <a:r>
              <a:rPr lang="en-US" dirty="0"/>
              <a:t> with the royal standards unfurled, </a:t>
            </a:r>
            <a:r>
              <a:rPr lang="en-US" dirty="0">
                <a:solidFill>
                  <a:srgbClr val="C00000"/>
                </a:solidFill>
              </a:rPr>
              <a:t>and</a:t>
            </a:r>
            <a:r>
              <a:rPr lang="en-US" dirty="0"/>
              <a:t> no opposition was offered to me.				Columbus, Letter of Discovery (45b)</a:t>
            </a:r>
          </a:p>
          <a:p>
            <a:pPr marL="0" indent="0">
              <a:buNone/>
            </a:pPr>
            <a:endParaRPr lang="en-US" dirty="0"/>
          </a:p>
          <a:p>
            <a:r>
              <a:rPr lang="en-US" dirty="0"/>
              <a:t>The wrath of God burns against them, their damnation does not slumber; the pit is prepared, the fire is made ready, the furnace is now hot, ready to receive them; the flames do now rage and glow. The glittering sword is whet, and held over them, and the pit hath opened his mouth under them.</a:t>
            </a:r>
          </a:p>
          <a:p>
            <a:pPr marL="0" indent="0" algn="r">
              <a:buNone/>
            </a:pPr>
            <a:r>
              <a:rPr lang="en-US" dirty="0"/>
              <a:t>Jonathan Edwards, “Sinners” (194b)</a:t>
            </a:r>
          </a:p>
          <a:p>
            <a:endParaRPr lang="en-US" dirty="0"/>
          </a:p>
          <a:p>
            <a:endParaRPr lang="en-US" dirty="0"/>
          </a:p>
        </p:txBody>
      </p:sp>
    </p:spTree>
    <p:extLst>
      <p:ext uri="{BB962C8B-B14F-4D97-AF65-F5344CB8AC3E}">
        <p14:creationId xmlns:p14="http://schemas.microsoft.com/office/powerpoint/2010/main" val="222120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6C1DF-A9E5-054F-B1C9-44A340492591}"/>
              </a:ext>
            </a:extLst>
          </p:cNvPr>
          <p:cNvSpPr>
            <a:spLocks noGrp="1"/>
          </p:cNvSpPr>
          <p:nvPr>
            <p:ph sz="quarter" idx="1"/>
          </p:nvPr>
        </p:nvSpPr>
        <p:spPr>
          <a:xfrm>
            <a:off x="914400" y="638827"/>
            <a:ext cx="7772400" cy="5380973"/>
          </a:xfrm>
        </p:spPr>
        <p:txBody>
          <a:bodyPr>
            <a:normAutofit fontScale="92500"/>
          </a:bodyPr>
          <a:lstStyle/>
          <a:p>
            <a:r>
              <a:rPr lang="en-US" dirty="0"/>
              <a:t>“</a:t>
            </a:r>
            <a:r>
              <a:rPr lang="en-US" dirty="0">
                <a:solidFill>
                  <a:srgbClr val="C00000"/>
                </a:solidFill>
              </a:rPr>
              <a:t>And</a:t>
            </a:r>
            <a:r>
              <a:rPr lang="en-US" dirty="0"/>
              <a:t> there I found very many islands filled with people innumerable, </a:t>
            </a:r>
            <a:r>
              <a:rPr lang="en-US" dirty="0">
                <a:solidFill>
                  <a:srgbClr val="C00000"/>
                </a:solidFill>
              </a:rPr>
              <a:t>and</a:t>
            </a:r>
            <a:r>
              <a:rPr lang="en-US" dirty="0"/>
              <a:t> of them all I have taken possession for their highnesses, by proclamation made </a:t>
            </a:r>
            <a:r>
              <a:rPr lang="en-US" dirty="0">
                <a:solidFill>
                  <a:srgbClr val="C00000"/>
                </a:solidFill>
              </a:rPr>
              <a:t>and</a:t>
            </a:r>
            <a:r>
              <a:rPr lang="en-US" dirty="0"/>
              <a:t> with the royal standards unfurled, </a:t>
            </a:r>
            <a:r>
              <a:rPr lang="en-US" dirty="0">
                <a:solidFill>
                  <a:srgbClr val="C00000"/>
                </a:solidFill>
              </a:rPr>
              <a:t>and</a:t>
            </a:r>
            <a:r>
              <a:rPr lang="en-US" dirty="0"/>
              <a:t> no opposition was offered to me.” 				Columbus, Letter of Discovery (45b)</a:t>
            </a:r>
          </a:p>
          <a:p>
            <a:pPr marL="0" indent="0">
              <a:buNone/>
            </a:pPr>
            <a:endParaRPr lang="en-US" dirty="0"/>
          </a:p>
          <a:p>
            <a:r>
              <a:rPr lang="en-US" dirty="0"/>
              <a:t>The wrath of God burns against them,</a:t>
            </a:r>
            <a:r>
              <a:rPr lang="en-US" dirty="0">
                <a:solidFill>
                  <a:srgbClr val="C00000"/>
                </a:solidFill>
              </a:rPr>
              <a:t>//</a:t>
            </a:r>
            <a:r>
              <a:rPr lang="en-US" dirty="0"/>
              <a:t> their damnation does not slumber;</a:t>
            </a:r>
            <a:r>
              <a:rPr lang="en-US" dirty="0">
                <a:solidFill>
                  <a:srgbClr val="C00000"/>
                </a:solidFill>
              </a:rPr>
              <a:t>//</a:t>
            </a:r>
            <a:r>
              <a:rPr lang="en-US" dirty="0"/>
              <a:t> the pit is prepared, </a:t>
            </a:r>
            <a:r>
              <a:rPr lang="en-US" dirty="0">
                <a:solidFill>
                  <a:srgbClr val="C00000"/>
                </a:solidFill>
              </a:rPr>
              <a:t>//</a:t>
            </a:r>
            <a:r>
              <a:rPr lang="en-US" dirty="0"/>
              <a:t>the fire is made ready,’</a:t>
            </a:r>
            <a:r>
              <a:rPr lang="en-US" dirty="0">
                <a:solidFill>
                  <a:srgbClr val="C00000"/>
                </a:solidFill>
              </a:rPr>
              <a:t>//</a:t>
            </a:r>
            <a:r>
              <a:rPr lang="en-US" dirty="0"/>
              <a:t> the furnace is now hot, ready to receive them;</a:t>
            </a:r>
            <a:r>
              <a:rPr lang="en-US" dirty="0">
                <a:solidFill>
                  <a:srgbClr val="C00000"/>
                </a:solidFill>
              </a:rPr>
              <a:t>//</a:t>
            </a:r>
            <a:r>
              <a:rPr lang="en-US" dirty="0"/>
              <a:t> the flames do now rage and glow.</a:t>
            </a:r>
            <a:r>
              <a:rPr lang="en-US" dirty="0">
                <a:solidFill>
                  <a:srgbClr val="C00000"/>
                </a:solidFill>
              </a:rPr>
              <a:t>//</a:t>
            </a:r>
            <a:r>
              <a:rPr lang="en-US" dirty="0"/>
              <a:t> The glittering sword is whet, and held over them, </a:t>
            </a:r>
            <a:r>
              <a:rPr lang="en-US" dirty="0">
                <a:solidFill>
                  <a:srgbClr val="C00000"/>
                </a:solidFill>
              </a:rPr>
              <a:t>//</a:t>
            </a:r>
            <a:r>
              <a:rPr lang="en-US" dirty="0"/>
              <a:t>and the pit hath opened his mouth under them.</a:t>
            </a:r>
          </a:p>
          <a:p>
            <a:pPr marL="0" indent="0" algn="r">
              <a:buNone/>
            </a:pPr>
            <a:r>
              <a:rPr lang="en-US" dirty="0"/>
              <a:t>Jonathan Edwards, “Sinners” (194b)</a:t>
            </a:r>
          </a:p>
          <a:p>
            <a:pPr marL="0" indent="0">
              <a:buNone/>
            </a:pPr>
            <a:r>
              <a:rPr lang="en-US" b="1" dirty="0">
                <a:sym typeface="Wingdings" pitchFamily="2" charset="2"/>
              </a:rPr>
              <a:t> Suspense, determinism, unalterable patterns</a:t>
            </a:r>
            <a:endParaRPr lang="en-US" b="1" dirty="0"/>
          </a:p>
          <a:p>
            <a:endParaRPr lang="en-US" dirty="0"/>
          </a:p>
          <a:p>
            <a:endParaRPr lang="en-US" dirty="0"/>
          </a:p>
        </p:txBody>
      </p:sp>
    </p:spTree>
    <p:extLst>
      <p:ext uri="{BB962C8B-B14F-4D97-AF65-F5344CB8AC3E}">
        <p14:creationId xmlns:p14="http://schemas.microsoft.com/office/powerpoint/2010/main" val="32268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3427</TotalTime>
  <Words>1526</Words>
  <Application>Microsoft Macintosh PowerPoint</Application>
  <PresentationFormat>On-screen Show (4:3)</PresentationFormat>
  <Paragraphs>133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微軟正黑體</vt:lpstr>
      <vt:lpstr>新細明體</vt:lpstr>
      <vt:lpstr>Arial</vt:lpstr>
      <vt:lpstr>Franklin Gothic Book</vt:lpstr>
      <vt:lpstr>Mangal</vt:lpstr>
      <vt:lpstr>Perpetua</vt:lpstr>
      <vt:lpstr>Wingdings</vt:lpstr>
      <vt:lpstr>Wingdings 2</vt:lpstr>
      <vt:lpstr>公正</vt:lpstr>
      <vt:lpstr>PowerPoint Presentation</vt:lpstr>
      <vt:lpstr>Quiz – Week 6</vt:lpstr>
      <vt:lpstr>PowerPoint Presentation</vt:lpstr>
      <vt:lpstr>Oratory and Performance</vt:lpstr>
      <vt:lpstr>“Sinners in the Hand of an Angry God” – Word Cloud</vt:lpstr>
      <vt:lpstr>Edwards’s Persuasion</vt:lpstr>
      <vt:lpstr>PowerPoint Presentation</vt:lpstr>
      <vt:lpstr>PowerPoint Presentation</vt:lpstr>
      <vt:lpstr>PowerPoint Presentation</vt:lpstr>
      <vt:lpstr>PowerPoint Presentation</vt:lpstr>
      <vt:lpstr>Salem’s Witch Trials (1692-1693)</vt:lpstr>
      <vt:lpstr>PowerPoint Presentation</vt:lpstr>
      <vt:lpstr>PowerPoint Presentation</vt:lpstr>
      <vt:lpstr>Authority and Epistemology</vt:lpstr>
      <vt:lpstr>Contrasting strategies</vt:lpstr>
      <vt:lpstr>Rhetorical safari: hunting down figures of speech and rhetorical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Why a “rhetorical safari”? And why it is not enough?</vt:lpstr>
      <vt:lpstr>For next week </vt:lpstr>
    </vt:vector>
  </TitlesOfParts>
  <Company>University of Wisconsin-Madison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Early American Literature</dc:title>
  <dc:creator>Manuel Herrero Puertas</dc:creator>
  <cp:lastModifiedBy>Manuel Herrero Puertas</cp:lastModifiedBy>
  <cp:revision>135</cp:revision>
  <dcterms:created xsi:type="dcterms:W3CDTF">2018-09-11T02:38:39Z</dcterms:created>
  <dcterms:modified xsi:type="dcterms:W3CDTF">2021-10-27T05:13:28Z</dcterms:modified>
</cp:coreProperties>
</file>