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710" r:id="rId4"/>
    <p:sldMasterId id="2147483722" r:id="rId5"/>
    <p:sldMasterId id="2147483735" r:id="rId6"/>
  </p:sldMasterIdLst>
  <p:sldIdLst>
    <p:sldId id="256" r:id="rId7"/>
    <p:sldId id="258" r:id="rId8"/>
    <p:sldId id="259" r:id="rId9"/>
    <p:sldId id="305" r:id="rId10"/>
    <p:sldId id="260" r:id="rId11"/>
    <p:sldId id="261" r:id="rId12"/>
    <p:sldId id="307" r:id="rId13"/>
    <p:sldId id="306" r:id="rId14"/>
    <p:sldId id="262" r:id="rId15"/>
    <p:sldId id="263" r:id="rId16"/>
    <p:sldId id="308" r:id="rId17"/>
    <p:sldId id="272" r:id="rId18"/>
    <p:sldId id="309" r:id="rId19"/>
    <p:sldId id="274" r:id="rId20"/>
    <p:sldId id="275" r:id="rId21"/>
    <p:sldId id="310" r:id="rId22"/>
    <p:sldId id="311" r:id="rId23"/>
    <p:sldId id="312" r:id="rId24"/>
    <p:sldId id="313" r:id="rId25"/>
    <p:sldId id="314" r:id="rId26"/>
    <p:sldId id="315" r:id="rId27"/>
    <p:sldId id="319" r:id="rId28"/>
    <p:sldId id="316" r:id="rId29"/>
    <p:sldId id="270" r:id="rId30"/>
    <p:sldId id="317" r:id="rId31"/>
    <p:sldId id="273" r:id="rId32"/>
    <p:sldId id="318"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4" r:id="rId55"/>
    <p:sldId id="345" r:id="rId56"/>
  </p:sldIdLst>
  <p:sldSz cx="9144000" cy="6858000" type="screen4x3"/>
  <p:notesSz cx="6858000" cy="9144000"/>
  <p:defaultTextStyle>
    <a:defPPr>
      <a:defRPr lang="zh-TW"/>
    </a:defPPr>
    <a:lvl1pPr algn="l" rtl="0" fontAlgn="base">
      <a:spcBef>
        <a:spcPct val="0"/>
      </a:spcBef>
      <a:spcAft>
        <a:spcPct val="0"/>
      </a:spcAft>
      <a:defRPr kumimoji="1" sz="1600" kern="1200">
        <a:solidFill>
          <a:schemeClr val="tx1"/>
        </a:solidFill>
        <a:latin typeface="Arial" charset="0"/>
        <a:ea typeface="新細明體" charset="-120"/>
        <a:cs typeface="+mn-cs"/>
      </a:defRPr>
    </a:lvl1pPr>
    <a:lvl2pPr marL="457200" algn="l" rtl="0" fontAlgn="base">
      <a:spcBef>
        <a:spcPct val="0"/>
      </a:spcBef>
      <a:spcAft>
        <a:spcPct val="0"/>
      </a:spcAft>
      <a:defRPr kumimoji="1" sz="1600" kern="1200">
        <a:solidFill>
          <a:schemeClr val="tx1"/>
        </a:solidFill>
        <a:latin typeface="Arial" charset="0"/>
        <a:ea typeface="新細明體" charset="-120"/>
        <a:cs typeface="+mn-cs"/>
      </a:defRPr>
    </a:lvl2pPr>
    <a:lvl3pPr marL="914400" algn="l" rtl="0" fontAlgn="base">
      <a:spcBef>
        <a:spcPct val="0"/>
      </a:spcBef>
      <a:spcAft>
        <a:spcPct val="0"/>
      </a:spcAft>
      <a:defRPr kumimoji="1" sz="1600" kern="1200">
        <a:solidFill>
          <a:schemeClr val="tx1"/>
        </a:solidFill>
        <a:latin typeface="Arial" charset="0"/>
        <a:ea typeface="新細明體" charset="-120"/>
        <a:cs typeface="+mn-cs"/>
      </a:defRPr>
    </a:lvl3pPr>
    <a:lvl4pPr marL="1371600" algn="l" rtl="0" fontAlgn="base">
      <a:spcBef>
        <a:spcPct val="0"/>
      </a:spcBef>
      <a:spcAft>
        <a:spcPct val="0"/>
      </a:spcAft>
      <a:defRPr kumimoji="1" sz="1600" kern="1200">
        <a:solidFill>
          <a:schemeClr val="tx1"/>
        </a:solidFill>
        <a:latin typeface="Arial" charset="0"/>
        <a:ea typeface="新細明體" charset="-120"/>
        <a:cs typeface="+mn-cs"/>
      </a:defRPr>
    </a:lvl4pPr>
    <a:lvl5pPr marL="1828800" algn="l" rtl="0" fontAlgn="base">
      <a:spcBef>
        <a:spcPct val="0"/>
      </a:spcBef>
      <a:spcAft>
        <a:spcPct val="0"/>
      </a:spcAft>
      <a:defRPr kumimoji="1" sz="1600" kern="1200">
        <a:solidFill>
          <a:schemeClr val="tx1"/>
        </a:solidFill>
        <a:latin typeface="Arial" charset="0"/>
        <a:ea typeface="新細明體" charset="-120"/>
        <a:cs typeface="+mn-cs"/>
      </a:defRPr>
    </a:lvl5pPr>
    <a:lvl6pPr marL="2286000" algn="l" defTabSz="914400" rtl="0" eaLnBrk="1" latinLnBrk="0" hangingPunct="1">
      <a:defRPr kumimoji="1" sz="1600" kern="1200">
        <a:solidFill>
          <a:schemeClr val="tx1"/>
        </a:solidFill>
        <a:latin typeface="Arial" charset="0"/>
        <a:ea typeface="新細明體" charset="-120"/>
        <a:cs typeface="+mn-cs"/>
      </a:defRPr>
    </a:lvl6pPr>
    <a:lvl7pPr marL="2743200" algn="l" defTabSz="914400" rtl="0" eaLnBrk="1" latinLnBrk="0" hangingPunct="1">
      <a:defRPr kumimoji="1" sz="1600" kern="1200">
        <a:solidFill>
          <a:schemeClr val="tx1"/>
        </a:solidFill>
        <a:latin typeface="Arial" charset="0"/>
        <a:ea typeface="新細明體" charset="-120"/>
        <a:cs typeface="+mn-cs"/>
      </a:defRPr>
    </a:lvl7pPr>
    <a:lvl8pPr marL="3200400" algn="l" defTabSz="914400" rtl="0" eaLnBrk="1" latinLnBrk="0" hangingPunct="1">
      <a:defRPr kumimoji="1" sz="1600" kern="1200">
        <a:solidFill>
          <a:schemeClr val="tx1"/>
        </a:solidFill>
        <a:latin typeface="Arial" charset="0"/>
        <a:ea typeface="新細明體" charset="-120"/>
        <a:cs typeface="+mn-cs"/>
      </a:defRPr>
    </a:lvl8pPr>
    <a:lvl9pPr marL="3657600" algn="l" defTabSz="914400" rtl="0" eaLnBrk="1" latinLnBrk="0" hangingPunct="1">
      <a:defRPr kumimoji="1" sz="1600"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FFCC"/>
    <a:srgbClr val="E1EEDE"/>
    <a:srgbClr val="CCFFCC"/>
    <a:srgbClr val="4D4D4D"/>
    <a:srgbClr val="CCECFF"/>
    <a:srgbClr val="C0C0C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1" autoAdjust="0"/>
    <p:restoredTop sz="94617" autoAdjust="0"/>
  </p:normalViewPr>
  <p:slideViewPr>
    <p:cSldViewPr>
      <p:cViewPr>
        <p:scale>
          <a:sx n="66" d="100"/>
          <a:sy n="66" d="100"/>
        </p:scale>
        <p:origin x="-1284" y="-48"/>
      </p:cViewPr>
      <p:guideLst>
        <p:guide orient="horz"/>
        <p:guide pos="2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85F2CF5F-AFDC-4071-8A90-647DAC806093}"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CDD8145-D584-4ED5-85A5-5D3696D8C163}"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4D728C1D-0DEF-40CB-8092-50B6F57BDA18}"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4BA50758-1F28-48EA-B9C3-95D58AA17E14}"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A7844727-569F-44BD-A153-40A15D4285D9}"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602F017-0561-418A-9623-EAC48C7966E3}"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3FF4EEDE-778F-4679-A8BE-71E84069C485}"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672D793E-8B5D-4899-8758-166C9A83CD49}"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28EAAE0A-EBE4-4505-800D-AF1AAB62EDA9}"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AC4D1222-89A3-4BCD-86A4-82315CBE2FDC}"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EF904BC4-C780-4290-84E3-33B0E5753997}"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C1ACBA66-32D5-41F5-95EC-DABBB21EDF89}"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D77CD7AE-878A-4BCE-A676-798075635FA0}"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141B4AA-9043-4EC3-B0A1-2C6E0B8490EE}"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301B1004-D53E-4C86-BEE1-0E7D77708D28}"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5F058B11-97AF-457A-BE83-3F8952F90552}" type="slidenum">
              <a:rPr lang="en-US" altLang="zh-TW"/>
              <a:pPr>
                <a:defRPr/>
              </a:pPr>
              <a:t>‹#›</a:t>
            </a:fld>
            <a:endParaRPr lang="en-US" altLang="zh-TW"/>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CBA64946-F4CE-4F0D-A86D-BCA3CF0B3F2E}" type="slidenum">
              <a:rPr lang="en-US" altLang="zh-TW"/>
              <a:pPr>
                <a:defRPr/>
              </a:pPr>
              <a:t>‹#›</a:t>
            </a:fld>
            <a:endParaRPr lang="en-US" altLang="zh-TW"/>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9097DEAA-6917-4390-B2CD-4E0C7953B392}" type="slidenum">
              <a:rPr lang="en-US" altLang="zh-TW"/>
              <a:pPr>
                <a:defRPr/>
              </a:pPr>
              <a:t>‹#›</a:t>
            </a:fld>
            <a:endParaRPr lang="en-US" altLang="zh-TW"/>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E92D9137-1B9B-4488-838D-88D928E05995}" type="slidenum">
              <a:rPr lang="en-US" altLang="zh-TW"/>
              <a:pPr>
                <a:defRPr/>
              </a:pPr>
              <a:t>‹#›</a:t>
            </a:fld>
            <a:endParaRPr lang="en-US" altLang="zh-TW"/>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28BB4B74-2690-4950-8B47-E94085D4F9B6}" type="slidenum">
              <a:rPr lang="en-US" altLang="zh-TW"/>
              <a:pPr>
                <a:defRPr/>
              </a:pPr>
              <a:t>‹#›</a:t>
            </a:fld>
            <a:endParaRPr lang="en-US" altLang="zh-TW"/>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4271748D-A6DC-4106-9951-4BC76C25829D}" type="slidenum">
              <a:rPr lang="en-US" altLang="zh-TW"/>
              <a:pPr>
                <a:defRPr/>
              </a:pPr>
              <a:t>‹#›</a:t>
            </a:fld>
            <a:endParaRPr lang="en-US" altLang="zh-TW"/>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1981468A-6B52-44A5-91FE-5027F5D5BFC2}"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7FCB06A-8081-4FFE-B9D6-4E72CA998AC7}" type="slidenum">
              <a:rPr lang="en-US" altLang="zh-TW"/>
              <a:pPr>
                <a:defRPr/>
              </a:pPr>
              <a:t>‹#›</a:t>
            </a:fld>
            <a:endParaRPr lang="en-US" altLang="zh-TW"/>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1D94A69A-7483-437D-97B9-95AD844B14FF}" type="slidenum">
              <a:rPr lang="en-US" altLang="zh-TW"/>
              <a:pPr>
                <a:defRPr/>
              </a:pPr>
              <a:t>‹#›</a:t>
            </a:fld>
            <a:endParaRPr lang="en-US" altLang="zh-TW"/>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18344F55-5094-4CCA-8FD7-FC6C82E80F0A}" type="slidenum">
              <a:rPr lang="en-US" altLang="zh-TW"/>
              <a:pPr>
                <a:defRPr/>
              </a:pPr>
              <a:t>‹#›</a:t>
            </a:fld>
            <a:endParaRPr lang="en-US" altLang="zh-TW"/>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F84AA950-C8B7-4346-A44C-DBF703D6342F}" type="slidenum">
              <a:rPr lang="en-US" altLang="zh-TW"/>
              <a:pPr>
                <a:defRPr/>
              </a:pPr>
              <a:t>‹#›</a:t>
            </a:fld>
            <a:endParaRPr lang="en-US" altLang="zh-TW"/>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C07157F9-4834-42D0-8EDC-3279D0895A15}" type="slidenum">
              <a:rPr lang="en-US" altLang="zh-TW"/>
              <a:pPr>
                <a:defRPr/>
              </a:pPr>
              <a:t>‹#›</a:t>
            </a:fld>
            <a:endParaRPr lang="en-US" altLang="zh-TW"/>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DDF0A51F-361A-400E-BF23-2A4B20AF8B4D}" type="slidenum">
              <a:rPr lang="en-US" altLang="zh-TW"/>
              <a:pPr>
                <a:defRPr/>
              </a:pPr>
              <a:t>‹#›</a:t>
            </a:fld>
            <a:endParaRPr lang="en-US" altLang="zh-TW"/>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nvGrpSpPr>
          <p:cNvPr id="5" name="Group 32"/>
          <p:cNvGrpSpPr>
            <a:grpSpLocks/>
          </p:cNvGrpSpPr>
          <p:nvPr/>
        </p:nvGrpSpPr>
        <p:grpSpPr bwMode="auto">
          <a:xfrm>
            <a:off x="6942138" y="5105400"/>
            <a:ext cx="2238375" cy="2005013"/>
            <a:chOff x="2810256" y="4943398"/>
            <a:chExt cx="2238442" cy="2005669"/>
          </a:xfrm>
        </p:grpSpPr>
        <p:sp>
          <p:nvSpPr>
            <p:cNvPr id="6"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7"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8"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9"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10"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sp>
        <p:nvSpPr>
          <p:cNvPr id="2" name="Title 1"/>
          <p:cNvSpPr>
            <a:spLocks noGrp="1"/>
          </p:cNvSpPr>
          <p:nvPr>
            <p:ph type="ctrTitle"/>
          </p:nvPr>
        </p:nvSpPr>
        <p:spPr>
          <a:xfrm>
            <a:off x="2914650" y="1600200"/>
            <a:ext cx="5238750" cy="1600200"/>
          </a:xfrm>
        </p:spPr>
        <p:txBody>
          <a:bodyPr anchor="t"/>
          <a:lstStyle/>
          <a:p>
            <a:r>
              <a:rPr lang="zh-TW" altLang="en-US" smtClean="0"/>
              <a:t>按一下以編輯母片標題樣式</a:t>
            </a:r>
            <a:endParaRPr/>
          </a:p>
        </p:txBody>
      </p:sp>
      <p:sp>
        <p:nvSpPr>
          <p:cNvPr id="3" name="Subtitle 2"/>
          <p:cNvSpPr>
            <a:spLocks noGrp="1"/>
          </p:cNvSpPr>
          <p:nvPr>
            <p:ph type="subTitle" idx="1"/>
          </p:nvPr>
        </p:nvSpPr>
        <p:spPr>
          <a:xfrm>
            <a:off x="3317502" y="3276600"/>
            <a:ext cx="4433047" cy="685800"/>
          </a:xfrm>
        </p:spPr>
        <p:txBody>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a:p>
        </p:txBody>
      </p:sp>
      <p:sp>
        <p:nvSpPr>
          <p:cNvPr id="11" name="Date Placeholder 3"/>
          <p:cNvSpPr>
            <a:spLocks noGrp="1"/>
          </p:cNvSpPr>
          <p:nvPr>
            <p:ph type="dt" sz="half" idx="10"/>
          </p:nvPr>
        </p:nvSpPr>
        <p:spPr>
          <a:xfrm>
            <a:off x="457200" y="6529388"/>
            <a:ext cx="2133600" cy="255587"/>
          </a:xfrm>
        </p:spPr>
        <p:txBody>
          <a:bodyPr/>
          <a:lstStyle>
            <a:lvl1pPr algn="l">
              <a:defRPr/>
            </a:lvl1pPr>
          </a:lstStyle>
          <a:p>
            <a:pPr>
              <a:defRPr/>
            </a:pPr>
            <a:fld id="{53715D0B-670E-48CE-A986-92B13E89E786}"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12" name="Footer Placeholder 4"/>
          <p:cNvSpPr>
            <a:spLocks noGrp="1"/>
          </p:cNvSpPr>
          <p:nvPr>
            <p:ph type="ftr" sz="quarter" idx="11"/>
          </p:nvPr>
        </p:nvSpPr>
        <p:spPr>
          <a:xfrm>
            <a:off x="457200" y="6264275"/>
            <a:ext cx="5829300" cy="255588"/>
          </a:xfrm>
        </p:spPr>
        <p:txBody>
          <a:bodyPr/>
          <a:lstStyle>
            <a:lvl1pPr algn="l">
              <a:defRPr/>
            </a:lvl1pPr>
          </a:lstStyle>
          <a:p>
            <a:pPr>
              <a:defRPr/>
            </a:pPr>
            <a:r>
              <a:rPr lang="zh-CN" altLang="en-US" smtClean="0">
                <a:solidFill>
                  <a:srgbClr val="39378D">
                    <a:lumMod val="75000"/>
                  </a:srgbClr>
                </a:solidFill>
              </a:rPr>
              <a:t>消费者行为的异质性与动态性</a:t>
            </a:r>
            <a:endParaRPr lang="zh-TW" altLang="en-US">
              <a:solidFill>
                <a:srgbClr val="39378D">
                  <a:lumMod val="75000"/>
                </a:srgbClr>
              </a:solidFill>
            </a:endParaRPr>
          </a:p>
        </p:txBody>
      </p:sp>
      <p:sp>
        <p:nvSpPr>
          <p:cNvPr id="13" name="Slide Number Placeholder 5"/>
          <p:cNvSpPr>
            <a:spLocks noGrp="1"/>
          </p:cNvSpPr>
          <p:nvPr>
            <p:ph type="sldNum" sz="quarter" idx="12"/>
          </p:nvPr>
        </p:nvSpPr>
        <p:spPr/>
        <p:txBody>
          <a:bodyPr/>
          <a:lstStyle>
            <a:lvl1pPr>
              <a:defRPr/>
            </a:lvl1pPr>
          </a:lstStyle>
          <a:p>
            <a:pPr>
              <a:defRPr/>
            </a:pPr>
            <a:fld id="{733B8145-EDD7-49E9-87B4-DC1D6CBEFBC7}" type="slidenum">
              <a:rPr lang="zh-TW" altLang="en-US">
                <a:solidFill>
                  <a:prstClr val="black">
                    <a:lumMod val="75000"/>
                    <a:lumOff val="25000"/>
                    <a:alpha val="40000"/>
                  </a:prstClr>
                </a:solidFill>
              </a:rPr>
              <a:pPr>
                <a:defRPr/>
              </a:pPr>
              <a:t>‹#›</a:t>
            </a:fld>
            <a:endParaRPr lang="zh-TW" altLang="en-US" dirty="0">
              <a:solidFill>
                <a:prstClr val="black">
                  <a:lumMod val="75000"/>
                  <a:lumOff val="25000"/>
                  <a:alpha val="40000"/>
                </a:prstClr>
              </a:solidFill>
            </a:endParaRPr>
          </a:p>
        </p:txBody>
      </p:sp>
    </p:spTree>
    <p:extLst>
      <p:ext uri="{BB962C8B-B14F-4D97-AF65-F5344CB8AC3E}">
        <p14:creationId xmlns:p14="http://schemas.microsoft.com/office/powerpoint/2010/main" val="3153856321"/>
      </p:ext>
    </p:extLst>
  </p:cSld>
  <p:clrMapOvr>
    <a:masterClrMapping/>
  </p:clrMapOvr>
  <p:transition spd="slow" advTm="2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9"/>
          <p:cNvGrpSpPr>
            <a:grpSpLocks/>
          </p:cNvGrpSpPr>
          <p:nvPr userDrawn="1"/>
        </p:nvGrpSpPr>
        <p:grpSpPr bwMode="auto">
          <a:xfrm>
            <a:off x="2000250" y="6429375"/>
            <a:ext cx="6286500" cy="38100"/>
            <a:chOff x="2000232" y="6429396"/>
            <a:chExt cx="6286544" cy="38186"/>
          </a:xfrm>
        </p:grpSpPr>
        <p:cxnSp>
          <p:nvCxnSpPr>
            <p:cNvPr id="5" name="直線接點 4"/>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lvl1pPr>
              <a:defRPr sz="3600">
                <a:solidFill>
                  <a:schemeClr val="accent1">
                    <a:lumMod val="75000"/>
                  </a:schemeClr>
                </a:solidFill>
                <a:ea typeface="金梅毛行書" pitchFamily="49" charset="-120"/>
              </a:defRPr>
            </a:lvl1pPr>
          </a:lstStyle>
          <a:p>
            <a:r>
              <a:rPr lang="zh-TW" altLang="en-US" dirty="0" smtClean="0"/>
              <a:t>按一下以編輯母片標題樣式</a:t>
            </a:r>
            <a:endParaRPr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3"/>
          <p:cNvSpPr>
            <a:spLocks noGrp="1"/>
          </p:cNvSpPr>
          <p:nvPr>
            <p:ph type="dt" sz="half" idx="10"/>
          </p:nvPr>
        </p:nvSpPr>
        <p:spPr/>
        <p:txBody>
          <a:bodyPr/>
          <a:lstStyle>
            <a:lvl1pPr>
              <a:defRPr/>
            </a:lvl1pPr>
          </a:lstStyle>
          <a:p>
            <a:pPr>
              <a:defRPr/>
            </a:pPr>
            <a:fld id="{2D3F2167-FA37-402A-88CA-A88EBBF740E1}"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8" name="Footer Placeholder 4"/>
          <p:cNvSpPr>
            <a:spLocks noGrp="1"/>
          </p:cNvSpPr>
          <p:nvPr>
            <p:ph type="ftr" sz="quarter" idx="11"/>
          </p:nvPr>
        </p:nvSpPr>
        <p:spPr/>
        <p:txBody>
          <a:bodyPr/>
          <a:lstStyle>
            <a:lvl1pPr>
              <a:defRPr>
                <a:solidFill>
                  <a:schemeClr val="accent5">
                    <a:lumMod val="75000"/>
                  </a:schemeClr>
                </a:solidFill>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04FD3F47-BBB4-4168-8F3D-FF883879381D}" type="slidenum">
              <a:rPr lang="zh-TW" altLang="en-US">
                <a:solidFill>
                  <a:prstClr val="black">
                    <a:lumMod val="75000"/>
                    <a:lumOff val="25000"/>
                    <a:alpha val="40000"/>
                  </a:prstClr>
                </a:solidFill>
              </a:rPr>
              <a:pPr>
                <a:defRPr/>
              </a:pPr>
              <a:t>‹#›</a:t>
            </a:fld>
            <a:endParaRPr lang="zh-TW" altLang="en-US" dirty="0">
              <a:solidFill>
                <a:prstClr val="black">
                  <a:lumMod val="75000"/>
                  <a:lumOff val="25000"/>
                  <a:alpha val="40000"/>
                </a:prstClr>
              </a:solidFill>
            </a:endParaRPr>
          </a:p>
        </p:txBody>
      </p:sp>
    </p:spTree>
    <p:extLst>
      <p:ext uri="{BB962C8B-B14F-4D97-AF65-F5344CB8AC3E}">
        <p14:creationId xmlns:p14="http://schemas.microsoft.com/office/powerpoint/2010/main" val="3671853831"/>
      </p:ext>
    </p:extLst>
  </p:cSld>
  <p:clrMapOvr>
    <a:masterClrMapping/>
  </p:clrMapOvr>
  <p:transition spd="slow" advTm="2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區段標題">
    <p:spTree>
      <p:nvGrpSpPr>
        <p:cNvPr id="1" name=""/>
        <p:cNvGrpSpPr/>
        <p:nvPr/>
      </p:nvGrpSpPr>
      <p:grpSpPr>
        <a:xfrm>
          <a:off x="0" y="0"/>
          <a:ext cx="0" cy="0"/>
          <a:chOff x="0" y="0"/>
          <a:chExt cx="0" cy="0"/>
        </a:xfrm>
      </p:grpSpPr>
      <p:sp>
        <p:nvSpPr>
          <p:cNvPr id="4"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pic>
        <p:nvPicPr>
          <p:cNvPr id="5" name="圖片 14" descr="TIMS_logo.emf"/>
          <p:cNvPicPr>
            <a:picLocks noChangeAspect="1"/>
          </p:cNvPicPr>
          <p:nvPr userDrawn="1"/>
        </p:nvPicPr>
        <p:blipFill>
          <a:blip r:embed="rId2" cstate="print"/>
          <a:srcRect/>
          <a:stretch>
            <a:fillRect/>
          </a:stretch>
        </p:blipFill>
        <p:spPr bwMode="auto">
          <a:xfrm>
            <a:off x="8570913" y="5921375"/>
            <a:ext cx="573087" cy="936625"/>
          </a:xfrm>
          <a:prstGeom prst="rect">
            <a:avLst/>
          </a:prstGeom>
          <a:noFill/>
          <a:ln w="9525">
            <a:noFill/>
            <a:miter lim="800000"/>
            <a:headEnd/>
            <a:tailEnd/>
          </a:ln>
        </p:spPr>
      </p:pic>
      <p:sp>
        <p:nvSpPr>
          <p:cNvPr id="2" name="Title 1"/>
          <p:cNvSpPr>
            <a:spLocks noGrp="1"/>
          </p:cNvSpPr>
          <p:nvPr>
            <p:ph type="title"/>
          </p:nvPr>
        </p:nvSpPr>
        <p:spPr>
          <a:xfrm>
            <a:off x="1219200" y="2538413"/>
            <a:ext cx="6665913" cy="1362075"/>
          </a:xfrm>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3" name="Text Placeholder 2"/>
          <p:cNvSpPr>
            <a:spLocks noGrp="1"/>
          </p:cNvSpPr>
          <p:nvPr>
            <p:ph type="body" idx="1"/>
          </p:nvPr>
        </p:nvSpPr>
        <p:spPr>
          <a:xfrm>
            <a:off x="3352799" y="3910013"/>
            <a:ext cx="4532313" cy="814387"/>
          </a:xfrm>
        </p:spPr>
        <p:txBody>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6" name="Date Placeholder 3"/>
          <p:cNvSpPr>
            <a:spLocks noGrp="1"/>
          </p:cNvSpPr>
          <p:nvPr>
            <p:ph type="dt" sz="half" idx="10"/>
          </p:nvPr>
        </p:nvSpPr>
        <p:spPr>
          <a:xfrm>
            <a:off x="457200" y="6526213"/>
            <a:ext cx="2133600" cy="255587"/>
          </a:xfrm>
        </p:spPr>
        <p:txBody>
          <a:bodyPr/>
          <a:lstStyle>
            <a:lvl1pPr algn="l">
              <a:defRPr/>
            </a:lvl1pPr>
          </a:lstStyle>
          <a:p>
            <a:pPr>
              <a:defRPr/>
            </a:pPr>
            <a:fld id="{96CE338E-9CBE-4E3C-965B-9EB9C393CE4B}"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7" name="Footer Placeholder 4"/>
          <p:cNvSpPr>
            <a:spLocks noGrp="1"/>
          </p:cNvSpPr>
          <p:nvPr>
            <p:ph type="ftr" sz="quarter" idx="11"/>
          </p:nvPr>
        </p:nvSpPr>
        <p:spPr>
          <a:xfrm>
            <a:off x="457200" y="6261100"/>
            <a:ext cx="6043613" cy="255588"/>
          </a:xfrm>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382F91C2-CBC8-443A-8167-87026CBD0FE1}"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2893919221"/>
      </p:ext>
    </p:extLst>
  </p:cSld>
  <p:clrMapOvr>
    <a:masterClrMapping/>
  </p:clrMapOvr>
  <p:transition spd="slow" advTm="2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grpSp>
        <p:nvGrpSpPr>
          <p:cNvPr id="5" name="群組 11"/>
          <p:cNvGrpSpPr>
            <a:grpSpLocks/>
          </p:cNvGrpSpPr>
          <p:nvPr userDrawn="1"/>
        </p:nvGrpSpPr>
        <p:grpSpPr bwMode="auto">
          <a:xfrm>
            <a:off x="2000250" y="6429375"/>
            <a:ext cx="6286500" cy="38100"/>
            <a:chOff x="2000232" y="6429396"/>
            <a:chExt cx="6286544" cy="38186"/>
          </a:xfrm>
        </p:grpSpPr>
        <p:cxnSp>
          <p:nvCxnSpPr>
            <p:cNvPr id="6" name="直線接點 5"/>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19199" y="76200"/>
            <a:ext cx="6803679" cy="1371600"/>
          </a:xfrm>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3" name="Content Placeholder 2"/>
          <p:cNvSpPr>
            <a:spLocks noGrp="1"/>
          </p:cNvSpPr>
          <p:nvPr>
            <p:ph sz="half" idx="1"/>
          </p:nvPr>
        </p:nvSpPr>
        <p:spPr>
          <a:xfrm>
            <a:off x="1737360" y="1755648"/>
            <a:ext cx="3063240" cy="4394327"/>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Content Placeholder 3"/>
          <p:cNvSpPr>
            <a:spLocks noGrp="1"/>
          </p:cNvSpPr>
          <p:nvPr>
            <p:ph sz="half" idx="2"/>
          </p:nvPr>
        </p:nvSpPr>
        <p:spPr>
          <a:xfrm>
            <a:off x="4959638" y="1755648"/>
            <a:ext cx="3063240" cy="4394327"/>
          </a:xfrm>
        </p:spPr>
        <p:txBody>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8" name="Date Placeholder 4"/>
          <p:cNvSpPr>
            <a:spLocks noGrp="1"/>
          </p:cNvSpPr>
          <p:nvPr>
            <p:ph type="dt" sz="half" idx="10"/>
          </p:nvPr>
        </p:nvSpPr>
        <p:spPr/>
        <p:txBody>
          <a:bodyPr/>
          <a:lstStyle>
            <a:lvl1pPr>
              <a:defRPr/>
            </a:lvl1pPr>
          </a:lstStyle>
          <a:p>
            <a:pPr>
              <a:defRPr/>
            </a:pPr>
            <a:fld id="{EECD7E08-8275-4973-A124-25E4E924E888}"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9" name="Footer Placeholder 5"/>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E01F0718-64CE-401F-B4BF-40402714C254}" type="slidenum">
              <a:rPr lang="zh-TW" altLang="en-US">
                <a:solidFill>
                  <a:prstClr val="black">
                    <a:lumMod val="75000"/>
                    <a:lumOff val="25000"/>
                    <a:alpha val="40000"/>
                  </a:prstClr>
                </a:solidFill>
              </a:rPr>
              <a:pPr>
                <a:defRPr/>
              </a:pPr>
              <a:t>‹#›</a:t>
            </a:fld>
            <a:endParaRPr lang="zh-TW" altLang="en-US" dirty="0">
              <a:solidFill>
                <a:prstClr val="black">
                  <a:lumMod val="75000"/>
                  <a:lumOff val="25000"/>
                  <a:alpha val="40000"/>
                </a:prstClr>
              </a:solidFill>
            </a:endParaRPr>
          </a:p>
        </p:txBody>
      </p:sp>
    </p:spTree>
    <p:extLst>
      <p:ext uri="{BB962C8B-B14F-4D97-AF65-F5344CB8AC3E}">
        <p14:creationId xmlns:p14="http://schemas.microsoft.com/office/powerpoint/2010/main" val="2362665403"/>
      </p:ext>
    </p:extLst>
  </p:cSld>
  <p:clrMapOvr>
    <a:masterClrMapping/>
  </p:clrMapOvr>
  <p:transition spd="slow" advTm="2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8"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nvGrpSpPr>
          <p:cNvPr id="9" name="群組 15"/>
          <p:cNvGrpSpPr>
            <a:grpSpLocks/>
          </p:cNvGrpSpPr>
          <p:nvPr userDrawn="1"/>
        </p:nvGrpSpPr>
        <p:grpSpPr bwMode="auto">
          <a:xfrm>
            <a:off x="2000250" y="6429375"/>
            <a:ext cx="6286500" cy="38100"/>
            <a:chOff x="2000232" y="6429396"/>
            <a:chExt cx="6286544" cy="38186"/>
          </a:xfrm>
        </p:grpSpPr>
        <p:cxnSp>
          <p:nvCxnSpPr>
            <p:cNvPr id="10" name="直線接點 9"/>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5073938" y="1722279"/>
            <a:ext cx="2834640" cy="639762"/>
          </a:xfrm>
        </p:spPr>
        <p:txBody>
          <a:bodyPr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 name="Title 1"/>
          <p:cNvSpPr>
            <a:spLocks noGrp="1"/>
          </p:cNvSpPr>
          <p:nvPr>
            <p:ph type="title"/>
          </p:nvPr>
        </p:nvSpPr>
        <p:spPr>
          <a:xfrm>
            <a:off x="1219199" y="76200"/>
            <a:ext cx="6803679" cy="1371600"/>
          </a:xfrm>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4" name="Content Placeholder 3"/>
          <p:cNvSpPr>
            <a:spLocks noGrp="1"/>
          </p:cNvSpPr>
          <p:nvPr>
            <p:ph sz="half" idx="2"/>
          </p:nvPr>
        </p:nvSpPr>
        <p:spPr>
          <a:xfrm>
            <a:off x="1737360" y="2590799"/>
            <a:ext cx="3063240" cy="3535363"/>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6" name="Content Placeholder 5"/>
          <p:cNvSpPr>
            <a:spLocks noGrp="1"/>
          </p:cNvSpPr>
          <p:nvPr>
            <p:ph sz="quarter" idx="4"/>
          </p:nvPr>
        </p:nvSpPr>
        <p:spPr>
          <a:xfrm>
            <a:off x="4959638" y="2590799"/>
            <a:ext cx="3063240" cy="3535363"/>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12" name="Date Placeholder 6"/>
          <p:cNvSpPr>
            <a:spLocks noGrp="1"/>
          </p:cNvSpPr>
          <p:nvPr>
            <p:ph type="dt" sz="half" idx="10"/>
          </p:nvPr>
        </p:nvSpPr>
        <p:spPr/>
        <p:txBody>
          <a:bodyPr/>
          <a:lstStyle>
            <a:lvl1pPr>
              <a:defRPr/>
            </a:lvl1pPr>
          </a:lstStyle>
          <a:p>
            <a:pPr>
              <a:defRPr/>
            </a:pPr>
            <a:fld id="{6F676535-DE1F-40D7-A804-973F974E4140}"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13" name="Footer Placeholder 7"/>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14" name="Slide Number Placeholder 8"/>
          <p:cNvSpPr>
            <a:spLocks noGrp="1"/>
          </p:cNvSpPr>
          <p:nvPr>
            <p:ph type="sldNum" sz="quarter" idx="12"/>
          </p:nvPr>
        </p:nvSpPr>
        <p:spPr/>
        <p:txBody>
          <a:bodyPr/>
          <a:lstStyle>
            <a:lvl1pPr>
              <a:defRPr/>
            </a:lvl1pPr>
          </a:lstStyle>
          <a:p>
            <a:pPr>
              <a:defRPr/>
            </a:pPr>
            <a:fld id="{8AC42057-72F4-4C39-AAA4-3CAB175CE696}"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317755223"/>
      </p:ext>
    </p:extLst>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31A0363D-A8A4-43FB-B340-F9966B185AFE}" type="slidenum">
              <a:rPr lang="en-US" altLang="zh-TW"/>
              <a:pPr>
                <a:defRPr/>
              </a:pPr>
              <a:t>‹#›</a:t>
            </a:fld>
            <a:endParaRPr lang="en-US" altLang="zh-TW"/>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3" name="Group 5"/>
          <p:cNvGrpSpPr>
            <a:grpSpLocks/>
          </p:cNvGrpSpPr>
          <p:nvPr/>
        </p:nvGrpSpPr>
        <p:grpSpPr bwMode="auto">
          <a:xfrm>
            <a:off x="7339013" y="5311775"/>
            <a:ext cx="1838325" cy="1533525"/>
            <a:chOff x="7339001" y="5311513"/>
            <a:chExt cx="1837944" cy="1533602"/>
          </a:xfrm>
        </p:grpSpPr>
        <p:sp>
          <p:nvSpPr>
            <p:cNvPr id="4"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5"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6"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grpSp>
        <p:nvGrpSpPr>
          <p:cNvPr id="7" name="群組 17"/>
          <p:cNvGrpSpPr>
            <a:grpSpLocks/>
          </p:cNvGrpSpPr>
          <p:nvPr userDrawn="1"/>
        </p:nvGrpSpPr>
        <p:grpSpPr bwMode="auto">
          <a:xfrm>
            <a:off x="2000250" y="6429375"/>
            <a:ext cx="6286500" cy="38100"/>
            <a:chOff x="2000232" y="6429396"/>
            <a:chExt cx="6286544" cy="38186"/>
          </a:xfrm>
        </p:grpSpPr>
        <p:cxnSp>
          <p:nvCxnSpPr>
            <p:cNvPr id="8" name="直線接點 7"/>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10" name="Date Placeholder 2"/>
          <p:cNvSpPr>
            <a:spLocks noGrp="1"/>
          </p:cNvSpPr>
          <p:nvPr>
            <p:ph type="dt" sz="half" idx="10"/>
          </p:nvPr>
        </p:nvSpPr>
        <p:spPr/>
        <p:txBody>
          <a:bodyPr/>
          <a:lstStyle>
            <a:lvl1pPr>
              <a:defRPr/>
            </a:lvl1pPr>
          </a:lstStyle>
          <a:p>
            <a:pPr>
              <a:defRPr/>
            </a:pPr>
            <a:fld id="{8E7D10AC-EDFF-48F6-B8FA-F0D8FEA8F8B2}"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11" name="Footer Placeholder 3"/>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12" name="Slide Number Placeholder 4"/>
          <p:cNvSpPr>
            <a:spLocks noGrp="1"/>
          </p:cNvSpPr>
          <p:nvPr>
            <p:ph type="sldNum" sz="quarter" idx="12"/>
          </p:nvPr>
        </p:nvSpPr>
        <p:spPr/>
        <p:txBody>
          <a:bodyPr/>
          <a:lstStyle>
            <a:lvl1pPr>
              <a:defRPr/>
            </a:lvl1pPr>
          </a:lstStyle>
          <a:p>
            <a:pPr>
              <a:defRPr/>
            </a:pPr>
            <a:fld id="{990BB355-B523-496C-A4D7-B20BAF87589F}"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4117557819"/>
      </p:ext>
    </p:extLst>
  </p:cSld>
  <p:clrMapOvr>
    <a:masterClrMapping/>
  </p:clrMapOvr>
  <p:transition spd="slow" advTm="2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2" name="Group 7"/>
          <p:cNvGrpSpPr>
            <a:grpSpLocks/>
          </p:cNvGrpSpPr>
          <p:nvPr/>
        </p:nvGrpSpPr>
        <p:grpSpPr bwMode="auto">
          <a:xfrm>
            <a:off x="7339013" y="5311775"/>
            <a:ext cx="1838325" cy="1533525"/>
            <a:chOff x="7339001" y="5311513"/>
            <a:chExt cx="1837944" cy="1533602"/>
          </a:xfrm>
        </p:grpSpPr>
        <p:sp>
          <p:nvSpPr>
            <p:cNvPr id="3"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4"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sp>
          <p:nvSpPr>
            <p:cNvPr id="5"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sp>
        <p:nvSpPr>
          <p:cNvPr id="6" name="Date Placeholder 1"/>
          <p:cNvSpPr>
            <a:spLocks noGrp="1"/>
          </p:cNvSpPr>
          <p:nvPr>
            <p:ph type="dt" sz="half" idx="10"/>
          </p:nvPr>
        </p:nvSpPr>
        <p:spPr/>
        <p:txBody>
          <a:bodyPr/>
          <a:lstStyle>
            <a:lvl1pPr>
              <a:defRPr/>
            </a:lvl1pPr>
          </a:lstStyle>
          <a:p>
            <a:pPr>
              <a:defRPr/>
            </a:pPr>
            <a:fld id="{3E7137F7-8A27-49AB-A3F3-987F5654E9F0}"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7" name="Footer Placeholder 2"/>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8" name="Slide Number Placeholder 3"/>
          <p:cNvSpPr>
            <a:spLocks noGrp="1"/>
          </p:cNvSpPr>
          <p:nvPr>
            <p:ph type="sldNum" sz="quarter" idx="12"/>
          </p:nvPr>
        </p:nvSpPr>
        <p:spPr/>
        <p:txBody>
          <a:bodyPr/>
          <a:lstStyle>
            <a:lvl1pPr>
              <a:defRPr/>
            </a:lvl1pPr>
          </a:lstStyle>
          <a:p>
            <a:pPr>
              <a:defRPr/>
            </a:pPr>
            <a:fld id="{D81E3BF5-D24A-4D51-97F8-9789A05BE395}"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3976913940"/>
      </p:ext>
    </p:extLst>
  </p:cSld>
  <p:clrMapOvr>
    <a:masterClrMapping/>
  </p:clrMapOvr>
  <p:transition spd="slow" advTm="2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5" name="群組 11"/>
          <p:cNvGrpSpPr>
            <a:grpSpLocks/>
          </p:cNvGrpSpPr>
          <p:nvPr userDrawn="1"/>
        </p:nvGrpSpPr>
        <p:grpSpPr bwMode="auto">
          <a:xfrm>
            <a:off x="2000250" y="6429375"/>
            <a:ext cx="6286500" cy="38100"/>
            <a:chOff x="2000232" y="6429396"/>
            <a:chExt cx="6286544" cy="38186"/>
          </a:xfrm>
        </p:grpSpPr>
        <p:cxnSp>
          <p:nvCxnSpPr>
            <p:cNvPr id="6" name="直線接點 5"/>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4800600" y="649941"/>
            <a:ext cx="3886200" cy="5486400"/>
          </a:xfrm>
        </p:spPr>
        <p:txBody>
          <a:bodyPr/>
          <a:lstStyle>
            <a:lvl1pPr>
              <a:defRPr sz="22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4" name="Text Placeholder 3"/>
          <p:cNvSpPr>
            <a:spLocks noGrp="1"/>
          </p:cNvSpPr>
          <p:nvPr>
            <p:ph type="body" sz="half" idx="2"/>
          </p:nvPr>
        </p:nvSpPr>
        <p:spPr>
          <a:xfrm>
            <a:off x="1815353" y="2516841"/>
            <a:ext cx="2514600" cy="2743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zh-TW" altLang="en-US" smtClean="0"/>
              <a:t>按一下以編輯母片標題樣式</a:t>
            </a:r>
            <a:endParaRPr/>
          </a:p>
        </p:txBody>
      </p:sp>
      <p:sp>
        <p:nvSpPr>
          <p:cNvPr id="8" name="Date Placeholder 4"/>
          <p:cNvSpPr>
            <a:spLocks noGrp="1"/>
          </p:cNvSpPr>
          <p:nvPr>
            <p:ph type="dt" sz="half" idx="10"/>
          </p:nvPr>
        </p:nvSpPr>
        <p:spPr/>
        <p:txBody>
          <a:bodyPr/>
          <a:lstStyle>
            <a:lvl1pPr>
              <a:defRPr/>
            </a:lvl1pPr>
          </a:lstStyle>
          <a:p>
            <a:pPr>
              <a:defRPr/>
            </a:pPr>
            <a:fld id="{C34F4509-683B-4814-B48C-2A0D8D39C208}"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9" name="Footer Placeholder 5"/>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10" name="Slide Number Placeholder 6"/>
          <p:cNvSpPr>
            <a:spLocks noGrp="1"/>
          </p:cNvSpPr>
          <p:nvPr>
            <p:ph type="sldNum" sz="quarter" idx="12"/>
          </p:nvPr>
        </p:nvSpPr>
        <p:spPr/>
        <p:txBody>
          <a:bodyPr/>
          <a:lstStyle>
            <a:lvl1pPr>
              <a:defRPr/>
            </a:lvl1pPr>
          </a:lstStyle>
          <a:p>
            <a:pPr>
              <a:defRPr/>
            </a:pPr>
            <a:fld id="{5479B318-BCB8-4EC7-9AC8-67A367912B72}"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1669288296"/>
      </p:ext>
    </p:extLst>
  </p:cSld>
  <p:clrMapOvr>
    <a:masterClrMapping/>
  </p:clrMapOvr>
  <p:transition spd="slow" advTm="2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grpSp>
        <p:nvGrpSpPr>
          <p:cNvPr id="6" name="群組 14"/>
          <p:cNvGrpSpPr>
            <a:grpSpLocks/>
          </p:cNvGrpSpPr>
          <p:nvPr userDrawn="1"/>
        </p:nvGrpSpPr>
        <p:grpSpPr bwMode="auto">
          <a:xfrm>
            <a:off x="2000250" y="6429375"/>
            <a:ext cx="6286500" cy="38100"/>
            <a:chOff x="2000232" y="6429396"/>
            <a:chExt cx="6286544" cy="38186"/>
          </a:xfrm>
        </p:grpSpPr>
        <p:cxnSp>
          <p:nvCxnSpPr>
            <p:cNvPr id="7" name="直線接點 6"/>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zh-TW" altLang="en-US" smtClean="0"/>
              <a:t>按一下以編輯母片標題樣式</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noProof="0"/>
          </a:p>
        </p:txBody>
      </p:sp>
      <p:sp>
        <p:nvSpPr>
          <p:cNvPr id="4" name="Text Placeholder 3"/>
          <p:cNvSpPr>
            <a:spLocks noGrp="1"/>
          </p:cNvSpPr>
          <p:nvPr>
            <p:ph type="body" sz="half" idx="2"/>
          </p:nvPr>
        </p:nvSpPr>
        <p:spPr>
          <a:xfrm>
            <a:off x="1819656" y="2514600"/>
            <a:ext cx="2514600" cy="2743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9" name="Date Placeholder 4"/>
          <p:cNvSpPr>
            <a:spLocks noGrp="1"/>
          </p:cNvSpPr>
          <p:nvPr>
            <p:ph type="dt" sz="half" idx="10"/>
          </p:nvPr>
        </p:nvSpPr>
        <p:spPr/>
        <p:txBody>
          <a:bodyPr/>
          <a:lstStyle>
            <a:lvl1pPr>
              <a:defRPr/>
            </a:lvl1pPr>
          </a:lstStyle>
          <a:p>
            <a:pPr>
              <a:defRPr/>
            </a:pPr>
            <a:fld id="{27CEA492-8730-4318-8462-6AD4AEED9587}"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10" name="Footer Placeholder 5"/>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11" name="Slide Number Placeholder 6"/>
          <p:cNvSpPr>
            <a:spLocks noGrp="1"/>
          </p:cNvSpPr>
          <p:nvPr>
            <p:ph type="sldNum" sz="quarter" idx="12"/>
          </p:nvPr>
        </p:nvSpPr>
        <p:spPr/>
        <p:txBody>
          <a:bodyPr/>
          <a:lstStyle>
            <a:lvl1pPr>
              <a:defRPr/>
            </a:lvl1pPr>
          </a:lstStyle>
          <a:p>
            <a:pPr>
              <a:defRPr/>
            </a:pPr>
            <a:fld id="{2AA54131-9AD1-4640-9496-4695CCE857C0}"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3380620059"/>
      </p:ext>
    </p:extLst>
  </p:cSld>
  <p:clrMapOvr>
    <a:masterClrMapping/>
  </p:clrMapOvr>
  <p:transition spd="slow" advTm="2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4" name="群組 11"/>
          <p:cNvGrpSpPr>
            <a:grpSpLocks/>
          </p:cNvGrpSpPr>
          <p:nvPr userDrawn="1"/>
        </p:nvGrpSpPr>
        <p:grpSpPr bwMode="auto">
          <a:xfrm>
            <a:off x="2000250" y="6429375"/>
            <a:ext cx="6286500" cy="38100"/>
            <a:chOff x="2000232" y="6429396"/>
            <a:chExt cx="6286544" cy="38186"/>
          </a:xfrm>
        </p:grpSpPr>
        <p:cxnSp>
          <p:nvCxnSpPr>
            <p:cNvPr id="5" name="直線接點 4"/>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3"/>
          <p:cNvSpPr>
            <a:spLocks noGrp="1"/>
          </p:cNvSpPr>
          <p:nvPr>
            <p:ph type="dt" sz="half" idx="10"/>
          </p:nvPr>
        </p:nvSpPr>
        <p:spPr/>
        <p:txBody>
          <a:bodyPr/>
          <a:lstStyle>
            <a:lvl1pPr>
              <a:defRPr/>
            </a:lvl1pPr>
          </a:lstStyle>
          <a:p>
            <a:pPr>
              <a:defRPr/>
            </a:pPr>
            <a:fld id="{40FCC6D5-64FC-4731-BAB7-E61E3CFAC30F}"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60D23274-51D7-4ADB-A8CA-625D7626B973}"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1386749113"/>
      </p:ext>
    </p:extLst>
  </p:cSld>
  <p:clrMapOvr>
    <a:masterClrMapping/>
  </p:clrMapOvr>
  <p:transition spd="slow" advTm="2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4" name="群組 11"/>
          <p:cNvGrpSpPr>
            <a:grpSpLocks/>
          </p:cNvGrpSpPr>
          <p:nvPr userDrawn="1"/>
        </p:nvGrpSpPr>
        <p:grpSpPr bwMode="auto">
          <a:xfrm>
            <a:off x="2000250" y="6429375"/>
            <a:ext cx="6286500" cy="38100"/>
            <a:chOff x="2000232" y="6429396"/>
            <a:chExt cx="6286544" cy="38186"/>
          </a:xfrm>
        </p:grpSpPr>
        <p:cxnSp>
          <p:nvCxnSpPr>
            <p:cNvPr id="5" name="直線接點 4"/>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線接點 5"/>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 name="Vertical Title 1"/>
          <p:cNvSpPr>
            <a:spLocks noGrp="1"/>
          </p:cNvSpPr>
          <p:nvPr>
            <p:ph type="title" orient="vert"/>
          </p:nvPr>
        </p:nvSpPr>
        <p:spPr>
          <a:xfrm>
            <a:off x="6629400" y="665163"/>
            <a:ext cx="1411288" cy="5461000"/>
          </a:xfrm>
        </p:spPr>
        <p:txBody>
          <a:bodyPr rtlCol="0">
            <a:normAutofit/>
          </a:bodyPr>
          <a:lstStyle>
            <a:lvl1pPr algn="l" defTabSz="914400" rtl="0" eaLnBrk="1" latinLnBrk="0" hangingPunct="1">
              <a:spcBef>
                <a:spcPct val="0"/>
              </a:spcBef>
              <a:buNone/>
              <a:defRPr lang="zh-TW" altLang="en-US" sz="3600" kern="1200">
                <a:solidFill>
                  <a:schemeClr val="accent1">
                    <a:lumMod val="75000"/>
                  </a:schemeClr>
                </a:solidFill>
                <a:latin typeface="+mj-lt"/>
                <a:ea typeface="金梅毛行書" pitchFamily="49" charset="-120"/>
                <a:cs typeface="+mj-cs"/>
              </a:defRPr>
            </a:lvl1pPr>
          </a:lstStyle>
          <a:p>
            <a:r>
              <a:rPr lang="zh-TW" altLang="en-US" smtClean="0"/>
              <a:t>按一下以編輯母片標題樣式</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a:p>
        </p:txBody>
      </p:sp>
      <p:sp>
        <p:nvSpPr>
          <p:cNvPr id="7" name="Date Placeholder 3"/>
          <p:cNvSpPr>
            <a:spLocks noGrp="1"/>
          </p:cNvSpPr>
          <p:nvPr>
            <p:ph type="dt" sz="half" idx="10"/>
          </p:nvPr>
        </p:nvSpPr>
        <p:spPr/>
        <p:txBody>
          <a:bodyPr/>
          <a:lstStyle>
            <a:lvl1pPr>
              <a:defRPr/>
            </a:lvl1pPr>
          </a:lstStyle>
          <a:p>
            <a:pPr>
              <a:defRPr/>
            </a:pPr>
            <a:fld id="{7558D9C9-FF86-42BF-B0E6-716D51A781F2}"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5D1116A7-07B6-4930-86D6-4837454AADE7}"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Tree>
    <p:extLst>
      <p:ext uri="{BB962C8B-B14F-4D97-AF65-F5344CB8AC3E}">
        <p14:creationId xmlns:p14="http://schemas.microsoft.com/office/powerpoint/2010/main" val="2208658390"/>
      </p:ext>
    </p:extLst>
  </p:cSld>
  <p:clrMapOvr>
    <a:masterClrMapping/>
  </p:clrMapOvr>
  <p:transition spd="slow" advTm="2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5C2600D0-91F0-4CF1-AAD2-1FE9DA34ED4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0748180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8109D185-3D17-4F45-9A7E-CF0E10FCE16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3547034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74DB932-25A1-41EB-916A-1632F4D54819}"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196375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016E8AF0-728B-406D-B2E2-F7D5B5923150}"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2656157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9D05317A-69E2-4FC2-9A93-0522CD1ED3F6}" type="slidenum">
              <a:rPr lang="en-US" altLang="zh-TW"/>
              <a:pPr>
                <a:defRPr/>
              </a:pPr>
              <a:t>‹#›</a:t>
            </a:fld>
            <a:endParaRPr lang="en-US" altLang="zh-TW"/>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solidFill>
                <a:srgbClr val="000000"/>
              </a:solidFill>
            </a:endParaRPr>
          </a:p>
        </p:txBody>
      </p:sp>
      <p:sp>
        <p:nvSpPr>
          <p:cNvPr id="8" name="頁尾版面配置區 7"/>
          <p:cNvSpPr>
            <a:spLocks noGrp="1"/>
          </p:cNvSpPr>
          <p:nvPr>
            <p:ph type="ftr" sz="quarter" idx="11"/>
          </p:nvPr>
        </p:nvSpPr>
        <p:spPr/>
        <p:txBody>
          <a:bodyPr/>
          <a:lstStyle>
            <a:lvl1pPr>
              <a:defRPr/>
            </a:lvl1pPr>
          </a:lstStyle>
          <a:p>
            <a:endParaRPr lang="en-US" altLang="zh-TW">
              <a:solidFill>
                <a:srgbClr val="000000"/>
              </a:solidFill>
            </a:endParaRPr>
          </a:p>
        </p:txBody>
      </p:sp>
      <p:sp>
        <p:nvSpPr>
          <p:cNvPr id="9" name="投影片編號版面配置區 8"/>
          <p:cNvSpPr>
            <a:spLocks noGrp="1"/>
          </p:cNvSpPr>
          <p:nvPr>
            <p:ph type="sldNum" sz="quarter" idx="12"/>
          </p:nvPr>
        </p:nvSpPr>
        <p:spPr/>
        <p:txBody>
          <a:bodyPr/>
          <a:lstStyle>
            <a:lvl1pPr>
              <a:defRPr/>
            </a:lvl1pPr>
          </a:lstStyle>
          <a:p>
            <a:fld id="{6E6E5EBD-1D33-44CA-9707-BED5209D9D62}"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5516669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p:txBody>
          <a:bodyPr/>
          <a:lstStyle>
            <a:lvl1pPr>
              <a:defRPr/>
            </a:lvl1pPr>
          </a:lstStyle>
          <a:p>
            <a:fld id="{ACFFE31A-99B8-4758-9232-AADEAF7B6A4B}"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157999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solidFill>
                <a:srgbClr val="000000"/>
              </a:solidFill>
            </a:endParaRPr>
          </a:p>
        </p:txBody>
      </p:sp>
      <p:sp>
        <p:nvSpPr>
          <p:cNvPr id="3" name="頁尾版面配置區 2"/>
          <p:cNvSpPr>
            <a:spLocks noGrp="1"/>
          </p:cNvSpPr>
          <p:nvPr>
            <p:ph type="ftr" sz="quarter" idx="11"/>
          </p:nvPr>
        </p:nvSpPr>
        <p:spPr/>
        <p:txBody>
          <a:bodyPr/>
          <a:lstStyle>
            <a:lvl1pPr>
              <a:defRPr/>
            </a:lvl1pPr>
          </a:lstStyle>
          <a:p>
            <a:endParaRPr lang="en-US" altLang="zh-TW">
              <a:solidFill>
                <a:srgbClr val="000000"/>
              </a:solidFill>
            </a:endParaRPr>
          </a:p>
        </p:txBody>
      </p:sp>
      <p:sp>
        <p:nvSpPr>
          <p:cNvPr id="4" name="投影片編號版面配置區 3"/>
          <p:cNvSpPr>
            <a:spLocks noGrp="1"/>
          </p:cNvSpPr>
          <p:nvPr>
            <p:ph type="sldNum" sz="quarter" idx="12"/>
          </p:nvPr>
        </p:nvSpPr>
        <p:spPr/>
        <p:txBody>
          <a:bodyPr/>
          <a:lstStyle>
            <a:lvl1pPr>
              <a:defRPr/>
            </a:lvl1pPr>
          </a:lstStyle>
          <a:p>
            <a:fld id="{9A38E199-DF35-46B6-94F7-F6B6ADFE0398}"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91208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703EE1D1-6891-4BAA-A63A-01456F4CD045}"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589056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p:txBody>
          <a:bodyPr/>
          <a:lstStyle>
            <a:lvl1pPr>
              <a:defRPr/>
            </a:lvl1pPr>
          </a:lstStyle>
          <a:p>
            <a:fld id="{41F0D148-48D4-4963-90F4-3AEA2766783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4166187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FD360D35-6B42-46F4-846F-219FE3DB6E2C}"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6169671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609600"/>
            <a:ext cx="5676900" cy="54864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solidFill>
                <a:srgbClr val="000000"/>
              </a:solidFill>
            </a:endParaRPr>
          </a:p>
        </p:txBody>
      </p:sp>
      <p:sp>
        <p:nvSpPr>
          <p:cNvPr id="5" name="頁尾版面配置區 4"/>
          <p:cNvSpPr>
            <a:spLocks noGrp="1"/>
          </p:cNvSpPr>
          <p:nvPr>
            <p:ph type="ftr" sz="quarter" idx="11"/>
          </p:nvPr>
        </p:nvSpPr>
        <p:spPr/>
        <p:txBody>
          <a:bodyPr/>
          <a:lstStyle>
            <a:lvl1pPr>
              <a:defRPr/>
            </a:lvl1pPr>
          </a:lstStyle>
          <a:p>
            <a:endParaRPr lang="en-US" altLang="zh-TW">
              <a:solidFill>
                <a:srgbClr val="000000"/>
              </a:solidFill>
            </a:endParaRPr>
          </a:p>
        </p:txBody>
      </p:sp>
      <p:sp>
        <p:nvSpPr>
          <p:cNvPr id="6" name="投影片編號版面配置區 5"/>
          <p:cNvSpPr>
            <a:spLocks noGrp="1"/>
          </p:cNvSpPr>
          <p:nvPr>
            <p:ph type="sldNum" sz="quarter" idx="12"/>
          </p:nvPr>
        </p:nvSpPr>
        <p:spPr/>
        <p:txBody>
          <a:bodyPr/>
          <a:lstStyle>
            <a:lvl1pPr>
              <a:defRPr/>
            </a:lvl1pPr>
          </a:lstStyle>
          <a:p>
            <a:fld id="{0D574A16-58C4-4FE9-9EEF-3A18F351EAF1}"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1203146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685800" y="6248400"/>
            <a:ext cx="1905000" cy="457200"/>
          </a:xfrm>
        </p:spPr>
        <p:txBody>
          <a:bodyPr/>
          <a:lstStyle>
            <a:lvl1pPr>
              <a:defRPr/>
            </a:lvl1pPr>
          </a:lstStyle>
          <a:p>
            <a:endParaRPr lang="en-US" altLang="zh-TW">
              <a:solidFill>
                <a:srgbClr val="000000"/>
              </a:solidFill>
            </a:endParaRPr>
          </a:p>
        </p:txBody>
      </p:sp>
      <p:sp>
        <p:nvSpPr>
          <p:cNvPr id="7" name="頁尾版面配置區 6"/>
          <p:cNvSpPr>
            <a:spLocks noGrp="1"/>
          </p:cNvSpPr>
          <p:nvPr>
            <p:ph type="ftr" sz="quarter" idx="11"/>
          </p:nvPr>
        </p:nvSpPr>
        <p:spPr>
          <a:xfrm>
            <a:off x="3124200" y="6248400"/>
            <a:ext cx="2895600" cy="457200"/>
          </a:xfrm>
        </p:spPr>
        <p:txBody>
          <a:bodyPr/>
          <a:lstStyle>
            <a:lvl1pPr>
              <a:defRPr/>
            </a:lvl1pPr>
          </a:lstStyle>
          <a:p>
            <a:endParaRPr lang="en-US" altLang="zh-TW">
              <a:solidFill>
                <a:srgbClr val="000000"/>
              </a:solidFill>
            </a:endParaRPr>
          </a:p>
        </p:txBody>
      </p:sp>
      <p:sp>
        <p:nvSpPr>
          <p:cNvPr id="8" name="投影片編號版面配置區 7"/>
          <p:cNvSpPr>
            <a:spLocks noGrp="1"/>
          </p:cNvSpPr>
          <p:nvPr>
            <p:ph type="sldNum" sz="quarter" idx="12"/>
          </p:nvPr>
        </p:nvSpPr>
        <p:spPr>
          <a:xfrm>
            <a:off x="6553200" y="6248400"/>
            <a:ext cx="1905000" cy="457200"/>
          </a:xfrm>
        </p:spPr>
        <p:txBody>
          <a:bodyPr/>
          <a:lstStyle>
            <a:lvl1pPr>
              <a:defRPr/>
            </a:lvl1pPr>
          </a:lstStyle>
          <a:p>
            <a:fld id="{B412CC69-E602-4083-8272-E1EF1B42909A}" type="slidenum">
              <a:rPr lang="en-US" altLang="zh-TW">
                <a:solidFill>
                  <a:srgbClr val="000000"/>
                </a:solidFill>
              </a:rPr>
              <a:pPr/>
              <a:t>‹#›</a:t>
            </a:fld>
            <a:endParaRPr lang="en-US" altLang="zh-TW">
              <a:solidFill>
                <a:srgbClr val="000000"/>
              </a:solidFill>
            </a:endParaRPr>
          </a:p>
        </p:txBody>
      </p:sp>
    </p:spTree>
    <p:extLst>
      <p:ext uri="{BB962C8B-B14F-4D97-AF65-F5344CB8AC3E}">
        <p14:creationId xmlns:p14="http://schemas.microsoft.com/office/powerpoint/2010/main" val="3834600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solidFill>
                <a:srgbClr val="438086"/>
              </a:solidFill>
            </a:endParaRPr>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solidFill>
                <a:srgbClr val="438086"/>
              </a:solidFill>
            </a:endParaRPr>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87675034-45DE-4C1C-99A5-8012F219285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04624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0"/>
            <a:ext cx="8229600" cy="1066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5"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CAA4BAFC-7B1F-48A8-A916-5895880B8B7E}" type="slidenum">
              <a:rPr lang="en-US"/>
              <a:pPr>
                <a:defRPr/>
              </a:pPr>
              <a:t>‹#›</a:t>
            </a:fld>
            <a:endParaRPr lang="en-US"/>
          </a:p>
        </p:txBody>
      </p:sp>
    </p:spTree>
    <p:extLst>
      <p:ext uri="{BB962C8B-B14F-4D97-AF65-F5344CB8AC3E}">
        <p14:creationId xmlns:p14="http://schemas.microsoft.com/office/powerpoint/2010/main" val="1665272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91B5B8BE-A0B9-4655-AE8E-494DAE841EC5}" type="slidenum">
              <a:rPr lang="en-US" altLang="zh-TW"/>
              <a:pPr>
                <a:defRPr/>
              </a:pPr>
              <a:t>‹#›</a:t>
            </a:fld>
            <a:endParaRPr lang="en-US" altLang="zh-TW"/>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5"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C833C7BA-127B-4C41-80F9-7A19A98D25BC}" type="slidenum">
              <a:rPr lang="en-US"/>
              <a:pPr>
                <a:defRPr/>
              </a:pPr>
              <a:t>‹#›</a:t>
            </a:fld>
            <a:endParaRPr lang="en-US"/>
          </a:p>
        </p:txBody>
      </p:sp>
    </p:spTree>
    <p:extLst>
      <p:ext uri="{BB962C8B-B14F-4D97-AF65-F5344CB8AC3E}">
        <p14:creationId xmlns:p14="http://schemas.microsoft.com/office/powerpoint/2010/main" val="2919725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6"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EB96863B-1ABB-4F0C-9782-7D94F4ADE25F}" type="slidenum">
              <a:rPr lang="en-US"/>
              <a:pPr>
                <a:defRPr/>
              </a:pPr>
              <a:t>‹#›</a:t>
            </a:fld>
            <a:endParaRPr lang="en-US"/>
          </a:p>
        </p:txBody>
      </p:sp>
    </p:spTree>
    <p:extLst>
      <p:ext uri="{BB962C8B-B14F-4D97-AF65-F5344CB8AC3E}">
        <p14:creationId xmlns:p14="http://schemas.microsoft.com/office/powerpoint/2010/main" val="18348990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8" name="Slide Number Placeholder 26"/>
          <p:cNvSpPr>
            <a:spLocks noGrp="1"/>
          </p:cNvSpPr>
          <p:nvPr>
            <p:ph type="sldNum" sz="quarter" idx="11"/>
          </p:nvPr>
        </p:nvSpPr>
        <p:spPr/>
        <p:txBody>
          <a:bodyPr rtlCol="0"/>
          <a:lstStyle>
            <a:lvl1pPr>
              <a:defRPr/>
            </a:lvl1pPr>
          </a:lstStyle>
          <a:p>
            <a:pPr>
              <a:defRPr/>
            </a:pPr>
            <a:fld id="{F0E0779D-12EE-405C-8C9E-D0B022CAF995}"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r>
              <a:rPr lang="en-US">
                <a:solidFill>
                  <a:srgbClr val="438086"/>
                </a:solidFill>
              </a:rPr>
              <a:t>http://www.drvkumar.com/mr9/</a:t>
            </a:r>
          </a:p>
          <a:p>
            <a:pPr>
              <a:defRPr/>
            </a:pPr>
            <a:endParaRPr lang="en-US">
              <a:solidFill>
                <a:srgbClr val="438086"/>
              </a:solidFill>
            </a:endParaRPr>
          </a:p>
        </p:txBody>
      </p:sp>
    </p:spTree>
    <p:extLst>
      <p:ext uri="{BB962C8B-B14F-4D97-AF65-F5344CB8AC3E}">
        <p14:creationId xmlns:p14="http://schemas.microsoft.com/office/powerpoint/2010/main" val="36801930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4" name="Footer Placeholder 3"/>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5" name="Slide Number Placeholder 4"/>
          <p:cNvSpPr>
            <a:spLocks noGrp="1"/>
          </p:cNvSpPr>
          <p:nvPr>
            <p:ph type="sldNum" sz="quarter" idx="12"/>
          </p:nvPr>
        </p:nvSpPr>
        <p:spPr/>
        <p:txBody>
          <a:bodyPr/>
          <a:lstStyle>
            <a:lvl1pPr>
              <a:defRPr/>
            </a:lvl1pPr>
          </a:lstStyle>
          <a:p>
            <a:pPr>
              <a:defRPr/>
            </a:pPr>
            <a:fld id="{C0E6FAFB-6ACA-43E0-8EE8-3C6CA647CE7D}" type="slidenum">
              <a:rPr lang="en-US"/>
              <a:pPr>
                <a:defRPr/>
              </a:pPr>
              <a:t>‹#›</a:t>
            </a:fld>
            <a:endParaRPr lang="en-US"/>
          </a:p>
        </p:txBody>
      </p:sp>
    </p:spTree>
    <p:extLst>
      <p:ext uri="{BB962C8B-B14F-4D97-AF65-F5344CB8AC3E}">
        <p14:creationId xmlns:p14="http://schemas.microsoft.com/office/powerpoint/2010/main" val="35323619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3"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4" name="Slide Number Placeholder 22"/>
          <p:cNvSpPr>
            <a:spLocks noGrp="1"/>
          </p:cNvSpPr>
          <p:nvPr>
            <p:ph type="sldNum" sz="quarter" idx="12"/>
          </p:nvPr>
        </p:nvSpPr>
        <p:spPr/>
        <p:txBody>
          <a:bodyPr/>
          <a:lstStyle>
            <a:lvl1pPr>
              <a:defRPr/>
            </a:lvl1pPr>
          </a:lstStyle>
          <a:p>
            <a:pPr>
              <a:defRPr/>
            </a:pPr>
            <a:fld id="{827F45CC-A7DA-41B8-A81E-6BFF6FD47DD8}" type="slidenum">
              <a:rPr lang="en-US"/>
              <a:pPr>
                <a:defRPr/>
              </a:pPr>
              <a:t>‹#›</a:t>
            </a:fld>
            <a:endParaRPr lang="en-US"/>
          </a:p>
        </p:txBody>
      </p:sp>
    </p:spTree>
    <p:extLst>
      <p:ext uri="{BB962C8B-B14F-4D97-AF65-F5344CB8AC3E}">
        <p14:creationId xmlns:p14="http://schemas.microsoft.com/office/powerpoint/2010/main" val="3384516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6"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76CDC502-F90B-4559-B29B-67DAF2AF59F0}" type="slidenum">
              <a:rPr lang="en-US"/>
              <a:pPr>
                <a:defRPr/>
              </a:pPr>
              <a:t>‹#›</a:t>
            </a:fld>
            <a:endParaRPr lang="en-US"/>
          </a:p>
        </p:txBody>
      </p:sp>
    </p:spTree>
    <p:extLst>
      <p:ext uri="{BB962C8B-B14F-4D97-AF65-F5344CB8AC3E}">
        <p14:creationId xmlns:p14="http://schemas.microsoft.com/office/powerpoint/2010/main" val="5552220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6"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7" name="Slide Number Placeholder 22"/>
          <p:cNvSpPr>
            <a:spLocks noGrp="1"/>
          </p:cNvSpPr>
          <p:nvPr>
            <p:ph type="sldNum" sz="quarter" idx="12"/>
          </p:nvPr>
        </p:nvSpPr>
        <p:spPr/>
        <p:txBody>
          <a:bodyPr/>
          <a:lstStyle>
            <a:lvl1pPr>
              <a:defRPr/>
            </a:lvl1pPr>
          </a:lstStyle>
          <a:p>
            <a:pPr>
              <a:defRPr/>
            </a:pPr>
            <a:fld id="{F85367A2-FF81-4F7F-B739-F45241C60DA8}" type="slidenum">
              <a:rPr lang="en-US"/>
              <a:pPr>
                <a:defRPr/>
              </a:pPr>
              <a:t>‹#›</a:t>
            </a:fld>
            <a:endParaRPr lang="en-US"/>
          </a:p>
        </p:txBody>
      </p:sp>
    </p:spTree>
    <p:extLst>
      <p:ext uri="{BB962C8B-B14F-4D97-AF65-F5344CB8AC3E}">
        <p14:creationId xmlns:p14="http://schemas.microsoft.com/office/powerpoint/2010/main" val="30520588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5"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151ED12D-896D-4555-A00A-C2E29F70559A}" type="slidenum">
              <a:rPr lang="en-US"/>
              <a:pPr>
                <a:defRPr/>
              </a:pPr>
              <a:t>‹#›</a:t>
            </a:fld>
            <a:endParaRPr lang="en-US"/>
          </a:p>
        </p:txBody>
      </p:sp>
    </p:spTree>
    <p:extLst>
      <p:ext uri="{BB962C8B-B14F-4D97-AF65-F5344CB8AC3E}">
        <p14:creationId xmlns:p14="http://schemas.microsoft.com/office/powerpoint/2010/main" val="121381979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5" name="Footer Placeholder 2"/>
          <p:cNvSpPr>
            <a:spLocks noGrp="1"/>
          </p:cNvSpPr>
          <p:nvPr>
            <p:ph type="ftr" sz="quarter" idx="11"/>
          </p:nvPr>
        </p:nvSpPr>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6" name="Slide Number Placeholder 22"/>
          <p:cNvSpPr>
            <a:spLocks noGrp="1"/>
          </p:cNvSpPr>
          <p:nvPr>
            <p:ph type="sldNum" sz="quarter" idx="12"/>
          </p:nvPr>
        </p:nvSpPr>
        <p:spPr/>
        <p:txBody>
          <a:bodyPr/>
          <a:lstStyle>
            <a:lvl1pPr>
              <a:defRPr/>
            </a:lvl1pPr>
          </a:lstStyle>
          <a:p>
            <a:pPr>
              <a:defRPr/>
            </a:pPr>
            <a:fld id="{A46F5FFE-6B49-4C19-B6E7-C72DE6D2C1B6}" type="slidenum">
              <a:rPr lang="en-US"/>
              <a:pPr>
                <a:defRPr/>
              </a:pPr>
              <a:t>‹#›</a:t>
            </a:fld>
            <a:endParaRPr lang="en-US"/>
          </a:p>
        </p:txBody>
      </p:sp>
    </p:spTree>
    <p:extLst>
      <p:ext uri="{BB962C8B-B14F-4D97-AF65-F5344CB8AC3E}">
        <p14:creationId xmlns:p14="http://schemas.microsoft.com/office/powerpoint/2010/main" val="466611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76400"/>
            <a:ext cx="7772400" cy="4530725"/>
          </a:xfrm>
        </p:spPr>
        <p:txBody>
          <a:bodyPr>
            <a:normAutofit/>
          </a:bodyPr>
          <a:lstStyle/>
          <a:p>
            <a:pPr lvl="0"/>
            <a:endParaRPr lang="en-US" noProof="0"/>
          </a:p>
        </p:txBody>
      </p:sp>
      <p:sp>
        <p:nvSpPr>
          <p:cNvPr id="4" name="Date Placeholder 3"/>
          <p:cNvSpPr>
            <a:spLocks noGrp="1"/>
          </p:cNvSpPr>
          <p:nvPr>
            <p:ph type="dt" sz="half" idx="10"/>
          </p:nvPr>
        </p:nvSpPr>
        <p:spPr>
          <a:xfrm>
            <a:off x="76200" y="6400800"/>
            <a:ext cx="3048000" cy="457200"/>
          </a:xfrm>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5" name="Footer Placeholder 4"/>
          <p:cNvSpPr>
            <a:spLocks noGrp="1"/>
          </p:cNvSpPr>
          <p:nvPr>
            <p:ph type="ftr" sz="quarter" idx="11"/>
          </p:nvPr>
        </p:nvSpPr>
        <p:spPr>
          <a:xfrm>
            <a:off x="6172200" y="6477000"/>
            <a:ext cx="2971800" cy="457200"/>
          </a:xfrm>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6" name="Slide Number Placeholder 5"/>
          <p:cNvSpPr>
            <a:spLocks noGrp="1"/>
          </p:cNvSpPr>
          <p:nvPr>
            <p:ph type="sldNum" sz="quarter" idx="12"/>
          </p:nvPr>
        </p:nvSpPr>
        <p:spPr>
          <a:xfrm>
            <a:off x="3810000" y="6477000"/>
            <a:ext cx="1905000" cy="381000"/>
          </a:xfrm>
        </p:spPr>
        <p:txBody>
          <a:bodyPr/>
          <a:lstStyle>
            <a:lvl1pPr>
              <a:defRPr/>
            </a:lvl1pPr>
          </a:lstStyle>
          <a:p>
            <a:pPr>
              <a:defRPr/>
            </a:pPr>
            <a:fld id="{AD433A98-070D-47C9-BF29-E66BA2A853A6}" type="slidenum">
              <a:rPr lang="en-US"/>
              <a:pPr>
                <a:defRPr/>
              </a:pPr>
              <a:t>‹#›</a:t>
            </a:fld>
            <a:endParaRPr lang="en-US"/>
          </a:p>
        </p:txBody>
      </p:sp>
    </p:spTree>
    <p:extLst>
      <p:ext uri="{BB962C8B-B14F-4D97-AF65-F5344CB8AC3E}">
        <p14:creationId xmlns:p14="http://schemas.microsoft.com/office/powerpoint/2010/main" val="283760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F7258545-0B17-49CC-AA6D-E927A616308C}" type="slidenum">
              <a:rPr lang="en-US" altLang="zh-TW"/>
              <a:pPr>
                <a:defRPr/>
              </a:pPr>
              <a:t>‹#›</a:t>
            </a:fld>
            <a:endParaRPr lang="en-US" altLang="zh-TW"/>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382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764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764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40179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40179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76200" y="6400800"/>
            <a:ext cx="3048000" cy="457200"/>
          </a:xfrm>
        </p:spPr>
        <p:txBody>
          <a:bodyPr/>
          <a:lstStyle>
            <a:lvl1pPr>
              <a:defRPr/>
            </a:lvl1pPr>
          </a:lstStyle>
          <a:p>
            <a:pPr>
              <a:defRPr/>
            </a:pPr>
            <a:r>
              <a:rPr lang="en-US">
                <a:solidFill>
                  <a:srgbClr val="438086"/>
                </a:solidFill>
              </a:rPr>
              <a:t>Marketing Research 9th Edition</a:t>
            </a:r>
          </a:p>
          <a:p>
            <a:pPr>
              <a:defRPr/>
            </a:pPr>
            <a:r>
              <a:rPr lang="en-US">
                <a:solidFill>
                  <a:srgbClr val="438086"/>
                </a:solidFill>
              </a:rPr>
              <a:t>         </a:t>
            </a:r>
            <a:r>
              <a:rPr lang="en-US">
                <a:solidFill>
                  <a:srgbClr val="333399"/>
                </a:solidFill>
              </a:rPr>
              <a:t>Aaker, Kumar, Day</a:t>
            </a:r>
          </a:p>
        </p:txBody>
      </p:sp>
      <p:sp>
        <p:nvSpPr>
          <p:cNvPr id="8" name="Footer Placeholder 7"/>
          <p:cNvSpPr>
            <a:spLocks noGrp="1"/>
          </p:cNvSpPr>
          <p:nvPr>
            <p:ph type="ftr" sz="quarter" idx="11"/>
          </p:nvPr>
        </p:nvSpPr>
        <p:spPr>
          <a:xfrm>
            <a:off x="6172200" y="6477000"/>
            <a:ext cx="2971800" cy="457200"/>
          </a:xfrm>
        </p:spPr>
        <p:txBody>
          <a:bodyPr/>
          <a:lstStyle>
            <a:lvl1pPr>
              <a:defRPr/>
            </a:lvl1pPr>
          </a:lstStyle>
          <a:p>
            <a:pPr>
              <a:defRPr/>
            </a:pPr>
            <a:r>
              <a:rPr lang="en-US">
                <a:solidFill>
                  <a:srgbClr val="438086"/>
                </a:solidFill>
              </a:rPr>
              <a:t>http://www.drvkumar.com/mr9/</a:t>
            </a:r>
          </a:p>
          <a:p>
            <a:pPr>
              <a:defRPr/>
            </a:pPr>
            <a:endParaRPr lang="en-US">
              <a:solidFill>
                <a:srgbClr val="438086"/>
              </a:solidFill>
            </a:endParaRPr>
          </a:p>
        </p:txBody>
      </p:sp>
      <p:sp>
        <p:nvSpPr>
          <p:cNvPr id="9" name="Slide Number Placeholder 8"/>
          <p:cNvSpPr>
            <a:spLocks noGrp="1"/>
          </p:cNvSpPr>
          <p:nvPr>
            <p:ph type="sldNum" sz="quarter" idx="12"/>
          </p:nvPr>
        </p:nvSpPr>
        <p:spPr>
          <a:xfrm>
            <a:off x="3810000" y="6477000"/>
            <a:ext cx="1905000" cy="381000"/>
          </a:xfrm>
        </p:spPr>
        <p:txBody>
          <a:bodyPr/>
          <a:lstStyle>
            <a:lvl1pPr>
              <a:defRPr/>
            </a:lvl1pPr>
          </a:lstStyle>
          <a:p>
            <a:pPr>
              <a:defRPr/>
            </a:pPr>
            <a:fld id="{84B08FB7-ABB1-4789-AC5E-392A1CCFD184}" type="slidenum">
              <a:rPr lang="en-US"/>
              <a:pPr>
                <a:defRPr/>
              </a:pPr>
              <a:t>‹#›</a:t>
            </a:fld>
            <a:endParaRPr lang="en-US"/>
          </a:p>
        </p:txBody>
      </p:sp>
    </p:spTree>
    <p:extLst>
      <p:ext uri="{BB962C8B-B14F-4D97-AF65-F5344CB8AC3E}">
        <p14:creationId xmlns:p14="http://schemas.microsoft.com/office/powerpoint/2010/main" val="3548044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E6246C0A-B77C-4139-B1FA-8C13B013B332}"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619F8CFC-017D-4707-A749-DB099197BC2B}"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5.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a_AD01行銷研究"/>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2"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TW"/>
          </a:p>
        </p:txBody>
      </p:sp>
      <p:sp>
        <p:nvSpPr>
          <p:cNvPr id="2560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2560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AEF587A-7DE4-433C-872B-E063F1E8F58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a_AD04行銷研究"/>
          <p:cNvPicPr>
            <a:picLocks noChangeAspect="1" noChangeArrowheads="1"/>
          </p:cNvPicPr>
          <p:nvPr userDrawn="1"/>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30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smtClean="0"/>
            </a:lvl1pPr>
          </a:lstStyle>
          <a:p>
            <a:pPr>
              <a:defRPr/>
            </a:pPr>
            <a:endParaRPr lang="en-US" altLang="zh-TW"/>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smtClean="0"/>
            </a:lvl1pPr>
          </a:lstStyle>
          <a:p>
            <a:pPr>
              <a:defRPr/>
            </a:pPr>
            <a:endParaRPr lang="en-US" altLang="zh-TW"/>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smtClean="0"/>
            </a:lvl1pPr>
          </a:lstStyle>
          <a:p>
            <a:pPr>
              <a:defRPr/>
            </a:pPr>
            <a:fld id="{282AEC06-0ABF-45D2-AC47-F7264FF47A45}" type="slidenum">
              <a:rPr lang="en-US" altLang="zh-TW"/>
              <a:pPr>
                <a:defRPr/>
              </a:pPr>
              <a:t>‹#›</a:t>
            </a:fld>
            <a:endParaRPr lang="en-US" altLang="zh-TW"/>
          </a:p>
        </p:txBody>
      </p:sp>
      <p:sp>
        <p:nvSpPr>
          <p:cNvPr id="26632" name="Rectangle 8"/>
          <p:cNvSpPr>
            <a:spLocks noChangeArrowheads="1"/>
          </p:cNvSpPr>
          <p:nvPr userDrawn="1"/>
        </p:nvSpPr>
        <p:spPr bwMode="auto">
          <a:xfrm>
            <a:off x="0" y="0"/>
            <a:ext cx="5867400" cy="908050"/>
          </a:xfrm>
          <a:prstGeom prst="rect">
            <a:avLst/>
          </a:prstGeom>
          <a:gradFill rotWithShape="1">
            <a:gsLst>
              <a:gs pos="0">
                <a:srgbClr val="003366">
                  <a:gamma/>
                  <a:shade val="46275"/>
                  <a:invGamma/>
                  <a:alpha val="80000"/>
                </a:srgbClr>
              </a:gs>
              <a:gs pos="100000">
                <a:srgbClr val="003366">
                  <a:alpha val="0"/>
                </a:srgbClr>
              </a:gs>
            </a:gsLst>
            <a:lin ang="0" scaled="1"/>
          </a:gradFill>
          <a:ln w="12700">
            <a:noFill/>
            <a:miter lim="800000"/>
            <a:headEnd type="none" w="sm" len="sm"/>
            <a:tailEnd type="none" w="sm" len="sm"/>
          </a:ln>
          <a:effectLst/>
        </p:spPr>
        <p:txBody>
          <a:bodyPr wrap="none" anchor="ct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fontAlgn="base">
        <a:spcBef>
          <a:spcPct val="0"/>
        </a:spcBef>
        <a:spcAft>
          <a:spcPct val="0"/>
        </a:spcAft>
        <a:defRPr kumimoji="1" sz="4400">
          <a:solidFill>
            <a:schemeClr val="tx2"/>
          </a:solidFill>
          <a:latin typeface="Arial" charset="0"/>
          <a:ea typeface="新細明體" charset="-120"/>
        </a:defRPr>
      </a:lvl6pPr>
      <a:lvl7pPr marL="914400" algn="ctr" rtl="0" fontAlgn="base">
        <a:spcBef>
          <a:spcPct val="0"/>
        </a:spcBef>
        <a:spcAft>
          <a:spcPct val="0"/>
        </a:spcAft>
        <a:defRPr kumimoji="1" sz="4400">
          <a:solidFill>
            <a:schemeClr val="tx2"/>
          </a:solidFill>
          <a:latin typeface="Arial" charset="0"/>
          <a:ea typeface="新細明體" charset="-120"/>
        </a:defRPr>
      </a:lvl7pPr>
      <a:lvl8pPr marL="1371600" algn="ctr" rtl="0" fontAlgn="base">
        <a:spcBef>
          <a:spcPct val="0"/>
        </a:spcBef>
        <a:spcAft>
          <a:spcPct val="0"/>
        </a:spcAft>
        <a:defRPr kumimoji="1" sz="4400">
          <a:solidFill>
            <a:schemeClr val="tx2"/>
          </a:solidFill>
          <a:latin typeface="Arial" charset="0"/>
          <a:ea typeface="新細明體" charset="-120"/>
        </a:defRPr>
      </a:lvl8pPr>
      <a:lvl9pPr marL="1828800" algn="ctr" rtl="0" fontAlgn="base">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a_AD04行銷研究"/>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10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765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zh-TW"/>
          </a:p>
        </p:txBody>
      </p:sp>
      <p:sp>
        <p:nvSpPr>
          <p:cNvPr id="2765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zh-TW"/>
          </a:p>
        </p:txBody>
      </p:sp>
      <p:sp>
        <p:nvSpPr>
          <p:cNvPr id="2765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7AA7B35-690A-4BD8-AD35-4C9AFA8708EB}" type="slidenum">
              <a:rPr lang="en-US" altLang="zh-TW"/>
              <a:pPr>
                <a:defRPr/>
              </a:pPr>
              <a:t>‹#›</a:t>
            </a:fld>
            <a:endParaRPr lang="en-US" altLang="zh-TW"/>
          </a:p>
        </p:txBody>
      </p:sp>
      <p:grpSp>
        <p:nvGrpSpPr>
          <p:cNvPr id="4104" name="Group 8"/>
          <p:cNvGrpSpPr>
            <a:grpSpLocks/>
          </p:cNvGrpSpPr>
          <p:nvPr userDrawn="1"/>
        </p:nvGrpSpPr>
        <p:grpSpPr bwMode="auto">
          <a:xfrm>
            <a:off x="-155575" y="914400"/>
            <a:ext cx="9451975" cy="6858000"/>
            <a:chOff x="-137" y="0"/>
            <a:chExt cx="5954" cy="4320"/>
          </a:xfrm>
        </p:grpSpPr>
        <p:sp>
          <p:nvSpPr>
            <p:cNvPr id="27657" name="Rectangle 9"/>
            <p:cNvSpPr>
              <a:spLocks noChangeArrowheads="1"/>
            </p:cNvSpPr>
            <p:nvPr/>
          </p:nvSpPr>
          <p:spPr bwMode="auto">
            <a:xfrm>
              <a:off x="-80" y="2160"/>
              <a:ext cx="5897" cy="2160"/>
            </a:xfrm>
            <a:prstGeom prst="rect">
              <a:avLst/>
            </a:prstGeom>
            <a:gradFill rotWithShape="1">
              <a:gsLst>
                <a:gs pos="0">
                  <a:srgbClr val="242A48">
                    <a:alpha val="64999"/>
                  </a:srgbClr>
                </a:gs>
                <a:gs pos="100000">
                  <a:srgbClr val="4D5A9B">
                    <a:alpha val="35001"/>
                  </a:srgbClr>
                </a:gs>
              </a:gsLst>
              <a:lin ang="5400000" scaled="1"/>
            </a:gradFill>
            <a:ln w="9525">
              <a:noFill/>
              <a:miter lim="800000"/>
              <a:headEnd/>
              <a:tailEnd/>
            </a:ln>
            <a:effectLst/>
          </p:spPr>
          <p:txBody>
            <a:bodyPr wrap="none" anchor="ctr"/>
            <a:lstStyle/>
            <a:p>
              <a:pPr>
                <a:defRPr/>
              </a:pPr>
              <a:endParaRPr lang="zh-TW" altLang="en-US"/>
            </a:p>
          </p:txBody>
        </p:sp>
        <p:sp>
          <p:nvSpPr>
            <p:cNvPr id="27658" name="Rectangle 10"/>
            <p:cNvSpPr>
              <a:spLocks noChangeArrowheads="1"/>
            </p:cNvSpPr>
            <p:nvPr/>
          </p:nvSpPr>
          <p:spPr bwMode="auto">
            <a:xfrm rot="10800000">
              <a:off x="-137" y="0"/>
              <a:ext cx="5897" cy="2160"/>
            </a:xfrm>
            <a:prstGeom prst="rect">
              <a:avLst/>
            </a:prstGeom>
            <a:gradFill rotWithShape="1">
              <a:gsLst>
                <a:gs pos="0">
                  <a:srgbClr val="242A48">
                    <a:alpha val="64999"/>
                  </a:srgbClr>
                </a:gs>
                <a:gs pos="100000">
                  <a:srgbClr val="4D5A9B">
                    <a:alpha val="35001"/>
                  </a:srgbClr>
                </a:gs>
              </a:gsLst>
              <a:lin ang="5400000" scaled="1"/>
            </a:gradFill>
            <a:ln w="9525">
              <a:noFill/>
              <a:miter lim="800000"/>
              <a:headEnd/>
              <a:tailEnd/>
            </a:ln>
            <a:effectLst/>
          </p:spPr>
          <p:txBody>
            <a:bodyPr wrap="none" anchor="ctr"/>
            <a:lstStyle/>
            <a:p>
              <a:pPr>
                <a:defRPr/>
              </a:pPr>
              <a:endParaRPr lang="zh-TW" altLang="en-US"/>
            </a:p>
          </p:txBody>
        </p:sp>
      </p:grpSp>
      <p:sp>
        <p:nvSpPr>
          <p:cNvPr id="27659" name="Rectangle 11"/>
          <p:cNvSpPr>
            <a:spLocks noChangeArrowheads="1"/>
          </p:cNvSpPr>
          <p:nvPr userDrawn="1"/>
        </p:nvSpPr>
        <p:spPr bwMode="auto">
          <a:xfrm>
            <a:off x="0" y="0"/>
            <a:ext cx="5867400" cy="908050"/>
          </a:xfrm>
          <a:prstGeom prst="rect">
            <a:avLst/>
          </a:prstGeom>
          <a:gradFill rotWithShape="1">
            <a:gsLst>
              <a:gs pos="0">
                <a:srgbClr val="003366">
                  <a:gamma/>
                  <a:shade val="46275"/>
                  <a:invGamma/>
                  <a:alpha val="80000"/>
                </a:srgbClr>
              </a:gs>
              <a:gs pos="100000">
                <a:srgbClr val="003366">
                  <a:alpha val="0"/>
                </a:srgbClr>
              </a:gs>
            </a:gsLst>
            <a:lin ang="0" scaled="1"/>
          </a:gradFill>
          <a:ln w="12700">
            <a:noFill/>
            <a:miter lim="800000"/>
            <a:headEnd type="none" w="sm" len="sm"/>
            <a:tailEnd type="none" w="sm" len="sm"/>
          </a:ln>
          <a:effectLst/>
        </p:spPr>
        <p:txBody>
          <a:bodyPr wrap="none" anchor="ct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Times New Roman" pitchFamily="18" charset="0"/>
          <a:ea typeface="新細明體" charset="-120"/>
        </a:defRPr>
      </a:lvl2pPr>
      <a:lvl3pPr algn="ctr" rtl="0" eaLnBrk="0" fontAlgn="base" hangingPunct="0">
        <a:spcBef>
          <a:spcPct val="0"/>
        </a:spcBef>
        <a:spcAft>
          <a:spcPct val="0"/>
        </a:spcAft>
        <a:defRPr kumimoji="1" sz="4400">
          <a:solidFill>
            <a:schemeClr val="bg1"/>
          </a:solidFill>
          <a:latin typeface="Times New Roman" pitchFamily="18" charset="0"/>
          <a:ea typeface="新細明體" charset="-120"/>
        </a:defRPr>
      </a:lvl3pPr>
      <a:lvl4pPr algn="ctr" rtl="0" eaLnBrk="0" fontAlgn="base" hangingPunct="0">
        <a:spcBef>
          <a:spcPct val="0"/>
        </a:spcBef>
        <a:spcAft>
          <a:spcPct val="0"/>
        </a:spcAft>
        <a:defRPr kumimoji="1" sz="4400">
          <a:solidFill>
            <a:schemeClr val="bg1"/>
          </a:solidFill>
          <a:latin typeface="Times New Roman" pitchFamily="18" charset="0"/>
          <a:ea typeface="新細明體" charset="-120"/>
        </a:defRPr>
      </a:lvl4pPr>
      <a:lvl5pPr algn="ctr" rtl="0" eaLnBrk="0" fontAlgn="base" hangingPunct="0">
        <a:spcBef>
          <a:spcPct val="0"/>
        </a:spcBef>
        <a:spcAft>
          <a:spcPct val="0"/>
        </a:spcAft>
        <a:defRPr kumimoji="1" sz="4400">
          <a:solidFill>
            <a:schemeClr val="bg1"/>
          </a:solidFill>
          <a:latin typeface="Times New Roman" pitchFamily="18" charset="0"/>
          <a:ea typeface="新細明體" charset="-120"/>
        </a:defRPr>
      </a:lvl5pPr>
      <a:lvl6pPr marL="457200" algn="ctr" rtl="0" fontAlgn="base">
        <a:spcBef>
          <a:spcPct val="0"/>
        </a:spcBef>
        <a:spcAft>
          <a:spcPct val="0"/>
        </a:spcAft>
        <a:defRPr kumimoji="1" sz="4400">
          <a:solidFill>
            <a:schemeClr val="bg1"/>
          </a:solidFill>
          <a:latin typeface="Times New Roman" pitchFamily="18" charset="0"/>
          <a:ea typeface="新細明體" charset="-120"/>
        </a:defRPr>
      </a:lvl6pPr>
      <a:lvl7pPr marL="914400" algn="ctr" rtl="0" fontAlgn="base">
        <a:spcBef>
          <a:spcPct val="0"/>
        </a:spcBef>
        <a:spcAft>
          <a:spcPct val="0"/>
        </a:spcAft>
        <a:defRPr kumimoji="1" sz="4400">
          <a:solidFill>
            <a:schemeClr val="bg1"/>
          </a:solidFill>
          <a:latin typeface="Times New Roman" pitchFamily="18" charset="0"/>
          <a:ea typeface="新細明體" charset="-120"/>
        </a:defRPr>
      </a:lvl7pPr>
      <a:lvl8pPr marL="1371600" algn="ctr" rtl="0" fontAlgn="base">
        <a:spcBef>
          <a:spcPct val="0"/>
        </a:spcBef>
        <a:spcAft>
          <a:spcPct val="0"/>
        </a:spcAft>
        <a:defRPr kumimoji="1" sz="4400">
          <a:solidFill>
            <a:schemeClr val="bg1"/>
          </a:solidFill>
          <a:latin typeface="Times New Roman" pitchFamily="18" charset="0"/>
          <a:ea typeface="新細明體" charset="-120"/>
        </a:defRPr>
      </a:lvl8pPr>
      <a:lvl9pPr marL="1828800" algn="ctr" rtl="0" fontAlgn="base">
        <a:spcBef>
          <a:spcPct val="0"/>
        </a:spcBef>
        <a:spcAft>
          <a:spcPct val="0"/>
        </a:spcAft>
        <a:defRPr kumimoji="1" sz="4400">
          <a:solidFill>
            <a:schemeClr val="bg1"/>
          </a:solidFill>
          <a:latin typeface="Times New Roman" pitchFamily="18"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1219200" y="76200"/>
            <a:ext cx="6804025"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zh-TW" smtClean="0"/>
          </a:p>
        </p:txBody>
      </p:sp>
      <p:sp>
        <p:nvSpPr>
          <p:cNvPr id="3" name="Text Placeholder 2"/>
          <p:cNvSpPr>
            <a:spLocks noGrp="1"/>
          </p:cNvSpPr>
          <p:nvPr>
            <p:ph type="body" idx="1"/>
          </p:nvPr>
        </p:nvSpPr>
        <p:spPr>
          <a:xfrm>
            <a:off x="1981200" y="1752600"/>
            <a:ext cx="6042025" cy="43735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dirty="0"/>
          </a:p>
        </p:txBody>
      </p:sp>
      <p:sp>
        <p:nvSpPr>
          <p:cNvPr id="4" name="Date Placeholder 3"/>
          <p:cNvSpPr>
            <a:spLocks noGrp="1"/>
          </p:cNvSpPr>
          <p:nvPr>
            <p:ph type="dt" sz="half" idx="2"/>
          </p:nvPr>
        </p:nvSpPr>
        <p:spPr>
          <a:xfrm>
            <a:off x="5889625" y="6499225"/>
            <a:ext cx="2133600" cy="255588"/>
          </a:xfrm>
          <a:prstGeom prst="rect">
            <a:avLst/>
          </a:prstGeom>
        </p:spPr>
        <p:txBody>
          <a:bodyPr vert="horz" lIns="91440" tIns="45720" rIns="91440" bIns="0" rtlCol="0" anchor="ctr"/>
          <a:lstStyle>
            <a:lvl1pPr marL="0" algn="r" defTabSz="914400" rtl="0" eaLnBrk="1" fontAlgn="auto" latinLnBrk="0" hangingPunct="1">
              <a:spcBef>
                <a:spcPts val="0"/>
              </a:spcBef>
              <a:spcAft>
                <a:spcPts val="0"/>
              </a:spcAft>
              <a:defRPr kumimoji="0" sz="1000" b="1" kern="1200">
                <a:solidFill>
                  <a:schemeClr val="tx1">
                    <a:lumMod val="75000"/>
                    <a:lumOff val="25000"/>
                    <a:alpha val="40000"/>
                  </a:schemeClr>
                </a:solidFill>
                <a:latin typeface="+mj-lt"/>
                <a:ea typeface="+mn-ea"/>
                <a:cs typeface="+mn-cs"/>
              </a:defRPr>
            </a:lvl1pPr>
          </a:lstStyle>
          <a:p>
            <a:pPr>
              <a:defRPr/>
            </a:pPr>
            <a:fld id="{3145F197-E23C-4B2F-9ABB-AA946CABC102}" type="datetime1">
              <a:rPr lang="zh-TW" altLang="en-US" smtClean="0">
                <a:solidFill>
                  <a:prstClr val="black">
                    <a:lumMod val="75000"/>
                    <a:lumOff val="25000"/>
                    <a:alpha val="40000"/>
                  </a:prstClr>
                </a:solidFill>
              </a:rPr>
              <a:pPr>
                <a:defRPr/>
              </a:pPr>
              <a:t>2014/12/7</a:t>
            </a:fld>
            <a:endParaRPr lang="zh-TW" altLang="en-US">
              <a:solidFill>
                <a:prstClr val="black">
                  <a:lumMod val="75000"/>
                  <a:lumOff val="25000"/>
                  <a:alpha val="40000"/>
                </a:prstClr>
              </a:solidFill>
            </a:endParaRPr>
          </a:p>
        </p:txBody>
      </p:sp>
      <p:sp>
        <p:nvSpPr>
          <p:cNvPr id="5" name="Footer Placeholder 4"/>
          <p:cNvSpPr>
            <a:spLocks noGrp="1"/>
          </p:cNvSpPr>
          <p:nvPr>
            <p:ph type="ftr" sz="quarter" idx="3"/>
          </p:nvPr>
        </p:nvSpPr>
        <p:spPr>
          <a:xfrm>
            <a:off x="1981200" y="6499225"/>
            <a:ext cx="6091238" cy="255588"/>
          </a:xfrm>
          <a:prstGeom prst="rect">
            <a:avLst/>
          </a:prstGeom>
        </p:spPr>
        <p:txBody>
          <a:bodyPr vert="horz" lIns="91440" tIns="45720" rIns="91440" bIns="0" rtlCol="0" anchor="ctr"/>
          <a:lstStyle>
            <a:lvl1pPr marL="0" algn="l" defTabSz="914400" rtl="0" eaLnBrk="1" fontAlgn="auto" latinLnBrk="0" hangingPunct="1">
              <a:spcBef>
                <a:spcPts val="0"/>
              </a:spcBef>
              <a:spcAft>
                <a:spcPts val="0"/>
              </a:spcAft>
              <a:defRPr kumimoji="0" sz="1800" b="0" kern="1200">
                <a:solidFill>
                  <a:schemeClr val="accent5">
                    <a:lumMod val="75000"/>
                  </a:schemeClr>
                </a:solidFill>
                <a:effectLst>
                  <a:outerShdw blurRad="38100" dist="38100" dir="2700000" algn="tl">
                    <a:srgbClr val="000000">
                      <a:alpha val="43137"/>
                    </a:srgbClr>
                  </a:outerShdw>
                </a:effectLst>
                <a:latin typeface="+mj-lt"/>
                <a:ea typeface="金梅流行書" pitchFamily="49" charset="-120"/>
                <a:cs typeface="+mn-cs"/>
              </a:defRPr>
            </a:lvl1pPr>
          </a:lstStyle>
          <a:p>
            <a:pPr>
              <a:defRPr/>
            </a:pPr>
            <a:r>
              <a:rPr lang="zh-CN" altLang="en-US" smtClean="0">
                <a:solidFill>
                  <a:srgbClr val="39378D">
                    <a:lumMod val="75000"/>
                  </a:srgbClr>
                </a:solidFill>
              </a:rPr>
              <a:t>消费者行为的异质性与动态性</a:t>
            </a:r>
            <a:endParaRPr lang="zh-TW" altLang="en-US" sz="1000">
              <a:solidFill>
                <a:srgbClr val="255775">
                  <a:lumMod val="60000"/>
                  <a:lumOff val="40000"/>
                </a:srgbClr>
              </a:solidFill>
            </a:endParaRPr>
          </a:p>
        </p:txBody>
      </p:sp>
      <p:sp>
        <p:nvSpPr>
          <p:cNvPr id="6" name="Slide Number Placeholder 5"/>
          <p:cNvSpPr>
            <a:spLocks noGrp="1"/>
          </p:cNvSpPr>
          <p:nvPr>
            <p:ph type="sldNum" sz="quarter" idx="4"/>
          </p:nvPr>
        </p:nvSpPr>
        <p:spPr>
          <a:xfrm>
            <a:off x="8027988" y="6208713"/>
            <a:ext cx="1049337" cy="685800"/>
          </a:xfrm>
          <a:prstGeom prst="rect">
            <a:avLst/>
          </a:prstGeom>
        </p:spPr>
        <p:txBody>
          <a:bodyPr vert="horz" lIns="91440" tIns="45720" rIns="91440" bIns="0" rtlCol="0" anchor="ctr"/>
          <a:lstStyle>
            <a:lvl1pPr algn="r" fontAlgn="auto">
              <a:spcBef>
                <a:spcPts val="0"/>
              </a:spcBef>
              <a:spcAft>
                <a:spcPts val="0"/>
              </a:spcAft>
              <a:defRPr kumimoji="0" sz="2800" b="1">
                <a:solidFill>
                  <a:schemeClr val="tx1">
                    <a:lumMod val="75000"/>
                    <a:lumOff val="25000"/>
                    <a:alpha val="40000"/>
                  </a:schemeClr>
                </a:solidFill>
                <a:latin typeface="+mj-lt"/>
                <a:ea typeface="+mn-ea"/>
              </a:defRPr>
            </a:lvl1pPr>
          </a:lstStyle>
          <a:p>
            <a:pPr>
              <a:defRPr/>
            </a:pPr>
            <a:fld id="{53C4DFD5-E715-420D-8703-BC4775CEEDC6}" type="slidenum">
              <a:rPr lang="zh-TW" altLang="en-US">
                <a:solidFill>
                  <a:prstClr val="black">
                    <a:lumMod val="75000"/>
                    <a:lumOff val="25000"/>
                    <a:alpha val="40000"/>
                  </a:prstClr>
                </a:solidFill>
              </a:rPr>
              <a:pPr>
                <a:defRPr/>
              </a:pPr>
              <a:t>‹#›</a:t>
            </a:fld>
            <a:endParaRPr lang="zh-TW" altLang="en-US">
              <a:solidFill>
                <a:prstClr val="black">
                  <a:lumMod val="75000"/>
                  <a:lumOff val="25000"/>
                  <a:alpha val="40000"/>
                </a:prstClr>
              </a:solidFill>
            </a:endParaRPr>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sz="1800">
              <a:solidFill>
                <a:prstClr val="white"/>
              </a:solidFill>
            </a:endParaRPr>
          </a:p>
        </p:txBody>
      </p:sp>
      <p:pic>
        <p:nvPicPr>
          <p:cNvPr id="8200" name="圖片 10" descr="TIMS_logo.emf"/>
          <p:cNvPicPr>
            <a:picLocks noChangeAspect="1"/>
          </p:cNvPicPr>
          <p:nvPr userDrawn="1"/>
        </p:nvPicPr>
        <p:blipFill>
          <a:blip r:embed="rId13" cstate="print"/>
          <a:srcRect/>
          <a:stretch>
            <a:fillRect/>
          </a:stretch>
        </p:blipFill>
        <p:spPr bwMode="auto">
          <a:xfrm>
            <a:off x="8358188" y="5842000"/>
            <a:ext cx="622300" cy="1016000"/>
          </a:xfrm>
          <a:prstGeom prst="rect">
            <a:avLst/>
          </a:prstGeom>
          <a:noFill/>
          <a:ln w="9525">
            <a:noFill/>
            <a:miter lim="800000"/>
            <a:headEnd/>
            <a:tailEnd/>
          </a:ln>
        </p:spPr>
      </p:pic>
      <p:grpSp>
        <p:nvGrpSpPr>
          <p:cNvPr id="2" name="群組 11"/>
          <p:cNvGrpSpPr>
            <a:grpSpLocks/>
          </p:cNvGrpSpPr>
          <p:nvPr userDrawn="1"/>
        </p:nvGrpSpPr>
        <p:grpSpPr bwMode="auto">
          <a:xfrm>
            <a:off x="2000250" y="6429375"/>
            <a:ext cx="6286500" cy="38100"/>
            <a:chOff x="2000232" y="6429396"/>
            <a:chExt cx="6286544" cy="38186"/>
          </a:xfrm>
        </p:grpSpPr>
        <p:cxnSp>
          <p:nvCxnSpPr>
            <p:cNvPr id="13" name="直線接點 12"/>
            <p:cNvCxnSpPr/>
            <p:nvPr userDrawn="1"/>
          </p:nvCxnSpPr>
          <p:spPr>
            <a:xfrm>
              <a:off x="2000232" y="6429396"/>
              <a:ext cx="6286544"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userDrawn="1"/>
          </p:nvCxnSpPr>
          <p:spPr>
            <a:xfrm>
              <a:off x="2000232" y="6467582"/>
              <a:ext cx="6286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2295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advTm="2000">
    <p:fade/>
  </p:transition>
  <p:hf sldNum="0" hdr="0" ftr="0" dt="0"/>
  <p:txStyles>
    <p:titleStyle>
      <a:lvl1pPr algn="l" rtl="0" eaLnBrk="0" fontAlgn="base" hangingPunct="0">
        <a:spcBef>
          <a:spcPct val="0"/>
        </a:spcBef>
        <a:spcAft>
          <a:spcPct val="0"/>
        </a:spcAft>
        <a:defRPr lang="zh-TW" altLang="en-US" sz="3600" kern="1200">
          <a:solidFill>
            <a:srgbClr val="820000"/>
          </a:solidFill>
          <a:latin typeface="+mj-lt"/>
          <a:ea typeface="金梅毛行書" pitchFamily="49" charset="-120"/>
          <a:cs typeface="金梅毛行書"/>
        </a:defRPr>
      </a:lvl1pPr>
      <a:lvl2pPr algn="l" rtl="0" eaLnBrk="0" fontAlgn="base" hangingPunct="0">
        <a:spcBef>
          <a:spcPct val="0"/>
        </a:spcBef>
        <a:spcAft>
          <a:spcPct val="0"/>
        </a:spcAft>
        <a:defRPr sz="3600">
          <a:solidFill>
            <a:srgbClr val="820000"/>
          </a:solidFill>
          <a:latin typeface="Trebuchet MS" pitchFamily="34" charset="0"/>
          <a:ea typeface="金梅毛行書"/>
          <a:cs typeface="金梅毛行書"/>
        </a:defRPr>
      </a:lvl2pPr>
      <a:lvl3pPr algn="l" rtl="0" eaLnBrk="0" fontAlgn="base" hangingPunct="0">
        <a:spcBef>
          <a:spcPct val="0"/>
        </a:spcBef>
        <a:spcAft>
          <a:spcPct val="0"/>
        </a:spcAft>
        <a:defRPr sz="3600">
          <a:solidFill>
            <a:srgbClr val="820000"/>
          </a:solidFill>
          <a:latin typeface="Trebuchet MS" pitchFamily="34" charset="0"/>
          <a:ea typeface="金梅毛行書"/>
          <a:cs typeface="金梅毛行書"/>
        </a:defRPr>
      </a:lvl3pPr>
      <a:lvl4pPr algn="l" rtl="0" eaLnBrk="0" fontAlgn="base" hangingPunct="0">
        <a:spcBef>
          <a:spcPct val="0"/>
        </a:spcBef>
        <a:spcAft>
          <a:spcPct val="0"/>
        </a:spcAft>
        <a:defRPr sz="3600">
          <a:solidFill>
            <a:srgbClr val="820000"/>
          </a:solidFill>
          <a:latin typeface="Trebuchet MS" pitchFamily="34" charset="0"/>
          <a:ea typeface="金梅毛行書"/>
          <a:cs typeface="金梅毛行書"/>
        </a:defRPr>
      </a:lvl4pPr>
      <a:lvl5pPr algn="l" rtl="0" eaLnBrk="0" fontAlgn="base" hangingPunct="0">
        <a:spcBef>
          <a:spcPct val="0"/>
        </a:spcBef>
        <a:spcAft>
          <a:spcPct val="0"/>
        </a:spcAft>
        <a:defRPr sz="3600">
          <a:solidFill>
            <a:srgbClr val="820000"/>
          </a:solidFill>
          <a:latin typeface="Trebuchet MS" pitchFamily="34" charset="0"/>
          <a:ea typeface="金梅毛行書"/>
          <a:cs typeface="金梅毛行書"/>
        </a:defRPr>
      </a:lvl5pPr>
      <a:lvl6pPr marL="457200" algn="l" rtl="0" fontAlgn="base">
        <a:spcBef>
          <a:spcPct val="0"/>
        </a:spcBef>
        <a:spcAft>
          <a:spcPct val="0"/>
        </a:spcAft>
        <a:defRPr sz="3600">
          <a:solidFill>
            <a:srgbClr val="820000"/>
          </a:solidFill>
          <a:latin typeface="Trebuchet MS" pitchFamily="34" charset="0"/>
          <a:ea typeface="金梅毛行書"/>
          <a:cs typeface="金梅毛行書"/>
        </a:defRPr>
      </a:lvl6pPr>
      <a:lvl7pPr marL="914400" algn="l" rtl="0" fontAlgn="base">
        <a:spcBef>
          <a:spcPct val="0"/>
        </a:spcBef>
        <a:spcAft>
          <a:spcPct val="0"/>
        </a:spcAft>
        <a:defRPr sz="3600">
          <a:solidFill>
            <a:srgbClr val="820000"/>
          </a:solidFill>
          <a:latin typeface="Trebuchet MS" pitchFamily="34" charset="0"/>
          <a:ea typeface="金梅毛行書"/>
          <a:cs typeface="金梅毛行書"/>
        </a:defRPr>
      </a:lvl7pPr>
      <a:lvl8pPr marL="1371600" algn="l" rtl="0" fontAlgn="base">
        <a:spcBef>
          <a:spcPct val="0"/>
        </a:spcBef>
        <a:spcAft>
          <a:spcPct val="0"/>
        </a:spcAft>
        <a:defRPr sz="3600">
          <a:solidFill>
            <a:srgbClr val="820000"/>
          </a:solidFill>
          <a:latin typeface="Trebuchet MS" pitchFamily="34" charset="0"/>
          <a:ea typeface="金梅毛行書"/>
          <a:cs typeface="金梅毛行書"/>
        </a:defRPr>
      </a:lvl8pPr>
      <a:lvl9pPr marL="1828800" algn="l" rtl="0" fontAlgn="base">
        <a:spcBef>
          <a:spcPct val="0"/>
        </a:spcBef>
        <a:spcAft>
          <a:spcPct val="0"/>
        </a:spcAft>
        <a:defRPr sz="3600">
          <a:solidFill>
            <a:srgbClr val="820000"/>
          </a:solidFill>
          <a:latin typeface="Trebuchet MS" pitchFamily="34" charset="0"/>
          <a:ea typeface="金梅毛行書"/>
          <a:cs typeface="金梅毛行書"/>
        </a:defRPr>
      </a:lvl9pPr>
    </p:titleStyle>
    <p:bodyStyle>
      <a:lvl1pPr marL="342900" indent="-342900" algn="l" rtl="0" eaLnBrk="0" fontAlgn="base" hangingPunct="0">
        <a:spcBef>
          <a:spcPts val="2000"/>
        </a:spcBef>
        <a:spcAft>
          <a:spcPct val="0"/>
        </a:spcAft>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rtl="0" eaLnBrk="0" fontAlgn="base" hangingPunct="0">
        <a:spcBef>
          <a:spcPts val="1200"/>
        </a:spcBef>
        <a:spcAft>
          <a:spcPct val="0"/>
        </a:spcAft>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rtl="0" eaLnBrk="0" fontAlgn="base" hangingPunct="0">
        <a:spcBef>
          <a:spcPts val="1200"/>
        </a:spcBef>
        <a:spcAft>
          <a:spcPct val="0"/>
        </a:spcAft>
        <a:buClr>
          <a:srgbClr val="A47C0C"/>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rtl="0" eaLnBrk="0" fontAlgn="base" hangingPunct="0">
        <a:spcBef>
          <a:spcPts val="1200"/>
        </a:spcBef>
        <a:spcAft>
          <a:spcPct val="0"/>
        </a:spcAft>
        <a:buClr>
          <a:schemeClr val="accent2"/>
        </a:buClr>
        <a:buFont typeface="Wingdings" pitchFamily="2" charset="2"/>
        <a:buChar char=""/>
        <a:defRPr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rtl="0" eaLnBrk="0" fontAlgn="base" hangingPunct="0">
        <a:spcBef>
          <a:spcPts val="1200"/>
        </a:spcBef>
        <a:spcAft>
          <a:spcPct val="0"/>
        </a:spcAft>
        <a:buClr>
          <a:srgbClr val="255775"/>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1"/>
          </a:fgClr>
          <a:bgClr>
            <a:srgbClr val="CCFFFF"/>
          </a:bgClr>
        </a:patt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ea typeface="+mn-ea"/>
              </a:defRPr>
            </a:lvl1pPr>
          </a:lstStyle>
          <a:p>
            <a:endParaRPr lang="en-US" altLang="zh-TW" smtClean="0">
              <a:solidFill>
                <a:srgbClr val="000000"/>
              </a:solidFill>
              <a:latin typeface="Times New Roman" pitchFamily="18"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ea typeface="+mn-ea"/>
              </a:defRPr>
            </a:lvl1pPr>
          </a:lstStyle>
          <a:p>
            <a:endParaRPr lang="en-US" altLang="zh-TW" smtClean="0">
              <a:solidFill>
                <a:srgbClr val="000000"/>
              </a:solidFill>
              <a:latin typeface="Times New Roman" pitchFamily="18"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ea typeface="+mn-ea"/>
              </a:defRPr>
            </a:lvl1pPr>
          </a:lstStyle>
          <a:p>
            <a:fld id="{A87BE898-AD04-4C71-BC77-591F9D646B93}" type="slidenum">
              <a:rPr lang="en-US" altLang="zh-TW" smtClean="0">
                <a:solidFill>
                  <a:srgbClr val="000000"/>
                </a:solidFill>
                <a:latin typeface="Times New Roman" pitchFamily="18" charset="0"/>
              </a:rPr>
              <a:pPr/>
              <a:t>‹#›</a:t>
            </a:fld>
            <a:endParaRPr lang="en-US" altLang="zh-TW" smtClean="0">
              <a:solidFill>
                <a:srgbClr val="000000"/>
              </a:solidFill>
              <a:latin typeface="Times New Roman" pitchFamily="18" charset="0"/>
            </a:endParaRPr>
          </a:p>
        </p:txBody>
      </p:sp>
    </p:spTree>
    <p:extLst>
      <p:ext uri="{BB962C8B-B14F-4D97-AF65-F5344CB8AC3E}">
        <p14:creationId xmlns:p14="http://schemas.microsoft.com/office/powerpoint/2010/main" val="40363820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新細明體" pitchFamily="18" charset="-120"/>
        </a:defRPr>
      </a:lvl2pPr>
      <a:lvl3pPr algn="ctr" rtl="0" fontAlgn="base">
        <a:spcBef>
          <a:spcPct val="0"/>
        </a:spcBef>
        <a:spcAft>
          <a:spcPct val="0"/>
        </a:spcAft>
        <a:defRPr kumimoji="1" sz="4400">
          <a:solidFill>
            <a:schemeClr val="tx2"/>
          </a:solidFill>
          <a:latin typeface="Times New Roman" pitchFamily="18" charset="0"/>
          <a:ea typeface="新細明體" pitchFamily="18" charset="-120"/>
        </a:defRPr>
      </a:lvl3pPr>
      <a:lvl4pPr algn="ctr" rtl="0" fontAlgn="base">
        <a:spcBef>
          <a:spcPct val="0"/>
        </a:spcBef>
        <a:spcAft>
          <a:spcPct val="0"/>
        </a:spcAft>
        <a:defRPr kumimoji="1" sz="4400">
          <a:solidFill>
            <a:schemeClr val="tx2"/>
          </a:solidFill>
          <a:latin typeface="Times New Roman" pitchFamily="18" charset="0"/>
          <a:ea typeface="新細明體" pitchFamily="18" charset="-120"/>
        </a:defRPr>
      </a:lvl4pPr>
      <a:lvl5pPr algn="ctr" rtl="0" fontAlgn="base">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609600" y="1219200"/>
            <a:ext cx="8534400" cy="3048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a:solidFill>
                <a:srgbClr val="FFFFFF"/>
              </a:solidFill>
            </a:endParaRPr>
          </a:p>
        </p:txBody>
      </p:sp>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solidFill>
                <a:prstClr val="white"/>
              </a:solidFill>
            </a:endParaRPr>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solidFill>
                <a:prstClr val="white"/>
              </a:solidFill>
            </a:endParaRPr>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a:solidFill>
                <a:prstClr val="white"/>
              </a:solidFill>
            </a:endParaRPr>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0" lang="en-US" dirty="0">
              <a:solidFill>
                <a:prstClr val="white"/>
              </a:solidFill>
            </a:endParaRPr>
          </a:p>
        </p:txBody>
      </p:sp>
      <p:sp>
        <p:nvSpPr>
          <p:cNvPr id="1040"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Text Placeholder 12"/>
          <p:cNvSpPr>
            <a:spLocks noGrp="1"/>
          </p:cNvSpPr>
          <p:nvPr>
            <p:ph type="body" idx="1"/>
          </p:nvPr>
        </p:nvSpPr>
        <p:spPr bwMode="auto">
          <a:xfrm>
            <a:off x="457200" y="2286000"/>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cs typeface="+mn-cs"/>
              </a:defRPr>
            </a:lvl1pPr>
          </a:lstStyle>
          <a:p>
            <a:pPr>
              <a:defRPr/>
            </a:pPr>
            <a:r>
              <a:rPr lang="en-US">
                <a:solidFill>
                  <a:srgbClr val="438086"/>
                </a:solidFill>
                <a:ea typeface="+mn-ea"/>
              </a:rPr>
              <a:t>Marketing Research 9th Edition</a:t>
            </a:r>
          </a:p>
          <a:p>
            <a:pPr>
              <a:defRPr/>
            </a:pPr>
            <a:r>
              <a:rPr lang="en-US">
                <a:solidFill>
                  <a:srgbClr val="438086"/>
                </a:solidFill>
                <a:ea typeface="+mn-ea"/>
              </a:rPr>
              <a:t>         </a:t>
            </a:r>
            <a:r>
              <a:rPr lang="en-US">
                <a:solidFill>
                  <a:srgbClr val="333399"/>
                </a:solidFill>
                <a:ea typeface="+mn-ea"/>
              </a:rPr>
              <a:t>Aaker, Kumar, Day</a:t>
            </a:r>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cs typeface="+mn-cs"/>
              </a:defRPr>
            </a:lvl1pPr>
          </a:lstStyle>
          <a:p>
            <a:pPr>
              <a:defRPr/>
            </a:pPr>
            <a:r>
              <a:rPr lang="en-US">
                <a:solidFill>
                  <a:srgbClr val="438086"/>
                </a:solidFill>
                <a:ea typeface="+mn-ea"/>
              </a:rPr>
              <a:t>http://www.drvkumar.com/mr9/</a:t>
            </a:r>
          </a:p>
          <a:p>
            <a:pPr>
              <a:defRPr/>
            </a:pPr>
            <a:endParaRPr lang="en-US">
              <a:solidFill>
                <a:srgbClr val="438086"/>
              </a:solidFill>
              <a:ea typeface="+mn-ea"/>
            </a:endParaRPr>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a:solidFill>
                  <a:srgbClr val="FFFFFF"/>
                </a:solidFill>
                <a:cs typeface="+mn-cs"/>
              </a:defRPr>
            </a:lvl1pPr>
          </a:lstStyle>
          <a:p>
            <a:pPr>
              <a:defRPr/>
            </a:pPr>
            <a:fld id="{D63FD4BD-CA9E-42A7-9B57-A467DD7E1508}" type="slidenum">
              <a:rPr lang="en-US">
                <a:ea typeface="+mn-ea"/>
              </a:rPr>
              <a:pPr>
                <a:defRPr/>
              </a:pPr>
              <a:t>‹#›</a:t>
            </a:fld>
            <a:endParaRPr lang="en-US">
              <a:ea typeface="+mn-ea"/>
            </a:endParaRPr>
          </a:p>
        </p:txBody>
      </p:sp>
    </p:spTree>
    <p:extLst>
      <p:ext uri="{BB962C8B-B14F-4D97-AF65-F5344CB8AC3E}">
        <p14:creationId xmlns:p14="http://schemas.microsoft.com/office/powerpoint/2010/main" val="165947809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hf hd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2.xml"/><Relationship Id="rId1" Type="http://schemas.openxmlformats.org/officeDocument/2006/relationships/vmlDrawing" Target="../drawings/vmlDrawing2.vml"/><Relationship Id="rId4" Type="http://schemas.openxmlformats.org/officeDocument/2006/relationships/image" Target="../media/image2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2.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52.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5.bin"/><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2.xml"/><Relationship Id="rId1" Type="http://schemas.openxmlformats.org/officeDocument/2006/relationships/vmlDrawing" Target="../drawings/vmlDrawing5.vml"/><Relationship Id="rId5" Type="http://schemas.openxmlformats.org/officeDocument/2006/relationships/image" Target="../media/image35.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52.xml"/><Relationship Id="rId1" Type="http://schemas.openxmlformats.org/officeDocument/2006/relationships/vmlDrawing" Target="../drawings/vmlDrawing6.vml"/><Relationship Id="rId4" Type="http://schemas.openxmlformats.org/officeDocument/2006/relationships/image" Target="../media/image37.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2.xml"/><Relationship Id="rId1" Type="http://schemas.openxmlformats.org/officeDocument/2006/relationships/vmlDrawing" Target="../drawings/vmlDrawing7.vml"/><Relationship Id="rId6" Type="http://schemas.openxmlformats.org/officeDocument/2006/relationships/image" Target="../media/image39.emf"/><Relationship Id="rId5" Type="http://schemas.openxmlformats.org/officeDocument/2006/relationships/oleObject" Target="../embeddings/oleObject10.bin"/><Relationship Id="rId4" Type="http://schemas.openxmlformats.org/officeDocument/2006/relationships/image" Target="../media/image38.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2.xml"/><Relationship Id="rId1" Type="http://schemas.openxmlformats.org/officeDocument/2006/relationships/vmlDrawing" Target="../drawings/vmlDrawing8.vml"/><Relationship Id="rId4" Type="http://schemas.openxmlformats.org/officeDocument/2006/relationships/image" Target="../media/image40.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2.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52.xml"/><Relationship Id="rId1" Type="http://schemas.openxmlformats.org/officeDocument/2006/relationships/vmlDrawing" Target="../drawings/vmlDrawing10.vml"/><Relationship Id="rId4" Type="http://schemas.openxmlformats.org/officeDocument/2006/relationships/image" Target="../media/image4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2.xml"/><Relationship Id="rId1" Type="http://schemas.openxmlformats.org/officeDocument/2006/relationships/vmlDrawing" Target="../drawings/vmlDrawing11.vml"/><Relationship Id="rId6" Type="http://schemas.openxmlformats.org/officeDocument/2006/relationships/image" Target="../media/image42.wmf"/><Relationship Id="rId5" Type="http://schemas.openxmlformats.org/officeDocument/2006/relationships/oleObject" Target="../embeddings/oleObject15.bin"/><Relationship Id="rId4" Type="http://schemas.openxmlformats.org/officeDocument/2006/relationships/image" Target="../media/image43.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8"/>
          <p:cNvSpPr>
            <a:spLocks noChangeArrowheads="1"/>
          </p:cNvSpPr>
          <p:nvPr/>
        </p:nvSpPr>
        <p:spPr bwMode="auto">
          <a:xfrm>
            <a:off x="1187450" y="2624138"/>
            <a:ext cx="6913563" cy="704850"/>
          </a:xfrm>
          <a:prstGeom prst="rect">
            <a:avLst/>
          </a:prstGeom>
          <a:solidFill>
            <a:srgbClr val="003366">
              <a:alpha val="30196"/>
            </a:srgbClr>
          </a:solidFill>
          <a:ln w="12700">
            <a:solidFill>
              <a:srgbClr val="C0C0C0"/>
            </a:solidFill>
            <a:miter lim="800000"/>
            <a:headEnd type="none" w="sm" len="sm"/>
            <a:tailEnd type="none" w="sm" len="sm"/>
          </a:ln>
        </p:spPr>
        <p:txBody>
          <a:bodyPr wrap="none" anchor="ctr"/>
          <a:lstStyle/>
          <a:p>
            <a:endParaRPr lang="zh-TW" altLang="en-US"/>
          </a:p>
        </p:txBody>
      </p:sp>
      <p:sp>
        <p:nvSpPr>
          <p:cNvPr id="5123" name="Rectangle 9"/>
          <p:cNvSpPr>
            <a:spLocks noChangeArrowheads="1"/>
          </p:cNvSpPr>
          <p:nvPr/>
        </p:nvSpPr>
        <p:spPr bwMode="auto">
          <a:xfrm>
            <a:off x="1187450" y="3357563"/>
            <a:ext cx="6913563" cy="1511597"/>
          </a:xfrm>
          <a:prstGeom prst="rect">
            <a:avLst/>
          </a:prstGeom>
          <a:solidFill>
            <a:srgbClr val="003366">
              <a:alpha val="30196"/>
            </a:srgbClr>
          </a:solidFill>
          <a:ln w="12700">
            <a:solidFill>
              <a:srgbClr val="C0C0C0"/>
            </a:solidFill>
            <a:miter lim="800000"/>
            <a:headEnd type="none" w="sm" len="sm"/>
            <a:tailEnd type="none" w="sm" len="sm"/>
          </a:ln>
        </p:spPr>
        <p:txBody>
          <a:bodyPr wrap="none" anchor="ctr"/>
          <a:lstStyle/>
          <a:p>
            <a:endParaRPr lang="zh-TW" altLang="en-US"/>
          </a:p>
        </p:txBody>
      </p:sp>
      <p:sp>
        <p:nvSpPr>
          <p:cNvPr id="5124" name="Rectangle 10"/>
          <p:cNvSpPr>
            <a:spLocks noChangeArrowheads="1"/>
          </p:cNvSpPr>
          <p:nvPr/>
        </p:nvSpPr>
        <p:spPr bwMode="auto">
          <a:xfrm>
            <a:off x="1187450" y="2636838"/>
            <a:ext cx="6919913" cy="730250"/>
          </a:xfrm>
          <a:prstGeom prst="rect">
            <a:avLst/>
          </a:prstGeom>
          <a:noFill/>
          <a:ln w="12700">
            <a:solidFill>
              <a:schemeClr val="bg2"/>
            </a:solidFill>
            <a:miter lim="800000"/>
            <a:headEnd type="none" w="sm" len="sm"/>
            <a:tailEnd type="none" w="sm" len="sm"/>
          </a:ln>
        </p:spPr>
        <p:txBody>
          <a:bodyPr wrap="none" anchor="ctr"/>
          <a:lstStyle/>
          <a:p>
            <a:endParaRPr lang="zh-TW" altLang="en-US"/>
          </a:p>
        </p:txBody>
      </p:sp>
      <p:sp>
        <p:nvSpPr>
          <p:cNvPr id="2060" name="Rectangle 12"/>
          <p:cNvSpPr>
            <a:spLocks noGrp="1" noChangeArrowheads="1"/>
          </p:cNvSpPr>
          <p:nvPr>
            <p:ph type="ctrTitle"/>
          </p:nvPr>
        </p:nvSpPr>
        <p:spPr>
          <a:xfrm>
            <a:off x="1192213" y="2627313"/>
            <a:ext cx="6900862" cy="715962"/>
          </a:xfrm>
          <a:effectLst>
            <a:outerShdw dist="52363" dir="4557825" algn="ctr" rotWithShape="0">
              <a:schemeClr val="tx1">
                <a:alpha val="50000"/>
              </a:schemeClr>
            </a:outerShdw>
          </a:effectLst>
        </p:spPr>
        <p:txBody>
          <a:bodyPr/>
          <a:lstStyle/>
          <a:p>
            <a:pPr eaLnBrk="1" hangingPunct="1">
              <a:defRPr/>
            </a:pPr>
            <a:r>
              <a:rPr lang="en-US" altLang="zh-TW" b="1" dirty="0">
                <a:solidFill>
                  <a:schemeClr val="bg1"/>
                </a:solidFill>
                <a:latin typeface="Times New Roman" pitchFamily="18" charset="0"/>
              </a:rPr>
              <a:t>Chapter </a:t>
            </a:r>
            <a:r>
              <a:rPr lang="en-US" altLang="zh-TW" b="1" dirty="0" smtClean="0">
                <a:solidFill>
                  <a:schemeClr val="bg1"/>
                </a:solidFill>
                <a:latin typeface="Times New Roman" pitchFamily="18" charset="0"/>
              </a:rPr>
              <a:t>Twenty-One </a:t>
            </a:r>
            <a:endParaRPr lang="en-US" altLang="zh-TW" b="1" dirty="0">
              <a:solidFill>
                <a:schemeClr val="bg1"/>
              </a:solidFill>
              <a:latin typeface="Times New Roman" pitchFamily="18" charset="0"/>
            </a:endParaRPr>
          </a:p>
        </p:txBody>
      </p:sp>
      <p:sp>
        <p:nvSpPr>
          <p:cNvPr id="2061" name="Rectangle 13"/>
          <p:cNvSpPr>
            <a:spLocks noGrp="1" noChangeArrowheads="1"/>
          </p:cNvSpPr>
          <p:nvPr>
            <p:ph type="subTitle" idx="1"/>
          </p:nvPr>
        </p:nvSpPr>
        <p:spPr>
          <a:xfrm>
            <a:off x="1190625" y="3498850"/>
            <a:ext cx="6910388" cy="1298302"/>
          </a:xfrm>
          <a:effectLst>
            <a:outerShdw dist="52363" dir="4557825" algn="ctr" rotWithShape="0">
              <a:schemeClr val="tx1"/>
            </a:outerShdw>
          </a:effectLst>
        </p:spPr>
        <p:txBody>
          <a:bodyPr/>
          <a:lstStyle/>
          <a:p>
            <a:pPr eaLnBrk="1" hangingPunct="1">
              <a:defRPr/>
            </a:pPr>
            <a:r>
              <a:rPr lang="en-US" altLang="zh-TW" sz="3600" b="1" dirty="0" smtClean="0">
                <a:solidFill>
                  <a:schemeClr val="bg1"/>
                </a:solidFill>
                <a:latin typeface="Times New Roman" pitchFamily="18" charset="0"/>
                <a:ea typeface="+mj-ea"/>
                <a:cs typeface="+mj-cs"/>
              </a:rPr>
              <a:t>Multidimensional Scaling</a:t>
            </a:r>
          </a:p>
          <a:p>
            <a:pPr eaLnBrk="1" hangingPunct="1">
              <a:defRPr/>
            </a:pPr>
            <a:r>
              <a:rPr lang="en-US" altLang="zh-TW" sz="3600" b="1" dirty="0" smtClean="0">
                <a:solidFill>
                  <a:schemeClr val="bg1"/>
                </a:solidFill>
                <a:latin typeface="Times New Roman" pitchFamily="18" charset="0"/>
                <a:ea typeface="+mj-ea"/>
                <a:cs typeface="+mj-cs"/>
              </a:rPr>
              <a:t>Conjoint Analysis</a:t>
            </a:r>
            <a:endParaRPr lang="en-US" altLang="zh-TW" sz="3600" b="1" dirty="0" smtClean="0">
              <a:solidFill>
                <a:schemeClr val="bg1"/>
              </a:solidFill>
              <a:latin typeface="Times New Roman"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78087" y="0"/>
            <a:ext cx="6665913" cy="864096"/>
          </a:xfrm>
        </p:spPr>
        <p:txBody>
          <a:bodyPr>
            <a:normAutofit/>
          </a:bodyPr>
          <a:lstStyle/>
          <a:p>
            <a:pPr algn="r"/>
            <a:r>
              <a:rPr lang="zh-TW" altLang="zh-TW" sz="3200" dirty="0">
                <a:latin typeface="+mj-ea"/>
                <a:ea typeface="+mj-ea"/>
              </a:rPr>
              <a:t>三個市場區隔的評分</a:t>
            </a:r>
            <a:r>
              <a:rPr lang="zh-TW" altLang="zh-TW" sz="3200" dirty="0" smtClean="0">
                <a:latin typeface="+mj-ea"/>
                <a:ea typeface="+mj-ea"/>
              </a:rPr>
              <a:t>表</a:t>
            </a:r>
            <a:r>
              <a:rPr lang="zh-TW" altLang="zh-TW" sz="3200" dirty="0" smtClean="0">
                <a:latin typeface="+mj-ea"/>
                <a:ea typeface="+mj-ea"/>
              </a:rPr>
              <a:t>結果</a:t>
            </a:r>
            <a:endParaRPr lang="zh-TW" altLang="en-US" sz="3200" dirty="0">
              <a:latin typeface="+mj-ea"/>
              <a:ea typeface="+mj-ea"/>
            </a:endParaRPr>
          </a:p>
        </p:txBody>
      </p:sp>
      <p:pic>
        <p:nvPicPr>
          <p:cNvPr id="5" name="圖片 4"/>
          <p:cNvPicPr>
            <a:picLocks noChangeAspect="1"/>
          </p:cNvPicPr>
          <p:nvPr/>
        </p:nvPicPr>
        <p:blipFill>
          <a:blip r:embed="rId2"/>
          <a:stretch>
            <a:fillRect/>
          </a:stretch>
        </p:blipFill>
        <p:spPr>
          <a:xfrm>
            <a:off x="395536" y="645712"/>
            <a:ext cx="6429983" cy="6167664"/>
          </a:xfrm>
          <a:prstGeom prst="rect">
            <a:avLst/>
          </a:prstGeom>
        </p:spPr>
      </p:pic>
    </p:spTree>
    <p:extLst>
      <p:ext uri="{BB962C8B-B14F-4D97-AF65-F5344CB8AC3E}">
        <p14:creationId xmlns:p14="http://schemas.microsoft.com/office/powerpoint/2010/main" val="1174723447"/>
      </p:ext>
    </p:extLst>
  </p:cSld>
  <p:clrMapOvr>
    <a:masterClrMapping/>
  </p:clrMapOvr>
  <p:transition spd="slow"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a:latin typeface="+mj-lt"/>
              </a:rPr>
              <a:t>基礎</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a:latin typeface="+mj-lt"/>
              </a:rPr>
              <a:t>表</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solidFill>
                  <a:srgbClr val="FF0000"/>
                </a:solidFill>
                <a:latin typeface="+mj-lt"/>
              </a:rPr>
              <a:t>定位基礎的</a:t>
            </a:r>
            <a:r>
              <a:rPr lang="zh-TW" altLang="en-US" sz="2400" b="1" dirty="0" smtClean="0">
                <a:solidFill>
                  <a:srgbClr val="FF0000"/>
                </a:solidFill>
                <a:latin typeface="+mj-lt"/>
              </a:rPr>
              <a:t>重要性</a:t>
            </a:r>
            <a:endParaRPr lang="en-US" altLang="zh-TW" sz="2400" b="1" dirty="0" smtClean="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smtClean="0">
                <a:latin typeface="+mj-lt"/>
              </a:rPr>
              <a:t>知覺</a:t>
            </a:r>
            <a:r>
              <a:rPr lang="zh-TW" altLang="en-US" sz="2400" b="1" dirty="0">
                <a:latin typeface="+mj-lt"/>
              </a:rPr>
              <a:t>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286951394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1661817054"/>
              </p:ext>
            </p:extLst>
          </p:nvPr>
        </p:nvGraphicFramePr>
        <p:xfrm>
          <a:off x="2195736" y="1196752"/>
          <a:ext cx="5267960" cy="853440"/>
        </p:xfrm>
        <a:graphic>
          <a:graphicData uri="http://schemas.openxmlformats.org/drawingml/2006/table">
            <a:tbl>
              <a:tblPr firstRow="1" firstCol="1" bandRow="1">
                <a:tableStyleId>{5C22544A-7EE6-4342-B048-85BDC9FD1C3A}</a:tableStyleId>
              </a:tblPr>
              <a:tblGrid>
                <a:gridCol w="5267960"/>
              </a:tblGrid>
              <a:tr h="0">
                <a:tc>
                  <a:txBody>
                    <a:bodyPr/>
                    <a:lstStyle/>
                    <a:p>
                      <a:pPr algn="ctr">
                        <a:spcAft>
                          <a:spcPts val="0"/>
                        </a:spcAft>
                      </a:pPr>
                      <a:r>
                        <a:rPr lang="zh-TW" sz="2800" kern="100" dirty="0">
                          <a:effectLst/>
                        </a:rPr>
                        <a:t>第</a:t>
                      </a:r>
                      <a:r>
                        <a:rPr lang="en-US" sz="2800" kern="100" dirty="0">
                          <a:effectLst/>
                        </a:rPr>
                        <a:t>1</a:t>
                      </a:r>
                      <a:r>
                        <a:rPr lang="zh-TW" sz="2800" kern="100" dirty="0">
                          <a:effectLst/>
                        </a:rPr>
                        <a:t>群的</a:t>
                      </a:r>
                    </a:p>
                    <a:p>
                      <a:pPr algn="ctr">
                        <a:spcAft>
                          <a:spcPts val="0"/>
                        </a:spcAft>
                      </a:pPr>
                      <a:r>
                        <a:rPr lang="zh-TW" sz="2800" kern="100" dirty="0">
                          <a:effectLst/>
                        </a:rPr>
                        <a:t>完整評分表</a:t>
                      </a:r>
                      <a:endParaRPr lang="zh-TW" sz="2800" kern="100" dirty="0">
                        <a:effectLst/>
                        <a:latin typeface="Calibri"/>
                        <a:ea typeface="新細明體"/>
                        <a:cs typeface="Times New Roman"/>
                      </a:endParaRPr>
                    </a:p>
                  </a:txBody>
                  <a:tcPr marL="68580" marR="68580" marT="0" marB="0" anchor="ctr"/>
                </a:tc>
              </a:tr>
            </a:tbl>
          </a:graphicData>
        </a:graphic>
      </p:graphicFrame>
      <p:pic>
        <p:nvPicPr>
          <p:cNvPr id="31746" name="圖片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26" y="2204864"/>
            <a:ext cx="9012722" cy="28083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189954"/>
      </p:ext>
    </p:extLst>
  </p:cSld>
  <p:clrMapOvr>
    <a:masterClrMapping/>
  </p:clrMapOvr>
  <p:transition spd="slow" advTm="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a:latin typeface="+mj-lt"/>
              </a:rPr>
              <a:t>基礎</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a:latin typeface="+mj-lt"/>
              </a:rPr>
              <a:t>表</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smtClean="0">
                <a:solidFill>
                  <a:srgbClr val="FF0000"/>
                </a:solidFill>
                <a:latin typeface="+mj-lt"/>
              </a:rPr>
              <a:t>知覺</a:t>
            </a:r>
            <a:r>
              <a:rPr lang="zh-TW" altLang="en-US" sz="2400" b="1" dirty="0">
                <a:solidFill>
                  <a:srgbClr val="FF0000"/>
                </a:solidFill>
                <a:latin typeface="+mj-lt"/>
              </a:rPr>
              <a:t>圖的品牌點與屬性軸向量：以嘗試挑選群</a:t>
            </a:r>
            <a:r>
              <a:rPr lang="en-US" altLang="zh-TW" sz="2400" b="1" dirty="0">
                <a:solidFill>
                  <a:srgbClr val="FF0000"/>
                </a:solidFill>
                <a:latin typeface="+mj-lt"/>
              </a:rPr>
              <a:t>(</a:t>
            </a:r>
            <a:r>
              <a:rPr lang="zh-TW" altLang="en-US" sz="2400" b="1" dirty="0">
                <a:solidFill>
                  <a:srgbClr val="FF0000"/>
                </a:solidFill>
                <a:latin typeface="+mj-lt"/>
              </a:rPr>
              <a:t>群</a:t>
            </a:r>
            <a:r>
              <a:rPr lang="en-US" altLang="zh-TW" sz="2400" b="1" dirty="0">
                <a:solidFill>
                  <a:srgbClr val="FF0000"/>
                </a:solidFill>
                <a:latin typeface="+mj-lt"/>
              </a:rPr>
              <a:t>1)</a:t>
            </a:r>
            <a:r>
              <a:rPr lang="zh-TW" altLang="en-US" sz="2400" b="1" dirty="0">
                <a:solidFill>
                  <a:srgbClr val="FF0000"/>
                </a:solidFill>
                <a:latin typeface="+mj-lt"/>
              </a:rPr>
              <a:t>為</a:t>
            </a:r>
            <a:r>
              <a:rPr lang="zh-TW" altLang="en-US" sz="2400" b="1" dirty="0" smtClean="0">
                <a:solidFill>
                  <a:srgbClr val="FF0000"/>
                </a:solidFill>
                <a:latin typeface="+mj-lt"/>
              </a:rPr>
              <a:t>例</a:t>
            </a:r>
            <a:endParaRPr lang="en-US" altLang="zh-TW" sz="2400" b="1" dirty="0" smtClean="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134956221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817296" cy="1371600"/>
          </a:xfrm>
        </p:spPr>
        <p:txBody>
          <a:bodyPr>
            <a:normAutofit/>
          </a:bodyPr>
          <a:lstStyle/>
          <a:p>
            <a:r>
              <a:rPr lang="zh-TW" altLang="zh-TW" sz="3200" dirty="0">
                <a:latin typeface="+mj-ea"/>
                <a:ea typeface="+mj-ea"/>
              </a:rPr>
              <a:t>使用因素分析，建立知覺圖的軸</a:t>
            </a:r>
            <a:r>
              <a:rPr lang="en-US" altLang="zh-TW" sz="3200" dirty="0">
                <a:latin typeface="+mj-ea"/>
                <a:ea typeface="+mj-ea"/>
              </a:rPr>
              <a:t>1</a:t>
            </a:r>
            <a:r>
              <a:rPr lang="zh-TW" altLang="zh-TW" sz="3200" dirty="0">
                <a:latin typeface="+mj-ea"/>
                <a:ea typeface="+mj-ea"/>
              </a:rPr>
              <a:t>與軸</a:t>
            </a:r>
            <a:r>
              <a:rPr lang="en-US" altLang="zh-TW" sz="3200" dirty="0" smtClean="0">
                <a:latin typeface="+mj-ea"/>
                <a:ea typeface="+mj-ea"/>
              </a:rPr>
              <a:t>2</a:t>
            </a:r>
            <a:endParaRPr lang="zh-TW" altLang="en-US" sz="3200" dirty="0">
              <a:latin typeface="+mj-ea"/>
              <a:ea typeface="+mj-ea"/>
            </a:endParaRPr>
          </a:p>
        </p:txBody>
      </p:sp>
      <p:graphicFrame>
        <p:nvGraphicFramePr>
          <p:cNvPr id="3" name="表格 2"/>
          <p:cNvGraphicFramePr>
            <a:graphicFrameLocks noGrp="1"/>
          </p:cNvGraphicFramePr>
          <p:nvPr>
            <p:extLst>
              <p:ext uri="{D42A27DB-BD31-4B8C-83A1-F6EECF244321}">
                <p14:modId xmlns:p14="http://schemas.microsoft.com/office/powerpoint/2010/main" val="2308771570"/>
              </p:ext>
            </p:extLst>
          </p:nvPr>
        </p:nvGraphicFramePr>
        <p:xfrm>
          <a:off x="1835696" y="1268760"/>
          <a:ext cx="6984776" cy="4465320"/>
        </p:xfrm>
        <a:graphic>
          <a:graphicData uri="http://schemas.openxmlformats.org/drawingml/2006/table">
            <a:tbl>
              <a:tblPr firstRow="1" firstCol="1" bandRow="1">
                <a:tableStyleId>{5C22544A-7EE6-4342-B048-85BDC9FD1C3A}</a:tableStyleId>
              </a:tblPr>
              <a:tblGrid>
                <a:gridCol w="1728192"/>
                <a:gridCol w="5256584"/>
              </a:tblGrid>
              <a:tr h="2664296">
                <a:tc>
                  <a:txBody>
                    <a:bodyPr/>
                    <a:lstStyle/>
                    <a:p>
                      <a:pPr marL="0" lvl="0" indent="0">
                        <a:spcBef>
                          <a:spcPts val="600"/>
                        </a:spcBef>
                        <a:spcAft>
                          <a:spcPts val="600"/>
                        </a:spcAft>
                        <a:buFont typeface="+mj-lt"/>
                        <a:buNone/>
                      </a:pPr>
                      <a:r>
                        <a:rPr lang="zh-TW" sz="2400" kern="100" dirty="0">
                          <a:solidFill>
                            <a:srgbClr val="FF0000"/>
                          </a:solidFill>
                          <a:effectLst/>
                        </a:rPr>
                        <a:t>建立</a:t>
                      </a:r>
                      <a:r>
                        <a:rPr lang="en-US" sz="2400" kern="100" dirty="0">
                          <a:solidFill>
                            <a:srgbClr val="FF0000"/>
                          </a:solidFill>
                          <a:effectLst/>
                        </a:rPr>
                        <a:t>SPSS</a:t>
                      </a:r>
                      <a:r>
                        <a:rPr lang="zh-TW" sz="2400" kern="100" dirty="0">
                          <a:solidFill>
                            <a:srgbClr val="FF0000"/>
                          </a:solidFill>
                          <a:effectLst/>
                        </a:rPr>
                        <a:t>資料格式</a:t>
                      </a:r>
                    </a:p>
                    <a:p>
                      <a:pPr algn="l">
                        <a:spcAft>
                          <a:spcPts val="0"/>
                        </a:spcAft>
                      </a:pPr>
                      <a:r>
                        <a:rPr lang="zh-TW" sz="2400" kern="100" dirty="0">
                          <a:solidFill>
                            <a:schemeClr val="tx1"/>
                          </a:solidFill>
                          <a:effectLst/>
                        </a:rPr>
                        <a:t>新開一個</a:t>
                      </a:r>
                      <a:r>
                        <a:rPr lang="en-US" sz="2400" kern="100" dirty="0">
                          <a:solidFill>
                            <a:schemeClr val="tx1"/>
                          </a:solidFill>
                          <a:effectLst/>
                        </a:rPr>
                        <a:t>SPSS</a:t>
                      </a:r>
                      <a:r>
                        <a:rPr lang="zh-TW" sz="2400" kern="100" dirty="0">
                          <a:solidFill>
                            <a:schemeClr val="tx1"/>
                          </a:solidFill>
                          <a:effectLst/>
                        </a:rPr>
                        <a:t>資料檔，將嘗試挑選群</a:t>
                      </a:r>
                      <a:r>
                        <a:rPr lang="en-US" sz="2400" kern="100" dirty="0">
                          <a:solidFill>
                            <a:schemeClr val="tx1"/>
                          </a:solidFill>
                          <a:effectLst/>
                        </a:rPr>
                        <a:t>(</a:t>
                      </a:r>
                      <a:r>
                        <a:rPr lang="zh-TW" sz="2400" kern="100" dirty="0">
                          <a:solidFill>
                            <a:schemeClr val="tx1"/>
                          </a:solidFill>
                          <a:effectLst/>
                        </a:rPr>
                        <a:t>群</a:t>
                      </a:r>
                      <a:r>
                        <a:rPr lang="en-US" sz="2400" kern="100" dirty="0">
                          <a:solidFill>
                            <a:schemeClr val="tx1"/>
                          </a:solidFill>
                          <a:effectLst/>
                        </a:rPr>
                        <a:t>1)</a:t>
                      </a:r>
                      <a:r>
                        <a:rPr lang="zh-TW" sz="2400" kern="100" dirty="0">
                          <a:solidFill>
                            <a:schemeClr val="tx1"/>
                          </a:solidFill>
                          <a:effectLst/>
                        </a:rPr>
                        <a:t>的評分表的「數字」部份，不包含文字，貼在</a:t>
                      </a:r>
                      <a:r>
                        <a:rPr lang="en-US" sz="2400" kern="100" dirty="0">
                          <a:solidFill>
                            <a:schemeClr val="tx1"/>
                          </a:solidFill>
                          <a:effectLst/>
                        </a:rPr>
                        <a:t>SPSS</a:t>
                      </a:r>
                      <a:r>
                        <a:rPr lang="zh-TW" sz="2400" kern="100" dirty="0">
                          <a:solidFill>
                            <a:schemeClr val="tx1"/>
                          </a:solidFill>
                          <a:effectLst/>
                        </a:rPr>
                        <a:t>資料檔上，如右所示。</a:t>
                      </a:r>
                      <a:endParaRPr lang="zh-TW" sz="2400" kern="100" dirty="0">
                        <a:solidFill>
                          <a:schemeClr val="tx1"/>
                        </a:solidFill>
                        <a:effectLst/>
                        <a:latin typeface="Calibri"/>
                        <a:ea typeface="新細明體"/>
                        <a:cs typeface="Times New Roman"/>
                      </a:endParaRPr>
                    </a:p>
                  </a:txBody>
                  <a:tcPr marL="68580" marR="68580" marT="0" marB="0">
                    <a:noFill/>
                  </a:tcPr>
                </a:tc>
                <a:tc>
                  <a:txBody>
                    <a:bodyPr/>
                    <a:lstStyle/>
                    <a:p>
                      <a:pPr>
                        <a:spcAft>
                          <a:spcPts val="0"/>
                        </a:spcAft>
                      </a:pPr>
                      <a:endParaRPr lang="en-US" sz="2400" kern="100" dirty="0">
                        <a:solidFill>
                          <a:schemeClr val="tx1"/>
                        </a:solidFill>
                        <a:effectLst/>
                        <a:latin typeface="Times New Roman"/>
                        <a:ea typeface="新細明體"/>
                        <a:cs typeface="Times New Roman"/>
                      </a:endParaRPr>
                    </a:p>
                  </a:txBody>
                  <a:tcPr marL="68580" marR="68580" marT="0" marB="0">
                    <a:noFill/>
                  </a:tcPr>
                </a:tc>
              </a:tr>
            </a:tbl>
          </a:graphicData>
        </a:graphic>
      </p:graphicFrame>
      <p:grpSp>
        <p:nvGrpSpPr>
          <p:cNvPr id="15" name="畫布 248"/>
          <p:cNvGrpSpPr/>
          <p:nvPr/>
        </p:nvGrpSpPr>
        <p:grpSpPr>
          <a:xfrm>
            <a:off x="3633109" y="1268761"/>
            <a:ext cx="5403387" cy="4608511"/>
            <a:chOff x="0" y="0"/>
            <a:chExt cx="3342640" cy="1799590"/>
          </a:xfrm>
        </p:grpSpPr>
        <p:sp>
          <p:nvSpPr>
            <p:cNvPr id="16" name="矩形 15"/>
            <p:cNvSpPr/>
            <p:nvPr/>
          </p:nvSpPr>
          <p:spPr>
            <a:xfrm>
              <a:off x="0" y="0"/>
              <a:ext cx="3342640" cy="1799590"/>
            </a:xfrm>
            <a:prstGeom prst="rect">
              <a:avLst/>
            </a:prstGeom>
          </p:spPr>
        </p:sp>
        <p:pic>
          <p:nvPicPr>
            <p:cNvPr id="18" name="圖片 17"/>
            <p:cNvPicPr/>
            <p:nvPr/>
          </p:nvPicPr>
          <p:blipFill>
            <a:blip r:embed="rId2"/>
            <a:stretch>
              <a:fillRect/>
            </a:stretch>
          </p:blipFill>
          <p:spPr>
            <a:xfrm>
              <a:off x="9411" y="284813"/>
              <a:ext cx="2254104" cy="1019331"/>
            </a:xfrm>
            <a:prstGeom prst="rect">
              <a:avLst/>
            </a:prstGeom>
          </p:spPr>
        </p:pic>
        <p:pic>
          <p:nvPicPr>
            <p:cNvPr id="19" name="圖片 18"/>
            <p:cNvPicPr>
              <a:picLocks noChangeAspect="1"/>
            </p:cNvPicPr>
            <p:nvPr/>
          </p:nvPicPr>
          <p:blipFill>
            <a:blip r:embed="rId3"/>
            <a:stretch>
              <a:fillRect/>
            </a:stretch>
          </p:blipFill>
          <p:spPr>
            <a:xfrm>
              <a:off x="2400274" y="0"/>
              <a:ext cx="215520" cy="1799590"/>
            </a:xfrm>
            <a:prstGeom prst="rect">
              <a:avLst/>
            </a:prstGeom>
          </p:spPr>
        </p:pic>
        <p:pic>
          <p:nvPicPr>
            <p:cNvPr id="20" name="圖片 19"/>
            <p:cNvPicPr>
              <a:picLocks noChangeAspect="1"/>
            </p:cNvPicPr>
            <p:nvPr/>
          </p:nvPicPr>
          <p:blipFill>
            <a:blip r:embed="rId4"/>
            <a:stretch>
              <a:fillRect/>
            </a:stretch>
          </p:blipFill>
          <p:spPr>
            <a:xfrm>
              <a:off x="2615663" y="0"/>
              <a:ext cx="664134" cy="1799590"/>
            </a:xfrm>
            <a:prstGeom prst="rect">
              <a:avLst/>
            </a:prstGeom>
          </p:spPr>
        </p:pic>
      </p:grpSp>
    </p:spTree>
    <p:extLst>
      <p:ext uri="{BB962C8B-B14F-4D97-AF65-F5344CB8AC3E}">
        <p14:creationId xmlns:p14="http://schemas.microsoft.com/office/powerpoint/2010/main" val="118267285"/>
      </p:ext>
    </p:extLst>
  </p:cSld>
  <p:clrMapOvr>
    <a:masterClrMapping/>
  </p:clrMapOvr>
  <p:transition spd="slow" advTm="2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457256" cy="1371600"/>
          </a:xfrm>
        </p:spPr>
        <p:txBody>
          <a:bodyPr>
            <a:noAutofit/>
          </a:bodyPr>
          <a:lstStyle/>
          <a:p>
            <a:r>
              <a:rPr lang="zh-TW" altLang="zh-TW" sz="2000" dirty="0">
                <a:latin typeface="+mj-ea"/>
                <a:ea typeface="+mj-ea"/>
              </a:rPr>
              <a:t>將</a:t>
            </a:r>
            <a:r>
              <a:rPr lang="zh-TW" altLang="zh-TW" sz="2000" u="sng" dirty="0">
                <a:latin typeface="+mj-ea"/>
                <a:ea typeface="+mj-ea"/>
              </a:rPr>
              <a:t>產品屬性變數</a:t>
            </a:r>
            <a:r>
              <a:rPr lang="en-US" altLang="zh-TW" sz="2000" u="sng" dirty="0">
                <a:latin typeface="+mj-ea"/>
                <a:ea typeface="+mj-ea"/>
              </a:rPr>
              <a:t>(v1~v11)</a:t>
            </a:r>
            <a:r>
              <a:rPr lang="zh-TW" altLang="zh-TW" sz="2000" dirty="0">
                <a:latin typeface="+mj-ea"/>
                <a:ea typeface="+mj-ea"/>
              </a:rPr>
              <a:t>縮減成兩個因素</a:t>
            </a:r>
            <a:r>
              <a:rPr lang="en-US" altLang="zh-TW" sz="2000" dirty="0">
                <a:latin typeface="+mj-ea"/>
                <a:ea typeface="+mj-ea"/>
              </a:rPr>
              <a:t>(F1, F2)</a:t>
            </a:r>
            <a:r>
              <a:rPr lang="zh-TW" altLang="zh-TW" sz="2000" dirty="0">
                <a:latin typeface="+mj-ea"/>
                <a:ea typeface="+mj-ea"/>
              </a:rPr>
              <a:t>，儲存成因素分數，作為各品牌點與理想點在知覺圖上的座標</a:t>
            </a:r>
            <a:r>
              <a:rPr lang="zh-TW" altLang="zh-TW" sz="2000" dirty="0" smtClean="0">
                <a:latin typeface="+mj-ea"/>
                <a:ea typeface="+mj-ea"/>
              </a:rPr>
              <a:t>。</a:t>
            </a:r>
            <a:endParaRPr lang="zh-TW" altLang="en-US" sz="2000" dirty="0">
              <a:latin typeface="+mj-ea"/>
              <a:ea typeface="+mj-ea"/>
            </a:endParaRPr>
          </a:p>
        </p:txBody>
      </p:sp>
      <p:sp>
        <p:nvSpPr>
          <p:cNvPr id="3" name="內容版面配置區 2"/>
          <p:cNvSpPr>
            <a:spLocks noGrp="1"/>
          </p:cNvSpPr>
          <p:nvPr>
            <p:ph idx="1"/>
          </p:nvPr>
        </p:nvSpPr>
        <p:spPr>
          <a:xfrm>
            <a:off x="1907704" y="1268760"/>
            <a:ext cx="6984776" cy="5184576"/>
          </a:xfrm>
        </p:spPr>
        <p:txBody>
          <a:bodyPr>
            <a:normAutofit/>
          </a:bodyPr>
          <a:lstStyle/>
          <a:p>
            <a:pPr marL="457200" lvl="0" indent="-457200">
              <a:buFont typeface="+mj-lt"/>
              <a:buAutoNum type="arabicPeriod"/>
            </a:pPr>
            <a:r>
              <a:rPr lang="en-US" altLang="zh-TW" dirty="0"/>
              <a:t>[Analyze]</a:t>
            </a:r>
            <a:r>
              <a:rPr lang="en-US" altLang="zh-TW" dirty="0">
                <a:sym typeface="Wingdings"/>
              </a:rPr>
              <a:t></a:t>
            </a:r>
            <a:r>
              <a:rPr lang="en-US" altLang="zh-TW" dirty="0"/>
              <a:t>[Dimension Reduction]</a:t>
            </a:r>
            <a:r>
              <a:rPr lang="en-US" altLang="zh-TW" dirty="0">
                <a:sym typeface="Wingdings"/>
              </a:rPr>
              <a:t></a:t>
            </a:r>
            <a:r>
              <a:rPr lang="en-US" altLang="zh-TW" dirty="0"/>
              <a:t>[Factor</a:t>
            </a:r>
            <a:r>
              <a:rPr lang="en-US" altLang="zh-TW" dirty="0" smtClean="0"/>
              <a:t>]</a:t>
            </a:r>
          </a:p>
          <a:p>
            <a:pPr marL="457200" lvl="0" indent="-457200">
              <a:buFont typeface="+mj-lt"/>
              <a:buAutoNum type="arabicPeriod"/>
            </a:pPr>
            <a:endParaRPr lang="en-US" altLang="zh-TW" dirty="0"/>
          </a:p>
          <a:p>
            <a:pPr marL="457200" lvl="0" indent="-457200">
              <a:buFont typeface="+mj-lt"/>
              <a:buAutoNum type="arabicPeriod"/>
            </a:pPr>
            <a:endParaRPr lang="en-US" altLang="zh-TW" dirty="0" smtClean="0"/>
          </a:p>
          <a:p>
            <a:pPr marL="457200" lvl="0" indent="-457200">
              <a:buFont typeface="+mj-lt"/>
              <a:buAutoNum type="arabicPeriod"/>
            </a:pPr>
            <a:endParaRPr lang="en-US" altLang="zh-TW" dirty="0" smtClean="0"/>
          </a:p>
          <a:p>
            <a:pPr marL="457200" lvl="0" indent="-457200">
              <a:buFont typeface="+mj-lt"/>
              <a:buAutoNum type="arabicPeriod"/>
            </a:pPr>
            <a:endParaRPr lang="en-US" altLang="zh-TW" dirty="0" smtClean="0"/>
          </a:p>
          <a:p>
            <a:pPr marL="457200" lvl="0" indent="-457200">
              <a:buFont typeface="+mj-lt"/>
              <a:buAutoNum type="arabicPeriod"/>
            </a:pPr>
            <a:endParaRPr lang="zh-TW" altLang="zh-TW" dirty="0"/>
          </a:p>
          <a:p>
            <a:pPr marL="457200" indent="-457200">
              <a:buFont typeface="+mj-lt"/>
              <a:buAutoNum type="arabicPeriod"/>
            </a:pPr>
            <a:r>
              <a:rPr lang="zh-TW" altLang="zh-TW" dirty="0"/>
              <a:t>點選</a:t>
            </a:r>
            <a:r>
              <a:rPr lang="en-US" altLang="zh-TW" dirty="0"/>
              <a:t>[Extraction]</a:t>
            </a:r>
            <a:r>
              <a:rPr lang="zh-TW" altLang="zh-TW" dirty="0"/>
              <a:t>，設定因素萃取個數</a:t>
            </a:r>
            <a:r>
              <a:rPr lang="en-US" altLang="zh-TW" dirty="0"/>
              <a:t>=</a:t>
            </a:r>
            <a:r>
              <a:rPr lang="en-US" altLang="zh-TW" dirty="0" smtClean="0"/>
              <a:t>2</a:t>
            </a:r>
          </a:p>
          <a:p>
            <a:pPr marL="457200" indent="-457200">
              <a:buFont typeface="+mj-lt"/>
              <a:buAutoNum type="arabicPeriod"/>
            </a:pPr>
            <a:endParaRPr lang="en-US" altLang="zh-TW" dirty="0" smtClean="0"/>
          </a:p>
          <a:p>
            <a:pPr marL="457200" indent="-457200">
              <a:buFont typeface="+mj-lt"/>
              <a:buAutoNum type="arabicPeriod"/>
            </a:pPr>
            <a:r>
              <a:rPr lang="zh-TW" altLang="zh-TW" dirty="0" smtClean="0"/>
              <a:t>點選</a:t>
            </a:r>
            <a:r>
              <a:rPr lang="en-US" altLang="zh-TW" dirty="0" smtClean="0"/>
              <a:t>[Scores]</a:t>
            </a:r>
            <a:r>
              <a:rPr lang="zh-TW" altLang="zh-TW" dirty="0" smtClean="0"/>
              <a:t>，儲存因素分數。</a:t>
            </a:r>
            <a:endParaRPr lang="en-US" altLang="zh-TW" dirty="0" smtClean="0"/>
          </a:p>
          <a:p>
            <a:pPr marL="457200" indent="-457200">
              <a:buFont typeface="+mj-lt"/>
              <a:buAutoNum type="arabicPeriod"/>
            </a:pPr>
            <a:endParaRPr lang="en-US" altLang="zh-TW" dirty="0" smtClean="0"/>
          </a:p>
        </p:txBody>
      </p:sp>
      <p:pic>
        <p:nvPicPr>
          <p:cNvPr id="6" name="圖片 5"/>
          <p:cNvPicPr/>
          <p:nvPr/>
        </p:nvPicPr>
        <p:blipFill>
          <a:blip r:embed="rId2">
            <a:extLst>
              <a:ext uri="{28A0092B-C50C-407E-A947-70E740481C1C}">
                <a14:useLocalDpi xmlns:a14="http://schemas.microsoft.com/office/drawing/2010/main" val="0"/>
              </a:ext>
            </a:extLst>
          </a:blip>
          <a:srcRect b="14717"/>
          <a:stretch>
            <a:fillRect/>
          </a:stretch>
        </p:blipFill>
        <p:spPr bwMode="auto">
          <a:xfrm>
            <a:off x="3011128" y="5229200"/>
            <a:ext cx="2880320" cy="720080"/>
          </a:xfrm>
          <a:prstGeom prst="rect">
            <a:avLst/>
          </a:prstGeom>
          <a:noFill/>
          <a:ln>
            <a:noFill/>
          </a:ln>
        </p:spPr>
      </p:pic>
      <p:grpSp>
        <p:nvGrpSpPr>
          <p:cNvPr id="7" name="群組 6"/>
          <p:cNvGrpSpPr/>
          <p:nvPr/>
        </p:nvGrpSpPr>
        <p:grpSpPr>
          <a:xfrm>
            <a:off x="2810852" y="1814377"/>
            <a:ext cx="4281427" cy="2910767"/>
            <a:chOff x="0" y="0"/>
            <a:chExt cx="1631765" cy="1316990"/>
          </a:xfrm>
        </p:grpSpPr>
        <p:pic>
          <p:nvPicPr>
            <p:cNvPr id="8" name="圖片 7"/>
            <p:cNvPicPr/>
            <p:nvPr/>
          </p:nvPicPr>
          <p:blipFill>
            <a:blip r:embed="rId3"/>
            <a:stretch>
              <a:fillRect/>
            </a:stretch>
          </p:blipFill>
          <p:spPr>
            <a:xfrm>
              <a:off x="0" y="0"/>
              <a:ext cx="1631765" cy="1316990"/>
            </a:xfrm>
            <a:prstGeom prst="rect">
              <a:avLst/>
            </a:prstGeom>
          </p:spPr>
        </p:pic>
        <p:sp>
          <p:nvSpPr>
            <p:cNvPr id="9" name="Rectangle 291"/>
            <p:cNvSpPr>
              <a:spLocks noChangeArrowheads="1"/>
            </p:cNvSpPr>
            <p:nvPr/>
          </p:nvSpPr>
          <p:spPr bwMode="auto">
            <a:xfrm>
              <a:off x="1060977" y="237900"/>
              <a:ext cx="570524" cy="22415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sp>
          <p:nvSpPr>
            <p:cNvPr id="10" name="Rectangle 290"/>
            <p:cNvSpPr>
              <a:spLocks noChangeArrowheads="1"/>
            </p:cNvSpPr>
            <p:nvPr/>
          </p:nvSpPr>
          <p:spPr bwMode="auto">
            <a:xfrm>
              <a:off x="1030917" y="669585"/>
              <a:ext cx="600710" cy="22415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pic>
          <p:nvPicPr>
            <p:cNvPr id="11" name="圖片 10"/>
            <p:cNvPicPr>
              <a:picLocks noChangeAspect="1"/>
            </p:cNvPicPr>
            <p:nvPr/>
          </p:nvPicPr>
          <p:blipFill>
            <a:blip r:embed="rId4"/>
            <a:stretch>
              <a:fillRect/>
            </a:stretch>
          </p:blipFill>
          <p:spPr>
            <a:xfrm>
              <a:off x="74803" y="191191"/>
              <a:ext cx="806345" cy="1105114"/>
            </a:xfrm>
            <a:prstGeom prst="rect">
              <a:avLst/>
            </a:prstGeom>
          </p:spPr>
        </p:pic>
      </p:grpSp>
      <p:pic>
        <p:nvPicPr>
          <p:cNvPr id="12" name="圖片 11"/>
          <p:cNvPicPr/>
          <p:nvPr/>
        </p:nvPicPr>
        <p:blipFill>
          <a:blip r:embed="rId5">
            <a:extLst>
              <a:ext uri="{28A0092B-C50C-407E-A947-70E740481C1C}">
                <a14:useLocalDpi xmlns:a14="http://schemas.microsoft.com/office/drawing/2010/main" val="0"/>
              </a:ext>
            </a:extLst>
          </a:blip>
          <a:srcRect/>
          <a:stretch>
            <a:fillRect/>
          </a:stretch>
        </p:blipFill>
        <p:spPr bwMode="auto">
          <a:xfrm>
            <a:off x="5982761" y="5851870"/>
            <a:ext cx="1785938" cy="753644"/>
          </a:xfrm>
          <a:prstGeom prst="rect">
            <a:avLst/>
          </a:prstGeom>
          <a:noFill/>
          <a:ln>
            <a:noFill/>
          </a:ln>
        </p:spPr>
      </p:pic>
    </p:spTree>
    <p:extLst>
      <p:ext uri="{BB962C8B-B14F-4D97-AF65-F5344CB8AC3E}">
        <p14:creationId xmlns:p14="http://schemas.microsoft.com/office/powerpoint/2010/main" val="2858603947"/>
      </p:ext>
    </p:extLst>
  </p:cSld>
  <p:clrMapOvr>
    <a:masterClrMapping/>
  </p:clrMapOvr>
  <p:transition spd="slow" advTm="2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457256" cy="1371600"/>
          </a:xfrm>
        </p:spPr>
        <p:txBody>
          <a:bodyPr>
            <a:noAutofit/>
          </a:bodyPr>
          <a:lstStyle/>
          <a:p>
            <a:r>
              <a:rPr lang="zh-TW" altLang="zh-TW" sz="2000" dirty="0">
                <a:latin typeface="+mj-ea"/>
                <a:ea typeface="+mj-ea"/>
              </a:rPr>
              <a:t>將</a:t>
            </a:r>
            <a:r>
              <a:rPr lang="zh-TW" altLang="zh-TW" sz="2000" u="sng" dirty="0">
                <a:latin typeface="+mj-ea"/>
                <a:ea typeface="+mj-ea"/>
              </a:rPr>
              <a:t>產品屬性變數</a:t>
            </a:r>
            <a:r>
              <a:rPr lang="en-US" altLang="zh-TW" sz="2000" u="sng" dirty="0">
                <a:latin typeface="+mj-ea"/>
                <a:ea typeface="+mj-ea"/>
              </a:rPr>
              <a:t>(v1~v11)</a:t>
            </a:r>
            <a:r>
              <a:rPr lang="zh-TW" altLang="zh-TW" sz="2000" dirty="0">
                <a:latin typeface="+mj-ea"/>
                <a:ea typeface="+mj-ea"/>
              </a:rPr>
              <a:t>縮減成兩個因素</a:t>
            </a:r>
            <a:r>
              <a:rPr lang="en-US" altLang="zh-TW" sz="2000" dirty="0">
                <a:latin typeface="+mj-ea"/>
                <a:ea typeface="+mj-ea"/>
              </a:rPr>
              <a:t>(F1, F2)</a:t>
            </a:r>
            <a:r>
              <a:rPr lang="zh-TW" altLang="zh-TW" sz="2000" dirty="0">
                <a:latin typeface="+mj-ea"/>
                <a:ea typeface="+mj-ea"/>
              </a:rPr>
              <a:t>，儲存成因素分數，作為各品牌點與理想點在知覺圖上的座標</a:t>
            </a:r>
            <a:r>
              <a:rPr lang="zh-TW" altLang="zh-TW" sz="2000" dirty="0" smtClean="0">
                <a:latin typeface="+mj-ea"/>
                <a:ea typeface="+mj-ea"/>
              </a:rPr>
              <a:t>。</a:t>
            </a:r>
            <a:endParaRPr lang="zh-TW" altLang="en-US" sz="2000" dirty="0">
              <a:latin typeface="+mj-ea"/>
              <a:ea typeface="+mj-ea"/>
            </a:endParaRPr>
          </a:p>
        </p:txBody>
      </p:sp>
      <p:sp>
        <p:nvSpPr>
          <p:cNvPr id="3" name="內容版面配置區 2"/>
          <p:cNvSpPr>
            <a:spLocks noGrp="1"/>
          </p:cNvSpPr>
          <p:nvPr>
            <p:ph idx="1"/>
          </p:nvPr>
        </p:nvSpPr>
        <p:spPr>
          <a:xfrm>
            <a:off x="1907704" y="1268760"/>
            <a:ext cx="6984776" cy="5184576"/>
          </a:xfrm>
        </p:spPr>
        <p:txBody>
          <a:bodyPr/>
          <a:lstStyle/>
          <a:p>
            <a:pPr marL="457200" lvl="0" indent="-457200">
              <a:buFont typeface="+mj-lt"/>
              <a:buAutoNum type="arabicPeriod" startAt="4"/>
            </a:pPr>
            <a:r>
              <a:rPr lang="zh-TW" altLang="zh-TW" dirty="0" smtClean="0"/>
              <a:t>此時</a:t>
            </a:r>
            <a:r>
              <a:rPr lang="zh-TW" altLang="zh-TW" dirty="0"/>
              <a:t>，</a:t>
            </a:r>
            <a:r>
              <a:rPr lang="en-US" altLang="zh-TW" dirty="0"/>
              <a:t>SPSS</a:t>
            </a:r>
            <a:r>
              <a:rPr lang="zh-TW" altLang="zh-TW" dirty="0"/>
              <a:t>資料格式，如下所示。此時，五個品牌與重要性，在兩個因素</a:t>
            </a:r>
            <a:r>
              <a:rPr lang="en-US" altLang="zh-TW" dirty="0"/>
              <a:t>(F</a:t>
            </a:r>
            <a:r>
              <a:rPr lang="en-US" altLang="zh-TW" baseline="-25000" dirty="0"/>
              <a:t>1</a:t>
            </a:r>
            <a:r>
              <a:rPr lang="en-US" altLang="zh-TW" dirty="0"/>
              <a:t>,F</a:t>
            </a:r>
            <a:r>
              <a:rPr lang="en-US" altLang="zh-TW" baseline="-25000" dirty="0"/>
              <a:t>2</a:t>
            </a:r>
            <a:r>
              <a:rPr lang="en-US" altLang="zh-TW" dirty="0"/>
              <a:t>)</a:t>
            </a:r>
            <a:r>
              <a:rPr lang="zh-TW" altLang="zh-TW" dirty="0"/>
              <a:t>上的分數，相當於在平面知覺圖上的座標</a:t>
            </a:r>
            <a:r>
              <a:rPr lang="zh-TW" altLang="zh-TW" dirty="0" smtClean="0"/>
              <a:t>。</a:t>
            </a:r>
            <a:endParaRPr lang="zh-TW" altLang="zh-TW" dirty="0"/>
          </a:p>
        </p:txBody>
      </p:sp>
      <p:pic>
        <p:nvPicPr>
          <p:cNvPr id="13" name="圖片 12"/>
          <p:cNvPicPr/>
          <p:nvPr/>
        </p:nvPicPr>
        <p:blipFill>
          <a:blip r:embed="rId2"/>
          <a:stretch>
            <a:fillRect/>
          </a:stretch>
        </p:blipFill>
        <p:spPr>
          <a:xfrm>
            <a:off x="2411760" y="2564904"/>
            <a:ext cx="5976664" cy="3528392"/>
          </a:xfrm>
          <a:prstGeom prst="rect">
            <a:avLst/>
          </a:prstGeom>
        </p:spPr>
      </p:pic>
    </p:spTree>
    <p:extLst>
      <p:ext uri="{BB962C8B-B14F-4D97-AF65-F5344CB8AC3E}">
        <p14:creationId xmlns:p14="http://schemas.microsoft.com/office/powerpoint/2010/main" val="73599671"/>
      </p:ext>
    </p:extLst>
  </p:cSld>
  <p:clrMapOvr>
    <a:masterClrMapping/>
  </p:clrMapOvr>
  <p:transition spd="slow" advTm="2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mj-ea"/>
                <a:ea typeface="+mj-ea"/>
              </a:rPr>
              <a:t>利用迴歸分析，建立屬性軸向量</a:t>
            </a:r>
            <a:endParaRPr lang="zh-TW" altLang="en-US" dirty="0">
              <a:latin typeface="+mj-ea"/>
              <a:ea typeface="+mj-ea"/>
            </a:endParaRPr>
          </a:p>
        </p:txBody>
      </p:sp>
      <p:sp>
        <p:nvSpPr>
          <p:cNvPr id="3" name="內容版面配置區 2"/>
          <p:cNvSpPr>
            <a:spLocks noGrp="1"/>
          </p:cNvSpPr>
          <p:nvPr>
            <p:ph idx="1"/>
          </p:nvPr>
        </p:nvSpPr>
        <p:spPr>
          <a:xfrm>
            <a:off x="1981200" y="1196752"/>
            <a:ext cx="6983288" cy="4929411"/>
          </a:xfrm>
        </p:spPr>
        <p:txBody>
          <a:bodyPr/>
          <a:lstStyle/>
          <a:p>
            <a:r>
              <a:rPr lang="zh-TW" altLang="zh-TW" dirty="0"/>
              <a:t>屬性軸在知覺圖上是自原點出發的射線，而射線的</a:t>
            </a:r>
            <a:r>
              <a:rPr lang="zh-TW" altLang="zh-TW" u="sng" dirty="0"/>
              <a:t>方向</a:t>
            </a:r>
            <a:r>
              <a:rPr lang="zh-TW" altLang="zh-TW" dirty="0"/>
              <a:t>，取決於屬性軸分別與軸</a:t>
            </a:r>
            <a:r>
              <a:rPr lang="en-US" altLang="zh-TW" dirty="0"/>
              <a:t>1</a:t>
            </a:r>
            <a:r>
              <a:rPr lang="zh-TW" altLang="zh-TW" dirty="0"/>
              <a:t>及軸</a:t>
            </a:r>
            <a:r>
              <a:rPr lang="en-US" altLang="zh-TW" dirty="0"/>
              <a:t>2</a:t>
            </a:r>
            <a:r>
              <a:rPr lang="zh-TW" altLang="zh-TW" dirty="0"/>
              <a:t>的關係</a:t>
            </a:r>
            <a:r>
              <a:rPr lang="zh-TW" altLang="zh-TW" dirty="0" smtClean="0"/>
              <a:t>。</a:t>
            </a:r>
            <a:endParaRPr lang="en-US" altLang="zh-TW" dirty="0" smtClean="0"/>
          </a:p>
          <a:p>
            <a:r>
              <a:rPr lang="zh-TW" altLang="zh-TW" dirty="0" smtClean="0"/>
              <a:t>若</a:t>
            </a:r>
            <a:r>
              <a:rPr lang="zh-TW" altLang="zh-TW" dirty="0"/>
              <a:t>屬性軸與軸</a:t>
            </a:r>
            <a:r>
              <a:rPr lang="en-US" altLang="zh-TW" dirty="0"/>
              <a:t>1(</a:t>
            </a:r>
            <a:r>
              <a:rPr lang="zh-TW" altLang="zh-TW" dirty="0"/>
              <a:t>即水平軸</a:t>
            </a:r>
            <a:r>
              <a:rPr lang="en-US" altLang="zh-TW" dirty="0"/>
              <a:t>)</a:t>
            </a:r>
            <a:r>
              <a:rPr lang="zh-TW" altLang="zh-TW" dirty="0"/>
              <a:t>呈正相關，則射線方向愈靠近水平軸的正值方向</a:t>
            </a:r>
            <a:r>
              <a:rPr lang="zh-TW" altLang="zh-TW" dirty="0" smtClean="0"/>
              <a:t>。</a:t>
            </a:r>
            <a:endParaRPr lang="en-US" altLang="zh-TW" dirty="0" smtClean="0"/>
          </a:p>
          <a:p>
            <a:r>
              <a:rPr lang="zh-TW" altLang="zh-TW" dirty="0" smtClean="0"/>
              <a:t>因此</a:t>
            </a:r>
            <a:r>
              <a:rPr lang="zh-TW" altLang="zh-TW" dirty="0"/>
              <a:t>，七個屬性</a:t>
            </a:r>
            <a:r>
              <a:rPr lang="en-US" altLang="zh-TW" dirty="0"/>
              <a:t>(v2,v3,v4,v5,v7,v9,v11)</a:t>
            </a:r>
            <a:r>
              <a:rPr lang="zh-TW" altLang="zh-TW" dirty="0"/>
              <a:t>與軸</a:t>
            </a:r>
            <a:r>
              <a:rPr lang="en-US" altLang="zh-TW" dirty="0"/>
              <a:t>1</a:t>
            </a:r>
            <a:r>
              <a:rPr lang="zh-TW" altLang="zh-TW" dirty="0"/>
              <a:t>及軸</a:t>
            </a:r>
            <a:r>
              <a:rPr lang="en-US" altLang="zh-TW" dirty="0"/>
              <a:t>2 (</a:t>
            </a:r>
            <a:r>
              <a:rPr lang="zh-TW" altLang="zh-TW" dirty="0"/>
              <a:t>即</a:t>
            </a:r>
            <a:r>
              <a:rPr lang="en-US" altLang="zh-TW" dirty="0"/>
              <a:t>F1,F2)</a:t>
            </a:r>
            <a:r>
              <a:rPr lang="zh-TW" altLang="zh-TW" dirty="0"/>
              <a:t>的關係，可使用</a:t>
            </a:r>
            <a:r>
              <a:rPr lang="zh-TW" altLang="zh-TW" u="sng" dirty="0"/>
              <a:t>迴歸分析</a:t>
            </a:r>
            <a:r>
              <a:rPr lang="zh-TW" altLang="zh-TW" dirty="0"/>
              <a:t>的斜率項衡量之</a:t>
            </a:r>
            <a:r>
              <a:rPr lang="zh-TW" altLang="zh-TW" dirty="0" smtClean="0"/>
              <a:t>。</a:t>
            </a:r>
            <a:endParaRPr lang="en-US" altLang="zh-TW" dirty="0" smtClean="0"/>
          </a:p>
          <a:p>
            <a:r>
              <a:rPr lang="zh-TW" altLang="en-US" dirty="0"/>
              <a:t>其步驟如下</a:t>
            </a:r>
            <a:r>
              <a:rPr lang="zh-TW" altLang="en-US" dirty="0" smtClean="0"/>
              <a:t>：</a:t>
            </a:r>
            <a:endParaRPr lang="en-US" altLang="zh-TW" dirty="0" smtClean="0"/>
          </a:p>
          <a:p>
            <a:pPr marL="806450" lvl="1" indent="-457200">
              <a:buFont typeface="+mj-lt"/>
              <a:buAutoNum type="arabicPeriod"/>
            </a:pPr>
            <a:r>
              <a:rPr lang="zh-TW" altLang="zh-TW" dirty="0"/>
              <a:t>令</a:t>
            </a:r>
            <a:r>
              <a:rPr lang="en-US" altLang="zh-TW" dirty="0"/>
              <a:t>v2(</a:t>
            </a:r>
            <a:r>
              <a:rPr lang="zh-TW" altLang="zh-TW" dirty="0"/>
              <a:t>成份品質優良</a:t>
            </a:r>
            <a:r>
              <a:rPr lang="en-US" altLang="zh-TW" dirty="0"/>
              <a:t>)</a:t>
            </a:r>
            <a:r>
              <a:rPr lang="zh-TW" altLang="zh-TW" dirty="0"/>
              <a:t>為反應變</a:t>
            </a:r>
            <a:r>
              <a:rPr lang="zh-TW" altLang="zh-TW" dirty="0" smtClean="0"/>
              <a:t>量</a:t>
            </a:r>
            <a:r>
              <a:rPr lang="zh-TW" altLang="en-US" dirty="0" smtClean="0"/>
              <a:t>，                             </a:t>
            </a:r>
            <a:r>
              <a:rPr lang="zh-TW" altLang="zh-TW" dirty="0" smtClean="0"/>
              <a:t>令</a:t>
            </a:r>
            <a:r>
              <a:rPr lang="en-US" altLang="zh-TW" dirty="0"/>
              <a:t>(F1,F2)</a:t>
            </a:r>
            <a:r>
              <a:rPr lang="zh-TW" altLang="zh-TW" dirty="0"/>
              <a:t>為解釋變數</a:t>
            </a:r>
            <a:r>
              <a:rPr lang="zh-TW" altLang="zh-TW" dirty="0" smtClean="0"/>
              <a:t>，</a:t>
            </a:r>
            <a:r>
              <a:rPr lang="zh-TW" altLang="en-US" dirty="0" smtClean="0"/>
              <a:t>                                           </a:t>
            </a:r>
            <a:r>
              <a:rPr lang="zh-TW" altLang="zh-TW" dirty="0" smtClean="0"/>
              <a:t>執行</a:t>
            </a:r>
            <a:r>
              <a:rPr lang="zh-TW" altLang="zh-TW" dirty="0"/>
              <a:t>複迴歸分析。</a:t>
            </a:r>
            <a:endParaRPr lang="en-US" altLang="zh-TW" dirty="0" smtClean="0"/>
          </a:p>
        </p:txBody>
      </p:sp>
      <p:grpSp>
        <p:nvGrpSpPr>
          <p:cNvPr id="5" name="畫布 228"/>
          <p:cNvGrpSpPr/>
          <p:nvPr/>
        </p:nvGrpSpPr>
        <p:grpSpPr>
          <a:xfrm>
            <a:off x="6876256" y="4365104"/>
            <a:ext cx="2088232" cy="2376264"/>
            <a:chOff x="0" y="0"/>
            <a:chExt cx="1179195" cy="1040130"/>
          </a:xfrm>
        </p:grpSpPr>
        <p:sp>
          <p:nvSpPr>
            <p:cNvPr id="6" name="矩形 5"/>
            <p:cNvSpPr/>
            <p:nvPr/>
          </p:nvSpPr>
          <p:spPr>
            <a:xfrm>
              <a:off x="0" y="0"/>
              <a:ext cx="1179195" cy="1040130"/>
            </a:xfrm>
            <a:prstGeom prst="rect">
              <a:avLst/>
            </a:prstGeom>
          </p:spPr>
        </p:sp>
        <p:pic>
          <p:nvPicPr>
            <p:cNvPr id="7" name="圖片 6"/>
            <p:cNvPicPr>
              <a:picLocks noChangeAspect="1"/>
            </p:cNvPicPr>
            <p:nvPr/>
          </p:nvPicPr>
          <p:blipFill rotWithShape="1">
            <a:blip r:embed="rId2"/>
            <a:srcRect b="72827"/>
            <a:stretch/>
          </p:blipFill>
          <p:spPr>
            <a:xfrm>
              <a:off x="1" y="1"/>
              <a:ext cx="1143520" cy="453361"/>
            </a:xfrm>
            <a:prstGeom prst="rect">
              <a:avLst/>
            </a:prstGeom>
          </p:spPr>
        </p:pic>
        <p:pic>
          <p:nvPicPr>
            <p:cNvPr id="8" name="圖片 7"/>
            <p:cNvPicPr>
              <a:picLocks noChangeAspect="1"/>
            </p:cNvPicPr>
            <p:nvPr/>
          </p:nvPicPr>
          <p:blipFill rotWithShape="1">
            <a:blip r:embed="rId2"/>
            <a:srcRect t="59141" b="20"/>
            <a:stretch/>
          </p:blipFill>
          <p:spPr>
            <a:xfrm>
              <a:off x="1" y="453362"/>
              <a:ext cx="1143520" cy="586676"/>
            </a:xfrm>
            <a:prstGeom prst="rect">
              <a:avLst/>
            </a:prstGeom>
          </p:spPr>
        </p:pic>
      </p:grpSp>
    </p:spTree>
    <p:extLst>
      <p:ext uri="{BB962C8B-B14F-4D97-AF65-F5344CB8AC3E}">
        <p14:creationId xmlns:p14="http://schemas.microsoft.com/office/powerpoint/2010/main" val="483392350"/>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mj-ea"/>
                <a:ea typeface="+mj-ea"/>
              </a:rPr>
              <a:t>利用迴歸分析，建立屬性軸向量</a:t>
            </a:r>
            <a:endParaRPr lang="zh-TW" altLang="en-US" dirty="0">
              <a:latin typeface="+mj-ea"/>
              <a:ea typeface="+mj-ea"/>
            </a:endParaRPr>
          </a:p>
        </p:txBody>
      </p:sp>
      <p:sp>
        <p:nvSpPr>
          <p:cNvPr id="3" name="內容版面配置區 2"/>
          <p:cNvSpPr>
            <a:spLocks noGrp="1"/>
          </p:cNvSpPr>
          <p:nvPr>
            <p:ph idx="1"/>
          </p:nvPr>
        </p:nvSpPr>
        <p:spPr>
          <a:xfrm>
            <a:off x="1547665" y="1133289"/>
            <a:ext cx="4248472" cy="1791655"/>
          </a:xfrm>
        </p:spPr>
        <p:txBody>
          <a:bodyPr/>
          <a:lstStyle/>
          <a:p>
            <a:pPr marL="806450" lvl="1" indent="-457200">
              <a:buFont typeface="+mj-lt"/>
              <a:buAutoNum type="arabicPeriod" startAt="2"/>
            </a:pPr>
            <a:r>
              <a:rPr lang="zh-TW" altLang="zh-TW" dirty="0"/>
              <a:t>迴歸係數估計結果如右所示，而斜率項係數組合，</a:t>
            </a:r>
            <a:r>
              <a:rPr lang="en-US" altLang="zh-TW" dirty="0"/>
              <a:t>(0.154, 0.045)</a:t>
            </a:r>
            <a:r>
              <a:rPr lang="zh-TW" altLang="zh-TW" dirty="0"/>
              <a:t>，是此一屬性軸自原點出發，會經過的座標點</a:t>
            </a:r>
            <a:r>
              <a:rPr lang="zh-TW" altLang="zh-TW" dirty="0" smtClean="0"/>
              <a:t>。</a:t>
            </a:r>
            <a:endParaRPr lang="en-US" altLang="zh-TW" dirty="0" smtClean="0"/>
          </a:p>
          <a:p>
            <a:pPr marL="806450" lvl="1" indent="-457200">
              <a:buFont typeface="+mj-lt"/>
              <a:buAutoNum type="arabicPeriod" startAt="2"/>
            </a:pPr>
            <a:endParaRPr lang="en-US" altLang="zh-TW" dirty="0"/>
          </a:p>
        </p:txBody>
      </p:sp>
      <p:pic>
        <p:nvPicPr>
          <p:cNvPr id="9" name="圖片 8"/>
          <p:cNvPicPr/>
          <p:nvPr/>
        </p:nvPicPr>
        <p:blipFill rotWithShape="1">
          <a:blip r:embed="rId2"/>
          <a:srcRect t="27476"/>
          <a:stretch/>
        </p:blipFill>
        <p:spPr bwMode="auto">
          <a:xfrm>
            <a:off x="5940152" y="1052736"/>
            <a:ext cx="1998426" cy="1512168"/>
          </a:xfrm>
          <a:prstGeom prst="rect">
            <a:avLst/>
          </a:prstGeom>
          <a:ln>
            <a:noFill/>
          </a:ln>
          <a:extLst>
            <a:ext uri="{53640926-AAD7-44D8-BBD7-CCE9431645EC}">
              <a14:shadowObscured xmlns:a14="http://schemas.microsoft.com/office/drawing/2010/main"/>
            </a:ext>
          </a:extLst>
        </p:spPr>
      </p:pic>
      <p:pic>
        <p:nvPicPr>
          <p:cNvPr id="10" name="圖片 9"/>
          <p:cNvPicPr/>
          <p:nvPr/>
        </p:nvPicPr>
        <p:blipFill>
          <a:blip r:embed="rId3"/>
          <a:stretch>
            <a:fillRect/>
          </a:stretch>
        </p:blipFill>
        <p:spPr>
          <a:xfrm>
            <a:off x="5940152" y="2636912"/>
            <a:ext cx="3203848" cy="4221088"/>
          </a:xfrm>
          <a:prstGeom prst="rect">
            <a:avLst/>
          </a:prstGeom>
        </p:spPr>
      </p:pic>
      <p:cxnSp>
        <p:nvCxnSpPr>
          <p:cNvPr id="12" name="直線接點 11"/>
          <p:cNvCxnSpPr/>
          <p:nvPr/>
        </p:nvCxnSpPr>
        <p:spPr>
          <a:xfrm>
            <a:off x="5940151" y="4716517"/>
            <a:ext cx="3168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7335800" y="1847732"/>
            <a:ext cx="665480" cy="6840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16" name="直線接點 15"/>
          <p:cNvCxnSpPr/>
          <p:nvPr/>
        </p:nvCxnSpPr>
        <p:spPr>
          <a:xfrm>
            <a:off x="5726211" y="2187817"/>
            <a:ext cx="1584000" cy="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直線接點 16"/>
          <p:cNvCxnSpPr/>
          <p:nvPr/>
        </p:nvCxnSpPr>
        <p:spPr>
          <a:xfrm flipH="1">
            <a:off x="5724128" y="2173046"/>
            <a:ext cx="2083" cy="2772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5719860" y="4794264"/>
            <a:ext cx="3389198" cy="216000"/>
            <a:chOff x="5719860" y="4794264"/>
            <a:chExt cx="3389198" cy="216000"/>
          </a:xfrm>
        </p:grpSpPr>
        <p:cxnSp>
          <p:nvCxnSpPr>
            <p:cNvPr id="18" name="直線單箭頭接點 17"/>
            <p:cNvCxnSpPr/>
            <p:nvPr/>
          </p:nvCxnSpPr>
          <p:spPr>
            <a:xfrm flipH="1">
              <a:off x="5719860" y="4930826"/>
              <a:ext cx="1908000" cy="0"/>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圓角矩形 13"/>
            <p:cNvSpPr/>
            <p:nvPr/>
          </p:nvSpPr>
          <p:spPr>
            <a:xfrm>
              <a:off x="7633058" y="4794264"/>
              <a:ext cx="1476000" cy="216000"/>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20" name="內容版面配置區 2"/>
          <p:cNvSpPr txBox="1">
            <a:spLocks/>
          </p:cNvSpPr>
          <p:nvPr/>
        </p:nvSpPr>
        <p:spPr>
          <a:xfrm>
            <a:off x="1547664" y="3036093"/>
            <a:ext cx="4248472" cy="1866171"/>
          </a:xfrm>
          <a:prstGeom prst="rect">
            <a:avLst/>
          </a:prstGeom>
        </p:spPr>
        <p:txBody>
          <a:bodyPr vert="horz" lIns="91440" tIns="45720" rIns="91440" bIns="45720" rtlCol="0">
            <a:normAutofit/>
          </a:bodyPr>
          <a:lstStyle>
            <a:lvl1pPr marL="342900" indent="-342900" algn="l" rtl="0" eaLnBrk="0" fontAlgn="base" hangingPunct="0">
              <a:spcBef>
                <a:spcPts val="2000"/>
              </a:spcBef>
              <a:spcAft>
                <a:spcPct val="0"/>
              </a:spcAft>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rtl="0" eaLnBrk="0" fontAlgn="base" hangingPunct="0">
              <a:spcBef>
                <a:spcPts val="1200"/>
              </a:spcBef>
              <a:spcAft>
                <a:spcPct val="0"/>
              </a:spcAft>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rtl="0" eaLnBrk="0" fontAlgn="base" hangingPunct="0">
              <a:spcBef>
                <a:spcPts val="1200"/>
              </a:spcBef>
              <a:spcAft>
                <a:spcPct val="0"/>
              </a:spcAft>
              <a:buClr>
                <a:srgbClr val="A47C0C"/>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rtl="0" eaLnBrk="0" fontAlgn="base" hangingPunct="0">
              <a:spcBef>
                <a:spcPts val="1200"/>
              </a:spcBef>
              <a:spcAft>
                <a:spcPct val="0"/>
              </a:spcAft>
              <a:buClr>
                <a:schemeClr val="accent2"/>
              </a:buClr>
              <a:buFont typeface="Wingdings" pitchFamily="2" charset="2"/>
              <a:buChar char=""/>
              <a:defRPr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rtl="0" eaLnBrk="0" fontAlgn="base" hangingPunct="0">
              <a:spcBef>
                <a:spcPts val="1200"/>
              </a:spcBef>
              <a:spcAft>
                <a:spcPct val="0"/>
              </a:spcAft>
              <a:buClr>
                <a:srgbClr val="255775"/>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6450" lvl="1" indent="-457200">
              <a:buFont typeface="+mj-lt"/>
              <a:buAutoNum type="arabicPeriod" startAt="3"/>
            </a:pPr>
            <a:r>
              <a:rPr kumimoji="0" lang="zh-TW" altLang="zh-TW" dirty="0" smtClean="0"/>
              <a:t>可善用</a:t>
            </a:r>
            <a:r>
              <a:rPr kumimoji="0" lang="en-US" altLang="zh-TW" dirty="0" smtClean="0"/>
              <a:t>[Paste]</a:t>
            </a:r>
            <a:r>
              <a:rPr kumimoji="0" lang="zh-TW" altLang="zh-TW" dirty="0" smtClean="0"/>
              <a:t>與</a:t>
            </a:r>
            <a:r>
              <a:rPr kumimoji="0" lang="en-US" altLang="zh-TW" dirty="0" smtClean="0"/>
              <a:t>EXCEL</a:t>
            </a:r>
            <a:r>
              <a:rPr kumimoji="0" lang="zh-TW" altLang="zh-TW" dirty="0" smtClean="0"/>
              <a:t>，一次執行</a:t>
            </a:r>
            <a:r>
              <a:rPr kumimoji="0" lang="en-US" altLang="zh-TW" dirty="0" smtClean="0"/>
              <a:t>7</a:t>
            </a:r>
            <a:r>
              <a:rPr kumimoji="0" lang="zh-TW" altLang="zh-TW" dirty="0" smtClean="0"/>
              <a:t>個迴歸分析。抑或重覆步驟</a:t>
            </a:r>
            <a:r>
              <a:rPr kumimoji="0" lang="en-US" altLang="zh-TW" dirty="0" smtClean="0"/>
              <a:t>(1)</a:t>
            </a:r>
            <a:r>
              <a:rPr kumimoji="0" lang="zh-TW" altLang="zh-TW" dirty="0" smtClean="0"/>
              <a:t>，直到取得各屬性對應的向量座標為止，資料格式整理如右。</a:t>
            </a:r>
          </a:p>
          <a:p>
            <a:pPr marL="806450" lvl="1" indent="-457200">
              <a:buFont typeface="+mj-lt"/>
              <a:buAutoNum type="arabicPeriod" startAt="3"/>
            </a:pPr>
            <a:endParaRPr kumimoji="0" lang="en-US" altLang="zh-TW" dirty="0"/>
          </a:p>
        </p:txBody>
      </p:sp>
    </p:spTree>
    <p:extLst>
      <p:ext uri="{BB962C8B-B14F-4D97-AF65-F5344CB8AC3E}">
        <p14:creationId xmlns:p14="http://schemas.microsoft.com/office/powerpoint/2010/main" val="335874191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25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right)">
                                      <p:cBhvr>
                                        <p:cTn id="30" dur="1500"/>
                                        <p:tgtEl>
                                          <p:spTgt spid="11"/>
                                        </p:tgtEl>
                                      </p:cBhvr>
                                    </p:animEffect>
                                  </p:childTnLst>
                                </p:cTn>
                              </p:par>
                            </p:childTnLst>
                          </p:cTn>
                        </p:par>
                        <p:par>
                          <p:cTn id="31" fill="hold">
                            <p:stCondLst>
                              <p:cond delay="1500"/>
                            </p:stCondLst>
                            <p:childTnLst>
                              <p:par>
                                <p:cTn id="32" presetID="22" presetClass="entr" presetSubtype="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right)">
                                      <p:cBhvr>
                                        <p:cTn id="34" dur="1500"/>
                                        <p:tgtEl>
                                          <p:spTgt spid="16"/>
                                        </p:tgtEl>
                                      </p:cBhvr>
                                    </p:animEffect>
                                  </p:childTnLst>
                                </p:cTn>
                              </p:par>
                            </p:childTnLst>
                          </p:cTn>
                        </p:par>
                        <p:par>
                          <p:cTn id="35" fill="hold">
                            <p:stCondLst>
                              <p:cond delay="3000"/>
                            </p:stCondLst>
                            <p:childTnLst>
                              <p:par>
                                <p:cTn id="36" presetID="22" presetClass="entr" presetSubtype="1"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up)">
                                      <p:cBhvr>
                                        <p:cTn id="38" dur="1500"/>
                                        <p:tgtEl>
                                          <p:spTgt spid="17"/>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500"/>
      <p:bldP spid="11"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a:latin typeface="+mj-lt"/>
              </a:rPr>
              <a:t>基礎</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a:latin typeface="+mj-lt"/>
              </a:rPr>
              <a:t>表</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a:t>
            </a:r>
            <a:r>
              <a:rPr lang="zh-TW" altLang="en-US" sz="2400" b="1" dirty="0">
                <a:latin typeface="+mj-lt"/>
              </a:rPr>
              <a:t>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a:latin typeface="+mj-lt"/>
              </a:rPr>
              <a:t>例</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solidFill>
                  <a:srgbClr val="FF0000"/>
                </a:solidFill>
                <a:latin typeface="+mj-lt"/>
              </a:rPr>
              <a:t>以</a:t>
            </a:r>
            <a:r>
              <a:rPr lang="en-US" altLang="zh-TW" sz="2400" b="1" dirty="0">
                <a:solidFill>
                  <a:srgbClr val="FF0000"/>
                </a:solidFill>
                <a:latin typeface="+mj-lt"/>
              </a:rPr>
              <a:t>EXCEL</a:t>
            </a:r>
            <a:r>
              <a:rPr lang="zh-TW" altLang="en-US" sz="2400" b="1" dirty="0">
                <a:solidFill>
                  <a:srgbClr val="FF0000"/>
                </a:solidFill>
                <a:latin typeface="+mj-lt"/>
              </a:rPr>
              <a:t>繪製知覺圖：以嘗試挑選群</a:t>
            </a:r>
            <a:r>
              <a:rPr lang="en-US" altLang="zh-TW" sz="2400" b="1" dirty="0">
                <a:solidFill>
                  <a:srgbClr val="FF0000"/>
                </a:solidFill>
                <a:latin typeface="+mj-lt"/>
              </a:rPr>
              <a:t>(</a:t>
            </a:r>
            <a:r>
              <a:rPr lang="zh-TW" altLang="en-US" sz="2400" b="1" dirty="0">
                <a:solidFill>
                  <a:srgbClr val="FF0000"/>
                </a:solidFill>
                <a:latin typeface="+mj-lt"/>
              </a:rPr>
              <a:t>群</a:t>
            </a:r>
            <a:r>
              <a:rPr lang="en-US" altLang="zh-TW" sz="2400" b="1" dirty="0">
                <a:solidFill>
                  <a:srgbClr val="FF0000"/>
                </a:solidFill>
                <a:latin typeface="+mj-lt"/>
              </a:rPr>
              <a:t>1)</a:t>
            </a:r>
            <a:r>
              <a:rPr lang="zh-TW" altLang="en-US" sz="2400" b="1" dirty="0">
                <a:solidFill>
                  <a:srgbClr val="FF0000"/>
                </a:solidFill>
                <a:latin typeface="+mj-lt"/>
              </a:rPr>
              <a:t>為</a:t>
            </a:r>
            <a:r>
              <a:rPr lang="zh-TW" altLang="en-US" sz="2400" b="1" dirty="0" smtClean="0">
                <a:solidFill>
                  <a:srgbClr val="FF0000"/>
                </a:solidFill>
                <a:latin typeface="+mj-lt"/>
              </a:rPr>
              <a:t>例</a:t>
            </a:r>
            <a:endParaRPr lang="en-US" altLang="zh-TW" sz="2400" b="1" dirty="0" smtClean="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183604193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solidFill>
                  <a:srgbClr val="FF0000"/>
                </a:solidFill>
                <a:latin typeface="+mj-lt"/>
              </a:rPr>
              <a:t>品牌</a:t>
            </a:r>
            <a:r>
              <a:rPr lang="zh-TW" altLang="zh-TW" sz="2400" b="1" dirty="0">
                <a:solidFill>
                  <a:srgbClr val="FF0000"/>
                </a:solidFill>
                <a:latin typeface="+mj-lt"/>
              </a:rPr>
              <a:t>與</a:t>
            </a:r>
            <a:r>
              <a:rPr lang="zh-TW" altLang="zh-TW" sz="2400" b="1" dirty="0" smtClean="0">
                <a:solidFill>
                  <a:srgbClr val="FF0000"/>
                </a:solidFill>
                <a:latin typeface="+mj-lt"/>
              </a:rPr>
              <a:t>定位</a:t>
            </a:r>
            <a:endParaRPr lang="en-US" altLang="zh-TW" sz="2400" b="1" dirty="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smtClean="0">
                <a:latin typeface="+mj-lt"/>
              </a:rPr>
              <a:t>基礎</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smtClean="0">
                <a:latin typeface="+mj-lt"/>
              </a:rPr>
              <a:t>表</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smtClean="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66408428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畫布 263"/>
          <p:cNvGrpSpPr/>
          <p:nvPr/>
        </p:nvGrpSpPr>
        <p:grpSpPr>
          <a:xfrm>
            <a:off x="107504" y="-243408"/>
            <a:ext cx="9036496" cy="7136846"/>
            <a:chOff x="0" y="0"/>
            <a:chExt cx="5015865" cy="1901166"/>
          </a:xfrm>
        </p:grpSpPr>
        <p:sp>
          <p:nvSpPr>
            <p:cNvPr id="3" name="矩形 2"/>
            <p:cNvSpPr/>
            <p:nvPr/>
          </p:nvSpPr>
          <p:spPr>
            <a:xfrm>
              <a:off x="0" y="0"/>
              <a:ext cx="5015865" cy="1900555"/>
            </a:xfrm>
            <a:prstGeom prst="rect">
              <a:avLst/>
            </a:prstGeom>
            <a:ln>
              <a:solidFill>
                <a:schemeClr val="tx1"/>
              </a:solidFill>
            </a:ln>
          </p:spPr>
        </p:sp>
        <p:pic>
          <p:nvPicPr>
            <p:cNvPr id="4" name="圖片 3"/>
            <p:cNvPicPr>
              <a:picLocks noChangeAspect="1"/>
            </p:cNvPicPr>
            <p:nvPr/>
          </p:nvPicPr>
          <p:blipFill>
            <a:blip r:embed="rId2"/>
            <a:stretch>
              <a:fillRect/>
            </a:stretch>
          </p:blipFill>
          <p:spPr>
            <a:xfrm>
              <a:off x="0" y="35999"/>
              <a:ext cx="1603947" cy="1865167"/>
            </a:xfrm>
            <a:prstGeom prst="rect">
              <a:avLst/>
            </a:prstGeom>
          </p:spPr>
        </p:pic>
        <p:sp>
          <p:nvSpPr>
            <p:cNvPr id="5" name="矩形 4"/>
            <p:cNvSpPr/>
            <p:nvPr/>
          </p:nvSpPr>
          <p:spPr>
            <a:xfrm>
              <a:off x="1266451" y="299794"/>
              <a:ext cx="346992" cy="3244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200" kern="100">
                  <a:effectLst/>
                  <a:ea typeface="新細明體"/>
                  <a:cs typeface="Times New Roman"/>
                </a:rPr>
                <a:t> </a:t>
              </a:r>
              <a:endParaRPr lang="zh-TW" sz="1200" kern="100">
                <a:effectLst/>
                <a:ea typeface="新細明體"/>
                <a:cs typeface="Times New Roman"/>
              </a:endParaRPr>
            </a:p>
          </p:txBody>
        </p:sp>
        <p:sp>
          <p:nvSpPr>
            <p:cNvPr id="6" name="矩形 5"/>
            <p:cNvSpPr/>
            <p:nvPr/>
          </p:nvSpPr>
          <p:spPr>
            <a:xfrm>
              <a:off x="631801" y="659811"/>
              <a:ext cx="552204" cy="1240744"/>
            </a:xfrm>
            <a:prstGeom prst="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US" sz="1200">
                  <a:effectLst/>
                  <a:latin typeface="新細明體"/>
                  <a:cs typeface="Times New Roman"/>
                </a:rPr>
                <a:t> </a:t>
              </a:r>
              <a:endParaRPr lang="zh-TW" sz="1200">
                <a:effectLst/>
                <a:latin typeface="新細明體"/>
                <a:cs typeface="新細明體"/>
              </a:endParaRPr>
            </a:p>
          </p:txBody>
        </p:sp>
        <p:sp>
          <p:nvSpPr>
            <p:cNvPr id="7" name="向右箭號 6"/>
            <p:cNvSpPr/>
            <p:nvPr/>
          </p:nvSpPr>
          <p:spPr>
            <a:xfrm>
              <a:off x="1761062" y="809071"/>
              <a:ext cx="215265" cy="275590"/>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8" name="圖片 7"/>
            <p:cNvPicPr>
              <a:picLocks noChangeAspect="1"/>
            </p:cNvPicPr>
            <p:nvPr/>
          </p:nvPicPr>
          <p:blipFill>
            <a:blip r:embed="rId3"/>
            <a:stretch>
              <a:fillRect/>
            </a:stretch>
          </p:blipFill>
          <p:spPr>
            <a:xfrm>
              <a:off x="1998812" y="78090"/>
              <a:ext cx="3017053" cy="1821854"/>
            </a:xfrm>
            <a:prstGeom prst="rect">
              <a:avLst/>
            </a:prstGeom>
          </p:spPr>
        </p:pic>
      </p:grpSp>
    </p:spTree>
    <p:extLst>
      <p:ext uri="{BB962C8B-B14F-4D97-AF65-F5344CB8AC3E}">
        <p14:creationId xmlns:p14="http://schemas.microsoft.com/office/powerpoint/2010/main" val="3884090101"/>
      </p:ext>
    </p:extLst>
  </p:cSld>
  <p:clrMapOvr>
    <a:masterClrMapping/>
  </p:clrMapOvr>
  <p:transition spd="slow" advTm="2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3793" name="圖片 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6" y="1169368"/>
            <a:ext cx="9132866" cy="568863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940512" y="260648"/>
            <a:ext cx="52629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6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知覺定位圖：嘗試挑選群</a:t>
            </a:r>
            <a:endParaRPr kumimoji="1" lang="zh-TW" altLang="en-US" sz="4800" b="0" i="0" u="none" strike="noStrike" cap="none" normalizeH="0" baseline="0" dirty="0" smtClean="0">
              <a:ln>
                <a:noFill/>
              </a:ln>
              <a:solidFill>
                <a:srgbClr val="FF0000"/>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3324324705"/>
      </p:ext>
    </p:extLst>
  </p:cSld>
  <p:clrMapOvr>
    <a:masterClrMapping/>
  </p:clrMapOvr>
  <p:transition spd="slow" advTm="2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3" name="畫布 87"/>
          <p:cNvGrpSpPr/>
          <p:nvPr/>
        </p:nvGrpSpPr>
        <p:grpSpPr>
          <a:xfrm>
            <a:off x="67362" y="1412777"/>
            <a:ext cx="8969134" cy="5294250"/>
            <a:chOff x="0" y="0"/>
            <a:chExt cx="3949065" cy="2441575"/>
          </a:xfrm>
        </p:grpSpPr>
        <p:sp>
          <p:nvSpPr>
            <p:cNvPr id="4" name="矩形 3"/>
            <p:cNvSpPr/>
            <p:nvPr/>
          </p:nvSpPr>
          <p:spPr>
            <a:xfrm>
              <a:off x="0" y="0"/>
              <a:ext cx="3949065" cy="2441575"/>
            </a:xfrm>
            <a:prstGeom prst="rect">
              <a:avLst/>
            </a:prstGeom>
          </p:spPr>
        </p:sp>
        <p:pic>
          <p:nvPicPr>
            <p:cNvPr id="5" name="圖片 4"/>
            <p:cNvPicPr>
              <a:picLocks noChangeAspect="1"/>
            </p:cNvPicPr>
            <p:nvPr/>
          </p:nvPicPr>
          <p:blipFill>
            <a:blip r:embed="rId2"/>
            <a:stretch>
              <a:fillRect/>
            </a:stretch>
          </p:blipFill>
          <p:spPr>
            <a:xfrm>
              <a:off x="135733" y="0"/>
              <a:ext cx="3778250" cy="2405683"/>
            </a:xfrm>
            <a:prstGeom prst="rect">
              <a:avLst/>
            </a:prstGeom>
            <a:ln>
              <a:solidFill>
                <a:schemeClr val="tx1"/>
              </a:solidFill>
            </a:ln>
          </p:spPr>
        </p:pic>
        <p:sp>
          <p:nvSpPr>
            <p:cNvPr id="6" name="橢圓 5"/>
            <p:cNvSpPr/>
            <p:nvPr/>
          </p:nvSpPr>
          <p:spPr>
            <a:xfrm rot="1495949">
              <a:off x="2451335" y="588593"/>
              <a:ext cx="1184305" cy="1340280"/>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7" name="橢圓 6"/>
            <p:cNvSpPr/>
            <p:nvPr/>
          </p:nvSpPr>
          <p:spPr>
            <a:xfrm rot="1526696">
              <a:off x="214121" y="622156"/>
              <a:ext cx="859830" cy="1187297"/>
            </a:xfrm>
            <a:prstGeom prst="ellipse">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grpSp>
      <p:sp>
        <p:nvSpPr>
          <p:cNvPr id="8" name="Rectangle 7"/>
          <p:cNvSpPr>
            <a:spLocks noChangeArrowheads="1"/>
          </p:cNvSpPr>
          <p:nvPr/>
        </p:nvSpPr>
        <p:spPr bwMode="auto">
          <a:xfrm>
            <a:off x="2222641" y="394794"/>
            <a:ext cx="46987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dirty="0" smtClean="0">
                <a:ln>
                  <a:noFill/>
                </a:ln>
                <a:solidFill>
                  <a:srgbClr val="FF0000"/>
                </a:solidFill>
                <a:effectLst/>
                <a:latin typeface="Times New Roman" pitchFamily="18" charset="0"/>
                <a:ea typeface="新細明體" pitchFamily="18" charset="-120"/>
                <a:cs typeface="Times New Roman" pitchFamily="18" charset="0"/>
              </a:rPr>
              <a:t>知覺定位圖：挑選嫌貴群</a:t>
            </a:r>
            <a:endParaRPr kumimoji="1" lang="zh-TW" altLang="en-US" sz="4400" b="0" i="0" u="none" strike="noStrike" cap="none" normalizeH="0" baseline="0" dirty="0" smtClean="0">
              <a:ln>
                <a:noFill/>
              </a:ln>
              <a:solidFill>
                <a:srgbClr val="FF0000"/>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4128407543"/>
      </p:ext>
    </p:extLst>
  </p:cSld>
  <p:clrMapOvr>
    <a:masterClrMapping/>
  </p:clrMapOvr>
  <p:transition spd="slow" advTm="2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a:latin typeface="+mj-lt"/>
              </a:rPr>
              <a:t>基礎</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a:latin typeface="+mj-lt"/>
              </a:rPr>
              <a:t>表</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a:t>
            </a:r>
            <a:r>
              <a:rPr lang="zh-TW" altLang="en-US" sz="2400" b="1" dirty="0">
                <a:latin typeface="+mj-lt"/>
              </a:rPr>
              <a:t>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a:latin typeface="+mj-lt"/>
              </a:rPr>
              <a:t>例</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a:latin typeface="+mj-lt"/>
              </a:rPr>
              <a:t>例</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solidFill>
                  <a:srgbClr val="FF0000"/>
                </a:solidFill>
                <a:latin typeface="+mj-lt"/>
              </a:rPr>
              <a:t>知覺定位分析</a:t>
            </a:r>
            <a:endParaRPr lang="zh-TW" altLang="zh-TW" sz="2400" b="1" dirty="0">
              <a:solidFill>
                <a:srgbClr val="FF0000"/>
              </a:solidFill>
              <a:latin typeface="+mj-lt"/>
            </a:endParaRPr>
          </a:p>
        </p:txBody>
      </p:sp>
    </p:spTree>
    <p:extLst>
      <p:ext uri="{BB962C8B-B14F-4D97-AF65-F5344CB8AC3E}">
        <p14:creationId xmlns:p14="http://schemas.microsoft.com/office/powerpoint/2010/main" val="2823418761"/>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817296" cy="1371600"/>
          </a:xfrm>
        </p:spPr>
        <p:txBody>
          <a:bodyPr>
            <a:normAutofit/>
          </a:bodyPr>
          <a:lstStyle/>
          <a:p>
            <a:r>
              <a:rPr lang="zh-TW" altLang="zh-TW" sz="2800" dirty="0">
                <a:latin typeface="+mj-ea"/>
                <a:ea typeface="+mj-ea"/>
              </a:rPr>
              <a:t>知覺定位</a:t>
            </a:r>
            <a:r>
              <a:rPr lang="zh-TW" altLang="zh-TW" sz="2800" dirty="0" smtClean="0">
                <a:latin typeface="+mj-ea"/>
                <a:ea typeface="+mj-ea"/>
              </a:rPr>
              <a:t>分析</a:t>
            </a:r>
            <a:endParaRPr lang="zh-TW" altLang="en-US" sz="2800" dirty="0">
              <a:latin typeface="+mj-ea"/>
              <a:ea typeface="+mj-ea"/>
            </a:endParaRPr>
          </a:p>
        </p:txBody>
      </p:sp>
      <p:sp>
        <p:nvSpPr>
          <p:cNvPr id="3" name="內容版面配置區 2"/>
          <p:cNvSpPr>
            <a:spLocks noGrp="1"/>
          </p:cNvSpPr>
          <p:nvPr>
            <p:ph idx="1"/>
          </p:nvPr>
        </p:nvSpPr>
        <p:spPr>
          <a:xfrm>
            <a:off x="1981200" y="1268760"/>
            <a:ext cx="6911280" cy="4857403"/>
          </a:xfrm>
        </p:spPr>
        <p:txBody>
          <a:bodyPr>
            <a:normAutofit fontScale="92500" lnSpcReduction="10000"/>
          </a:bodyPr>
          <a:lstStyle/>
          <a:p>
            <a:pPr marL="457200" lvl="0" indent="-457200">
              <a:buFont typeface="+mj-lt"/>
              <a:buAutoNum type="arabicPeriod"/>
            </a:pPr>
            <a:r>
              <a:rPr lang="zh-TW" altLang="zh-TW" dirty="0"/>
              <a:t>關鍵因素評估</a:t>
            </a:r>
          </a:p>
          <a:p>
            <a:pPr lvl="1"/>
            <a:r>
              <a:rPr lang="zh-TW" altLang="zh-TW" dirty="0"/>
              <a:t>關鍵因素評估</a:t>
            </a:r>
            <a:r>
              <a:rPr lang="en-US" altLang="zh-TW" dirty="0"/>
              <a:t>(Key Factor Evaluation)</a:t>
            </a:r>
            <a:r>
              <a:rPr lang="zh-TW" altLang="zh-TW" dirty="0"/>
              <a:t>在探討消費者對多個定位基礎的相對重視程度，可進一步形成品牌未來定位策略之依據</a:t>
            </a:r>
            <a:r>
              <a:rPr lang="zh-TW" altLang="zh-TW" dirty="0" smtClean="0"/>
              <a:t>。</a:t>
            </a:r>
            <a:endParaRPr lang="en-US" altLang="zh-TW" dirty="0" smtClean="0"/>
          </a:p>
          <a:p>
            <a:pPr marL="457200" lvl="0" indent="-457200">
              <a:buFont typeface="+mj-lt"/>
              <a:buAutoNum type="arabicPeriod" startAt="2"/>
            </a:pPr>
            <a:r>
              <a:rPr lang="zh-TW" altLang="zh-TW" dirty="0"/>
              <a:t>標竿分析</a:t>
            </a:r>
          </a:p>
          <a:p>
            <a:pPr lvl="1"/>
            <a:r>
              <a:rPr lang="zh-TW" altLang="zh-TW" dirty="0"/>
              <a:t>所謂標竿分析</a:t>
            </a:r>
            <a:r>
              <a:rPr lang="en-US" altLang="zh-TW" dirty="0"/>
              <a:t>(Benchmarking Analysis)</a:t>
            </a:r>
            <a:r>
              <a:rPr lang="zh-TW" altLang="zh-TW" dirty="0"/>
              <a:t>，目的在找出於定位基礎表現最佳之品牌，以作為企業本身之學習對象。品牌表現之優劣，取決於其在評分表內之所得評分</a:t>
            </a:r>
            <a:endParaRPr lang="en-US" altLang="zh-TW" dirty="0" smtClean="0"/>
          </a:p>
          <a:p>
            <a:pPr marL="457200" lvl="0" indent="-457200">
              <a:buFont typeface="+mj-lt"/>
              <a:buAutoNum type="arabicPeriod" startAt="3"/>
            </a:pPr>
            <a:r>
              <a:rPr lang="zh-TW" altLang="zh-TW" dirty="0"/>
              <a:t>理想點分析與競爭群分析</a:t>
            </a:r>
          </a:p>
          <a:p>
            <a:pPr lvl="1"/>
            <a:r>
              <a:rPr lang="zh-TW" altLang="zh-TW" dirty="0"/>
              <a:t>理想點分析係以品牌點與理想點之接近程度，衡量品牌之知覺績效，簡稱品牌績效。可想而知，若品牌點與理想點間之距離愈近，則品牌績效愈大；若距離愈大，則品牌績效愈小。</a:t>
            </a:r>
            <a:endParaRPr lang="zh-TW" altLang="en-US" dirty="0"/>
          </a:p>
        </p:txBody>
      </p:sp>
    </p:spTree>
    <p:extLst>
      <p:ext uri="{BB962C8B-B14F-4D97-AF65-F5344CB8AC3E}">
        <p14:creationId xmlns:p14="http://schemas.microsoft.com/office/powerpoint/2010/main" val="612971100"/>
      </p:ext>
    </p:extLst>
  </p:cSld>
  <p:clrMapOvr>
    <a:masterClrMapping/>
  </p:clrMapOvr>
  <p:transition spd="slow" advTm="2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817296" cy="1371600"/>
          </a:xfrm>
        </p:spPr>
        <p:txBody>
          <a:bodyPr>
            <a:normAutofit/>
          </a:bodyPr>
          <a:lstStyle/>
          <a:p>
            <a:r>
              <a:rPr lang="zh-TW" altLang="zh-TW" sz="2800" dirty="0">
                <a:latin typeface="+mj-ea"/>
                <a:ea typeface="+mj-ea"/>
              </a:rPr>
              <a:t>知覺定位</a:t>
            </a:r>
            <a:r>
              <a:rPr lang="zh-TW" altLang="zh-TW" sz="2800" dirty="0" smtClean="0">
                <a:latin typeface="+mj-ea"/>
                <a:ea typeface="+mj-ea"/>
              </a:rPr>
              <a:t>分析</a:t>
            </a:r>
            <a:endParaRPr lang="zh-TW" altLang="en-US" sz="2800" dirty="0">
              <a:latin typeface="+mj-ea"/>
              <a:ea typeface="+mj-ea"/>
            </a:endParaRPr>
          </a:p>
        </p:txBody>
      </p:sp>
      <p:sp>
        <p:nvSpPr>
          <p:cNvPr id="3" name="內容版面配置區 2"/>
          <p:cNvSpPr>
            <a:spLocks noGrp="1"/>
          </p:cNvSpPr>
          <p:nvPr>
            <p:ph idx="1"/>
          </p:nvPr>
        </p:nvSpPr>
        <p:spPr>
          <a:xfrm>
            <a:off x="1981200" y="1268760"/>
            <a:ext cx="6911280" cy="4857403"/>
          </a:xfrm>
        </p:spPr>
        <p:txBody>
          <a:bodyPr>
            <a:normAutofit/>
          </a:bodyPr>
          <a:lstStyle/>
          <a:p>
            <a:pPr marL="457200" lvl="0" indent="-457200">
              <a:buFont typeface="+mj-lt"/>
              <a:buAutoNum type="arabicPeriod" startAt="4"/>
            </a:pPr>
            <a:r>
              <a:rPr lang="zh-TW" altLang="zh-TW" dirty="0"/>
              <a:t>策略分析</a:t>
            </a:r>
          </a:p>
          <a:p>
            <a:pPr lvl="1" algn="just"/>
            <a:r>
              <a:rPr lang="zh-TW" altLang="zh-TW" dirty="0"/>
              <a:t>策略分析</a:t>
            </a:r>
            <a:r>
              <a:rPr lang="en-US" altLang="zh-TW" dirty="0"/>
              <a:t>(Strategy Analysis)</a:t>
            </a:r>
            <a:r>
              <a:rPr lang="zh-TW" altLang="zh-TW" dirty="0"/>
              <a:t>係指根據屬性評分及屬性重要性，對個別品牌擬定訴求、改善、放棄、改變等四種策略要點</a:t>
            </a:r>
            <a:r>
              <a:rPr lang="zh-TW" altLang="zh-TW" dirty="0" smtClean="0"/>
              <a:t>，如下</a:t>
            </a:r>
            <a:r>
              <a:rPr lang="zh-TW" altLang="en-US" dirty="0" smtClean="0"/>
              <a:t>圖</a:t>
            </a:r>
            <a:r>
              <a:rPr lang="zh-TW" altLang="zh-TW" dirty="0" smtClean="0"/>
              <a:t>所示：</a:t>
            </a:r>
            <a:endParaRPr lang="en-US" altLang="zh-TW"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892325605"/>
              </p:ext>
            </p:extLst>
          </p:nvPr>
        </p:nvGraphicFramePr>
        <p:xfrm>
          <a:off x="3347864" y="2924944"/>
          <a:ext cx="3744416" cy="3366374"/>
        </p:xfrm>
        <a:graphic>
          <a:graphicData uri="http://schemas.openxmlformats.org/presentationml/2006/ole">
            <mc:AlternateContent xmlns:mc="http://schemas.openxmlformats.org/markup-compatibility/2006">
              <mc:Choice xmlns:v="urn:schemas-microsoft-com:vml" Requires="v">
                <p:oleObj spid="_x0000_s34822" r:id="rId3" imgW="2638875" imgH="2377296" progId="Visio.Drawing.11">
                  <p:embed/>
                </p:oleObj>
              </mc:Choice>
              <mc:Fallback>
                <p:oleObj r:id="rId3" imgW="2638875" imgH="23772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924944"/>
                        <a:ext cx="3744416" cy="3366374"/>
                      </a:xfrm>
                      <a:prstGeom prst="rect">
                        <a:avLst/>
                      </a:prstGeom>
                      <a:noFill/>
                    </p:spPr>
                  </p:pic>
                </p:oleObj>
              </mc:Fallback>
            </mc:AlternateContent>
          </a:graphicData>
        </a:graphic>
      </p:graphicFrame>
      <p:sp>
        <p:nvSpPr>
          <p:cNvPr id="6" name="矩形 5"/>
          <p:cNvSpPr/>
          <p:nvPr/>
        </p:nvSpPr>
        <p:spPr>
          <a:xfrm>
            <a:off x="6660232" y="3988608"/>
            <a:ext cx="430887" cy="1528624"/>
          </a:xfrm>
          <a:prstGeom prst="rect">
            <a:avLst/>
          </a:prstGeom>
          <a:solidFill>
            <a:schemeClr val="bg1"/>
          </a:solidFill>
        </p:spPr>
        <p:txBody>
          <a:bodyPr vert="eaVert" wrap="none">
            <a:spAutoFit/>
          </a:bodyPr>
          <a:lstStyle/>
          <a:p>
            <a:r>
              <a:rPr lang="zh-TW" altLang="zh-TW" dirty="0"/>
              <a:t>品牌之屬性評分</a:t>
            </a:r>
            <a:endParaRPr lang="zh-TW" altLang="en-US" dirty="0"/>
          </a:p>
        </p:txBody>
      </p:sp>
      <p:sp>
        <p:nvSpPr>
          <p:cNvPr id="7" name="矩形 6"/>
          <p:cNvSpPr/>
          <p:nvPr/>
        </p:nvSpPr>
        <p:spPr>
          <a:xfrm>
            <a:off x="4452226" y="2921169"/>
            <a:ext cx="1210588" cy="338554"/>
          </a:xfrm>
          <a:prstGeom prst="rect">
            <a:avLst/>
          </a:prstGeom>
          <a:solidFill>
            <a:schemeClr val="bg1"/>
          </a:solidFill>
        </p:spPr>
        <p:txBody>
          <a:bodyPr wrap="none">
            <a:spAutoFit/>
          </a:bodyPr>
          <a:lstStyle/>
          <a:p>
            <a:r>
              <a:rPr lang="zh-TW" altLang="zh-TW" dirty="0"/>
              <a:t>屬性重要性</a:t>
            </a:r>
            <a:endParaRPr lang="zh-TW" altLang="en-US" dirty="0"/>
          </a:p>
        </p:txBody>
      </p:sp>
    </p:spTree>
    <p:extLst>
      <p:ext uri="{BB962C8B-B14F-4D97-AF65-F5344CB8AC3E}">
        <p14:creationId xmlns:p14="http://schemas.microsoft.com/office/powerpoint/2010/main" val="3665893363"/>
      </p:ext>
    </p:extLst>
  </p:cSld>
  <p:clrMapOvr>
    <a:masterClrMapping/>
  </p:clrMapOvr>
  <p:transition spd="slow" advTm="2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r>
              <a:rPr lang="zh-TW" altLang="zh-TW" dirty="0"/>
              <a:t>品牌策略分析：嘗試挑選群</a:t>
            </a:r>
            <a:endParaRPr lang="zh-TW" altLang="en-US" dirty="0">
              <a:latin typeface="+mj-ea"/>
              <a:ea typeface="+mj-ea"/>
            </a:endParaRPr>
          </a:p>
        </p:txBody>
      </p:sp>
      <p:graphicFrame>
        <p:nvGraphicFramePr>
          <p:cNvPr id="4" name="表格 3"/>
          <p:cNvGraphicFramePr>
            <a:graphicFrameLocks noGrp="1"/>
          </p:cNvGraphicFramePr>
          <p:nvPr>
            <p:extLst>
              <p:ext uri="{D42A27DB-BD31-4B8C-83A1-F6EECF244321}">
                <p14:modId xmlns:p14="http://schemas.microsoft.com/office/powerpoint/2010/main" val="1614768939"/>
              </p:ext>
            </p:extLst>
          </p:nvPr>
        </p:nvGraphicFramePr>
        <p:xfrm>
          <a:off x="1835696" y="1196750"/>
          <a:ext cx="7308303" cy="5661249"/>
        </p:xfrm>
        <a:graphic>
          <a:graphicData uri="http://schemas.openxmlformats.org/drawingml/2006/table">
            <a:tbl>
              <a:tblPr>
                <a:tableStyleId>{5C22544A-7EE6-4342-B048-85BDC9FD1C3A}</a:tableStyleId>
              </a:tblPr>
              <a:tblGrid>
                <a:gridCol w="1521340"/>
                <a:gridCol w="1446008"/>
                <a:gridCol w="1446985"/>
                <a:gridCol w="1446985"/>
                <a:gridCol w="1446985"/>
              </a:tblGrid>
              <a:tr h="247279">
                <a:tc>
                  <a:txBody>
                    <a:bodyPr/>
                    <a:lstStyle/>
                    <a:p>
                      <a:pPr algn="ctr">
                        <a:spcAft>
                          <a:spcPts val="0"/>
                        </a:spcAft>
                      </a:pPr>
                      <a:r>
                        <a:rPr lang="zh-TW" sz="1400" kern="0">
                          <a:effectLst/>
                        </a:rPr>
                        <a:t>品牌</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訴求重點</a:t>
                      </a:r>
                      <a:endParaRPr lang="zh-TW" sz="2000" kern="100">
                        <a:effectLst/>
                        <a:latin typeface="Calibri"/>
                        <a:ea typeface="新細明體"/>
                        <a:cs typeface="Times New Roman"/>
                      </a:endParaRPr>
                    </a:p>
                  </a:txBody>
                  <a:tcPr marL="9525" marR="9525" marT="9525" marB="0"/>
                </a:tc>
                <a:tc>
                  <a:txBody>
                    <a:bodyPr/>
                    <a:lstStyle/>
                    <a:p>
                      <a:pPr algn="ctr">
                        <a:spcAft>
                          <a:spcPts val="0"/>
                        </a:spcAft>
                      </a:pPr>
                      <a:r>
                        <a:rPr lang="zh-TW" sz="1400" kern="100">
                          <a:effectLst/>
                        </a:rPr>
                        <a:t>改善重點</a:t>
                      </a:r>
                      <a:endParaRPr lang="zh-TW" sz="2000" kern="100">
                        <a:effectLst/>
                        <a:latin typeface="Calibri"/>
                        <a:ea typeface="新細明體"/>
                        <a:cs typeface="Times New Roman"/>
                      </a:endParaRPr>
                    </a:p>
                  </a:txBody>
                  <a:tcPr marL="9525" marR="9525" marT="9525" marB="0"/>
                </a:tc>
                <a:tc>
                  <a:txBody>
                    <a:bodyPr/>
                    <a:lstStyle/>
                    <a:p>
                      <a:pPr algn="ctr">
                        <a:spcAft>
                          <a:spcPts val="0"/>
                        </a:spcAft>
                      </a:pPr>
                      <a:r>
                        <a:rPr lang="zh-TW" sz="1400" kern="100">
                          <a:effectLst/>
                        </a:rPr>
                        <a:t>改變重點</a:t>
                      </a:r>
                      <a:endParaRPr lang="zh-TW" sz="2000" kern="100">
                        <a:effectLst/>
                        <a:latin typeface="Calibri"/>
                        <a:ea typeface="新細明體"/>
                        <a:cs typeface="Times New Roman"/>
                      </a:endParaRPr>
                    </a:p>
                  </a:txBody>
                  <a:tcPr marL="9525" marR="9525" marT="9525" marB="0"/>
                </a:tc>
                <a:tc>
                  <a:txBody>
                    <a:bodyPr/>
                    <a:lstStyle/>
                    <a:p>
                      <a:pPr algn="ctr">
                        <a:spcAft>
                          <a:spcPts val="0"/>
                        </a:spcAft>
                      </a:pPr>
                      <a:r>
                        <a:rPr lang="zh-TW" sz="1400" kern="100">
                          <a:effectLst/>
                        </a:rPr>
                        <a:t>放棄重點</a:t>
                      </a:r>
                      <a:endParaRPr lang="zh-TW" sz="2000" kern="100">
                        <a:effectLst/>
                        <a:latin typeface="Calibri"/>
                        <a:ea typeface="新細明體"/>
                        <a:cs typeface="Times New Roman"/>
                      </a:endParaRPr>
                    </a:p>
                  </a:txBody>
                  <a:tcPr marL="9525" marR="9525" marT="9525" marB="0"/>
                </a:tc>
              </a:tr>
              <a:tr h="903991">
                <a:tc>
                  <a:txBody>
                    <a:bodyPr/>
                    <a:lstStyle/>
                    <a:p>
                      <a:pPr algn="ctr">
                        <a:spcAft>
                          <a:spcPts val="0"/>
                        </a:spcAft>
                      </a:pPr>
                      <a:r>
                        <a:rPr lang="zh-TW" sz="1400" kern="0">
                          <a:effectLst/>
                        </a:rPr>
                        <a:t>味全貝納頌</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口感勝出</a:t>
                      </a:r>
                      <a:endParaRPr lang="zh-TW" sz="2000" kern="100">
                        <a:effectLst/>
                      </a:endParaRPr>
                    </a:p>
                    <a:p>
                      <a:pPr algn="ctr">
                        <a:spcAft>
                          <a:spcPts val="0"/>
                        </a:spcAft>
                      </a:pPr>
                      <a:r>
                        <a:rPr lang="zh-TW" sz="1400" kern="100">
                          <a:effectLst/>
                        </a:rPr>
                        <a:t>成份品質優良</a:t>
                      </a:r>
                      <a:endParaRPr lang="zh-TW" sz="2000" kern="100">
                        <a:effectLst/>
                      </a:endParaRPr>
                    </a:p>
                    <a:p>
                      <a:pPr algn="ctr">
                        <a:spcAft>
                          <a:spcPts val="0"/>
                        </a:spcAft>
                      </a:pPr>
                      <a:r>
                        <a:rPr lang="zh-TW" sz="1400" kern="100">
                          <a:effectLst/>
                        </a:rPr>
                        <a:t>高貴典雅</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提神醒腦</a:t>
                      </a:r>
                      <a:endParaRPr lang="zh-TW" sz="2000" kern="100">
                        <a:effectLst/>
                      </a:endParaRPr>
                    </a:p>
                    <a:p>
                      <a:pPr algn="ctr">
                        <a:spcAft>
                          <a:spcPts val="0"/>
                        </a:spcAft>
                      </a:pPr>
                      <a:r>
                        <a:rPr lang="zh-TW" sz="1400" kern="100">
                          <a:effectLst/>
                        </a:rPr>
                        <a:t>價格合理</a:t>
                      </a:r>
                      <a:endParaRPr lang="zh-TW" sz="2000" kern="100">
                        <a:effectLst/>
                      </a:endParaRPr>
                    </a:p>
                    <a:p>
                      <a:pPr algn="ctr">
                        <a:spcAft>
                          <a:spcPts val="0"/>
                        </a:spcAft>
                      </a:pPr>
                      <a:r>
                        <a:rPr lang="zh-TW" sz="1400" kern="100">
                          <a:effectLst/>
                        </a:rPr>
                        <a:t>好友分享</a:t>
                      </a:r>
                      <a:endParaRPr lang="zh-TW" sz="2000" kern="100">
                        <a:effectLst/>
                      </a:endParaRPr>
                    </a:p>
                    <a:p>
                      <a:pPr algn="ctr">
                        <a:spcAft>
                          <a:spcPts val="0"/>
                        </a:spcAft>
                      </a:pPr>
                      <a:r>
                        <a:rPr lang="zh-TW" sz="1400" kern="100">
                          <a:effectLst/>
                        </a:rPr>
                        <a:t>品味人生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包裝質感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浪漫情懷</a:t>
                      </a:r>
                      <a:endParaRPr lang="zh-TW" sz="2000" kern="100">
                        <a:effectLst/>
                      </a:endParaRPr>
                    </a:p>
                    <a:p>
                      <a:pPr algn="ctr">
                        <a:spcAft>
                          <a:spcPts val="0"/>
                        </a:spcAft>
                      </a:pPr>
                      <a:r>
                        <a:rPr lang="zh-TW" sz="1400" kern="100">
                          <a:effectLst/>
                        </a:rPr>
                        <a:t>犒賞自己</a:t>
                      </a:r>
                      <a:endParaRPr lang="zh-TW" sz="2000" kern="100">
                        <a:effectLst/>
                      </a:endParaRPr>
                    </a:p>
                    <a:p>
                      <a:pPr algn="ctr">
                        <a:spcAft>
                          <a:spcPts val="0"/>
                        </a:spcAft>
                      </a:pPr>
                      <a:r>
                        <a:rPr lang="zh-TW" sz="1400" kern="100">
                          <a:effectLst/>
                        </a:rPr>
                        <a:t>歡樂有趣</a:t>
                      </a:r>
                      <a:endParaRPr lang="zh-TW" sz="2000" kern="100">
                        <a:effectLst/>
                        <a:latin typeface="Calibri"/>
                        <a:ea typeface="新細明體"/>
                        <a:cs typeface="Times New Roman"/>
                      </a:endParaRPr>
                    </a:p>
                  </a:txBody>
                  <a:tcPr marL="9525" marR="9525" marT="9525" marB="0" anchor="ctr"/>
                </a:tc>
              </a:tr>
              <a:tr h="1127495">
                <a:tc>
                  <a:txBody>
                    <a:bodyPr/>
                    <a:lstStyle/>
                    <a:p>
                      <a:pPr algn="ctr">
                        <a:spcAft>
                          <a:spcPts val="0"/>
                        </a:spcAft>
                      </a:pPr>
                      <a:r>
                        <a:rPr lang="zh-TW" sz="1400" kern="0">
                          <a:effectLst/>
                        </a:rPr>
                        <a:t>伯朗咖啡</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提神醒腦</a:t>
                      </a:r>
                      <a:endParaRPr lang="zh-TW" sz="2000" kern="100">
                        <a:effectLst/>
                      </a:endParaRPr>
                    </a:p>
                    <a:p>
                      <a:pPr algn="ctr">
                        <a:spcAft>
                          <a:spcPts val="0"/>
                        </a:spcAft>
                      </a:pPr>
                      <a:r>
                        <a:rPr lang="zh-TW" sz="1400" kern="100">
                          <a:effectLst/>
                        </a:rPr>
                        <a:t>價格合理</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口感勝出</a:t>
                      </a:r>
                      <a:endParaRPr lang="zh-TW" sz="2000" kern="100">
                        <a:effectLst/>
                      </a:endParaRPr>
                    </a:p>
                    <a:p>
                      <a:pPr algn="ctr">
                        <a:spcAft>
                          <a:spcPts val="0"/>
                        </a:spcAft>
                      </a:pPr>
                      <a:r>
                        <a:rPr lang="zh-TW" sz="1400" kern="100">
                          <a:effectLst/>
                        </a:rPr>
                        <a:t>成份品質優良</a:t>
                      </a:r>
                      <a:endParaRPr lang="zh-TW" sz="2000" kern="100">
                        <a:effectLst/>
                      </a:endParaRPr>
                    </a:p>
                    <a:p>
                      <a:pPr algn="ctr">
                        <a:spcAft>
                          <a:spcPts val="0"/>
                        </a:spcAft>
                      </a:pPr>
                      <a:r>
                        <a:rPr lang="zh-TW" sz="1400" kern="100">
                          <a:effectLst/>
                        </a:rPr>
                        <a:t>好友分享</a:t>
                      </a:r>
                      <a:endParaRPr lang="zh-TW" sz="2000" kern="100">
                        <a:effectLst/>
                      </a:endParaRPr>
                    </a:p>
                    <a:p>
                      <a:pPr algn="ctr">
                        <a:spcAft>
                          <a:spcPts val="0"/>
                        </a:spcAft>
                      </a:pPr>
                      <a:r>
                        <a:rPr lang="zh-TW" sz="1400" kern="100">
                          <a:effectLst/>
                        </a:rPr>
                        <a:t>高貴典雅</a:t>
                      </a:r>
                      <a:endParaRPr lang="zh-TW" sz="2000" kern="100">
                        <a:effectLst/>
                      </a:endParaRPr>
                    </a:p>
                    <a:p>
                      <a:pPr algn="ctr">
                        <a:spcAft>
                          <a:spcPts val="0"/>
                        </a:spcAft>
                      </a:pPr>
                      <a:r>
                        <a:rPr lang="zh-TW" sz="1400" kern="100">
                          <a:effectLst/>
                        </a:rPr>
                        <a:t>品味人生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en-US" sz="1400" kern="100">
                          <a:effectLst/>
                        </a:rPr>
                        <a:t> </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包裝質感</a:t>
                      </a:r>
                      <a:endParaRPr lang="zh-TW" sz="2000" kern="100">
                        <a:effectLst/>
                      </a:endParaRPr>
                    </a:p>
                    <a:p>
                      <a:pPr algn="ctr">
                        <a:spcAft>
                          <a:spcPts val="0"/>
                        </a:spcAft>
                      </a:pPr>
                      <a:r>
                        <a:rPr lang="zh-TW" sz="1400" kern="100">
                          <a:effectLst/>
                        </a:rPr>
                        <a:t>浪漫情懷</a:t>
                      </a:r>
                      <a:endParaRPr lang="zh-TW" sz="2000" kern="100">
                        <a:effectLst/>
                      </a:endParaRPr>
                    </a:p>
                    <a:p>
                      <a:pPr algn="ctr">
                        <a:spcAft>
                          <a:spcPts val="0"/>
                        </a:spcAft>
                      </a:pPr>
                      <a:r>
                        <a:rPr lang="zh-TW" sz="1400" kern="100">
                          <a:effectLst/>
                        </a:rPr>
                        <a:t>犒賞自己</a:t>
                      </a:r>
                      <a:endParaRPr lang="zh-TW" sz="2000" kern="100">
                        <a:effectLst/>
                      </a:endParaRPr>
                    </a:p>
                    <a:p>
                      <a:pPr algn="ctr">
                        <a:spcAft>
                          <a:spcPts val="0"/>
                        </a:spcAft>
                      </a:pPr>
                      <a:r>
                        <a:rPr lang="zh-TW" sz="1400" kern="100">
                          <a:effectLst/>
                        </a:rPr>
                        <a:t>歡樂有趣</a:t>
                      </a:r>
                      <a:endParaRPr lang="zh-TW" sz="2000" kern="100">
                        <a:effectLst/>
                        <a:latin typeface="Calibri"/>
                        <a:ea typeface="新細明體"/>
                        <a:cs typeface="Times New Roman"/>
                      </a:endParaRPr>
                    </a:p>
                  </a:txBody>
                  <a:tcPr marL="9525" marR="9525" marT="9525" marB="0" anchor="ctr"/>
                </a:tc>
              </a:tr>
              <a:tr h="1350998">
                <a:tc>
                  <a:txBody>
                    <a:bodyPr/>
                    <a:lstStyle/>
                    <a:p>
                      <a:pPr algn="ctr">
                        <a:spcAft>
                          <a:spcPts val="0"/>
                        </a:spcAft>
                      </a:pPr>
                      <a:r>
                        <a:rPr lang="zh-TW" sz="1400" kern="0">
                          <a:effectLst/>
                        </a:rPr>
                        <a:t>純萃喝咖啡</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好友分享</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口感勝出</a:t>
                      </a:r>
                      <a:endParaRPr lang="zh-TW" sz="2000" kern="100">
                        <a:effectLst/>
                      </a:endParaRPr>
                    </a:p>
                    <a:p>
                      <a:pPr algn="ctr">
                        <a:spcAft>
                          <a:spcPts val="0"/>
                        </a:spcAft>
                      </a:pPr>
                      <a:r>
                        <a:rPr lang="zh-TW" sz="1400" kern="100">
                          <a:effectLst/>
                        </a:rPr>
                        <a:t>提神醒腦</a:t>
                      </a:r>
                      <a:endParaRPr lang="zh-TW" sz="2000" kern="100">
                        <a:effectLst/>
                      </a:endParaRPr>
                    </a:p>
                    <a:p>
                      <a:pPr algn="ctr">
                        <a:spcAft>
                          <a:spcPts val="0"/>
                        </a:spcAft>
                      </a:pPr>
                      <a:r>
                        <a:rPr lang="zh-TW" sz="1400" kern="100">
                          <a:effectLst/>
                        </a:rPr>
                        <a:t>成份品質優良</a:t>
                      </a:r>
                      <a:endParaRPr lang="zh-TW" sz="2000" kern="100">
                        <a:effectLst/>
                      </a:endParaRPr>
                    </a:p>
                    <a:p>
                      <a:pPr algn="ctr">
                        <a:spcAft>
                          <a:spcPts val="0"/>
                        </a:spcAft>
                      </a:pPr>
                      <a:r>
                        <a:rPr lang="zh-TW" sz="1400" kern="100">
                          <a:effectLst/>
                        </a:rPr>
                        <a:t>好友分享</a:t>
                      </a:r>
                      <a:endParaRPr lang="zh-TW" sz="2000" kern="100">
                        <a:effectLst/>
                      </a:endParaRPr>
                    </a:p>
                    <a:p>
                      <a:pPr algn="ctr">
                        <a:spcAft>
                          <a:spcPts val="0"/>
                        </a:spcAft>
                      </a:pPr>
                      <a:r>
                        <a:rPr lang="zh-TW" sz="1400" kern="100">
                          <a:effectLst/>
                        </a:rPr>
                        <a:t>高貴典雅</a:t>
                      </a:r>
                      <a:endParaRPr lang="zh-TW" sz="2000" kern="100">
                        <a:effectLst/>
                      </a:endParaRPr>
                    </a:p>
                    <a:p>
                      <a:pPr algn="ctr">
                        <a:spcAft>
                          <a:spcPts val="0"/>
                        </a:spcAft>
                      </a:pPr>
                      <a:r>
                        <a:rPr lang="zh-TW" sz="1400" kern="100">
                          <a:effectLst/>
                        </a:rPr>
                        <a:t>品味人生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浪漫情懷</a:t>
                      </a:r>
                      <a:endParaRPr lang="zh-TW" sz="2000" kern="100">
                        <a:effectLst/>
                      </a:endParaRPr>
                    </a:p>
                    <a:p>
                      <a:pPr algn="ctr">
                        <a:spcAft>
                          <a:spcPts val="0"/>
                        </a:spcAft>
                      </a:pPr>
                      <a:r>
                        <a:rPr lang="zh-TW" sz="1400" kern="100">
                          <a:effectLst/>
                        </a:rPr>
                        <a:t>犒賞自己</a:t>
                      </a:r>
                      <a:endParaRPr lang="zh-TW" sz="2000" kern="100">
                        <a:effectLst/>
                      </a:endParaRPr>
                    </a:p>
                    <a:p>
                      <a:pPr algn="ctr">
                        <a:spcAft>
                          <a:spcPts val="0"/>
                        </a:spcAft>
                      </a:pPr>
                      <a:r>
                        <a:rPr lang="zh-TW" sz="1400" kern="100">
                          <a:effectLst/>
                        </a:rPr>
                        <a:t>包裝質感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歡樂有趣</a:t>
                      </a:r>
                      <a:endParaRPr lang="zh-TW" sz="2000" kern="100">
                        <a:effectLst/>
                        <a:latin typeface="Calibri"/>
                        <a:ea typeface="新細明體"/>
                        <a:cs typeface="Times New Roman"/>
                      </a:endParaRPr>
                    </a:p>
                  </a:txBody>
                  <a:tcPr marL="9525" marR="9525" marT="9525" marB="0" anchor="ctr"/>
                </a:tc>
              </a:tr>
              <a:tr h="903991">
                <a:tc>
                  <a:txBody>
                    <a:bodyPr/>
                    <a:lstStyle/>
                    <a:p>
                      <a:pPr algn="ctr">
                        <a:spcAft>
                          <a:spcPts val="0"/>
                        </a:spcAft>
                      </a:pPr>
                      <a:r>
                        <a:rPr lang="zh-TW" sz="1400" kern="0">
                          <a:effectLst/>
                        </a:rPr>
                        <a:t>左岸咖啡館</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0">
                          <a:effectLst/>
                        </a:rPr>
                        <a:t>好友分享</a:t>
                      </a:r>
                      <a:endParaRPr lang="zh-TW" sz="2000" kern="100">
                        <a:effectLst/>
                      </a:endParaRPr>
                    </a:p>
                    <a:p>
                      <a:pPr algn="ctr">
                        <a:spcAft>
                          <a:spcPts val="0"/>
                        </a:spcAft>
                      </a:pPr>
                      <a:r>
                        <a:rPr lang="zh-TW" sz="1400" kern="0">
                          <a:effectLst/>
                        </a:rPr>
                        <a:t>高貴典雅</a:t>
                      </a:r>
                      <a:endParaRPr lang="zh-TW" sz="2000" kern="100">
                        <a:effectLst/>
                      </a:endParaRPr>
                    </a:p>
                    <a:p>
                      <a:pPr algn="ctr">
                        <a:spcAft>
                          <a:spcPts val="0"/>
                        </a:spcAft>
                      </a:pPr>
                      <a:r>
                        <a:rPr lang="zh-TW" sz="1400" kern="100">
                          <a:effectLst/>
                        </a:rPr>
                        <a:t>品味人生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口感勝出</a:t>
                      </a:r>
                      <a:endParaRPr lang="zh-TW" sz="2000" kern="100">
                        <a:effectLst/>
                      </a:endParaRPr>
                    </a:p>
                    <a:p>
                      <a:pPr algn="ctr">
                        <a:spcAft>
                          <a:spcPts val="0"/>
                        </a:spcAft>
                      </a:pPr>
                      <a:r>
                        <a:rPr lang="zh-TW" sz="1400" kern="100">
                          <a:effectLst/>
                        </a:rPr>
                        <a:t>提神醒腦</a:t>
                      </a:r>
                      <a:endParaRPr lang="zh-TW" sz="2000" kern="100">
                        <a:effectLst/>
                      </a:endParaRPr>
                    </a:p>
                    <a:p>
                      <a:pPr algn="ctr">
                        <a:spcAft>
                          <a:spcPts val="0"/>
                        </a:spcAft>
                      </a:pPr>
                      <a:r>
                        <a:rPr lang="zh-TW" sz="1400" kern="100">
                          <a:effectLst/>
                        </a:rPr>
                        <a:t>成份品質優良</a:t>
                      </a:r>
                      <a:endParaRPr lang="zh-TW" sz="2000" kern="100">
                        <a:effectLst/>
                      </a:endParaRPr>
                    </a:p>
                    <a:p>
                      <a:pPr algn="ctr">
                        <a:spcAft>
                          <a:spcPts val="0"/>
                        </a:spcAft>
                      </a:pPr>
                      <a:r>
                        <a:rPr lang="zh-TW" sz="1400" kern="100">
                          <a:effectLst/>
                        </a:rPr>
                        <a:t>價格合理</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浪漫情懷</a:t>
                      </a:r>
                      <a:endParaRPr lang="zh-TW" sz="2000" kern="100">
                        <a:effectLst/>
                      </a:endParaRPr>
                    </a:p>
                    <a:p>
                      <a:pPr algn="ctr">
                        <a:spcAft>
                          <a:spcPts val="0"/>
                        </a:spcAft>
                      </a:pPr>
                      <a:r>
                        <a:rPr lang="zh-TW" sz="1400" kern="100">
                          <a:effectLst/>
                        </a:rPr>
                        <a:t>犒賞自己</a:t>
                      </a:r>
                      <a:endParaRPr lang="zh-TW" sz="2000" kern="100">
                        <a:effectLst/>
                      </a:endParaRPr>
                    </a:p>
                    <a:p>
                      <a:pPr algn="ctr">
                        <a:spcAft>
                          <a:spcPts val="0"/>
                        </a:spcAft>
                      </a:pPr>
                      <a:r>
                        <a:rPr lang="zh-TW" sz="1400" kern="100">
                          <a:effectLst/>
                        </a:rPr>
                        <a:t>包裝質感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歡樂有趣</a:t>
                      </a:r>
                      <a:endParaRPr lang="zh-TW" sz="2000" kern="100">
                        <a:effectLst/>
                        <a:latin typeface="Calibri"/>
                        <a:ea typeface="新細明體"/>
                        <a:cs typeface="Times New Roman"/>
                      </a:endParaRPr>
                    </a:p>
                  </a:txBody>
                  <a:tcPr marL="9525" marR="9525" marT="9525" marB="0" anchor="ctr"/>
                </a:tc>
              </a:tr>
              <a:tr h="1127495">
                <a:tc>
                  <a:txBody>
                    <a:bodyPr/>
                    <a:lstStyle/>
                    <a:p>
                      <a:pPr algn="ctr">
                        <a:spcAft>
                          <a:spcPts val="0"/>
                        </a:spcAft>
                      </a:pPr>
                      <a:r>
                        <a:rPr lang="zh-TW" sz="1400" kern="0">
                          <a:effectLst/>
                        </a:rPr>
                        <a:t>統一咖啡廣場</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價格合理</a:t>
                      </a:r>
                      <a:endParaRPr lang="zh-TW" sz="2000" kern="100">
                        <a:effectLst/>
                      </a:endParaRPr>
                    </a:p>
                    <a:p>
                      <a:pPr algn="ctr">
                        <a:spcAft>
                          <a:spcPts val="0"/>
                        </a:spcAft>
                      </a:pPr>
                      <a:r>
                        <a:rPr lang="zh-TW" sz="1400" kern="100">
                          <a:effectLst/>
                        </a:rPr>
                        <a:t>好友分享</a:t>
                      </a:r>
                      <a:endParaRPr lang="zh-TW" sz="2000" kern="100">
                        <a:effectLst/>
                      </a:endParaRPr>
                    </a:p>
                    <a:p>
                      <a:pPr algn="ctr">
                        <a:spcAft>
                          <a:spcPts val="0"/>
                        </a:spcAft>
                      </a:pPr>
                      <a:r>
                        <a:rPr lang="en-US" sz="1400" kern="100">
                          <a:effectLst/>
                        </a:rPr>
                        <a:t> </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口感勝出</a:t>
                      </a:r>
                      <a:endParaRPr lang="zh-TW" sz="2000" kern="100">
                        <a:effectLst/>
                      </a:endParaRPr>
                    </a:p>
                    <a:p>
                      <a:pPr algn="ctr">
                        <a:spcAft>
                          <a:spcPts val="0"/>
                        </a:spcAft>
                      </a:pPr>
                      <a:r>
                        <a:rPr lang="zh-TW" sz="1400" kern="100">
                          <a:effectLst/>
                        </a:rPr>
                        <a:t>提神醒腦</a:t>
                      </a:r>
                      <a:endParaRPr lang="zh-TW" sz="2000" kern="100">
                        <a:effectLst/>
                      </a:endParaRPr>
                    </a:p>
                    <a:p>
                      <a:pPr algn="ctr">
                        <a:spcAft>
                          <a:spcPts val="0"/>
                        </a:spcAft>
                      </a:pPr>
                      <a:r>
                        <a:rPr lang="zh-TW" sz="1400" kern="100">
                          <a:effectLst/>
                        </a:rPr>
                        <a:t>成份品質優良</a:t>
                      </a:r>
                      <a:endParaRPr lang="zh-TW" sz="2000" kern="100">
                        <a:effectLst/>
                      </a:endParaRPr>
                    </a:p>
                    <a:p>
                      <a:pPr algn="ctr">
                        <a:spcAft>
                          <a:spcPts val="0"/>
                        </a:spcAft>
                      </a:pPr>
                      <a:r>
                        <a:rPr lang="zh-TW" sz="1400" kern="100">
                          <a:effectLst/>
                        </a:rPr>
                        <a:t>高貴典雅</a:t>
                      </a:r>
                      <a:endParaRPr lang="zh-TW" sz="2000" kern="100">
                        <a:effectLst/>
                      </a:endParaRPr>
                    </a:p>
                    <a:p>
                      <a:pPr algn="ctr">
                        <a:spcAft>
                          <a:spcPts val="0"/>
                        </a:spcAft>
                      </a:pPr>
                      <a:r>
                        <a:rPr lang="zh-TW" sz="1400" kern="100">
                          <a:effectLst/>
                        </a:rPr>
                        <a:t>品味人生</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a:effectLst/>
                        </a:rPr>
                        <a:t>歡樂有趣</a:t>
                      </a:r>
                      <a:endParaRPr lang="zh-TW" sz="2000" kern="100">
                        <a:effectLst/>
                        <a:latin typeface="Calibri"/>
                        <a:ea typeface="新細明體"/>
                        <a:cs typeface="Times New Roman"/>
                      </a:endParaRPr>
                    </a:p>
                  </a:txBody>
                  <a:tcPr marL="9525" marR="9525" marT="9525" marB="0" anchor="ctr"/>
                </a:tc>
                <a:tc>
                  <a:txBody>
                    <a:bodyPr/>
                    <a:lstStyle/>
                    <a:p>
                      <a:pPr algn="ctr">
                        <a:spcAft>
                          <a:spcPts val="0"/>
                        </a:spcAft>
                      </a:pPr>
                      <a:r>
                        <a:rPr lang="zh-TW" sz="1400" kern="100" dirty="0">
                          <a:effectLst/>
                        </a:rPr>
                        <a:t>浪漫情懷</a:t>
                      </a:r>
                      <a:endParaRPr lang="zh-TW" sz="2000" kern="100" dirty="0">
                        <a:effectLst/>
                      </a:endParaRPr>
                    </a:p>
                    <a:p>
                      <a:pPr algn="ctr">
                        <a:spcAft>
                          <a:spcPts val="0"/>
                        </a:spcAft>
                      </a:pPr>
                      <a:r>
                        <a:rPr lang="zh-TW" sz="1400" kern="100" dirty="0">
                          <a:effectLst/>
                        </a:rPr>
                        <a:t>犒賞自己</a:t>
                      </a:r>
                      <a:endParaRPr lang="zh-TW" sz="2000" kern="100" dirty="0">
                        <a:effectLst/>
                      </a:endParaRPr>
                    </a:p>
                    <a:p>
                      <a:pPr algn="ctr">
                        <a:spcAft>
                          <a:spcPts val="0"/>
                        </a:spcAft>
                      </a:pPr>
                      <a:r>
                        <a:rPr lang="zh-TW" sz="1400" kern="100" dirty="0">
                          <a:effectLst/>
                        </a:rPr>
                        <a:t>包裝質感</a:t>
                      </a:r>
                      <a:endParaRPr lang="zh-TW" sz="2000" kern="100" dirty="0">
                        <a:effectLst/>
                        <a:latin typeface="Calibri"/>
                        <a:ea typeface="新細明體"/>
                        <a:cs typeface="Times New Roman"/>
                      </a:endParaRPr>
                    </a:p>
                  </a:txBody>
                  <a:tcPr marL="9525" marR="9525" marT="9525" marB="0" anchor="ctr"/>
                </a:tc>
              </a:tr>
            </a:tbl>
          </a:graphicData>
        </a:graphic>
      </p:graphicFrame>
    </p:spTree>
    <p:extLst>
      <p:ext uri="{BB962C8B-B14F-4D97-AF65-F5344CB8AC3E}">
        <p14:creationId xmlns:p14="http://schemas.microsoft.com/office/powerpoint/2010/main" val="3345198175"/>
      </p:ext>
    </p:extLst>
  </p:cSld>
  <p:clrMapOvr>
    <a:masterClrMapping/>
  </p:clrMapOvr>
  <p:transition spd="slow" advTm="2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a:ea typeface="標楷體" pitchFamily="65" charset="-120"/>
              </a:rPr>
              <a:t>聯合分析</a:t>
            </a:r>
            <a:r>
              <a:rPr lang="zh-TW" altLang="en-US" dirty="0" smtClean="0">
                <a:ea typeface="標楷體" pitchFamily="65" charset="-120"/>
              </a:rPr>
              <a:t>法</a:t>
            </a:r>
            <a:r>
              <a:rPr lang="en-US" altLang="zh-TW" dirty="0" smtClean="0">
                <a:ea typeface="標楷體" pitchFamily="65" charset="-120"/>
              </a:rPr>
              <a:t/>
            </a:r>
            <a:br>
              <a:rPr lang="en-US" altLang="zh-TW" dirty="0" smtClean="0">
                <a:ea typeface="標楷體" pitchFamily="65" charset="-120"/>
              </a:rPr>
            </a:br>
            <a:r>
              <a:rPr lang="en-US" altLang="zh-TW" dirty="0" smtClean="0"/>
              <a:t>Conjoint Analysis</a:t>
            </a:r>
            <a:endParaRPr lang="zh-TW" altLang="en-US"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928940301"/>
      </p:ext>
    </p:extLst>
  </p:cSld>
  <p:clrMapOvr>
    <a:masterClrMapping/>
  </p:clrMapOvr>
  <p:transition spd="slow" advTm="2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p:txBody>
          <a:bodyPr/>
          <a:lstStyle/>
          <a:p>
            <a:fld id="{F18FA2F6-61F5-4135-B959-645BBB6E6490}" type="slidenum">
              <a:rPr lang="en-US" altLang="zh-TW">
                <a:solidFill>
                  <a:srgbClr val="000000"/>
                </a:solidFill>
              </a:rPr>
              <a:pPr/>
              <a:t>28</a:t>
            </a:fld>
            <a:endParaRPr lang="en-US" altLang="zh-TW">
              <a:solidFill>
                <a:srgbClr val="000000"/>
              </a:solidFill>
            </a:endParaRPr>
          </a:p>
        </p:txBody>
      </p:sp>
      <p:grpSp>
        <p:nvGrpSpPr>
          <p:cNvPr id="393220" name="Group 4"/>
          <p:cNvGrpSpPr>
            <a:grpSpLocks/>
          </p:cNvGrpSpPr>
          <p:nvPr/>
        </p:nvGrpSpPr>
        <p:grpSpPr bwMode="auto">
          <a:xfrm>
            <a:off x="482600" y="1854200"/>
            <a:ext cx="8128000" cy="50800"/>
            <a:chOff x="256" y="1264"/>
            <a:chExt cx="5120" cy="32"/>
          </a:xfrm>
        </p:grpSpPr>
        <p:sp>
          <p:nvSpPr>
            <p:cNvPr id="393221" name="Line 5"/>
            <p:cNvSpPr>
              <a:spLocks noChangeShapeType="1"/>
            </p:cNvSpPr>
            <p:nvPr/>
          </p:nvSpPr>
          <p:spPr bwMode="auto">
            <a:xfrm>
              <a:off x="288" y="1296"/>
              <a:ext cx="5088" cy="0"/>
            </a:xfrm>
            <a:prstGeom prst="line">
              <a:avLst/>
            </a:prstGeom>
            <a:noFill/>
            <a:ln w="571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393222" name="Line 6"/>
            <p:cNvSpPr>
              <a:spLocks noChangeShapeType="1"/>
            </p:cNvSpPr>
            <p:nvPr/>
          </p:nvSpPr>
          <p:spPr bwMode="auto">
            <a:xfrm>
              <a:off x="256" y="1264"/>
              <a:ext cx="5088"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393218" name="Rectangle 2"/>
          <p:cNvSpPr>
            <a:spLocks noGrp="1" noChangeArrowheads="1"/>
          </p:cNvSpPr>
          <p:nvPr>
            <p:ph type="ctrTitle"/>
          </p:nvPr>
        </p:nvSpPr>
        <p:spPr>
          <a:xfrm>
            <a:off x="533400" y="1373188"/>
            <a:ext cx="7772400" cy="531812"/>
          </a:xfrm>
        </p:spPr>
        <p:txBody>
          <a:bodyPr/>
          <a:lstStyle/>
          <a:p>
            <a:pPr algn="l">
              <a:lnSpc>
                <a:spcPct val="80000"/>
              </a:lnSpc>
            </a:pPr>
            <a:r>
              <a:rPr lang="zh-TW" altLang="en-US" sz="3600" dirty="0">
                <a:ea typeface="標楷體" pitchFamily="65" charset="-120"/>
              </a:rPr>
              <a:t>聯合分析法 </a:t>
            </a:r>
            <a:r>
              <a:rPr lang="en-US" altLang="zh-TW" sz="3600" dirty="0">
                <a:ea typeface="標楷體" pitchFamily="65" charset="-120"/>
              </a:rPr>
              <a:t>(</a:t>
            </a:r>
            <a:r>
              <a:rPr lang="en-US" altLang="zh-TW" sz="3600" dirty="0"/>
              <a:t>Conjoint Analysis)</a:t>
            </a:r>
          </a:p>
        </p:txBody>
      </p:sp>
      <p:sp>
        <p:nvSpPr>
          <p:cNvPr id="393219" name="Rectangle 3"/>
          <p:cNvSpPr>
            <a:spLocks noGrp="1" noChangeArrowheads="1"/>
          </p:cNvSpPr>
          <p:nvPr>
            <p:ph type="subTitle" idx="1"/>
          </p:nvPr>
        </p:nvSpPr>
        <p:spPr>
          <a:xfrm>
            <a:off x="533400" y="2209800"/>
            <a:ext cx="7315200" cy="3200400"/>
          </a:xfrm>
        </p:spPr>
        <p:txBody>
          <a:bodyPr/>
          <a:lstStyle/>
          <a:p>
            <a:pPr algn="just">
              <a:lnSpc>
                <a:spcPct val="110000"/>
              </a:lnSpc>
            </a:pPr>
            <a:r>
              <a:rPr lang="zh-TW" altLang="en-US" sz="2800">
                <a:ea typeface="標楷體" pitchFamily="65" charset="-120"/>
              </a:rPr>
              <a:t>聯合分析法就是根據消費者針對不同的產品屬性水準組合所給予的整體評估，利用迴歸分析的統計方法，以分解</a:t>
            </a:r>
            <a:r>
              <a:rPr lang="en-US" altLang="zh-TW" sz="2800">
                <a:ea typeface="標楷體" pitchFamily="65" charset="-120"/>
              </a:rPr>
              <a:t>(Decomposition)</a:t>
            </a:r>
            <a:r>
              <a:rPr lang="zh-TW" altLang="en-US" sz="2800">
                <a:ea typeface="標楷體" pitchFamily="65" charset="-120"/>
              </a:rPr>
              <a:t>求出各個屬性水準之成份效用值</a:t>
            </a:r>
            <a:r>
              <a:rPr lang="en-US" altLang="zh-TW" sz="2800">
                <a:ea typeface="標楷體" pitchFamily="65" charset="-120"/>
              </a:rPr>
              <a:t>(part-worths)</a:t>
            </a:r>
            <a:r>
              <a:rPr lang="zh-TW" altLang="en-US" sz="2800">
                <a:ea typeface="標楷體" pitchFamily="65" charset="-120"/>
              </a:rPr>
              <a:t>或是偏好分數</a:t>
            </a:r>
            <a:r>
              <a:rPr lang="en-US" altLang="zh-TW" sz="2800">
                <a:ea typeface="標楷體" pitchFamily="65" charset="-120"/>
              </a:rPr>
              <a:t>(preference scores)</a:t>
            </a:r>
            <a:r>
              <a:rPr lang="zh-TW" altLang="en-US" sz="2800">
                <a:ea typeface="標楷體" pitchFamily="65" charset="-120"/>
              </a:rPr>
              <a:t>，以估計消費者的偏好結構</a:t>
            </a:r>
            <a:r>
              <a:rPr lang="en-US" altLang="zh-TW" sz="2800">
                <a:ea typeface="標楷體" pitchFamily="65" charset="-120"/>
              </a:rPr>
              <a:t>(</a:t>
            </a:r>
            <a:r>
              <a:rPr lang="zh-TW" altLang="en-US" sz="2800">
                <a:ea typeface="標楷體" pitchFamily="65" charset="-120"/>
              </a:rPr>
              <a:t>求出消費者的成份效用值、屬性相對重要性、理想點</a:t>
            </a:r>
            <a:r>
              <a:rPr lang="en-US" altLang="zh-TW" sz="2800">
                <a:ea typeface="標楷體" pitchFamily="65" charset="-120"/>
              </a:rPr>
              <a:t>)</a:t>
            </a:r>
            <a:r>
              <a:rPr lang="zh-TW" altLang="en-US" sz="2800">
                <a:ea typeface="標楷體" pitchFamily="65" charset="-120"/>
              </a:rPr>
              <a:t>的一種方式。</a:t>
            </a:r>
            <a:endParaRPr lang="zh-TW" altLang="zh-TW" sz="2800">
              <a:ea typeface="標楷體" pitchFamily="65" charset="-120"/>
            </a:endParaRPr>
          </a:p>
        </p:txBody>
      </p:sp>
    </p:spTree>
    <p:extLst>
      <p:ext uri="{BB962C8B-B14F-4D97-AF65-F5344CB8AC3E}">
        <p14:creationId xmlns:p14="http://schemas.microsoft.com/office/powerpoint/2010/main" val="883726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投影片編號版面配置區 3"/>
          <p:cNvSpPr>
            <a:spLocks noGrp="1"/>
          </p:cNvSpPr>
          <p:nvPr>
            <p:ph type="sldNum" sz="quarter" idx="12"/>
          </p:nvPr>
        </p:nvSpPr>
        <p:spPr/>
        <p:txBody>
          <a:bodyPr/>
          <a:lstStyle/>
          <a:p>
            <a:fld id="{17C2853B-E647-4AE3-BDC7-06EBAA9ABBDB}" type="slidenum">
              <a:rPr lang="en-US" altLang="zh-TW">
                <a:solidFill>
                  <a:srgbClr val="000000"/>
                </a:solidFill>
              </a:rPr>
              <a:pPr/>
              <a:t>29</a:t>
            </a:fld>
            <a:endParaRPr lang="en-US" altLang="zh-TW">
              <a:solidFill>
                <a:srgbClr val="000000"/>
              </a:solidFill>
            </a:endParaRPr>
          </a:p>
        </p:txBody>
      </p:sp>
      <p:grpSp>
        <p:nvGrpSpPr>
          <p:cNvPr id="394243" name="Group 3"/>
          <p:cNvGrpSpPr>
            <a:grpSpLocks/>
          </p:cNvGrpSpPr>
          <p:nvPr/>
        </p:nvGrpSpPr>
        <p:grpSpPr bwMode="auto">
          <a:xfrm>
            <a:off x="2635250" y="2771775"/>
            <a:ext cx="6432550" cy="1114425"/>
            <a:chOff x="1660" y="1746"/>
            <a:chExt cx="4052" cy="702"/>
          </a:xfrm>
        </p:grpSpPr>
        <p:sp>
          <p:nvSpPr>
            <p:cNvPr id="394244" name="Oval 4"/>
            <p:cNvSpPr>
              <a:spLocks noChangeArrowheads="1"/>
            </p:cNvSpPr>
            <p:nvPr/>
          </p:nvSpPr>
          <p:spPr bwMode="auto">
            <a:xfrm>
              <a:off x="1660" y="1746"/>
              <a:ext cx="2064" cy="384"/>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nvGrpSpPr>
            <p:cNvPr id="394245" name="Group 5"/>
            <p:cNvGrpSpPr>
              <a:grpSpLocks/>
            </p:cNvGrpSpPr>
            <p:nvPr/>
          </p:nvGrpSpPr>
          <p:grpSpPr bwMode="auto">
            <a:xfrm>
              <a:off x="3456" y="2064"/>
              <a:ext cx="864" cy="240"/>
              <a:chOff x="3456" y="2064"/>
              <a:chExt cx="864" cy="240"/>
            </a:xfrm>
          </p:grpSpPr>
          <p:sp>
            <p:nvSpPr>
              <p:cNvPr id="394246" name="Line 6"/>
              <p:cNvSpPr>
                <a:spLocks noChangeShapeType="1"/>
              </p:cNvSpPr>
              <p:nvPr/>
            </p:nvSpPr>
            <p:spPr bwMode="auto">
              <a:xfrm>
                <a:off x="3456" y="2064"/>
                <a:ext cx="432"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394247" name="Line 7"/>
              <p:cNvSpPr>
                <a:spLocks noChangeShapeType="1"/>
              </p:cNvSpPr>
              <p:nvPr/>
            </p:nvSpPr>
            <p:spPr bwMode="auto">
              <a:xfrm>
                <a:off x="3888" y="2304"/>
                <a:ext cx="432"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394248" name="Text Box 8"/>
            <p:cNvSpPr txBox="1">
              <a:spLocks noChangeArrowheads="1"/>
            </p:cNvSpPr>
            <p:nvPr/>
          </p:nvSpPr>
          <p:spPr bwMode="auto">
            <a:xfrm>
              <a:off x="4320" y="2083"/>
              <a:ext cx="139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b="1" smtClean="0">
                  <a:solidFill>
                    <a:srgbClr val="FF0000"/>
                  </a:solidFill>
                  <a:latin typeface="Times New Roman" pitchFamily="18" charset="0"/>
                  <a:ea typeface="金梅鋼筆寬個性字" pitchFamily="49" charset="-120"/>
                </a:rPr>
                <a:t>水準</a:t>
              </a:r>
              <a:r>
                <a:rPr lang="zh-TW" altLang="en-US" sz="3200" b="1" i="1" smtClean="0">
                  <a:solidFill>
                    <a:srgbClr val="FF0000"/>
                  </a:solidFill>
                  <a:latin typeface="Times New Roman" pitchFamily="18" charset="0"/>
                  <a:ea typeface="新細明體" pitchFamily="18" charset="-120"/>
                </a:rPr>
                <a:t> </a:t>
              </a:r>
              <a:r>
                <a:rPr lang="en-US" altLang="zh-TW" sz="3200" b="1" i="1" smtClean="0">
                  <a:solidFill>
                    <a:srgbClr val="FF0000"/>
                  </a:solidFill>
                  <a:latin typeface="Times New Roman" pitchFamily="18" charset="0"/>
                  <a:ea typeface="新細明體" pitchFamily="18" charset="-120"/>
                </a:rPr>
                <a:t>(level)</a:t>
              </a:r>
            </a:p>
          </p:txBody>
        </p:sp>
      </p:grpSp>
      <p:sp>
        <p:nvSpPr>
          <p:cNvPr id="394242" name="Text Box 2"/>
          <p:cNvSpPr txBox="1">
            <a:spLocks noChangeArrowheads="1"/>
          </p:cNvSpPr>
          <p:nvPr/>
        </p:nvSpPr>
        <p:spPr bwMode="auto">
          <a:xfrm>
            <a:off x="0" y="0"/>
            <a:ext cx="9144000" cy="631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sz="4400" u="sng" smtClean="0">
                <a:solidFill>
                  <a:srgbClr val="000000"/>
                </a:solidFill>
                <a:latin typeface="標楷體" pitchFamily="65" charset="-120"/>
                <a:ea typeface="標楷體" pitchFamily="65" charset="-120"/>
              </a:rPr>
              <a:t>新產品開發策略實例</a:t>
            </a:r>
            <a:endParaRPr lang="zh-TW" altLang="en-US" sz="2800" u="sng" smtClean="0">
              <a:solidFill>
                <a:srgbClr val="000000"/>
              </a:solidFill>
              <a:latin typeface="金梅毛張楷" pitchFamily="49" charset="-120"/>
              <a:ea typeface="金梅毛張楷" pitchFamily="49" charset="-120"/>
            </a:endParaRPr>
          </a:p>
          <a:p>
            <a:pPr algn="ctr"/>
            <a:endParaRPr lang="zh-TW" altLang="en-US" sz="2800" smtClean="0">
              <a:solidFill>
                <a:srgbClr val="000000"/>
              </a:solidFill>
              <a:latin typeface="Times New Roman" pitchFamily="18" charset="0"/>
              <a:ea typeface="新細明體" pitchFamily="18" charset="-120"/>
            </a:endParaRPr>
          </a:p>
          <a:p>
            <a:pPr algn="just"/>
            <a:r>
              <a:rPr lang="zh-TW" altLang="en-US" sz="2800" smtClean="0">
                <a:solidFill>
                  <a:srgbClr val="000000"/>
                </a:solidFill>
                <a:latin typeface="Arial" pitchFamily="34" charset="0"/>
                <a:ea typeface="標楷體" pitchFamily="65" charset="-120"/>
              </a:rPr>
              <a:t>一個生產汽車遙控器廠商欲開發一項新產品，以迎合消費者的需求。經初步研究，這項產品可依據下列五項產品屬性以決定產品的形態：</a:t>
            </a:r>
          </a:p>
          <a:p>
            <a:pPr algn="just"/>
            <a:endParaRPr lang="zh-TW" altLang="en-US" sz="2800" smtClean="0">
              <a:solidFill>
                <a:srgbClr val="000000"/>
              </a:solidFill>
              <a:latin typeface="Arial" pitchFamily="34" charset="0"/>
              <a:ea typeface="標楷體" pitchFamily="65" charset="-120"/>
            </a:endParaRPr>
          </a:p>
          <a:p>
            <a:pPr lvl="2" algn="just">
              <a:buFont typeface="Arial" pitchFamily="34" charset="0"/>
              <a:buNone/>
            </a:pPr>
            <a:r>
              <a:rPr lang="en-US" altLang="zh-TW" sz="2800" smtClean="0">
                <a:solidFill>
                  <a:srgbClr val="000000"/>
                </a:solidFill>
                <a:latin typeface="Times New Roman" pitchFamily="18" charset="0"/>
                <a:ea typeface="新細明體" pitchFamily="18" charset="-120"/>
              </a:rPr>
              <a:t>. </a:t>
            </a:r>
            <a:r>
              <a:rPr lang="zh-TW" altLang="en-US" sz="2800" smtClean="0">
                <a:solidFill>
                  <a:srgbClr val="000000"/>
                </a:solidFill>
                <a:latin typeface="Arial" pitchFamily="34" charset="0"/>
                <a:ea typeface="標楷體" pitchFamily="65" charset="-120"/>
              </a:rPr>
              <a:t>遙控距離（</a:t>
            </a:r>
            <a:r>
              <a:rPr lang="en-US" altLang="zh-TW" sz="2800" smtClean="0">
                <a:solidFill>
                  <a:srgbClr val="000000"/>
                </a:solidFill>
                <a:latin typeface="Arial" pitchFamily="34" charset="0"/>
                <a:ea typeface="標楷體" pitchFamily="65" charset="-120"/>
              </a:rPr>
              <a:t>10</a:t>
            </a:r>
            <a:r>
              <a:rPr lang="zh-TW" altLang="en-US" sz="2800" smtClean="0">
                <a:solidFill>
                  <a:srgbClr val="000000"/>
                </a:solidFill>
                <a:latin typeface="Arial" pitchFamily="34" charset="0"/>
                <a:ea typeface="標楷體" pitchFamily="65" charset="-120"/>
              </a:rPr>
              <a:t>公尺，</a:t>
            </a:r>
            <a:r>
              <a:rPr lang="en-US" altLang="zh-TW" sz="2800" smtClean="0">
                <a:solidFill>
                  <a:srgbClr val="000000"/>
                </a:solidFill>
                <a:latin typeface="Arial" pitchFamily="34" charset="0"/>
                <a:ea typeface="標楷體" pitchFamily="65" charset="-120"/>
              </a:rPr>
              <a:t>30</a:t>
            </a:r>
            <a:r>
              <a:rPr lang="zh-TW" altLang="en-US" sz="2800" smtClean="0">
                <a:solidFill>
                  <a:srgbClr val="000000"/>
                </a:solidFill>
                <a:latin typeface="Arial" pitchFamily="34" charset="0"/>
                <a:ea typeface="標楷體" pitchFamily="65" charset="-120"/>
              </a:rPr>
              <a:t>公尺）</a:t>
            </a:r>
          </a:p>
          <a:p>
            <a:pPr lvl="2" algn="just">
              <a:buFont typeface="Arial" pitchFamily="34" charset="0"/>
              <a:buNone/>
            </a:pPr>
            <a:r>
              <a:rPr lang="en-US" altLang="zh-TW" sz="2800" smtClean="0">
                <a:solidFill>
                  <a:srgbClr val="000000"/>
                </a:solidFill>
                <a:latin typeface="Times New Roman" pitchFamily="18" charset="0"/>
                <a:ea typeface="新細明體" pitchFamily="18" charset="-120"/>
              </a:rPr>
              <a:t>. </a:t>
            </a:r>
            <a:r>
              <a:rPr lang="zh-TW" altLang="en-US" sz="2800" smtClean="0">
                <a:solidFill>
                  <a:srgbClr val="000000"/>
                </a:solidFill>
                <a:latin typeface="Arial" pitchFamily="34" charset="0"/>
                <a:ea typeface="標楷體" pitchFamily="65" charset="-120"/>
              </a:rPr>
              <a:t>警鈴裝置（無，有）</a:t>
            </a:r>
          </a:p>
          <a:p>
            <a:pPr lvl="2" algn="just">
              <a:buFont typeface="Arial" pitchFamily="34" charset="0"/>
              <a:buNone/>
            </a:pPr>
            <a:r>
              <a:rPr lang="en-US" altLang="zh-TW" sz="2800" smtClean="0">
                <a:solidFill>
                  <a:srgbClr val="000000"/>
                </a:solidFill>
                <a:latin typeface="Times New Roman" pitchFamily="18" charset="0"/>
                <a:ea typeface="新細明體" pitchFamily="18" charset="-120"/>
              </a:rPr>
              <a:t>. </a:t>
            </a:r>
            <a:r>
              <a:rPr lang="zh-TW" altLang="en-US" sz="2800" smtClean="0">
                <a:solidFill>
                  <a:srgbClr val="000000"/>
                </a:solidFill>
                <a:latin typeface="Arial" pitchFamily="34" charset="0"/>
                <a:ea typeface="標楷體" pitchFamily="65" charset="-120"/>
              </a:rPr>
              <a:t>遙控行李箱開關（無，有）</a:t>
            </a:r>
          </a:p>
          <a:p>
            <a:pPr lvl="2" algn="just">
              <a:buFont typeface="Arial" pitchFamily="34" charset="0"/>
              <a:buNone/>
            </a:pPr>
            <a:r>
              <a:rPr lang="en-US" altLang="zh-TW" sz="2800" smtClean="0">
                <a:solidFill>
                  <a:srgbClr val="000000"/>
                </a:solidFill>
                <a:latin typeface="Times New Roman" pitchFamily="18" charset="0"/>
                <a:ea typeface="新細明體" pitchFamily="18" charset="-120"/>
              </a:rPr>
              <a:t>. </a:t>
            </a:r>
            <a:r>
              <a:rPr lang="zh-TW" altLang="en-US" sz="2800" smtClean="0">
                <a:solidFill>
                  <a:srgbClr val="000000"/>
                </a:solidFill>
                <a:latin typeface="Arial" pitchFamily="34" charset="0"/>
                <a:ea typeface="標楷體" pitchFamily="65" charset="-120"/>
              </a:rPr>
              <a:t>遙控車門鎖（無，有）</a:t>
            </a:r>
          </a:p>
          <a:p>
            <a:pPr lvl="2" algn="just">
              <a:buFont typeface="Arial" pitchFamily="34" charset="0"/>
              <a:buNone/>
            </a:pPr>
            <a:r>
              <a:rPr lang="en-US" altLang="zh-TW" sz="2800" smtClean="0">
                <a:solidFill>
                  <a:srgbClr val="000000"/>
                </a:solidFill>
                <a:latin typeface="Times New Roman" pitchFamily="18" charset="0"/>
                <a:ea typeface="新細明體" pitchFamily="18" charset="-120"/>
              </a:rPr>
              <a:t>. </a:t>
            </a:r>
            <a:r>
              <a:rPr lang="zh-TW" altLang="en-US" sz="2800" smtClean="0">
                <a:solidFill>
                  <a:srgbClr val="000000"/>
                </a:solidFill>
                <a:latin typeface="Arial" pitchFamily="34" charset="0"/>
                <a:ea typeface="標楷體" pitchFamily="65" charset="-120"/>
              </a:rPr>
              <a:t>價格 （</a:t>
            </a:r>
            <a:r>
              <a:rPr lang="en-US" altLang="zh-TW" sz="2800" smtClean="0">
                <a:solidFill>
                  <a:srgbClr val="000000"/>
                </a:solidFill>
                <a:latin typeface="Arial" pitchFamily="34" charset="0"/>
                <a:ea typeface="標楷體" pitchFamily="65" charset="-120"/>
              </a:rPr>
              <a:t>$100</a:t>
            </a:r>
            <a:r>
              <a:rPr lang="zh-TW" altLang="en-US" sz="2800" smtClean="0">
                <a:solidFill>
                  <a:srgbClr val="000000"/>
                </a:solidFill>
                <a:latin typeface="Arial" pitchFamily="34" charset="0"/>
                <a:ea typeface="標楷體" pitchFamily="65" charset="-120"/>
              </a:rPr>
              <a:t>，</a:t>
            </a:r>
            <a:r>
              <a:rPr lang="en-US" altLang="zh-TW" sz="2800" smtClean="0">
                <a:solidFill>
                  <a:srgbClr val="000000"/>
                </a:solidFill>
                <a:latin typeface="Arial" pitchFamily="34" charset="0"/>
                <a:ea typeface="標楷體" pitchFamily="65" charset="-120"/>
              </a:rPr>
              <a:t>$125</a:t>
            </a:r>
            <a:r>
              <a:rPr lang="zh-TW" altLang="en-US" sz="2800" smtClean="0">
                <a:solidFill>
                  <a:srgbClr val="000000"/>
                </a:solidFill>
                <a:latin typeface="Arial" pitchFamily="34" charset="0"/>
                <a:ea typeface="標楷體" pitchFamily="65" charset="-120"/>
              </a:rPr>
              <a:t>，</a:t>
            </a:r>
            <a:r>
              <a:rPr lang="en-US" altLang="zh-TW" sz="2800" smtClean="0">
                <a:solidFill>
                  <a:srgbClr val="000000"/>
                </a:solidFill>
                <a:latin typeface="Arial" pitchFamily="34" charset="0"/>
                <a:ea typeface="標楷體" pitchFamily="65" charset="-120"/>
              </a:rPr>
              <a:t>$150</a:t>
            </a:r>
            <a:r>
              <a:rPr lang="zh-TW" altLang="en-US" sz="2800" smtClean="0">
                <a:solidFill>
                  <a:srgbClr val="000000"/>
                </a:solidFill>
                <a:latin typeface="Arial" pitchFamily="34" charset="0"/>
                <a:ea typeface="標楷體" pitchFamily="65" charset="-120"/>
              </a:rPr>
              <a:t>，</a:t>
            </a:r>
            <a:r>
              <a:rPr lang="en-US" altLang="zh-TW" sz="2800" smtClean="0">
                <a:solidFill>
                  <a:srgbClr val="000000"/>
                </a:solidFill>
                <a:latin typeface="Arial" pitchFamily="34" charset="0"/>
                <a:ea typeface="標楷體" pitchFamily="65" charset="-120"/>
              </a:rPr>
              <a:t>$175</a:t>
            </a:r>
            <a:r>
              <a:rPr lang="zh-TW" altLang="en-US" sz="2800" smtClean="0">
                <a:solidFill>
                  <a:srgbClr val="000000"/>
                </a:solidFill>
                <a:latin typeface="Arial" pitchFamily="34" charset="0"/>
                <a:ea typeface="標楷體" pitchFamily="65" charset="-120"/>
              </a:rPr>
              <a:t>）</a:t>
            </a:r>
          </a:p>
          <a:p>
            <a:pPr algn="just"/>
            <a:endParaRPr lang="zh-TW" altLang="en-US" sz="2800" smtClean="0">
              <a:solidFill>
                <a:srgbClr val="000000"/>
              </a:solidFill>
              <a:latin typeface="Arial" pitchFamily="34" charset="0"/>
              <a:ea typeface="標楷體" pitchFamily="65" charset="-120"/>
            </a:endParaRPr>
          </a:p>
          <a:p>
            <a:pPr algn="just"/>
            <a:r>
              <a:rPr lang="zh-TW" altLang="en-US" sz="2800" smtClean="0">
                <a:solidFill>
                  <a:srgbClr val="000000"/>
                </a:solidFill>
                <a:latin typeface="Arial" pitchFamily="34" charset="0"/>
                <a:ea typeface="標楷體" pitchFamily="65" charset="-120"/>
              </a:rPr>
              <a:t>某位消費者經由問卷調查訪問後，此人對各項產品形態之偏好如下表所示：</a:t>
            </a:r>
            <a:endParaRPr lang="zh-TW" altLang="en-US" sz="2800" smtClean="0">
              <a:solidFill>
                <a:srgbClr val="000000"/>
              </a:solidFill>
              <a:latin typeface="Antique Olive" pitchFamily="34" charset="0"/>
              <a:ea typeface="新細明體" pitchFamily="18" charset="-120"/>
            </a:endParaRPr>
          </a:p>
        </p:txBody>
      </p:sp>
      <p:grpSp>
        <p:nvGrpSpPr>
          <p:cNvPr id="394257" name="Group 17"/>
          <p:cNvGrpSpPr>
            <a:grpSpLocks/>
          </p:cNvGrpSpPr>
          <p:nvPr/>
        </p:nvGrpSpPr>
        <p:grpSpPr bwMode="auto">
          <a:xfrm>
            <a:off x="838200" y="2743200"/>
            <a:ext cx="4114800" cy="3962400"/>
            <a:chOff x="528" y="1728"/>
            <a:chExt cx="2592" cy="2496"/>
          </a:xfrm>
        </p:grpSpPr>
        <p:sp>
          <p:nvSpPr>
            <p:cNvPr id="394252" name="Text Box 12"/>
            <p:cNvSpPr txBox="1">
              <a:spLocks noChangeArrowheads="1"/>
            </p:cNvSpPr>
            <p:nvPr/>
          </p:nvSpPr>
          <p:spPr bwMode="auto">
            <a:xfrm>
              <a:off x="2352" y="3859"/>
              <a:ext cx="7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b="1" smtClean="0">
                  <a:solidFill>
                    <a:srgbClr val="FF0000"/>
                  </a:solidFill>
                  <a:latin typeface="Times New Roman" pitchFamily="18" charset="0"/>
                  <a:ea typeface="金梅鋼筆寬個性字" pitchFamily="49" charset="-120"/>
                </a:rPr>
                <a:t>屬性</a:t>
              </a:r>
            </a:p>
          </p:txBody>
        </p:sp>
        <p:grpSp>
          <p:nvGrpSpPr>
            <p:cNvPr id="394254" name="Group 14"/>
            <p:cNvGrpSpPr>
              <a:grpSpLocks/>
            </p:cNvGrpSpPr>
            <p:nvPr/>
          </p:nvGrpSpPr>
          <p:grpSpPr bwMode="auto">
            <a:xfrm>
              <a:off x="1224" y="3072"/>
              <a:ext cx="1152" cy="1008"/>
              <a:chOff x="1199" y="3066"/>
              <a:chExt cx="1152" cy="1008"/>
            </a:xfrm>
          </p:grpSpPr>
          <p:sp>
            <p:nvSpPr>
              <p:cNvPr id="394250" name="Line 10"/>
              <p:cNvSpPr>
                <a:spLocks noChangeShapeType="1"/>
              </p:cNvSpPr>
              <p:nvPr/>
            </p:nvSpPr>
            <p:spPr bwMode="auto">
              <a:xfrm>
                <a:off x="1199" y="3066"/>
                <a:ext cx="576" cy="100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394251" name="Line 11"/>
              <p:cNvSpPr>
                <a:spLocks noChangeShapeType="1"/>
              </p:cNvSpPr>
              <p:nvPr/>
            </p:nvSpPr>
            <p:spPr bwMode="auto">
              <a:xfrm>
                <a:off x="1775" y="4074"/>
                <a:ext cx="576"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394253" name="Freeform 13"/>
            <p:cNvSpPr>
              <a:spLocks/>
            </p:cNvSpPr>
            <p:nvPr/>
          </p:nvSpPr>
          <p:spPr bwMode="auto">
            <a:xfrm>
              <a:off x="528" y="1728"/>
              <a:ext cx="1851" cy="1530"/>
            </a:xfrm>
            <a:custGeom>
              <a:avLst/>
              <a:gdLst>
                <a:gd name="T0" fmla="*/ 91 w 1851"/>
                <a:gd name="T1" fmla="*/ 208 h 1530"/>
                <a:gd name="T2" fmla="*/ 478 w 1851"/>
                <a:gd name="T3" fmla="*/ 5 h 1530"/>
                <a:gd name="T4" fmla="*/ 997 w 1851"/>
                <a:gd name="T5" fmla="*/ 96 h 1530"/>
                <a:gd name="T6" fmla="*/ 1027 w 1851"/>
                <a:gd name="T7" fmla="*/ 157 h 1530"/>
                <a:gd name="T8" fmla="*/ 1210 w 1851"/>
                <a:gd name="T9" fmla="*/ 503 h 1530"/>
                <a:gd name="T10" fmla="*/ 1261 w 1851"/>
                <a:gd name="T11" fmla="*/ 544 h 1530"/>
                <a:gd name="T12" fmla="*/ 1546 w 1851"/>
                <a:gd name="T13" fmla="*/ 605 h 1530"/>
                <a:gd name="T14" fmla="*/ 1688 w 1851"/>
                <a:gd name="T15" fmla="*/ 625 h 1530"/>
                <a:gd name="T16" fmla="*/ 1749 w 1851"/>
                <a:gd name="T17" fmla="*/ 645 h 1530"/>
                <a:gd name="T18" fmla="*/ 1841 w 1851"/>
                <a:gd name="T19" fmla="*/ 747 h 1530"/>
                <a:gd name="T20" fmla="*/ 1851 w 1851"/>
                <a:gd name="T21" fmla="*/ 778 h 1530"/>
                <a:gd name="T22" fmla="*/ 1759 w 1851"/>
                <a:gd name="T23" fmla="*/ 900 h 1530"/>
                <a:gd name="T24" fmla="*/ 1658 w 1851"/>
                <a:gd name="T25" fmla="*/ 879 h 1530"/>
                <a:gd name="T26" fmla="*/ 1597 w 1851"/>
                <a:gd name="T27" fmla="*/ 859 h 1530"/>
                <a:gd name="T28" fmla="*/ 1566 w 1851"/>
                <a:gd name="T29" fmla="*/ 849 h 1530"/>
                <a:gd name="T30" fmla="*/ 1536 w 1851"/>
                <a:gd name="T31" fmla="*/ 829 h 1530"/>
                <a:gd name="T32" fmla="*/ 1475 w 1851"/>
                <a:gd name="T33" fmla="*/ 808 h 1530"/>
                <a:gd name="T34" fmla="*/ 1383 w 1851"/>
                <a:gd name="T35" fmla="*/ 859 h 1530"/>
                <a:gd name="T36" fmla="*/ 1393 w 1851"/>
                <a:gd name="T37" fmla="*/ 1001 h 1530"/>
                <a:gd name="T38" fmla="*/ 885 w 1851"/>
                <a:gd name="T39" fmla="*/ 1093 h 1530"/>
                <a:gd name="T40" fmla="*/ 773 w 1851"/>
                <a:gd name="T41" fmla="*/ 1123 h 1530"/>
                <a:gd name="T42" fmla="*/ 722 w 1851"/>
                <a:gd name="T43" fmla="*/ 1195 h 1530"/>
                <a:gd name="T44" fmla="*/ 661 w 1851"/>
                <a:gd name="T45" fmla="*/ 1449 h 1530"/>
                <a:gd name="T46" fmla="*/ 549 w 1851"/>
                <a:gd name="T47" fmla="*/ 1520 h 1530"/>
                <a:gd name="T48" fmla="*/ 519 w 1851"/>
                <a:gd name="T49" fmla="*/ 1530 h 1530"/>
                <a:gd name="T50" fmla="*/ 173 w 1851"/>
                <a:gd name="T51" fmla="*/ 1428 h 1530"/>
                <a:gd name="T52" fmla="*/ 91 w 1851"/>
                <a:gd name="T53" fmla="*/ 1367 h 1530"/>
                <a:gd name="T54" fmla="*/ 51 w 1851"/>
                <a:gd name="T55" fmla="*/ 1306 h 1530"/>
                <a:gd name="T56" fmla="*/ 30 w 1851"/>
                <a:gd name="T57" fmla="*/ 1276 h 1530"/>
                <a:gd name="T58" fmla="*/ 0 w 1851"/>
                <a:gd name="T59" fmla="*/ 1154 h 1530"/>
                <a:gd name="T60" fmla="*/ 10 w 1851"/>
                <a:gd name="T61" fmla="*/ 666 h 1530"/>
                <a:gd name="T62" fmla="*/ 81 w 1851"/>
                <a:gd name="T63" fmla="*/ 432 h 1530"/>
                <a:gd name="T64" fmla="*/ 91 w 1851"/>
                <a:gd name="T65" fmla="*/ 300 h 1530"/>
                <a:gd name="T66" fmla="*/ 102 w 1851"/>
                <a:gd name="T67" fmla="*/ 269 h 1530"/>
                <a:gd name="T68" fmla="*/ 91 w 1851"/>
                <a:gd name="T69" fmla="*/ 208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1530">
                  <a:moveTo>
                    <a:pt x="91" y="208"/>
                  </a:moveTo>
                  <a:cubicBezTo>
                    <a:pt x="249" y="80"/>
                    <a:pt x="292" y="36"/>
                    <a:pt x="478" y="5"/>
                  </a:cubicBezTo>
                  <a:cubicBezTo>
                    <a:pt x="645" y="12"/>
                    <a:pt x="848" y="0"/>
                    <a:pt x="997" y="96"/>
                  </a:cubicBezTo>
                  <a:cubicBezTo>
                    <a:pt x="1033" y="207"/>
                    <a:pt x="977" y="42"/>
                    <a:pt x="1027" y="157"/>
                  </a:cubicBezTo>
                  <a:cubicBezTo>
                    <a:pt x="1086" y="290"/>
                    <a:pt x="1086" y="406"/>
                    <a:pt x="1210" y="503"/>
                  </a:cubicBezTo>
                  <a:cubicBezTo>
                    <a:pt x="1232" y="521"/>
                    <a:pt x="1232" y="531"/>
                    <a:pt x="1261" y="544"/>
                  </a:cubicBezTo>
                  <a:cubicBezTo>
                    <a:pt x="1349" y="584"/>
                    <a:pt x="1453" y="592"/>
                    <a:pt x="1546" y="605"/>
                  </a:cubicBezTo>
                  <a:cubicBezTo>
                    <a:pt x="1599" y="612"/>
                    <a:pt x="1639" y="612"/>
                    <a:pt x="1688" y="625"/>
                  </a:cubicBezTo>
                  <a:cubicBezTo>
                    <a:pt x="1709" y="631"/>
                    <a:pt x="1749" y="645"/>
                    <a:pt x="1749" y="645"/>
                  </a:cubicBezTo>
                  <a:cubicBezTo>
                    <a:pt x="1839" y="706"/>
                    <a:pt x="1788" y="671"/>
                    <a:pt x="1841" y="747"/>
                  </a:cubicBezTo>
                  <a:cubicBezTo>
                    <a:pt x="1844" y="757"/>
                    <a:pt x="1851" y="767"/>
                    <a:pt x="1851" y="778"/>
                  </a:cubicBezTo>
                  <a:cubicBezTo>
                    <a:pt x="1851" y="878"/>
                    <a:pt x="1837" y="875"/>
                    <a:pt x="1759" y="900"/>
                  </a:cubicBezTo>
                  <a:cubicBezTo>
                    <a:pt x="1662" y="886"/>
                    <a:pt x="1717" y="899"/>
                    <a:pt x="1658" y="879"/>
                  </a:cubicBezTo>
                  <a:cubicBezTo>
                    <a:pt x="1638" y="872"/>
                    <a:pt x="1617" y="866"/>
                    <a:pt x="1597" y="859"/>
                  </a:cubicBezTo>
                  <a:cubicBezTo>
                    <a:pt x="1587" y="856"/>
                    <a:pt x="1566" y="849"/>
                    <a:pt x="1566" y="849"/>
                  </a:cubicBezTo>
                  <a:cubicBezTo>
                    <a:pt x="1556" y="842"/>
                    <a:pt x="1547" y="834"/>
                    <a:pt x="1536" y="829"/>
                  </a:cubicBezTo>
                  <a:cubicBezTo>
                    <a:pt x="1516" y="820"/>
                    <a:pt x="1475" y="808"/>
                    <a:pt x="1475" y="808"/>
                  </a:cubicBezTo>
                  <a:cubicBezTo>
                    <a:pt x="1429" y="819"/>
                    <a:pt x="1410" y="819"/>
                    <a:pt x="1383" y="859"/>
                  </a:cubicBezTo>
                  <a:cubicBezTo>
                    <a:pt x="1367" y="908"/>
                    <a:pt x="1377" y="953"/>
                    <a:pt x="1393" y="1001"/>
                  </a:cubicBezTo>
                  <a:cubicBezTo>
                    <a:pt x="1356" y="1225"/>
                    <a:pt x="1200" y="1086"/>
                    <a:pt x="885" y="1093"/>
                  </a:cubicBezTo>
                  <a:cubicBezTo>
                    <a:pt x="847" y="1102"/>
                    <a:pt x="811" y="1114"/>
                    <a:pt x="773" y="1123"/>
                  </a:cubicBezTo>
                  <a:cubicBezTo>
                    <a:pt x="724" y="1172"/>
                    <a:pt x="738" y="1146"/>
                    <a:pt x="722" y="1195"/>
                  </a:cubicBezTo>
                  <a:cubicBezTo>
                    <a:pt x="712" y="1288"/>
                    <a:pt x="689" y="1361"/>
                    <a:pt x="661" y="1449"/>
                  </a:cubicBezTo>
                  <a:cubicBezTo>
                    <a:pt x="645" y="1499"/>
                    <a:pt x="588" y="1507"/>
                    <a:pt x="549" y="1520"/>
                  </a:cubicBezTo>
                  <a:cubicBezTo>
                    <a:pt x="539" y="1523"/>
                    <a:pt x="519" y="1530"/>
                    <a:pt x="519" y="1530"/>
                  </a:cubicBezTo>
                  <a:cubicBezTo>
                    <a:pt x="400" y="1513"/>
                    <a:pt x="278" y="1487"/>
                    <a:pt x="173" y="1428"/>
                  </a:cubicBezTo>
                  <a:cubicBezTo>
                    <a:pt x="153" y="1417"/>
                    <a:pt x="109" y="1391"/>
                    <a:pt x="91" y="1367"/>
                  </a:cubicBezTo>
                  <a:cubicBezTo>
                    <a:pt x="76" y="1347"/>
                    <a:pt x="65" y="1326"/>
                    <a:pt x="51" y="1306"/>
                  </a:cubicBezTo>
                  <a:cubicBezTo>
                    <a:pt x="44" y="1296"/>
                    <a:pt x="30" y="1276"/>
                    <a:pt x="30" y="1276"/>
                  </a:cubicBezTo>
                  <a:cubicBezTo>
                    <a:pt x="17" y="1236"/>
                    <a:pt x="8" y="1196"/>
                    <a:pt x="0" y="1154"/>
                  </a:cubicBezTo>
                  <a:cubicBezTo>
                    <a:pt x="3" y="991"/>
                    <a:pt x="1" y="828"/>
                    <a:pt x="10" y="666"/>
                  </a:cubicBezTo>
                  <a:cubicBezTo>
                    <a:pt x="13" y="609"/>
                    <a:pt x="66" y="494"/>
                    <a:pt x="81" y="432"/>
                  </a:cubicBezTo>
                  <a:cubicBezTo>
                    <a:pt x="84" y="388"/>
                    <a:pt x="85" y="344"/>
                    <a:pt x="91" y="300"/>
                  </a:cubicBezTo>
                  <a:cubicBezTo>
                    <a:pt x="92" y="289"/>
                    <a:pt x="102" y="280"/>
                    <a:pt x="102" y="269"/>
                  </a:cubicBezTo>
                  <a:cubicBezTo>
                    <a:pt x="102" y="237"/>
                    <a:pt x="91" y="231"/>
                    <a:pt x="91" y="208"/>
                  </a:cubicBezTo>
                  <a:close/>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Tree>
    <p:extLst>
      <p:ext uri="{BB962C8B-B14F-4D97-AF65-F5344CB8AC3E}">
        <p14:creationId xmlns:p14="http://schemas.microsoft.com/office/powerpoint/2010/main" val="417447348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4257"/>
                                        </p:tgtEl>
                                        <p:attrNameLst>
                                          <p:attrName>style.visibility</p:attrName>
                                        </p:attrNameLst>
                                      </p:cBhvr>
                                      <p:to>
                                        <p:strVal val="visible"/>
                                      </p:to>
                                    </p:set>
                                    <p:animEffect transition="in" filter="wipe(left)">
                                      <p:cBhvr>
                                        <p:cTn id="7" dur="500"/>
                                        <p:tgtEl>
                                          <p:spTgt spid="3942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4243"/>
                                        </p:tgtEl>
                                        <p:attrNameLst>
                                          <p:attrName>style.visibility</p:attrName>
                                        </p:attrNameLst>
                                      </p:cBhvr>
                                      <p:to>
                                        <p:strVal val="visible"/>
                                      </p:to>
                                    </p:set>
                                    <p:animEffect transition="in" filter="wipe(left)">
                                      <p:cBhvr>
                                        <p:cTn id="12" dur="5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品牌與定位</a:t>
            </a:r>
            <a:endParaRPr lang="zh-TW" altLang="en-US" dirty="0"/>
          </a:p>
        </p:txBody>
      </p:sp>
      <p:sp>
        <p:nvSpPr>
          <p:cNvPr id="3" name="內容版面配置區 2"/>
          <p:cNvSpPr>
            <a:spLocks noGrp="1"/>
          </p:cNvSpPr>
          <p:nvPr>
            <p:ph idx="1"/>
          </p:nvPr>
        </p:nvSpPr>
        <p:spPr>
          <a:xfrm>
            <a:off x="1981200" y="1340768"/>
            <a:ext cx="6767264" cy="4785395"/>
          </a:xfrm>
        </p:spPr>
        <p:txBody>
          <a:bodyPr>
            <a:normAutofit/>
          </a:bodyPr>
          <a:lstStyle/>
          <a:p>
            <a:r>
              <a:rPr lang="zh-TW" altLang="zh-TW" dirty="0"/>
              <a:t>建立定位是指在消費者腦海中，為某個品牌建立有別於競爭者的形象的過程。 </a:t>
            </a:r>
            <a:endParaRPr lang="en-US" altLang="zh-TW" dirty="0" smtClean="0"/>
          </a:p>
          <a:p>
            <a:pPr algn="just"/>
            <a:r>
              <a:rPr lang="zh-TW" altLang="zh-TW" dirty="0"/>
              <a:t>知覺定位圖</a:t>
            </a:r>
            <a:r>
              <a:rPr lang="en-US" altLang="zh-TW" dirty="0"/>
              <a:t>(Perceptual/Positioning Map)</a:t>
            </a:r>
            <a:r>
              <a:rPr lang="zh-TW" altLang="zh-TW" dirty="0"/>
              <a:t>最適合用來瞭解消費者的腦海中，各個競爭品牌所佔據的位置</a:t>
            </a:r>
            <a:r>
              <a:rPr lang="zh-TW" altLang="zh-TW" dirty="0" smtClean="0"/>
              <a:t>。</a:t>
            </a:r>
            <a:endParaRPr lang="en-US" altLang="zh-TW" dirty="0" smtClean="0"/>
          </a:p>
          <a:p>
            <a:pPr algn="just"/>
            <a:r>
              <a:rPr lang="zh-TW" altLang="zh-TW" dirty="0" smtClean="0"/>
              <a:t>知覺</a:t>
            </a:r>
            <a:r>
              <a:rPr lang="zh-TW" altLang="zh-TW" dirty="0"/>
              <a:t>定位圖有兩大要素</a:t>
            </a:r>
            <a:r>
              <a:rPr lang="zh-TW" altLang="zh-TW" dirty="0" smtClean="0"/>
              <a:t>，</a:t>
            </a:r>
            <a:r>
              <a:rPr lang="zh-TW" altLang="zh-TW" dirty="0" smtClean="0"/>
              <a:t>包括</a:t>
            </a:r>
            <a:endParaRPr lang="en-US" altLang="zh-TW" dirty="0" smtClean="0"/>
          </a:p>
          <a:p>
            <a:pPr lvl="1"/>
            <a:r>
              <a:rPr lang="zh-TW" altLang="zh-TW" dirty="0"/>
              <a:t>構成圖形的座標</a:t>
            </a:r>
            <a:r>
              <a:rPr lang="zh-TW" altLang="zh-TW" dirty="0" smtClean="0"/>
              <a:t>軸</a:t>
            </a:r>
            <a:endParaRPr lang="en-US" altLang="zh-TW" dirty="0"/>
          </a:p>
          <a:p>
            <a:pPr lvl="1"/>
            <a:r>
              <a:rPr lang="zh-TW" altLang="zh-TW" dirty="0"/>
              <a:t>座落於圖上的競爭</a:t>
            </a:r>
            <a:r>
              <a:rPr lang="zh-TW" altLang="zh-TW" dirty="0" smtClean="0"/>
              <a:t>品牌</a:t>
            </a:r>
            <a:endParaRPr lang="en-US" altLang="zh-TW" dirty="0" smtClean="0"/>
          </a:p>
          <a:p>
            <a:r>
              <a:rPr lang="zh-TW" altLang="en-US" dirty="0"/>
              <a:t>方法：</a:t>
            </a:r>
            <a:r>
              <a:rPr lang="zh-TW" altLang="zh-TW" dirty="0" smtClean="0"/>
              <a:t>多元</a:t>
            </a:r>
            <a:r>
              <a:rPr lang="zh-TW" altLang="zh-TW" dirty="0"/>
              <a:t>尺度法</a:t>
            </a:r>
            <a:r>
              <a:rPr lang="en-US" altLang="zh-TW" dirty="0"/>
              <a:t>(Multi-Dimensional Scaling, MDS</a:t>
            </a:r>
            <a:r>
              <a:rPr lang="en-US" altLang="zh-TW" dirty="0" smtClean="0"/>
              <a:t>)</a:t>
            </a:r>
            <a:endParaRPr lang="zh-TW" altLang="en-US" dirty="0"/>
          </a:p>
        </p:txBody>
      </p:sp>
    </p:spTree>
    <p:extLst>
      <p:ext uri="{BB962C8B-B14F-4D97-AF65-F5344CB8AC3E}">
        <p14:creationId xmlns:p14="http://schemas.microsoft.com/office/powerpoint/2010/main" val="1888672751"/>
      </p:ext>
    </p:extLst>
  </p:cSld>
  <p:clrMapOvr>
    <a:masterClrMapping/>
  </p:clrMapOvr>
  <p:transition spd="slow" advTm="2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9E9B0B6C-DE99-402A-B62B-CF52BA59DA3A}" type="slidenum">
              <a:rPr lang="en-US" altLang="zh-TW">
                <a:solidFill>
                  <a:srgbClr val="000000"/>
                </a:solidFill>
              </a:rPr>
              <a:pPr/>
              <a:t>30</a:t>
            </a:fld>
            <a:endParaRPr lang="en-US" altLang="zh-TW">
              <a:solidFill>
                <a:srgbClr val="000000"/>
              </a:solidFill>
            </a:endParaRPr>
          </a:p>
        </p:txBody>
      </p:sp>
      <p:sp>
        <p:nvSpPr>
          <p:cNvPr id="397315" name="Rectangle 3"/>
          <p:cNvSpPr>
            <a:spLocks noChangeArrowheads="1"/>
          </p:cNvSpPr>
          <p:nvPr/>
        </p:nvSpPr>
        <p:spPr bwMode="auto">
          <a:xfrm>
            <a:off x="7645400" y="12700"/>
            <a:ext cx="1447800" cy="6858000"/>
          </a:xfrm>
          <a:prstGeom prst="rect">
            <a:avLst/>
          </a:prstGeom>
          <a:solidFill>
            <a:srgbClr val="800000">
              <a:alpha val="50000"/>
            </a:srgb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aphicFrame>
        <p:nvGraphicFramePr>
          <p:cNvPr id="397314" name="Object 2"/>
          <p:cNvGraphicFramePr>
            <a:graphicFrameLocks noChangeAspect="1"/>
          </p:cNvGraphicFramePr>
          <p:nvPr/>
        </p:nvGraphicFramePr>
        <p:xfrm>
          <a:off x="228600" y="179388"/>
          <a:ext cx="9144000" cy="6831012"/>
        </p:xfrm>
        <a:graphic>
          <a:graphicData uri="http://schemas.openxmlformats.org/presentationml/2006/ole">
            <mc:AlternateContent xmlns:mc="http://schemas.openxmlformats.org/markup-compatibility/2006">
              <mc:Choice xmlns:v="urn:schemas-microsoft-com:vml" Requires="v">
                <p:oleObj spid="_x0000_s37892" name="文件" r:id="rId3" imgW="5547240" imgH="5955840" progId="Word.Document.8">
                  <p:embed/>
                </p:oleObj>
              </mc:Choice>
              <mc:Fallback>
                <p:oleObj name="文件" r:id="rId3" imgW="5547240" imgH="59558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9388"/>
                        <a:ext cx="9144000" cy="683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7156989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97315"/>
                                        </p:tgtEl>
                                        <p:attrNameLst>
                                          <p:attrName>style.visibility</p:attrName>
                                        </p:attrNameLst>
                                      </p:cBhvr>
                                      <p:to>
                                        <p:strVal val="visible"/>
                                      </p:to>
                                    </p:set>
                                    <p:anim calcmode="lin" valueType="num">
                                      <p:cBhvr>
                                        <p:cTn id="7" dur="5000" fill="hold"/>
                                        <p:tgtEl>
                                          <p:spTgt spid="397315"/>
                                        </p:tgtEl>
                                        <p:attrNameLst>
                                          <p:attrName>ppt_w</p:attrName>
                                        </p:attrNameLst>
                                      </p:cBhvr>
                                      <p:tavLst>
                                        <p:tav tm="0" fmla="#ppt_w*sin(2.5*pi*$)">
                                          <p:val>
                                            <p:fltVal val="0"/>
                                          </p:val>
                                        </p:tav>
                                        <p:tav tm="100000">
                                          <p:val>
                                            <p:fltVal val="1"/>
                                          </p:val>
                                        </p:tav>
                                      </p:tavLst>
                                    </p:anim>
                                    <p:anim calcmode="lin" valueType="num">
                                      <p:cBhvr>
                                        <p:cTn id="8" dur="5000" fill="hold"/>
                                        <p:tgtEl>
                                          <p:spTgt spid="397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fld id="{4153C5CA-E3E5-47E6-B4E2-2E090DFB2CAB}" type="slidenum">
              <a:rPr lang="en-US" altLang="zh-TW">
                <a:solidFill>
                  <a:srgbClr val="000000"/>
                </a:solidFill>
              </a:rPr>
              <a:pPr/>
              <a:t>31</a:t>
            </a:fld>
            <a:endParaRPr lang="en-US" altLang="zh-TW">
              <a:solidFill>
                <a:srgbClr val="000000"/>
              </a:solidFill>
            </a:endParaRPr>
          </a:p>
        </p:txBody>
      </p:sp>
      <p:graphicFrame>
        <p:nvGraphicFramePr>
          <p:cNvPr id="398338" name="Object 2"/>
          <p:cNvGraphicFramePr>
            <a:graphicFrameLocks noChangeAspect="1"/>
          </p:cNvGraphicFramePr>
          <p:nvPr/>
        </p:nvGraphicFramePr>
        <p:xfrm>
          <a:off x="152400" y="152400"/>
          <a:ext cx="9144000" cy="6858000"/>
        </p:xfrm>
        <a:graphic>
          <a:graphicData uri="http://schemas.openxmlformats.org/presentationml/2006/ole">
            <mc:AlternateContent xmlns:mc="http://schemas.openxmlformats.org/markup-compatibility/2006">
              <mc:Choice xmlns:v="urn:schemas-microsoft-com:vml" Requires="v">
                <p:oleObj spid="_x0000_s38916" name="文件" r:id="rId3" imgW="5489280" imgH="5858280" progId="Word.Document.8">
                  <p:embed/>
                </p:oleObj>
              </mc:Choice>
              <mc:Fallback>
                <p:oleObj name="文件" r:id="rId3" imgW="5489280" imgH="58582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40728766"/>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DDD68AEC-4363-44E4-8051-1ABAEC1E4E03}" type="slidenum">
              <a:rPr lang="en-US" altLang="zh-TW">
                <a:solidFill>
                  <a:srgbClr val="000000"/>
                </a:solidFill>
              </a:rPr>
              <a:pPr/>
              <a:t>32</a:t>
            </a:fld>
            <a:endParaRPr lang="en-US" altLang="zh-TW">
              <a:solidFill>
                <a:srgbClr val="000000"/>
              </a:solidFill>
            </a:endParaRPr>
          </a:p>
        </p:txBody>
      </p:sp>
      <p:graphicFrame>
        <p:nvGraphicFramePr>
          <p:cNvPr id="399362" name="Object 2"/>
          <p:cNvGraphicFramePr>
            <a:graphicFrameLocks noChangeAspect="1"/>
          </p:cNvGraphicFramePr>
          <p:nvPr/>
        </p:nvGraphicFramePr>
        <p:xfrm>
          <a:off x="0" y="87313"/>
          <a:ext cx="4419600" cy="6770687"/>
        </p:xfrm>
        <a:graphic>
          <a:graphicData uri="http://schemas.openxmlformats.org/presentationml/2006/ole">
            <mc:AlternateContent xmlns:mc="http://schemas.openxmlformats.org/markup-compatibility/2006">
              <mc:Choice xmlns:v="urn:schemas-microsoft-com:vml" Requires="v">
                <p:oleObj spid="_x0000_s39944" name="文件" r:id="rId3" imgW="5547240" imgH="5955840" progId="Word.Document.8">
                  <p:embed/>
                </p:oleObj>
              </mc:Choice>
              <mc:Fallback>
                <p:oleObj name="文件" r:id="rId3" imgW="5547240" imgH="59558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7313"/>
                        <a:ext cx="4419600" cy="677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3" name="Object 3"/>
          <p:cNvGraphicFramePr>
            <a:graphicFrameLocks noChangeAspect="1"/>
          </p:cNvGraphicFramePr>
          <p:nvPr/>
        </p:nvGraphicFramePr>
        <p:xfrm>
          <a:off x="4419600" y="76200"/>
          <a:ext cx="4724400" cy="6858000"/>
        </p:xfrm>
        <a:graphic>
          <a:graphicData uri="http://schemas.openxmlformats.org/presentationml/2006/ole">
            <mc:AlternateContent xmlns:mc="http://schemas.openxmlformats.org/markup-compatibility/2006">
              <mc:Choice xmlns:v="urn:schemas-microsoft-com:vml" Requires="v">
                <p:oleObj spid="_x0000_s39945" name="文件" r:id="rId5" imgW="5489280" imgH="5858280" progId="Word.Document.8">
                  <p:embed/>
                </p:oleObj>
              </mc:Choice>
              <mc:Fallback>
                <p:oleObj name="文件" r:id="rId5" imgW="5489280" imgH="585828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76200"/>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9364" name="Object 4"/>
          <p:cNvGraphicFramePr>
            <a:graphicFrameLocks noChangeAspect="1"/>
          </p:cNvGraphicFramePr>
          <p:nvPr/>
        </p:nvGraphicFramePr>
        <p:xfrm>
          <a:off x="0" y="95250"/>
          <a:ext cx="4381500" cy="6838950"/>
        </p:xfrm>
        <a:graphic>
          <a:graphicData uri="http://schemas.openxmlformats.org/presentationml/2006/ole">
            <mc:AlternateContent xmlns:mc="http://schemas.openxmlformats.org/markup-compatibility/2006">
              <mc:Choice xmlns:v="urn:schemas-microsoft-com:vml" Requires="v">
                <p:oleObj spid="_x0000_s39946" name="文件" r:id="rId7" imgW="5489280" imgH="5858280" progId="Word.Document.8">
                  <p:embed/>
                </p:oleObj>
              </mc:Choice>
              <mc:Fallback>
                <p:oleObj name="文件" r:id="rId7" imgW="5489280" imgH="5858280" progId="Word.Documen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95250"/>
                        <a:ext cx="438150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724416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399364"/>
                                        </p:tgtEl>
                                        <p:attrNameLst>
                                          <p:attrName>style.visibility</p:attrName>
                                        </p:attrNameLst>
                                      </p:cBhvr>
                                      <p:to>
                                        <p:strVal val="visible"/>
                                      </p:to>
                                    </p:set>
                                    <p:anim calcmode="lin" valueType="num">
                                      <p:cBhvr>
                                        <p:cTn id="7" dur="5000" fill="hold"/>
                                        <p:tgtEl>
                                          <p:spTgt spid="399364"/>
                                        </p:tgtEl>
                                        <p:attrNameLst>
                                          <p:attrName>ppt_w</p:attrName>
                                        </p:attrNameLst>
                                      </p:cBhvr>
                                      <p:tavLst>
                                        <p:tav tm="0" fmla="#ppt_w*sin(2.5*pi*$)">
                                          <p:val>
                                            <p:fltVal val="0"/>
                                          </p:val>
                                        </p:tav>
                                        <p:tav tm="100000">
                                          <p:val>
                                            <p:fltVal val="1"/>
                                          </p:val>
                                        </p:tav>
                                      </p:tavLst>
                                    </p:anim>
                                    <p:anim calcmode="lin" valueType="num">
                                      <p:cBhvr>
                                        <p:cTn id="8" dur="5000" fill="hold"/>
                                        <p:tgtEl>
                                          <p:spTgt spid="399364"/>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39936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99363"/>
                                        </p:tgtEl>
                                        <p:attrNameLst>
                                          <p:attrName>style.visibility</p:attrName>
                                        </p:attrNameLst>
                                      </p:cBhvr>
                                      <p:to>
                                        <p:strVal val="visible"/>
                                      </p:to>
                                    </p:set>
                                    <p:anim calcmode="lin" valueType="num">
                                      <p:cBhvr additive="base">
                                        <p:cTn id="13" dur="500" fill="hold"/>
                                        <p:tgtEl>
                                          <p:spTgt spid="399363"/>
                                        </p:tgtEl>
                                        <p:attrNameLst>
                                          <p:attrName>ppt_x</p:attrName>
                                        </p:attrNameLst>
                                      </p:cBhvr>
                                      <p:tavLst>
                                        <p:tav tm="0">
                                          <p:val>
                                            <p:strVal val="0-#ppt_w/2"/>
                                          </p:val>
                                        </p:tav>
                                        <p:tav tm="100000">
                                          <p:val>
                                            <p:strVal val="#ppt_x"/>
                                          </p:val>
                                        </p:tav>
                                      </p:tavLst>
                                    </p:anim>
                                    <p:anim calcmode="lin" valueType="num">
                                      <p:cBhvr additive="base">
                                        <p:cTn id="14" dur="500" fill="hold"/>
                                        <p:tgtEl>
                                          <p:spTgt spid="3993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E91B1E5D-2A18-4855-B422-ED5B29410E3B}" type="slidenum">
              <a:rPr lang="en-US" altLang="zh-TW">
                <a:solidFill>
                  <a:srgbClr val="000000"/>
                </a:solidFill>
              </a:rPr>
              <a:pPr/>
              <a:t>33</a:t>
            </a:fld>
            <a:endParaRPr lang="en-US" altLang="zh-TW">
              <a:solidFill>
                <a:srgbClr val="000000"/>
              </a:solidFill>
            </a:endParaRPr>
          </a:p>
        </p:txBody>
      </p:sp>
      <p:pic>
        <p:nvPicPr>
          <p:cNvPr id="401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1411" name="Rectangle 3"/>
          <p:cNvSpPr>
            <a:spLocks noChangeArrowheads="1"/>
          </p:cNvSpPr>
          <p:nvPr/>
        </p:nvSpPr>
        <p:spPr bwMode="auto">
          <a:xfrm>
            <a:off x="6781800" y="838200"/>
            <a:ext cx="1371600" cy="5715000"/>
          </a:xfrm>
          <a:prstGeom prst="rect">
            <a:avLst/>
          </a:prstGeom>
          <a:noFill/>
          <a:ln w="9525">
            <a:solidFill>
              <a:srgbClr val="66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1412" name="Line 4"/>
          <p:cNvSpPr>
            <a:spLocks noChangeShapeType="1"/>
          </p:cNvSpPr>
          <p:nvPr/>
        </p:nvSpPr>
        <p:spPr bwMode="auto">
          <a:xfrm flipH="1">
            <a:off x="7696200" y="304800"/>
            <a:ext cx="457200" cy="1447800"/>
          </a:xfrm>
          <a:prstGeom prst="line">
            <a:avLst/>
          </a:prstGeom>
          <a:noFill/>
          <a:ln w="7620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165765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fld id="{7491B911-1E0F-40D1-85A6-0A48D496698D}" type="slidenum">
              <a:rPr lang="en-US" altLang="zh-TW">
                <a:solidFill>
                  <a:srgbClr val="000000"/>
                </a:solidFill>
              </a:rPr>
              <a:pPr/>
              <a:t>34</a:t>
            </a:fld>
            <a:endParaRPr lang="en-US" altLang="zh-TW">
              <a:solidFill>
                <a:srgbClr val="000000"/>
              </a:solidFill>
            </a:endParaRPr>
          </a:p>
        </p:txBody>
      </p:sp>
      <p:pic>
        <p:nvPicPr>
          <p:cNvPr id="402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4542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3"/>
          <p:cNvSpPr>
            <a:spLocks noGrp="1"/>
          </p:cNvSpPr>
          <p:nvPr>
            <p:ph type="sldNum" sz="quarter" idx="12"/>
          </p:nvPr>
        </p:nvSpPr>
        <p:spPr/>
        <p:txBody>
          <a:bodyPr/>
          <a:lstStyle/>
          <a:p>
            <a:fld id="{D061C58A-DC39-418A-AC6F-D6EB47CB10B2}" type="slidenum">
              <a:rPr lang="en-US" altLang="zh-TW">
                <a:solidFill>
                  <a:srgbClr val="000000"/>
                </a:solidFill>
              </a:rPr>
              <a:pPr/>
              <a:t>35</a:t>
            </a:fld>
            <a:endParaRPr lang="en-US" altLang="zh-TW">
              <a:solidFill>
                <a:srgbClr val="000000"/>
              </a:solidFill>
            </a:endParaRPr>
          </a:p>
        </p:txBody>
      </p:sp>
      <p:pic>
        <p:nvPicPr>
          <p:cNvPr id="403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4230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52FF1CEC-8DFD-40FD-A015-9844E84E4E24}" type="slidenum">
              <a:rPr lang="en-US" altLang="zh-TW">
                <a:solidFill>
                  <a:srgbClr val="000000"/>
                </a:solidFill>
              </a:rPr>
              <a:pPr/>
              <a:t>36</a:t>
            </a:fld>
            <a:endParaRPr lang="en-US" altLang="zh-TW">
              <a:solidFill>
                <a:srgbClr val="000000"/>
              </a:solidFill>
            </a:endParaRPr>
          </a:p>
        </p:txBody>
      </p:sp>
      <p:pic>
        <p:nvPicPr>
          <p:cNvPr id="404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4483" name="Oval 3"/>
          <p:cNvSpPr>
            <a:spLocks noChangeArrowheads="1"/>
          </p:cNvSpPr>
          <p:nvPr/>
        </p:nvSpPr>
        <p:spPr bwMode="auto">
          <a:xfrm>
            <a:off x="228600" y="3886200"/>
            <a:ext cx="1676400" cy="2209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aphicFrame>
        <p:nvGraphicFramePr>
          <p:cNvPr id="404484" name="Object 4"/>
          <p:cNvGraphicFramePr>
            <a:graphicFrameLocks noChangeAspect="1"/>
          </p:cNvGraphicFramePr>
          <p:nvPr/>
        </p:nvGraphicFramePr>
        <p:xfrm>
          <a:off x="6400800" y="1524000"/>
          <a:ext cx="2266950" cy="2438400"/>
        </p:xfrm>
        <a:graphic>
          <a:graphicData uri="http://schemas.openxmlformats.org/presentationml/2006/ole">
            <mc:AlternateContent xmlns:mc="http://schemas.openxmlformats.org/markup-compatibility/2006">
              <mc:Choice xmlns:v="urn:schemas-microsoft-com:vml" Requires="v">
                <p:oleObj spid="_x0000_s40964" name="工作表" r:id="rId4" imgW="1381399" imgH="1505201" progId="Excel.Sheet.8">
                  <p:embed/>
                </p:oleObj>
              </mc:Choice>
              <mc:Fallback>
                <p:oleObj name="工作表" r:id="rId4" imgW="1381399" imgH="150520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1524000"/>
                        <a:ext cx="22669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4485" name="Group 5"/>
          <p:cNvGrpSpPr>
            <a:grpSpLocks/>
          </p:cNvGrpSpPr>
          <p:nvPr/>
        </p:nvGrpSpPr>
        <p:grpSpPr bwMode="auto">
          <a:xfrm>
            <a:off x="914400" y="1524000"/>
            <a:ext cx="7772400" cy="4627563"/>
            <a:chOff x="576" y="960"/>
            <a:chExt cx="4896" cy="2915"/>
          </a:xfrm>
        </p:grpSpPr>
        <p:sp>
          <p:nvSpPr>
            <p:cNvPr id="404486" name="Line 6"/>
            <p:cNvSpPr>
              <a:spLocks noChangeShapeType="1"/>
            </p:cNvSpPr>
            <p:nvPr/>
          </p:nvSpPr>
          <p:spPr bwMode="auto">
            <a:xfrm flipV="1">
              <a:off x="576" y="960"/>
              <a:ext cx="3456" cy="1488"/>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4487" name="Line 7"/>
            <p:cNvSpPr>
              <a:spLocks noChangeShapeType="1"/>
            </p:cNvSpPr>
            <p:nvPr/>
          </p:nvSpPr>
          <p:spPr bwMode="auto">
            <a:xfrm flipV="1">
              <a:off x="672" y="2483"/>
              <a:ext cx="4800" cy="1392"/>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Tree>
    <p:extLst>
      <p:ext uri="{BB962C8B-B14F-4D97-AF65-F5344CB8AC3E}">
        <p14:creationId xmlns:p14="http://schemas.microsoft.com/office/powerpoint/2010/main" val="3395843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04483"/>
                                        </p:tgtEl>
                                        <p:attrNameLst>
                                          <p:attrName>style.visibility</p:attrName>
                                        </p:attrNameLst>
                                      </p:cBhvr>
                                      <p:to>
                                        <p:strVal val="visible"/>
                                      </p:to>
                                    </p:set>
                                    <p:anim calcmode="lin" valueType="num">
                                      <p:cBhvr>
                                        <p:cTn id="7" dur="5000" fill="hold"/>
                                        <p:tgtEl>
                                          <p:spTgt spid="404483"/>
                                        </p:tgtEl>
                                        <p:attrNameLst>
                                          <p:attrName>ppt_w</p:attrName>
                                        </p:attrNameLst>
                                      </p:cBhvr>
                                      <p:tavLst>
                                        <p:tav tm="0" fmla="#ppt_w*sin(2.5*pi*$)">
                                          <p:val>
                                            <p:fltVal val="0"/>
                                          </p:val>
                                        </p:tav>
                                        <p:tav tm="100000">
                                          <p:val>
                                            <p:fltVal val="1"/>
                                          </p:val>
                                        </p:tav>
                                      </p:tavLst>
                                    </p:anim>
                                    <p:anim calcmode="lin" valueType="num">
                                      <p:cBhvr>
                                        <p:cTn id="8" dur="5000" fill="hold"/>
                                        <p:tgtEl>
                                          <p:spTgt spid="404483"/>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404485"/>
                                        </p:tgtEl>
                                        <p:attrNameLst>
                                          <p:attrName>style.visibility</p:attrName>
                                        </p:attrNameLst>
                                      </p:cBhvr>
                                      <p:to>
                                        <p:strVal val="visible"/>
                                      </p:to>
                                    </p:set>
                                    <p:animEffect transition="in" filter="wipe(left)">
                                      <p:cBhvr>
                                        <p:cTn id="13" dur="500"/>
                                        <p:tgtEl>
                                          <p:spTgt spid="40448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fill="hold" nodeType="clickEffect">
                                  <p:stCondLst>
                                    <p:cond delay="0"/>
                                  </p:stCondLst>
                                  <p:childTnLst>
                                    <p:set>
                                      <p:cBhvr>
                                        <p:cTn id="17" dur="1" fill="hold">
                                          <p:stCondLst>
                                            <p:cond delay="0"/>
                                          </p:stCondLst>
                                        </p:cTn>
                                        <p:tgtEl>
                                          <p:spTgt spid="404484"/>
                                        </p:tgtEl>
                                        <p:attrNameLst>
                                          <p:attrName>style.visibility</p:attrName>
                                        </p:attrNameLst>
                                      </p:cBhvr>
                                      <p:to>
                                        <p:strVal val="visible"/>
                                      </p:to>
                                    </p:set>
                                    <p:animEffect transition="in" filter="strips(upRight)">
                                      <p:cBhvr>
                                        <p:cTn id="18" dur="500"/>
                                        <p:tgtEl>
                                          <p:spTgt spid="404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fld id="{45C31AEE-4E8E-46DD-B665-A69FBA23A039}" type="slidenum">
              <a:rPr lang="en-US" altLang="zh-TW">
                <a:solidFill>
                  <a:srgbClr val="000000"/>
                </a:solidFill>
              </a:rPr>
              <a:pPr/>
              <a:t>37</a:t>
            </a:fld>
            <a:endParaRPr lang="en-US" altLang="zh-TW">
              <a:solidFill>
                <a:srgbClr val="000000"/>
              </a:solidFill>
            </a:endParaRPr>
          </a:p>
        </p:txBody>
      </p:sp>
      <p:sp>
        <p:nvSpPr>
          <p:cNvPr id="405506" name="Text Box 2"/>
          <p:cNvSpPr txBox="1">
            <a:spLocks noChangeArrowheads="1"/>
          </p:cNvSpPr>
          <p:nvPr/>
        </p:nvSpPr>
        <p:spPr bwMode="auto">
          <a:xfrm>
            <a:off x="533400" y="304800"/>
            <a:ext cx="79248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altLang="zh-TW" sz="2400" smtClean="0">
                <a:solidFill>
                  <a:srgbClr val="000000"/>
                </a:solidFill>
                <a:latin typeface="Arial" pitchFamily="34" charset="0"/>
                <a:ea typeface="標楷體" pitchFamily="65" charset="-120"/>
              </a:rPr>
              <a:t>                              </a:t>
            </a:r>
            <a:r>
              <a:rPr lang="zh-TW" altLang="en-US" sz="2400" smtClean="0">
                <a:solidFill>
                  <a:srgbClr val="000000"/>
                </a:solidFill>
                <a:latin typeface="Arial" pitchFamily="34" charset="0"/>
                <a:ea typeface="標楷體" pitchFamily="65" charset="-120"/>
              </a:rPr>
              <a:t>迴歸方程式為：</a:t>
            </a:r>
          </a:p>
          <a:p>
            <a:pPr algn="just"/>
            <a:endParaRPr lang="zh-TW" altLang="en-US" sz="2400" smtClean="0">
              <a:solidFill>
                <a:srgbClr val="000000"/>
              </a:solidFill>
              <a:latin typeface="Arial" pitchFamily="34" charset="0"/>
              <a:ea typeface="標楷體" pitchFamily="65" charset="-120"/>
            </a:endParaRPr>
          </a:p>
          <a:p>
            <a:pPr algn="ctr"/>
            <a:r>
              <a:rPr lang="en-US" altLang="zh-TW" sz="2400" smtClean="0">
                <a:solidFill>
                  <a:srgbClr val="000000"/>
                </a:solidFill>
                <a:latin typeface="Arial" pitchFamily="34" charset="0"/>
                <a:ea typeface="標楷體" pitchFamily="65" charset="-120"/>
              </a:rPr>
              <a:t>Y = 116 + 24*X1 + 38*X2 + 22*X3 + 30*X4 - 0.97*X5</a:t>
            </a:r>
          </a:p>
          <a:p>
            <a:pPr algn="just"/>
            <a:endParaRPr lang="en-US" altLang="zh-TW"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X1=0</a:t>
            </a:r>
            <a:r>
              <a:rPr lang="zh-TW" altLang="en-US" sz="2400" smtClean="0">
                <a:solidFill>
                  <a:srgbClr val="000000"/>
                </a:solidFill>
                <a:latin typeface="Arial" pitchFamily="34" charset="0"/>
                <a:ea typeface="標楷體" pitchFamily="65" charset="-120"/>
              </a:rPr>
              <a:t>表示遙控距離為</a:t>
            </a:r>
            <a:r>
              <a:rPr lang="en-US" altLang="zh-TW" sz="2400" smtClean="0">
                <a:solidFill>
                  <a:srgbClr val="000000"/>
                </a:solidFill>
                <a:latin typeface="Arial" pitchFamily="34" charset="0"/>
                <a:ea typeface="標楷體" pitchFamily="65" charset="-120"/>
              </a:rPr>
              <a:t>10</a:t>
            </a:r>
            <a:r>
              <a:rPr lang="zh-TW" altLang="en-US" sz="2400" smtClean="0">
                <a:solidFill>
                  <a:srgbClr val="000000"/>
                </a:solidFill>
                <a:latin typeface="Arial" pitchFamily="34" charset="0"/>
                <a:ea typeface="標楷體" pitchFamily="65" charset="-120"/>
              </a:rPr>
              <a:t>公尺</a:t>
            </a:r>
          </a:p>
          <a:p>
            <a:pPr lvl="2" algn="just"/>
            <a:r>
              <a:rPr lang="en-US" altLang="zh-TW" sz="2400" smtClean="0">
                <a:solidFill>
                  <a:srgbClr val="000000"/>
                </a:solidFill>
                <a:latin typeface="Arial" pitchFamily="34" charset="0"/>
                <a:ea typeface="標楷體" pitchFamily="65" charset="-120"/>
              </a:rPr>
              <a:t>X1=1</a:t>
            </a:r>
            <a:r>
              <a:rPr lang="zh-TW" altLang="en-US" sz="2400" smtClean="0">
                <a:solidFill>
                  <a:srgbClr val="000000"/>
                </a:solidFill>
                <a:latin typeface="Arial" pitchFamily="34" charset="0"/>
                <a:ea typeface="標楷體" pitchFamily="65" charset="-120"/>
              </a:rPr>
              <a:t>表示遙控距離為</a:t>
            </a:r>
            <a:r>
              <a:rPr lang="en-US" altLang="zh-TW" sz="2400" smtClean="0">
                <a:solidFill>
                  <a:srgbClr val="000000"/>
                </a:solidFill>
                <a:latin typeface="Arial" pitchFamily="34" charset="0"/>
                <a:ea typeface="標楷體" pitchFamily="65" charset="-120"/>
              </a:rPr>
              <a:t>30</a:t>
            </a:r>
            <a:r>
              <a:rPr lang="zh-TW" altLang="en-US" sz="2400" smtClean="0">
                <a:solidFill>
                  <a:srgbClr val="000000"/>
                </a:solidFill>
                <a:latin typeface="Arial" pitchFamily="34" charset="0"/>
                <a:ea typeface="標楷體" pitchFamily="65" charset="-120"/>
              </a:rPr>
              <a:t>公尺</a:t>
            </a:r>
          </a:p>
          <a:p>
            <a:pPr lvl="2" algn="just"/>
            <a:endParaRPr lang="zh-TW" altLang="en-US"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X2=0</a:t>
            </a:r>
            <a:r>
              <a:rPr lang="zh-TW" altLang="en-US" sz="2400" smtClean="0">
                <a:solidFill>
                  <a:srgbClr val="000000"/>
                </a:solidFill>
                <a:latin typeface="Arial" pitchFamily="34" charset="0"/>
                <a:ea typeface="標楷體" pitchFamily="65" charset="-120"/>
              </a:rPr>
              <a:t>表示沒有警鈴裝置的功能</a:t>
            </a:r>
          </a:p>
          <a:p>
            <a:pPr lvl="2" algn="just"/>
            <a:r>
              <a:rPr lang="en-US" altLang="zh-TW" sz="2400" smtClean="0">
                <a:solidFill>
                  <a:srgbClr val="000000"/>
                </a:solidFill>
                <a:latin typeface="Arial" pitchFamily="34" charset="0"/>
                <a:ea typeface="標楷體" pitchFamily="65" charset="-120"/>
              </a:rPr>
              <a:t>X2=1</a:t>
            </a:r>
            <a:r>
              <a:rPr lang="zh-TW" altLang="en-US" sz="2400" smtClean="0">
                <a:solidFill>
                  <a:srgbClr val="000000"/>
                </a:solidFill>
                <a:latin typeface="Arial" pitchFamily="34" charset="0"/>
                <a:ea typeface="標楷體" pitchFamily="65" charset="-120"/>
              </a:rPr>
              <a:t>表示有警鈴裝置的功能</a:t>
            </a:r>
          </a:p>
          <a:p>
            <a:pPr lvl="2" algn="just"/>
            <a:endParaRPr lang="zh-TW" altLang="en-US"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X3=0</a:t>
            </a:r>
            <a:r>
              <a:rPr lang="zh-TW" altLang="en-US" sz="2400" smtClean="0">
                <a:solidFill>
                  <a:srgbClr val="000000"/>
                </a:solidFill>
                <a:latin typeface="Arial" pitchFamily="34" charset="0"/>
                <a:ea typeface="標楷體" pitchFamily="65" charset="-120"/>
              </a:rPr>
              <a:t>表示沒有遙控行李箱開關的功能</a:t>
            </a:r>
          </a:p>
          <a:p>
            <a:pPr lvl="2" algn="just"/>
            <a:r>
              <a:rPr lang="en-US" altLang="zh-TW" sz="2400" smtClean="0">
                <a:solidFill>
                  <a:srgbClr val="000000"/>
                </a:solidFill>
                <a:latin typeface="Arial" pitchFamily="34" charset="0"/>
                <a:ea typeface="標楷體" pitchFamily="65" charset="-120"/>
              </a:rPr>
              <a:t>X3=1</a:t>
            </a:r>
            <a:r>
              <a:rPr lang="zh-TW" altLang="en-US" sz="2400" smtClean="0">
                <a:solidFill>
                  <a:srgbClr val="000000"/>
                </a:solidFill>
                <a:latin typeface="Arial" pitchFamily="34" charset="0"/>
                <a:ea typeface="標楷體" pitchFamily="65" charset="-120"/>
              </a:rPr>
              <a:t>表示有遙控行李箱開關的功能</a:t>
            </a:r>
          </a:p>
          <a:p>
            <a:pPr lvl="2" algn="just"/>
            <a:endParaRPr lang="zh-TW" altLang="en-US"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X4=0</a:t>
            </a:r>
            <a:r>
              <a:rPr lang="zh-TW" altLang="en-US" sz="2400" smtClean="0">
                <a:solidFill>
                  <a:srgbClr val="000000"/>
                </a:solidFill>
                <a:latin typeface="Arial" pitchFamily="34" charset="0"/>
                <a:ea typeface="標楷體" pitchFamily="65" charset="-120"/>
              </a:rPr>
              <a:t>表示沒有遙控車門鎖的功能</a:t>
            </a:r>
          </a:p>
          <a:p>
            <a:pPr lvl="2" algn="just"/>
            <a:r>
              <a:rPr lang="en-US" altLang="zh-TW" sz="2400" smtClean="0">
                <a:solidFill>
                  <a:srgbClr val="000000"/>
                </a:solidFill>
                <a:latin typeface="Arial" pitchFamily="34" charset="0"/>
                <a:ea typeface="標楷體" pitchFamily="65" charset="-120"/>
              </a:rPr>
              <a:t>X4=1</a:t>
            </a:r>
            <a:r>
              <a:rPr lang="zh-TW" altLang="en-US" sz="2400" smtClean="0">
                <a:solidFill>
                  <a:srgbClr val="000000"/>
                </a:solidFill>
                <a:latin typeface="Arial" pitchFamily="34" charset="0"/>
                <a:ea typeface="標楷體" pitchFamily="65" charset="-120"/>
              </a:rPr>
              <a:t>表示有遙控車門鎖的功能</a:t>
            </a:r>
          </a:p>
          <a:p>
            <a:pPr lvl="2" algn="just"/>
            <a:endParaRPr lang="zh-TW" altLang="en-US"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X5</a:t>
            </a:r>
            <a:r>
              <a:rPr lang="zh-TW" altLang="en-US" sz="2400" smtClean="0">
                <a:solidFill>
                  <a:srgbClr val="000000"/>
                </a:solidFill>
                <a:latin typeface="Arial" pitchFamily="34" charset="0"/>
                <a:ea typeface="標楷體" pitchFamily="65" charset="-120"/>
              </a:rPr>
              <a:t>可以等於任何介於</a:t>
            </a:r>
            <a:r>
              <a:rPr lang="en-US" altLang="zh-TW" sz="2400" smtClean="0">
                <a:solidFill>
                  <a:srgbClr val="000000"/>
                </a:solidFill>
                <a:latin typeface="Arial" pitchFamily="34" charset="0"/>
                <a:ea typeface="標楷體" pitchFamily="65" charset="-120"/>
              </a:rPr>
              <a:t>100</a:t>
            </a:r>
            <a:r>
              <a:rPr lang="zh-TW" altLang="en-US" sz="2400" smtClean="0">
                <a:solidFill>
                  <a:srgbClr val="000000"/>
                </a:solidFill>
                <a:latin typeface="Arial" pitchFamily="34" charset="0"/>
                <a:ea typeface="標楷體" pitchFamily="65" charset="-120"/>
              </a:rPr>
              <a:t>至</a:t>
            </a:r>
            <a:r>
              <a:rPr lang="en-US" altLang="zh-TW" sz="2400" smtClean="0">
                <a:solidFill>
                  <a:srgbClr val="000000"/>
                </a:solidFill>
                <a:latin typeface="Arial" pitchFamily="34" charset="0"/>
                <a:ea typeface="標楷體" pitchFamily="65" charset="-120"/>
              </a:rPr>
              <a:t>175</a:t>
            </a:r>
            <a:r>
              <a:rPr lang="zh-TW" altLang="en-US" sz="2400" smtClean="0">
                <a:solidFill>
                  <a:srgbClr val="000000"/>
                </a:solidFill>
                <a:latin typeface="Arial" pitchFamily="34" charset="0"/>
                <a:ea typeface="標楷體" pitchFamily="65" charset="-120"/>
              </a:rPr>
              <a:t>元之間的價格水準</a:t>
            </a:r>
            <a:endParaRPr lang="zh-TW" altLang="en-US" sz="2400" smtClean="0">
              <a:solidFill>
                <a:srgbClr val="000000"/>
              </a:solidFill>
              <a:latin typeface="Antique Olive" pitchFamily="34" charset="0"/>
              <a:ea typeface="新細明體" pitchFamily="18" charset="-120"/>
            </a:endParaRPr>
          </a:p>
        </p:txBody>
      </p:sp>
      <p:grpSp>
        <p:nvGrpSpPr>
          <p:cNvPr id="405507" name="Group 3"/>
          <p:cNvGrpSpPr>
            <a:grpSpLocks/>
          </p:cNvGrpSpPr>
          <p:nvPr/>
        </p:nvGrpSpPr>
        <p:grpSpPr bwMode="auto">
          <a:xfrm>
            <a:off x="5457825" y="1981200"/>
            <a:ext cx="2905125" cy="609600"/>
            <a:chOff x="3438" y="1248"/>
            <a:chExt cx="1830" cy="384"/>
          </a:xfrm>
        </p:grpSpPr>
        <p:sp>
          <p:nvSpPr>
            <p:cNvPr id="405508" name="Line 4"/>
            <p:cNvSpPr>
              <a:spLocks noChangeShapeType="1"/>
            </p:cNvSpPr>
            <p:nvPr/>
          </p:nvSpPr>
          <p:spPr bwMode="auto">
            <a:xfrm>
              <a:off x="3456" y="1536"/>
              <a:ext cx="100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5509" name="Text Box 5"/>
            <p:cNvSpPr txBox="1">
              <a:spLocks noChangeArrowheads="1"/>
            </p:cNvSpPr>
            <p:nvPr/>
          </p:nvSpPr>
          <p:spPr bwMode="auto">
            <a:xfrm>
              <a:off x="4465" y="1258"/>
              <a:ext cx="287"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3200" smtClean="0">
                  <a:solidFill>
                    <a:srgbClr val="000000"/>
                  </a:solidFill>
                  <a:latin typeface="Arial" pitchFamily="34" charset="0"/>
                  <a:ea typeface="新細明體" pitchFamily="18" charset="-120"/>
                </a:rPr>
                <a:t>Y</a:t>
              </a:r>
            </a:p>
          </p:txBody>
        </p:sp>
        <p:sp>
          <p:nvSpPr>
            <p:cNvPr id="405510" name="Line 6"/>
            <p:cNvSpPr>
              <a:spLocks noChangeShapeType="1"/>
            </p:cNvSpPr>
            <p:nvPr/>
          </p:nvSpPr>
          <p:spPr bwMode="auto">
            <a:xfrm flipV="1">
              <a:off x="4800" y="1344"/>
              <a:ext cx="0" cy="24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5511" name="Text Box 7"/>
            <p:cNvSpPr txBox="1">
              <a:spLocks noChangeArrowheads="1"/>
            </p:cNvSpPr>
            <p:nvPr/>
          </p:nvSpPr>
          <p:spPr bwMode="auto">
            <a:xfrm>
              <a:off x="4896" y="1267"/>
              <a:ext cx="3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3200" smtClean="0">
                  <a:solidFill>
                    <a:srgbClr val="000000"/>
                  </a:solidFill>
                  <a:latin typeface="Times New Roman" pitchFamily="18" charset="0"/>
                  <a:ea typeface="新細明體" pitchFamily="18" charset="-120"/>
                </a:rPr>
                <a:t>24</a:t>
              </a:r>
            </a:p>
          </p:txBody>
        </p:sp>
        <p:sp>
          <p:nvSpPr>
            <p:cNvPr id="405512" name="Freeform 8"/>
            <p:cNvSpPr>
              <a:spLocks/>
            </p:cNvSpPr>
            <p:nvPr/>
          </p:nvSpPr>
          <p:spPr bwMode="auto">
            <a:xfrm>
              <a:off x="3438" y="1248"/>
              <a:ext cx="66" cy="237"/>
            </a:xfrm>
            <a:custGeom>
              <a:avLst/>
              <a:gdLst>
                <a:gd name="T0" fmla="*/ 0 w 102"/>
                <a:gd name="T1" fmla="*/ 0 h 234"/>
                <a:gd name="T2" fmla="*/ 81 w 102"/>
                <a:gd name="T3" fmla="*/ 51 h 234"/>
                <a:gd name="T4" fmla="*/ 71 w 102"/>
                <a:gd name="T5" fmla="*/ 203 h 234"/>
                <a:gd name="T6" fmla="*/ 30 w 102"/>
                <a:gd name="T7" fmla="*/ 234 h 234"/>
              </a:gdLst>
              <a:ahLst/>
              <a:cxnLst>
                <a:cxn ang="0">
                  <a:pos x="T0" y="T1"/>
                </a:cxn>
                <a:cxn ang="0">
                  <a:pos x="T2" y="T3"/>
                </a:cxn>
                <a:cxn ang="0">
                  <a:pos x="T4" y="T5"/>
                </a:cxn>
                <a:cxn ang="0">
                  <a:pos x="T6" y="T7"/>
                </a:cxn>
              </a:cxnLst>
              <a:rect l="0" t="0" r="r" b="b"/>
              <a:pathLst>
                <a:path w="102" h="234">
                  <a:moveTo>
                    <a:pt x="0" y="0"/>
                  </a:moveTo>
                  <a:cubicBezTo>
                    <a:pt x="43" y="11"/>
                    <a:pt x="52" y="20"/>
                    <a:pt x="81" y="51"/>
                  </a:cubicBezTo>
                  <a:cubicBezTo>
                    <a:pt x="96" y="95"/>
                    <a:pt x="102" y="165"/>
                    <a:pt x="71" y="203"/>
                  </a:cubicBezTo>
                  <a:cubicBezTo>
                    <a:pt x="60" y="216"/>
                    <a:pt x="42" y="221"/>
                    <a:pt x="30" y="234"/>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Tree>
    <p:extLst>
      <p:ext uri="{BB962C8B-B14F-4D97-AF65-F5344CB8AC3E}">
        <p14:creationId xmlns:p14="http://schemas.microsoft.com/office/powerpoint/2010/main" val="138999139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5507"/>
                                        </p:tgtEl>
                                        <p:attrNameLst>
                                          <p:attrName>style.visibility</p:attrName>
                                        </p:attrNameLst>
                                      </p:cBhvr>
                                      <p:to>
                                        <p:strVal val="visible"/>
                                      </p:to>
                                    </p:set>
                                    <p:animEffect transition="in" filter="wipe(left)">
                                      <p:cBhvr>
                                        <p:cTn id="7" dur="500"/>
                                        <p:tgtEl>
                                          <p:spTgt spid="405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0213D1C5-60C9-4631-906D-9A4F8E208A0D}" type="slidenum">
              <a:rPr lang="en-US" altLang="zh-TW">
                <a:solidFill>
                  <a:srgbClr val="000000"/>
                </a:solidFill>
              </a:rPr>
              <a:pPr/>
              <a:t>38</a:t>
            </a:fld>
            <a:endParaRPr lang="en-US" altLang="zh-TW">
              <a:solidFill>
                <a:srgbClr val="000000"/>
              </a:solidFill>
            </a:endParaRPr>
          </a:p>
        </p:txBody>
      </p:sp>
      <p:sp>
        <p:nvSpPr>
          <p:cNvPr id="406530" name="Text Box 2"/>
          <p:cNvSpPr txBox="1">
            <a:spLocks noChangeArrowheads="1"/>
          </p:cNvSpPr>
          <p:nvPr/>
        </p:nvSpPr>
        <p:spPr bwMode="auto">
          <a:xfrm>
            <a:off x="457200" y="1831975"/>
            <a:ext cx="8229600" cy="403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20000"/>
              </a:lnSpc>
            </a:pPr>
            <a:r>
              <a:rPr lang="zh-TW" altLang="en-US" sz="2400" smtClean="0">
                <a:solidFill>
                  <a:srgbClr val="000000"/>
                </a:solidFill>
                <a:latin typeface="Arial" pitchFamily="34" charset="0"/>
                <a:ea typeface="標楷體" pitchFamily="65" charset="-120"/>
              </a:rPr>
              <a:t>迴歸方程式中的各項係數大小代表該消費者的「</a:t>
            </a:r>
            <a:r>
              <a:rPr lang="zh-TW" altLang="en-US" sz="2400" b="1" smtClean="0">
                <a:solidFill>
                  <a:srgbClr val="FF0000"/>
                </a:solidFill>
                <a:latin typeface="Arial" pitchFamily="34" charset="0"/>
                <a:ea typeface="標楷體" pitchFamily="65" charset="-120"/>
              </a:rPr>
              <a:t>偏好結構</a:t>
            </a:r>
            <a:r>
              <a:rPr lang="zh-TW" altLang="en-US" sz="2400" smtClean="0">
                <a:solidFill>
                  <a:srgbClr val="000000"/>
                </a:solidFill>
                <a:latin typeface="Arial" pitchFamily="34" charset="0"/>
                <a:ea typeface="標楷體" pitchFamily="65" charset="-120"/>
              </a:rPr>
              <a:t>」</a:t>
            </a:r>
          </a:p>
          <a:p>
            <a:pPr algn="just">
              <a:lnSpc>
                <a:spcPct val="120000"/>
              </a:lnSpc>
            </a:pPr>
            <a:endParaRPr lang="zh-TW" altLang="en-US" sz="2400" smtClean="0">
              <a:solidFill>
                <a:srgbClr val="000000"/>
              </a:solidFill>
              <a:latin typeface="Arial" pitchFamily="34" charset="0"/>
              <a:ea typeface="標楷體" pitchFamily="65" charset="-120"/>
            </a:endParaRPr>
          </a:p>
          <a:p>
            <a:pPr algn="just">
              <a:lnSpc>
                <a:spcPct val="120000"/>
              </a:lnSpc>
            </a:pPr>
            <a:r>
              <a:rPr lang="zh-TW" altLang="en-US" sz="2400" smtClean="0">
                <a:solidFill>
                  <a:srgbClr val="000000"/>
                </a:solidFill>
                <a:latin typeface="Arial" pitchFamily="34" charset="0"/>
                <a:ea typeface="標楷體" pitchFamily="65" charset="-120"/>
              </a:rPr>
              <a:t>若以最簡單的產品形式為基準，則</a:t>
            </a:r>
          </a:p>
          <a:p>
            <a:pPr algn="just">
              <a:lnSpc>
                <a:spcPct val="120000"/>
              </a:lnSpc>
            </a:pPr>
            <a:endParaRPr lang="zh-TW" altLang="en-US" sz="2400" smtClean="0">
              <a:solidFill>
                <a:srgbClr val="000000"/>
              </a:solidFill>
              <a:latin typeface="Arial" pitchFamily="34" charset="0"/>
              <a:ea typeface="標楷體" pitchFamily="65" charset="-120"/>
            </a:endParaRPr>
          </a:p>
          <a:p>
            <a:pPr algn="just">
              <a:lnSpc>
                <a:spcPct val="120000"/>
              </a:lnSpc>
            </a:pPr>
            <a:r>
              <a:rPr lang="zh-TW" altLang="en-US" sz="2400" smtClean="0">
                <a:solidFill>
                  <a:srgbClr val="000000"/>
                </a:solidFill>
                <a:latin typeface="Arial" pitchFamily="34" charset="0"/>
                <a:ea typeface="標楷體" pitchFamily="65" charset="-120"/>
              </a:rPr>
              <a:t>當遙控距離增強為</a:t>
            </a:r>
            <a:r>
              <a:rPr lang="en-US" altLang="zh-TW" sz="2400" smtClean="0">
                <a:solidFill>
                  <a:srgbClr val="000000"/>
                </a:solidFill>
                <a:latin typeface="Arial" pitchFamily="34" charset="0"/>
                <a:ea typeface="標楷體" pitchFamily="65" charset="-120"/>
              </a:rPr>
              <a:t>30</a:t>
            </a:r>
            <a:r>
              <a:rPr lang="zh-TW" altLang="en-US" sz="2400" smtClean="0">
                <a:solidFill>
                  <a:srgbClr val="000000"/>
                </a:solidFill>
                <a:latin typeface="Arial" pitchFamily="34" charset="0"/>
                <a:ea typeface="標楷體" pitchFamily="65" charset="-120"/>
              </a:rPr>
              <a:t>公尺時，消費者的偏好會增強</a:t>
            </a:r>
            <a:r>
              <a:rPr lang="en-US" altLang="zh-TW" sz="2400" smtClean="0">
                <a:solidFill>
                  <a:srgbClr val="000000"/>
                </a:solidFill>
                <a:latin typeface="Arial" pitchFamily="34" charset="0"/>
                <a:ea typeface="標楷體" pitchFamily="65" charset="-120"/>
              </a:rPr>
              <a:t>24</a:t>
            </a:r>
            <a:r>
              <a:rPr lang="zh-TW" altLang="en-US" sz="2400" smtClean="0">
                <a:solidFill>
                  <a:srgbClr val="000000"/>
                </a:solidFill>
                <a:latin typeface="Arial" pitchFamily="34" charset="0"/>
                <a:ea typeface="標楷體" pitchFamily="65" charset="-120"/>
              </a:rPr>
              <a:t>分</a:t>
            </a:r>
          </a:p>
          <a:p>
            <a:pPr algn="just">
              <a:lnSpc>
                <a:spcPct val="120000"/>
              </a:lnSpc>
            </a:pPr>
            <a:r>
              <a:rPr lang="zh-TW" altLang="en-US" sz="2400" b="1" smtClean="0">
                <a:solidFill>
                  <a:srgbClr val="FF0000"/>
                </a:solidFill>
                <a:latin typeface="Arial" pitchFamily="34" charset="0"/>
                <a:ea typeface="標楷體" pitchFamily="65" charset="-120"/>
              </a:rPr>
              <a:t>當有警鈴裝置的功能時，消費者的偏好會增強</a:t>
            </a:r>
            <a:r>
              <a:rPr lang="en-US" altLang="zh-TW" sz="2400" b="1" smtClean="0">
                <a:solidFill>
                  <a:srgbClr val="FF0000"/>
                </a:solidFill>
                <a:latin typeface="Arial" pitchFamily="34" charset="0"/>
                <a:ea typeface="標楷體" pitchFamily="65" charset="-120"/>
              </a:rPr>
              <a:t>38</a:t>
            </a:r>
            <a:r>
              <a:rPr lang="zh-TW" altLang="en-US" sz="2400" b="1" smtClean="0">
                <a:solidFill>
                  <a:srgbClr val="FF0000"/>
                </a:solidFill>
                <a:latin typeface="Arial" pitchFamily="34" charset="0"/>
                <a:ea typeface="標楷體" pitchFamily="65" charset="-120"/>
              </a:rPr>
              <a:t>分</a:t>
            </a:r>
            <a:endParaRPr lang="zh-TW" altLang="en-US" sz="2400" b="1" smtClean="0">
              <a:solidFill>
                <a:srgbClr val="000000"/>
              </a:solidFill>
              <a:latin typeface="Arial" pitchFamily="34" charset="0"/>
              <a:ea typeface="標楷體" pitchFamily="65" charset="-120"/>
            </a:endParaRPr>
          </a:p>
          <a:p>
            <a:pPr algn="just">
              <a:lnSpc>
                <a:spcPct val="120000"/>
              </a:lnSpc>
            </a:pPr>
            <a:r>
              <a:rPr lang="zh-TW" altLang="en-US" sz="2400" smtClean="0">
                <a:solidFill>
                  <a:srgbClr val="000000"/>
                </a:solidFill>
                <a:latin typeface="Arial" pitchFamily="34" charset="0"/>
                <a:ea typeface="標楷體" pitchFamily="65" charset="-120"/>
              </a:rPr>
              <a:t>當有遙控行李箱開關的功能時，消費者的偏好會增強</a:t>
            </a:r>
            <a:r>
              <a:rPr lang="en-US" altLang="zh-TW" sz="2400" smtClean="0">
                <a:solidFill>
                  <a:srgbClr val="000000"/>
                </a:solidFill>
                <a:latin typeface="Arial" pitchFamily="34" charset="0"/>
                <a:ea typeface="標楷體" pitchFamily="65" charset="-120"/>
              </a:rPr>
              <a:t>22</a:t>
            </a:r>
            <a:r>
              <a:rPr lang="zh-TW" altLang="en-US" sz="2400" smtClean="0">
                <a:solidFill>
                  <a:srgbClr val="000000"/>
                </a:solidFill>
                <a:latin typeface="Arial" pitchFamily="34" charset="0"/>
                <a:ea typeface="標楷體" pitchFamily="65" charset="-120"/>
              </a:rPr>
              <a:t>分</a:t>
            </a:r>
          </a:p>
          <a:p>
            <a:pPr algn="just">
              <a:lnSpc>
                <a:spcPct val="120000"/>
              </a:lnSpc>
            </a:pPr>
            <a:r>
              <a:rPr lang="zh-TW" altLang="en-US" sz="2400" smtClean="0">
                <a:solidFill>
                  <a:srgbClr val="000000"/>
                </a:solidFill>
                <a:latin typeface="Arial" pitchFamily="34" charset="0"/>
                <a:ea typeface="標楷體" pitchFamily="65" charset="-120"/>
              </a:rPr>
              <a:t>當有遙控車門鎖的功能時，消費者的偏好會增強</a:t>
            </a:r>
            <a:r>
              <a:rPr lang="en-US" altLang="zh-TW" sz="2400" smtClean="0">
                <a:solidFill>
                  <a:srgbClr val="000000"/>
                </a:solidFill>
                <a:latin typeface="Arial" pitchFamily="34" charset="0"/>
                <a:ea typeface="標楷體" pitchFamily="65" charset="-120"/>
              </a:rPr>
              <a:t>30</a:t>
            </a:r>
            <a:r>
              <a:rPr lang="zh-TW" altLang="en-US" sz="2400" smtClean="0">
                <a:solidFill>
                  <a:srgbClr val="000000"/>
                </a:solidFill>
                <a:latin typeface="Arial" pitchFamily="34" charset="0"/>
                <a:ea typeface="標楷體" pitchFamily="65" charset="-120"/>
              </a:rPr>
              <a:t>分</a:t>
            </a:r>
          </a:p>
          <a:p>
            <a:pPr>
              <a:lnSpc>
                <a:spcPct val="120000"/>
              </a:lnSpc>
            </a:pPr>
            <a:r>
              <a:rPr lang="zh-TW" altLang="en-US" sz="2400" smtClean="0">
                <a:solidFill>
                  <a:srgbClr val="000000"/>
                </a:solidFill>
                <a:latin typeface="Arial" pitchFamily="34" charset="0"/>
                <a:ea typeface="標楷體" pitchFamily="65" charset="-120"/>
              </a:rPr>
              <a:t>當價格增加到</a:t>
            </a:r>
            <a:r>
              <a:rPr lang="en-US" altLang="zh-TW" sz="2400" smtClean="0">
                <a:solidFill>
                  <a:srgbClr val="000000"/>
                </a:solidFill>
                <a:latin typeface="Arial" pitchFamily="34" charset="0"/>
                <a:ea typeface="標楷體" pitchFamily="65" charset="-120"/>
              </a:rPr>
              <a:t>150</a:t>
            </a:r>
            <a:r>
              <a:rPr lang="zh-TW" altLang="en-US" sz="2400" smtClean="0">
                <a:solidFill>
                  <a:srgbClr val="000000"/>
                </a:solidFill>
                <a:latin typeface="Arial" pitchFamily="34" charset="0"/>
                <a:ea typeface="標楷體" pitchFamily="65" charset="-120"/>
              </a:rPr>
              <a:t>元時，消費者的偏好會降低</a:t>
            </a:r>
            <a:r>
              <a:rPr lang="en-US" altLang="zh-TW" sz="2400" smtClean="0">
                <a:solidFill>
                  <a:srgbClr val="000000"/>
                </a:solidFill>
                <a:latin typeface="Arial" pitchFamily="34" charset="0"/>
                <a:ea typeface="標楷體" pitchFamily="65" charset="-120"/>
              </a:rPr>
              <a:t>48.5</a:t>
            </a:r>
            <a:r>
              <a:rPr lang="zh-TW" altLang="en-US" sz="2400" smtClean="0">
                <a:solidFill>
                  <a:srgbClr val="000000"/>
                </a:solidFill>
                <a:latin typeface="Arial" pitchFamily="34" charset="0"/>
                <a:ea typeface="標楷體" pitchFamily="65" charset="-120"/>
              </a:rPr>
              <a:t>分</a:t>
            </a:r>
          </a:p>
        </p:txBody>
      </p:sp>
      <p:sp>
        <p:nvSpPr>
          <p:cNvPr id="406531" name="Text Box 3"/>
          <p:cNvSpPr txBox="1">
            <a:spLocks noChangeArrowheads="1"/>
          </p:cNvSpPr>
          <p:nvPr/>
        </p:nvSpPr>
        <p:spPr bwMode="auto">
          <a:xfrm>
            <a:off x="304800" y="7620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2800" b="1" smtClean="0">
                <a:solidFill>
                  <a:srgbClr val="FF0000"/>
                </a:solidFill>
                <a:effectLst>
                  <a:outerShdw blurRad="38100" dist="38100" dir="2700000" algn="tl">
                    <a:srgbClr val="000000"/>
                  </a:outerShdw>
                </a:effectLst>
                <a:latin typeface="Arial" pitchFamily="34" charset="0"/>
                <a:ea typeface="標楷體" pitchFamily="65" charset="-120"/>
              </a:rPr>
              <a:t>Y = 116 + 24*X1 + 38*X2 + 22*X3 + 30*X4 - 0.97*X5</a:t>
            </a:r>
          </a:p>
        </p:txBody>
      </p:sp>
    </p:spTree>
    <p:extLst>
      <p:ext uri="{BB962C8B-B14F-4D97-AF65-F5344CB8AC3E}">
        <p14:creationId xmlns:p14="http://schemas.microsoft.com/office/powerpoint/2010/main" val="2950544524"/>
      </p:ext>
    </p:extLst>
  </p:cSld>
  <p:clrMapOvr>
    <a:masterClrMapping/>
  </p:clrMapOvr>
  <p:transition spd="slow">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11" name="投影片編號版面配置區 3"/>
          <p:cNvSpPr>
            <a:spLocks noGrp="1"/>
          </p:cNvSpPr>
          <p:nvPr>
            <p:ph type="sldNum" sz="quarter" idx="12"/>
          </p:nvPr>
        </p:nvSpPr>
        <p:spPr/>
        <p:txBody>
          <a:bodyPr/>
          <a:lstStyle/>
          <a:p>
            <a:fld id="{5A510458-E3AD-4BB5-823C-173CB8D15584}" type="slidenum">
              <a:rPr lang="en-US" altLang="zh-TW">
                <a:solidFill>
                  <a:srgbClr val="000000"/>
                </a:solidFill>
              </a:rPr>
              <a:pPr/>
              <a:t>39</a:t>
            </a:fld>
            <a:endParaRPr lang="en-US" altLang="zh-TW">
              <a:solidFill>
                <a:srgbClr val="000000"/>
              </a:solidFill>
            </a:endParaRPr>
          </a:p>
        </p:txBody>
      </p:sp>
      <p:sp>
        <p:nvSpPr>
          <p:cNvPr id="407554" name="Text Box 2"/>
          <p:cNvSpPr txBox="1">
            <a:spLocks noChangeArrowheads="1"/>
          </p:cNvSpPr>
          <p:nvPr/>
        </p:nvSpPr>
        <p:spPr bwMode="auto">
          <a:xfrm>
            <a:off x="762000" y="152400"/>
            <a:ext cx="746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smtClean="0">
                <a:solidFill>
                  <a:srgbClr val="CCCCFF"/>
                </a:solidFill>
                <a:latin typeface="Arial" pitchFamily="34" charset="0"/>
                <a:ea typeface="新細明體" pitchFamily="18" charset="-120"/>
              </a:rPr>
              <a:t>路人甲的偏好結構：</a:t>
            </a:r>
            <a:endParaRPr lang="zh-TW" altLang="en-US" sz="2400" b="1" smtClean="0">
              <a:solidFill>
                <a:srgbClr val="CCCCFF"/>
              </a:solidFill>
              <a:latin typeface="Arial" pitchFamily="34" charset="0"/>
              <a:ea typeface="標楷體" pitchFamily="65" charset="-120"/>
            </a:endParaRPr>
          </a:p>
          <a:p>
            <a:pPr>
              <a:spcBef>
                <a:spcPct val="50000"/>
              </a:spcBef>
            </a:pPr>
            <a:r>
              <a:rPr lang="en-US" altLang="zh-TW" sz="2400" b="1" smtClean="0">
                <a:solidFill>
                  <a:srgbClr val="CCCCFF"/>
                </a:solidFill>
                <a:latin typeface="Arial" pitchFamily="34" charset="0"/>
                <a:ea typeface="標楷體" pitchFamily="65" charset="-120"/>
              </a:rPr>
              <a:t>Y = 116 + 24*X1 + 38*X2 + 22*X3 + 30*X4 </a:t>
            </a:r>
            <a:r>
              <a:rPr lang="en-US" altLang="zh-TW" sz="2400" b="1" smtClean="0">
                <a:solidFill>
                  <a:srgbClr val="FFFF00"/>
                </a:solidFill>
                <a:latin typeface="Arial" pitchFamily="34" charset="0"/>
                <a:ea typeface="標楷體" pitchFamily="65" charset="-120"/>
              </a:rPr>
              <a:t>- 0.97</a:t>
            </a:r>
            <a:r>
              <a:rPr lang="en-US" altLang="zh-TW" sz="2400" b="1" smtClean="0">
                <a:solidFill>
                  <a:srgbClr val="CCCCFF"/>
                </a:solidFill>
                <a:latin typeface="Arial" pitchFamily="34" charset="0"/>
                <a:ea typeface="標楷體" pitchFamily="65" charset="-120"/>
              </a:rPr>
              <a:t>*X5</a:t>
            </a:r>
          </a:p>
          <a:p>
            <a:pPr>
              <a:spcBef>
                <a:spcPct val="50000"/>
              </a:spcBef>
            </a:pPr>
            <a:r>
              <a:rPr lang="zh-TW" altLang="en-US" sz="2400" b="1" smtClean="0">
                <a:solidFill>
                  <a:srgbClr val="CCCCFF"/>
                </a:solidFill>
                <a:latin typeface="Arial" pitchFamily="34" charset="0"/>
                <a:ea typeface="標楷體" pitchFamily="65" charset="-120"/>
              </a:rPr>
              <a:t>當價格從</a:t>
            </a:r>
            <a:r>
              <a:rPr lang="en-US" altLang="zh-TW" sz="2400" b="1" smtClean="0">
                <a:solidFill>
                  <a:srgbClr val="CCCCFF"/>
                </a:solidFill>
                <a:latin typeface="Arial" pitchFamily="34" charset="0"/>
                <a:ea typeface="標楷體" pitchFamily="65" charset="-120"/>
              </a:rPr>
              <a:t>100</a:t>
            </a:r>
            <a:r>
              <a:rPr lang="zh-TW" altLang="en-US" sz="2400" b="1" smtClean="0">
                <a:solidFill>
                  <a:srgbClr val="CCCCFF"/>
                </a:solidFill>
                <a:latin typeface="Arial" pitchFamily="34" charset="0"/>
                <a:ea typeface="標楷體" pitchFamily="65" charset="-120"/>
              </a:rPr>
              <a:t>增加為</a:t>
            </a:r>
            <a:r>
              <a:rPr lang="en-US" altLang="zh-TW" sz="2400" b="1" smtClean="0">
                <a:solidFill>
                  <a:srgbClr val="CCCCFF"/>
                </a:solidFill>
                <a:latin typeface="Arial" pitchFamily="34" charset="0"/>
                <a:ea typeface="標楷體" pitchFamily="65" charset="-120"/>
              </a:rPr>
              <a:t>175</a:t>
            </a:r>
            <a:r>
              <a:rPr lang="zh-TW" altLang="en-US" sz="2400" b="1" smtClean="0">
                <a:solidFill>
                  <a:srgbClr val="CCCCFF"/>
                </a:solidFill>
                <a:latin typeface="Arial" pitchFamily="34" charset="0"/>
                <a:ea typeface="標楷體" pitchFamily="65" charset="-120"/>
              </a:rPr>
              <a:t>元時，這位老兄的偏好（</a:t>
            </a:r>
            <a:r>
              <a:rPr lang="en-US" altLang="zh-TW" sz="2400" b="1" smtClean="0">
                <a:solidFill>
                  <a:srgbClr val="CCCCFF"/>
                </a:solidFill>
                <a:latin typeface="Arial" pitchFamily="34" charset="0"/>
                <a:ea typeface="標楷體" pitchFamily="65" charset="-120"/>
              </a:rPr>
              <a:t>Y</a:t>
            </a:r>
            <a:r>
              <a:rPr lang="zh-TW" altLang="en-US" sz="2400" b="1" smtClean="0">
                <a:solidFill>
                  <a:srgbClr val="CCCCFF"/>
                </a:solidFill>
                <a:latin typeface="Arial" pitchFamily="34" charset="0"/>
                <a:ea typeface="標楷體" pitchFamily="65" charset="-120"/>
              </a:rPr>
              <a:t>）就會</a:t>
            </a:r>
            <a:r>
              <a:rPr lang="zh-TW" altLang="en-US" sz="2400" b="1" smtClean="0">
                <a:solidFill>
                  <a:srgbClr val="CCCC00"/>
                </a:solidFill>
                <a:latin typeface="Arial" pitchFamily="34" charset="0"/>
                <a:ea typeface="標楷體" pitchFamily="65" charset="-120"/>
              </a:rPr>
              <a:t>大幅</a:t>
            </a:r>
            <a:r>
              <a:rPr lang="zh-TW" altLang="en-US" sz="2400" b="1" smtClean="0">
                <a:solidFill>
                  <a:srgbClr val="CCCCFF"/>
                </a:solidFill>
                <a:latin typeface="Arial" pitchFamily="34" charset="0"/>
                <a:ea typeface="標楷體" pitchFamily="65" charset="-120"/>
              </a:rPr>
              <a:t>降低 </a:t>
            </a:r>
            <a:r>
              <a:rPr lang="en-US" altLang="zh-TW" sz="2400" b="1" smtClean="0">
                <a:solidFill>
                  <a:srgbClr val="CCCCFF"/>
                </a:solidFill>
                <a:latin typeface="Arial" pitchFamily="34" charset="0"/>
                <a:ea typeface="標楷體" pitchFamily="65" charset="-120"/>
              </a:rPr>
              <a:t>75*(-0.97)=72.75</a:t>
            </a:r>
            <a:r>
              <a:rPr lang="zh-TW" altLang="en-US" sz="2400" b="1" smtClean="0">
                <a:solidFill>
                  <a:srgbClr val="CCCCFF"/>
                </a:solidFill>
                <a:latin typeface="Arial" pitchFamily="34" charset="0"/>
                <a:ea typeface="標楷體" pitchFamily="65" charset="-120"/>
              </a:rPr>
              <a:t>分。</a:t>
            </a:r>
          </a:p>
        </p:txBody>
      </p:sp>
      <p:sp>
        <p:nvSpPr>
          <p:cNvPr id="407555" name="Text Box 3"/>
          <p:cNvSpPr txBox="1">
            <a:spLocks noChangeArrowheads="1"/>
          </p:cNvSpPr>
          <p:nvPr/>
        </p:nvSpPr>
        <p:spPr bwMode="auto">
          <a:xfrm>
            <a:off x="762000" y="2438400"/>
            <a:ext cx="746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smtClean="0">
                <a:solidFill>
                  <a:srgbClr val="CCCCFF"/>
                </a:solidFill>
                <a:latin typeface="Arial" pitchFamily="34" charset="0"/>
                <a:ea typeface="新細明體" pitchFamily="18" charset="-120"/>
              </a:rPr>
              <a:t>路人乙的偏好結構：</a:t>
            </a:r>
            <a:endParaRPr lang="zh-TW" altLang="en-US" sz="2400" b="1" smtClean="0">
              <a:solidFill>
                <a:srgbClr val="CCCCFF"/>
              </a:solidFill>
              <a:latin typeface="Arial" pitchFamily="34" charset="0"/>
              <a:ea typeface="標楷體" pitchFamily="65" charset="-120"/>
            </a:endParaRPr>
          </a:p>
          <a:p>
            <a:pPr>
              <a:spcBef>
                <a:spcPct val="50000"/>
              </a:spcBef>
            </a:pPr>
            <a:r>
              <a:rPr lang="en-US" altLang="zh-TW" sz="2400" b="1" smtClean="0">
                <a:solidFill>
                  <a:srgbClr val="CCCCFF"/>
                </a:solidFill>
                <a:latin typeface="Arial" pitchFamily="34" charset="0"/>
                <a:ea typeface="標楷體" pitchFamily="65" charset="-120"/>
              </a:rPr>
              <a:t>Y = 116 + 24*X1 + 38*X2 + 22*X3 + 30*X4 </a:t>
            </a:r>
            <a:r>
              <a:rPr lang="en-US" altLang="zh-TW" sz="2400" b="1" smtClean="0">
                <a:solidFill>
                  <a:srgbClr val="FFFF00"/>
                </a:solidFill>
                <a:latin typeface="Arial" pitchFamily="34" charset="0"/>
                <a:ea typeface="標楷體" pitchFamily="65" charset="-120"/>
              </a:rPr>
              <a:t>- 0.07</a:t>
            </a:r>
            <a:r>
              <a:rPr lang="en-US" altLang="zh-TW" sz="2400" b="1" smtClean="0">
                <a:solidFill>
                  <a:srgbClr val="CCCCFF"/>
                </a:solidFill>
                <a:latin typeface="Arial" pitchFamily="34" charset="0"/>
                <a:ea typeface="標楷體" pitchFamily="65" charset="-120"/>
              </a:rPr>
              <a:t>*X5</a:t>
            </a:r>
          </a:p>
          <a:p>
            <a:pPr>
              <a:spcBef>
                <a:spcPct val="50000"/>
              </a:spcBef>
            </a:pPr>
            <a:r>
              <a:rPr lang="zh-TW" altLang="en-US" sz="2400" b="1" smtClean="0">
                <a:solidFill>
                  <a:srgbClr val="CCCCFF"/>
                </a:solidFill>
                <a:latin typeface="Arial" pitchFamily="34" charset="0"/>
                <a:ea typeface="標楷體" pitchFamily="65" charset="-120"/>
              </a:rPr>
              <a:t>當價格從</a:t>
            </a:r>
            <a:r>
              <a:rPr lang="en-US" altLang="zh-TW" sz="2400" b="1" smtClean="0">
                <a:solidFill>
                  <a:srgbClr val="CCCCFF"/>
                </a:solidFill>
                <a:latin typeface="Arial" pitchFamily="34" charset="0"/>
                <a:ea typeface="標楷體" pitchFamily="65" charset="-120"/>
              </a:rPr>
              <a:t>100</a:t>
            </a:r>
            <a:r>
              <a:rPr lang="zh-TW" altLang="en-US" sz="2400" b="1" smtClean="0">
                <a:solidFill>
                  <a:srgbClr val="CCCCFF"/>
                </a:solidFill>
                <a:latin typeface="Arial" pitchFamily="34" charset="0"/>
                <a:ea typeface="標楷體" pitchFamily="65" charset="-120"/>
              </a:rPr>
              <a:t>增加為</a:t>
            </a:r>
            <a:r>
              <a:rPr lang="en-US" altLang="zh-TW" sz="2400" b="1" smtClean="0">
                <a:solidFill>
                  <a:srgbClr val="CCCCFF"/>
                </a:solidFill>
                <a:latin typeface="Arial" pitchFamily="34" charset="0"/>
                <a:ea typeface="標楷體" pitchFamily="65" charset="-120"/>
              </a:rPr>
              <a:t>175</a:t>
            </a:r>
            <a:r>
              <a:rPr lang="zh-TW" altLang="en-US" sz="2400" b="1" smtClean="0">
                <a:solidFill>
                  <a:srgbClr val="CCCCFF"/>
                </a:solidFill>
                <a:latin typeface="Arial" pitchFamily="34" charset="0"/>
                <a:ea typeface="標楷體" pitchFamily="65" charset="-120"/>
              </a:rPr>
              <a:t>元時，這位老弟兄的偏好（</a:t>
            </a:r>
            <a:r>
              <a:rPr lang="en-US" altLang="zh-TW" sz="2400" b="1" smtClean="0">
                <a:solidFill>
                  <a:srgbClr val="CCCCFF"/>
                </a:solidFill>
                <a:latin typeface="Arial" pitchFamily="34" charset="0"/>
                <a:ea typeface="標楷體" pitchFamily="65" charset="-120"/>
              </a:rPr>
              <a:t>Y</a:t>
            </a:r>
            <a:r>
              <a:rPr lang="zh-TW" altLang="en-US" sz="2400" b="1" smtClean="0">
                <a:solidFill>
                  <a:srgbClr val="CCCCFF"/>
                </a:solidFill>
                <a:latin typeface="Arial" pitchFamily="34" charset="0"/>
                <a:ea typeface="標楷體" pitchFamily="65" charset="-120"/>
              </a:rPr>
              <a:t>）就只會</a:t>
            </a:r>
            <a:r>
              <a:rPr lang="zh-TW" altLang="en-US" sz="2400" b="1" smtClean="0">
                <a:solidFill>
                  <a:srgbClr val="CCCC00"/>
                </a:solidFill>
                <a:latin typeface="Arial" pitchFamily="34" charset="0"/>
                <a:ea typeface="標楷體" pitchFamily="65" charset="-120"/>
              </a:rPr>
              <a:t>微幅</a:t>
            </a:r>
            <a:r>
              <a:rPr lang="zh-TW" altLang="en-US" sz="2400" b="1" smtClean="0">
                <a:solidFill>
                  <a:srgbClr val="CCCCFF"/>
                </a:solidFill>
                <a:latin typeface="Arial" pitchFamily="34" charset="0"/>
                <a:ea typeface="標楷體" pitchFamily="65" charset="-120"/>
              </a:rPr>
              <a:t>降低 </a:t>
            </a:r>
            <a:r>
              <a:rPr lang="en-US" altLang="zh-TW" sz="2400" b="1" smtClean="0">
                <a:solidFill>
                  <a:srgbClr val="CCCCFF"/>
                </a:solidFill>
                <a:latin typeface="Arial" pitchFamily="34" charset="0"/>
                <a:ea typeface="標楷體" pitchFamily="65" charset="-120"/>
              </a:rPr>
              <a:t>75*(-0.07)=5.25</a:t>
            </a:r>
            <a:r>
              <a:rPr lang="zh-TW" altLang="en-US" sz="2400" b="1" smtClean="0">
                <a:solidFill>
                  <a:srgbClr val="CCCCFF"/>
                </a:solidFill>
                <a:latin typeface="Arial" pitchFamily="34" charset="0"/>
                <a:ea typeface="標楷體" pitchFamily="65" charset="-120"/>
              </a:rPr>
              <a:t>分。</a:t>
            </a:r>
          </a:p>
        </p:txBody>
      </p:sp>
      <p:sp>
        <p:nvSpPr>
          <p:cNvPr id="407556" name="Text Box 4"/>
          <p:cNvSpPr txBox="1">
            <a:spLocks noChangeArrowheads="1"/>
          </p:cNvSpPr>
          <p:nvPr/>
        </p:nvSpPr>
        <p:spPr bwMode="auto">
          <a:xfrm>
            <a:off x="762000" y="4787900"/>
            <a:ext cx="74676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TW" altLang="en-US" sz="2400" b="1" smtClean="0">
                <a:solidFill>
                  <a:srgbClr val="CCCCFF"/>
                </a:solidFill>
                <a:latin typeface="Arial" pitchFamily="34" charset="0"/>
                <a:ea typeface="新細明體" pitchFamily="18" charset="-120"/>
              </a:rPr>
              <a:t>路人丙的偏好結構：</a:t>
            </a:r>
            <a:endParaRPr lang="zh-TW" altLang="en-US" sz="2400" b="1" smtClean="0">
              <a:solidFill>
                <a:srgbClr val="CCCCFF"/>
              </a:solidFill>
              <a:latin typeface="Arial" pitchFamily="34" charset="0"/>
              <a:ea typeface="標楷體" pitchFamily="65" charset="-120"/>
            </a:endParaRPr>
          </a:p>
          <a:p>
            <a:pPr>
              <a:spcBef>
                <a:spcPct val="50000"/>
              </a:spcBef>
            </a:pPr>
            <a:r>
              <a:rPr lang="en-US" altLang="zh-TW" sz="2400" b="1" smtClean="0">
                <a:solidFill>
                  <a:srgbClr val="CCCCFF"/>
                </a:solidFill>
                <a:latin typeface="Arial" pitchFamily="34" charset="0"/>
                <a:ea typeface="標楷體" pitchFamily="65" charset="-120"/>
              </a:rPr>
              <a:t>Y = 116 + 24*X1 + 38*X2 + 22*X3 + 30*X4 </a:t>
            </a:r>
            <a:r>
              <a:rPr lang="en-US" altLang="zh-TW" sz="2400" b="1" smtClean="0">
                <a:solidFill>
                  <a:srgbClr val="FFFF00"/>
                </a:solidFill>
                <a:latin typeface="Arial" pitchFamily="34" charset="0"/>
                <a:ea typeface="標楷體" pitchFamily="65" charset="-120"/>
              </a:rPr>
              <a:t>- 2.97</a:t>
            </a:r>
            <a:r>
              <a:rPr lang="en-US" altLang="zh-TW" sz="2400" b="1" smtClean="0">
                <a:solidFill>
                  <a:srgbClr val="CCCCFF"/>
                </a:solidFill>
                <a:latin typeface="Arial" pitchFamily="34" charset="0"/>
                <a:ea typeface="標楷體" pitchFamily="65" charset="-120"/>
              </a:rPr>
              <a:t>*X5</a:t>
            </a:r>
          </a:p>
          <a:p>
            <a:pPr>
              <a:spcBef>
                <a:spcPct val="50000"/>
              </a:spcBef>
            </a:pPr>
            <a:r>
              <a:rPr lang="zh-TW" altLang="en-US" sz="2400" b="1" smtClean="0">
                <a:solidFill>
                  <a:srgbClr val="CCCCFF"/>
                </a:solidFill>
                <a:latin typeface="Arial" pitchFamily="34" charset="0"/>
                <a:ea typeface="標楷體" pitchFamily="65" charset="-120"/>
              </a:rPr>
              <a:t>當價格從</a:t>
            </a:r>
            <a:r>
              <a:rPr lang="en-US" altLang="zh-TW" sz="2400" b="1" smtClean="0">
                <a:solidFill>
                  <a:srgbClr val="CCCCFF"/>
                </a:solidFill>
                <a:latin typeface="Arial" pitchFamily="34" charset="0"/>
                <a:ea typeface="標楷體" pitchFamily="65" charset="-120"/>
              </a:rPr>
              <a:t>100</a:t>
            </a:r>
            <a:r>
              <a:rPr lang="zh-TW" altLang="en-US" sz="2400" b="1" smtClean="0">
                <a:solidFill>
                  <a:srgbClr val="CCCCFF"/>
                </a:solidFill>
                <a:latin typeface="Arial" pitchFamily="34" charset="0"/>
                <a:ea typeface="標楷體" pitchFamily="65" charset="-120"/>
              </a:rPr>
              <a:t>增加為</a:t>
            </a:r>
            <a:r>
              <a:rPr lang="en-US" altLang="zh-TW" sz="2400" b="1" smtClean="0">
                <a:solidFill>
                  <a:srgbClr val="CCCCFF"/>
                </a:solidFill>
                <a:latin typeface="Arial" pitchFamily="34" charset="0"/>
                <a:ea typeface="標楷體" pitchFamily="65" charset="-120"/>
              </a:rPr>
              <a:t>175</a:t>
            </a:r>
            <a:r>
              <a:rPr lang="zh-TW" altLang="en-US" sz="2400" b="1" smtClean="0">
                <a:solidFill>
                  <a:srgbClr val="CCCCFF"/>
                </a:solidFill>
                <a:latin typeface="Arial" pitchFamily="34" charset="0"/>
                <a:ea typeface="標楷體" pitchFamily="65" charset="-120"/>
              </a:rPr>
              <a:t>元時，這位老姐的偏好（</a:t>
            </a:r>
            <a:r>
              <a:rPr lang="en-US" altLang="zh-TW" sz="2400" b="1" smtClean="0">
                <a:solidFill>
                  <a:srgbClr val="CCCCFF"/>
                </a:solidFill>
                <a:latin typeface="Arial" pitchFamily="34" charset="0"/>
                <a:ea typeface="標楷體" pitchFamily="65" charset="-120"/>
              </a:rPr>
              <a:t>Y</a:t>
            </a:r>
            <a:r>
              <a:rPr lang="zh-TW" altLang="en-US" sz="2400" b="1" smtClean="0">
                <a:solidFill>
                  <a:srgbClr val="CCCCFF"/>
                </a:solidFill>
                <a:latin typeface="Arial" pitchFamily="34" charset="0"/>
                <a:ea typeface="標楷體" pitchFamily="65" charset="-120"/>
              </a:rPr>
              <a:t>）就只會</a:t>
            </a:r>
            <a:r>
              <a:rPr lang="zh-TW" altLang="en-US" sz="2400" b="1" smtClean="0">
                <a:solidFill>
                  <a:srgbClr val="CCCC00"/>
                </a:solidFill>
                <a:latin typeface="Arial" pitchFamily="34" charset="0"/>
                <a:ea typeface="標楷體" pitchFamily="65" charset="-120"/>
              </a:rPr>
              <a:t>巨幅</a:t>
            </a:r>
            <a:r>
              <a:rPr lang="zh-TW" altLang="en-US" sz="2400" b="1" smtClean="0">
                <a:solidFill>
                  <a:srgbClr val="CCCCFF"/>
                </a:solidFill>
                <a:latin typeface="Arial" pitchFamily="34" charset="0"/>
                <a:ea typeface="標楷體" pitchFamily="65" charset="-120"/>
              </a:rPr>
              <a:t>降低 </a:t>
            </a:r>
            <a:r>
              <a:rPr lang="en-US" altLang="zh-TW" sz="2400" b="1" smtClean="0">
                <a:solidFill>
                  <a:srgbClr val="CCCCFF"/>
                </a:solidFill>
                <a:latin typeface="Arial" pitchFamily="34" charset="0"/>
                <a:ea typeface="標楷體" pitchFamily="65" charset="-120"/>
              </a:rPr>
              <a:t>75*(-2.97)=222.75</a:t>
            </a:r>
            <a:r>
              <a:rPr lang="zh-TW" altLang="en-US" sz="2400" b="1" smtClean="0">
                <a:solidFill>
                  <a:srgbClr val="CCCCFF"/>
                </a:solidFill>
                <a:latin typeface="Arial" pitchFamily="34" charset="0"/>
                <a:ea typeface="標楷體" pitchFamily="65" charset="-120"/>
              </a:rPr>
              <a:t>分。</a:t>
            </a:r>
          </a:p>
        </p:txBody>
      </p:sp>
      <p:sp>
        <p:nvSpPr>
          <p:cNvPr id="407557" name="Line 5"/>
          <p:cNvSpPr>
            <a:spLocks noChangeShapeType="1"/>
          </p:cNvSpPr>
          <p:nvPr/>
        </p:nvSpPr>
        <p:spPr bwMode="auto">
          <a:xfrm>
            <a:off x="304800" y="2286000"/>
            <a:ext cx="8458200" cy="0"/>
          </a:xfrm>
          <a:prstGeom prst="line">
            <a:avLst/>
          </a:prstGeom>
          <a:noFill/>
          <a:ln w="3810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7558" name="Line 6"/>
          <p:cNvSpPr>
            <a:spLocks noChangeShapeType="1"/>
          </p:cNvSpPr>
          <p:nvPr/>
        </p:nvSpPr>
        <p:spPr bwMode="auto">
          <a:xfrm>
            <a:off x="304800" y="4619625"/>
            <a:ext cx="8458200" cy="0"/>
          </a:xfrm>
          <a:prstGeom prst="line">
            <a:avLst/>
          </a:prstGeom>
          <a:noFill/>
          <a:ln w="38100">
            <a:solidFill>
              <a:srgbClr val="FF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7559" name="Text Box 7"/>
          <p:cNvSpPr txBox="1">
            <a:spLocks noChangeArrowheads="1"/>
          </p:cNvSpPr>
          <p:nvPr/>
        </p:nvSpPr>
        <p:spPr bwMode="auto">
          <a:xfrm>
            <a:off x="6075363" y="42863"/>
            <a:ext cx="1717675"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2400" smtClean="0">
                <a:solidFill>
                  <a:srgbClr val="FFFFCC"/>
                </a:solidFill>
                <a:latin typeface="Times New Roman" pitchFamily="18" charset="0"/>
                <a:ea typeface="新細明體" pitchFamily="18" charset="-120"/>
              </a:rPr>
              <a:t>價格敏感度</a:t>
            </a:r>
          </a:p>
        </p:txBody>
      </p:sp>
      <p:sp>
        <p:nvSpPr>
          <p:cNvPr id="407560" name="Freeform 8"/>
          <p:cNvSpPr>
            <a:spLocks/>
          </p:cNvSpPr>
          <p:nvPr/>
        </p:nvSpPr>
        <p:spPr bwMode="auto">
          <a:xfrm>
            <a:off x="7042150" y="246063"/>
            <a:ext cx="1081088" cy="569912"/>
          </a:xfrm>
          <a:custGeom>
            <a:avLst/>
            <a:gdLst>
              <a:gd name="T0" fmla="*/ 460 w 681"/>
              <a:gd name="T1" fmla="*/ 27 h 359"/>
              <a:gd name="T2" fmla="*/ 588 w 681"/>
              <a:gd name="T3" fmla="*/ 27 h 359"/>
              <a:gd name="T4" fmla="*/ 642 w 681"/>
              <a:gd name="T5" fmla="*/ 81 h 359"/>
              <a:gd name="T6" fmla="*/ 513 w 681"/>
              <a:gd name="T7" fmla="*/ 263 h 359"/>
              <a:gd name="T8" fmla="*/ 31 w 681"/>
              <a:gd name="T9" fmla="*/ 274 h 359"/>
              <a:gd name="T10" fmla="*/ 10 w 681"/>
              <a:gd name="T11" fmla="*/ 359 h 359"/>
            </a:gdLst>
            <a:ahLst/>
            <a:cxnLst>
              <a:cxn ang="0">
                <a:pos x="T0" y="T1"/>
              </a:cxn>
              <a:cxn ang="0">
                <a:pos x="T2" y="T3"/>
              </a:cxn>
              <a:cxn ang="0">
                <a:pos x="T4" y="T5"/>
              </a:cxn>
              <a:cxn ang="0">
                <a:pos x="T6" y="T7"/>
              </a:cxn>
              <a:cxn ang="0">
                <a:pos x="T8" y="T9"/>
              </a:cxn>
              <a:cxn ang="0">
                <a:pos x="T10" y="T11"/>
              </a:cxn>
            </a:cxnLst>
            <a:rect l="0" t="0" r="r" b="b"/>
            <a:pathLst>
              <a:path w="681" h="359">
                <a:moveTo>
                  <a:pt x="460" y="27"/>
                </a:moveTo>
                <a:cubicBezTo>
                  <a:pt x="507" y="11"/>
                  <a:pt x="525" y="0"/>
                  <a:pt x="588" y="27"/>
                </a:cubicBezTo>
                <a:cubicBezTo>
                  <a:pt x="611" y="37"/>
                  <a:pt x="642" y="81"/>
                  <a:pt x="642" y="81"/>
                </a:cubicBezTo>
                <a:cubicBezTo>
                  <a:pt x="681" y="193"/>
                  <a:pt x="603" y="233"/>
                  <a:pt x="513" y="263"/>
                </a:cubicBezTo>
                <a:cubicBezTo>
                  <a:pt x="361" y="315"/>
                  <a:pt x="192" y="270"/>
                  <a:pt x="31" y="274"/>
                </a:cubicBezTo>
                <a:cubicBezTo>
                  <a:pt x="0" y="321"/>
                  <a:pt x="10" y="293"/>
                  <a:pt x="10" y="359"/>
                </a:cubicBezTo>
              </a:path>
            </a:pathLst>
          </a:custGeom>
          <a:noFill/>
          <a:ln w="19050" cap="flat" cmpd="sng">
            <a:solidFill>
              <a:schemeClr val="bg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2300698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solidFill>
                  <a:srgbClr val="FF0000"/>
                </a:solidFill>
                <a:latin typeface="+mj-lt"/>
              </a:rPr>
              <a:t>定位</a:t>
            </a:r>
            <a:r>
              <a:rPr lang="zh-TW" altLang="en-US" sz="2400" b="1" dirty="0" smtClean="0">
                <a:solidFill>
                  <a:srgbClr val="FF0000"/>
                </a:solidFill>
                <a:latin typeface="+mj-lt"/>
              </a:rPr>
              <a:t>基礎</a:t>
            </a:r>
            <a:endParaRPr lang="en-US" altLang="zh-TW" sz="2400" b="1" dirty="0" smtClean="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建立評分</a:t>
            </a:r>
            <a:r>
              <a:rPr lang="zh-TW" altLang="en-US" sz="2400" b="1" dirty="0" smtClean="0">
                <a:latin typeface="+mj-lt"/>
              </a:rPr>
              <a:t>表</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smtClean="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332083404"/>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3"/>
          <p:cNvSpPr>
            <a:spLocks noGrp="1"/>
          </p:cNvSpPr>
          <p:nvPr>
            <p:ph type="sldNum" sz="quarter" idx="12"/>
          </p:nvPr>
        </p:nvSpPr>
        <p:spPr/>
        <p:txBody>
          <a:bodyPr/>
          <a:lstStyle/>
          <a:p>
            <a:fld id="{0AF4D513-7EA1-4BDE-B3BF-7D09C0473DFB}" type="slidenum">
              <a:rPr lang="en-US" altLang="zh-TW">
                <a:solidFill>
                  <a:srgbClr val="000000"/>
                </a:solidFill>
              </a:rPr>
              <a:pPr/>
              <a:t>40</a:t>
            </a:fld>
            <a:endParaRPr lang="en-US" altLang="zh-TW">
              <a:solidFill>
                <a:srgbClr val="000000"/>
              </a:solidFill>
            </a:endParaRPr>
          </a:p>
        </p:txBody>
      </p:sp>
      <p:pic>
        <p:nvPicPr>
          <p:cNvPr id="408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8579" name="Freeform 3"/>
          <p:cNvSpPr>
            <a:spLocks/>
          </p:cNvSpPr>
          <p:nvPr/>
        </p:nvSpPr>
        <p:spPr bwMode="auto">
          <a:xfrm>
            <a:off x="6858000" y="1552575"/>
            <a:ext cx="1789113" cy="4848225"/>
          </a:xfrm>
          <a:custGeom>
            <a:avLst/>
            <a:gdLst>
              <a:gd name="T0" fmla="*/ 559 w 1127"/>
              <a:gd name="T1" fmla="*/ 279 h 3054"/>
              <a:gd name="T2" fmla="*/ 484 w 1127"/>
              <a:gd name="T3" fmla="*/ 107 h 3054"/>
              <a:gd name="T4" fmla="*/ 463 w 1127"/>
              <a:gd name="T5" fmla="*/ 75 h 3054"/>
              <a:gd name="T6" fmla="*/ 366 w 1127"/>
              <a:gd name="T7" fmla="*/ 22 h 3054"/>
              <a:gd name="T8" fmla="*/ 302 w 1127"/>
              <a:gd name="T9" fmla="*/ 0 h 3054"/>
              <a:gd name="T10" fmla="*/ 174 w 1127"/>
              <a:gd name="T11" fmla="*/ 75 h 3054"/>
              <a:gd name="T12" fmla="*/ 163 w 1127"/>
              <a:gd name="T13" fmla="*/ 107 h 3054"/>
              <a:gd name="T14" fmla="*/ 141 w 1127"/>
              <a:gd name="T15" fmla="*/ 129 h 3054"/>
              <a:gd name="T16" fmla="*/ 66 w 1127"/>
              <a:gd name="T17" fmla="*/ 386 h 3054"/>
              <a:gd name="T18" fmla="*/ 24 w 1127"/>
              <a:gd name="T19" fmla="*/ 707 h 3054"/>
              <a:gd name="T20" fmla="*/ 13 w 1127"/>
              <a:gd name="T21" fmla="*/ 1082 h 3054"/>
              <a:gd name="T22" fmla="*/ 24 w 1127"/>
              <a:gd name="T23" fmla="*/ 1157 h 3054"/>
              <a:gd name="T24" fmla="*/ 45 w 1127"/>
              <a:gd name="T25" fmla="*/ 1275 h 3054"/>
              <a:gd name="T26" fmla="*/ 13 w 1127"/>
              <a:gd name="T27" fmla="*/ 2411 h 3054"/>
              <a:gd name="T28" fmla="*/ 56 w 1127"/>
              <a:gd name="T29" fmla="*/ 2679 h 3054"/>
              <a:gd name="T30" fmla="*/ 66 w 1127"/>
              <a:gd name="T31" fmla="*/ 2722 h 3054"/>
              <a:gd name="T32" fmla="*/ 131 w 1127"/>
              <a:gd name="T33" fmla="*/ 2797 h 3054"/>
              <a:gd name="T34" fmla="*/ 163 w 1127"/>
              <a:gd name="T35" fmla="*/ 2861 h 3054"/>
              <a:gd name="T36" fmla="*/ 216 w 1127"/>
              <a:gd name="T37" fmla="*/ 2904 h 3054"/>
              <a:gd name="T38" fmla="*/ 431 w 1127"/>
              <a:gd name="T39" fmla="*/ 3054 h 3054"/>
              <a:gd name="T40" fmla="*/ 559 w 1127"/>
              <a:gd name="T41" fmla="*/ 2947 h 3054"/>
              <a:gd name="T42" fmla="*/ 602 w 1127"/>
              <a:gd name="T43" fmla="*/ 2893 h 3054"/>
              <a:gd name="T44" fmla="*/ 624 w 1127"/>
              <a:gd name="T45" fmla="*/ 2829 h 3054"/>
              <a:gd name="T46" fmla="*/ 634 w 1127"/>
              <a:gd name="T47" fmla="*/ 2797 h 3054"/>
              <a:gd name="T48" fmla="*/ 634 w 1127"/>
              <a:gd name="T49" fmla="*/ 2422 h 3054"/>
              <a:gd name="T50" fmla="*/ 666 w 1127"/>
              <a:gd name="T51" fmla="*/ 1918 h 3054"/>
              <a:gd name="T52" fmla="*/ 720 w 1127"/>
              <a:gd name="T53" fmla="*/ 1190 h 3054"/>
              <a:gd name="T54" fmla="*/ 677 w 1127"/>
              <a:gd name="T55" fmla="*/ 718 h 3054"/>
              <a:gd name="T56" fmla="*/ 624 w 1127"/>
              <a:gd name="T57" fmla="*/ 547 h 3054"/>
              <a:gd name="T58" fmla="*/ 602 w 1127"/>
              <a:gd name="T59" fmla="*/ 482 h 3054"/>
              <a:gd name="T60" fmla="*/ 591 w 1127"/>
              <a:gd name="T61" fmla="*/ 375 h 3054"/>
              <a:gd name="T62" fmla="*/ 570 w 1127"/>
              <a:gd name="T63" fmla="*/ 311 h 3054"/>
              <a:gd name="T64" fmla="*/ 613 w 1127"/>
              <a:gd name="T65" fmla="*/ 204 h 3054"/>
              <a:gd name="T66" fmla="*/ 709 w 1127"/>
              <a:gd name="T67" fmla="*/ 118 h 3054"/>
              <a:gd name="T68" fmla="*/ 731 w 1127"/>
              <a:gd name="T69" fmla="*/ 97 h 3054"/>
              <a:gd name="T70" fmla="*/ 795 w 1127"/>
              <a:gd name="T71" fmla="*/ 75 h 3054"/>
              <a:gd name="T72" fmla="*/ 998 w 1127"/>
              <a:gd name="T73" fmla="*/ 140 h 3054"/>
              <a:gd name="T74" fmla="*/ 1031 w 1127"/>
              <a:gd name="T75" fmla="*/ 204 h 3054"/>
              <a:gd name="T76" fmla="*/ 1041 w 1127"/>
              <a:gd name="T77" fmla="*/ 236 h 3054"/>
              <a:gd name="T78" fmla="*/ 1063 w 1127"/>
              <a:gd name="T79" fmla="*/ 257 h 3054"/>
              <a:gd name="T80" fmla="*/ 1106 w 1127"/>
              <a:gd name="T81" fmla="*/ 322 h 3054"/>
              <a:gd name="T82" fmla="*/ 1127 w 1127"/>
              <a:gd name="T83" fmla="*/ 493 h 3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27" h="3054">
                <a:moveTo>
                  <a:pt x="559" y="279"/>
                </a:moveTo>
                <a:cubicBezTo>
                  <a:pt x="541" y="203"/>
                  <a:pt x="533" y="168"/>
                  <a:pt x="484" y="107"/>
                </a:cubicBezTo>
                <a:cubicBezTo>
                  <a:pt x="476" y="97"/>
                  <a:pt x="473" y="83"/>
                  <a:pt x="463" y="75"/>
                </a:cubicBezTo>
                <a:cubicBezTo>
                  <a:pt x="411" y="29"/>
                  <a:pt x="414" y="38"/>
                  <a:pt x="366" y="22"/>
                </a:cubicBezTo>
                <a:cubicBezTo>
                  <a:pt x="345" y="15"/>
                  <a:pt x="302" y="0"/>
                  <a:pt x="302" y="0"/>
                </a:cubicBezTo>
                <a:cubicBezTo>
                  <a:pt x="246" y="14"/>
                  <a:pt x="221" y="44"/>
                  <a:pt x="174" y="75"/>
                </a:cubicBezTo>
                <a:cubicBezTo>
                  <a:pt x="170" y="86"/>
                  <a:pt x="169" y="97"/>
                  <a:pt x="163" y="107"/>
                </a:cubicBezTo>
                <a:cubicBezTo>
                  <a:pt x="158" y="116"/>
                  <a:pt x="146" y="120"/>
                  <a:pt x="141" y="129"/>
                </a:cubicBezTo>
                <a:cubicBezTo>
                  <a:pt x="101" y="209"/>
                  <a:pt x="95" y="303"/>
                  <a:pt x="66" y="386"/>
                </a:cubicBezTo>
                <a:cubicBezTo>
                  <a:pt x="55" y="490"/>
                  <a:pt x="49" y="604"/>
                  <a:pt x="24" y="707"/>
                </a:cubicBezTo>
                <a:cubicBezTo>
                  <a:pt x="13" y="840"/>
                  <a:pt x="0" y="947"/>
                  <a:pt x="13" y="1082"/>
                </a:cubicBezTo>
                <a:cubicBezTo>
                  <a:pt x="15" y="1107"/>
                  <a:pt x="20" y="1132"/>
                  <a:pt x="24" y="1157"/>
                </a:cubicBezTo>
                <a:cubicBezTo>
                  <a:pt x="31" y="1196"/>
                  <a:pt x="45" y="1275"/>
                  <a:pt x="45" y="1275"/>
                </a:cubicBezTo>
                <a:cubicBezTo>
                  <a:pt x="31" y="1650"/>
                  <a:pt x="76" y="2044"/>
                  <a:pt x="13" y="2411"/>
                </a:cubicBezTo>
                <a:cubicBezTo>
                  <a:pt x="22" y="2546"/>
                  <a:pt x="25" y="2570"/>
                  <a:pt x="56" y="2679"/>
                </a:cubicBezTo>
                <a:cubicBezTo>
                  <a:pt x="60" y="2693"/>
                  <a:pt x="59" y="2709"/>
                  <a:pt x="66" y="2722"/>
                </a:cubicBezTo>
                <a:cubicBezTo>
                  <a:pt x="79" y="2748"/>
                  <a:pt x="113" y="2774"/>
                  <a:pt x="131" y="2797"/>
                </a:cubicBezTo>
                <a:cubicBezTo>
                  <a:pt x="190" y="2871"/>
                  <a:pt x="120" y="2788"/>
                  <a:pt x="163" y="2861"/>
                </a:cubicBezTo>
                <a:cubicBezTo>
                  <a:pt x="178" y="2886"/>
                  <a:pt x="195" y="2886"/>
                  <a:pt x="216" y="2904"/>
                </a:cubicBezTo>
                <a:cubicBezTo>
                  <a:pt x="302" y="2978"/>
                  <a:pt x="316" y="3014"/>
                  <a:pt x="431" y="3054"/>
                </a:cubicBezTo>
                <a:cubicBezTo>
                  <a:pt x="522" y="3024"/>
                  <a:pt x="501" y="3034"/>
                  <a:pt x="559" y="2947"/>
                </a:cubicBezTo>
                <a:cubicBezTo>
                  <a:pt x="590" y="2901"/>
                  <a:pt x="576" y="2952"/>
                  <a:pt x="602" y="2893"/>
                </a:cubicBezTo>
                <a:cubicBezTo>
                  <a:pt x="611" y="2872"/>
                  <a:pt x="617" y="2850"/>
                  <a:pt x="624" y="2829"/>
                </a:cubicBezTo>
                <a:cubicBezTo>
                  <a:pt x="628" y="2818"/>
                  <a:pt x="634" y="2797"/>
                  <a:pt x="634" y="2797"/>
                </a:cubicBezTo>
                <a:cubicBezTo>
                  <a:pt x="660" y="2570"/>
                  <a:pt x="634" y="2841"/>
                  <a:pt x="634" y="2422"/>
                </a:cubicBezTo>
                <a:cubicBezTo>
                  <a:pt x="634" y="2248"/>
                  <a:pt x="657" y="2089"/>
                  <a:pt x="666" y="1918"/>
                </a:cubicBezTo>
                <a:cubicBezTo>
                  <a:pt x="679" y="1674"/>
                  <a:pt x="670" y="1429"/>
                  <a:pt x="720" y="1190"/>
                </a:cubicBezTo>
                <a:cubicBezTo>
                  <a:pt x="714" y="1030"/>
                  <a:pt x="716" y="873"/>
                  <a:pt x="677" y="718"/>
                </a:cubicBezTo>
                <a:cubicBezTo>
                  <a:pt x="663" y="661"/>
                  <a:pt x="641" y="603"/>
                  <a:pt x="624" y="547"/>
                </a:cubicBezTo>
                <a:cubicBezTo>
                  <a:pt x="618" y="525"/>
                  <a:pt x="602" y="482"/>
                  <a:pt x="602" y="482"/>
                </a:cubicBezTo>
                <a:cubicBezTo>
                  <a:pt x="598" y="446"/>
                  <a:pt x="598" y="410"/>
                  <a:pt x="591" y="375"/>
                </a:cubicBezTo>
                <a:cubicBezTo>
                  <a:pt x="587" y="353"/>
                  <a:pt x="570" y="311"/>
                  <a:pt x="570" y="311"/>
                </a:cubicBezTo>
                <a:cubicBezTo>
                  <a:pt x="579" y="265"/>
                  <a:pt x="579" y="236"/>
                  <a:pt x="613" y="204"/>
                </a:cubicBezTo>
                <a:cubicBezTo>
                  <a:pt x="630" y="154"/>
                  <a:pt x="659" y="135"/>
                  <a:pt x="709" y="118"/>
                </a:cubicBezTo>
                <a:cubicBezTo>
                  <a:pt x="716" y="111"/>
                  <a:pt x="722" y="102"/>
                  <a:pt x="731" y="97"/>
                </a:cubicBezTo>
                <a:cubicBezTo>
                  <a:pt x="751" y="87"/>
                  <a:pt x="795" y="75"/>
                  <a:pt x="795" y="75"/>
                </a:cubicBezTo>
                <a:cubicBezTo>
                  <a:pt x="886" y="83"/>
                  <a:pt x="937" y="76"/>
                  <a:pt x="998" y="140"/>
                </a:cubicBezTo>
                <a:cubicBezTo>
                  <a:pt x="1028" y="227"/>
                  <a:pt x="986" y="113"/>
                  <a:pt x="1031" y="204"/>
                </a:cubicBezTo>
                <a:cubicBezTo>
                  <a:pt x="1036" y="214"/>
                  <a:pt x="1035" y="226"/>
                  <a:pt x="1041" y="236"/>
                </a:cubicBezTo>
                <a:cubicBezTo>
                  <a:pt x="1046" y="245"/>
                  <a:pt x="1057" y="249"/>
                  <a:pt x="1063" y="257"/>
                </a:cubicBezTo>
                <a:cubicBezTo>
                  <a:pt x="1079" y="278"/>
                  <a:pt x="1106" y="322"/>
                  <a:pt x="1106" y="322"/>
                </a:cubicBezTo>
                <a:cubicBezTo>
                  <a:pt x="1125" y="383"/>
                  <a:pt x="1127" y="428"/>
                  <a:pt x="1127" y="493"/>
                </a:cubicBezTo>
              </a:path>
            </a:pathLst>
          </a:custGeom>
          <a:noFill/>
          <a:ln w="57150"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08580" name="Text Box 4"/>
          <p:cNvSpPr txBox="1">
            <a:spLocks noChangeArrowheads="1"/>
          </p:cNvSpPr>
          <p:nvPr/>
        </p:nvSpPr>
        <p:spPr bwMode="auto">
          <a:xfrm>
            <a:off x="8050213" y="2438400"/>
            <a:ext cx="1017587" cy="4114800"/>
          </a:xfrm>
          <a:prstGeom prst="rect">
            <a:avLst/>
          </a:prstGeom>
          <a:solidFill>
            <a:srgbClr val="FFFF00"/>
          </a:solidFill>
          <a:ln w="9525">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r>
              <a:rPr lang="zh-TW" altLang="en-US" sz="1800" smtClean="0">
                <a:solidFill>
                  <a:srgbClr val="FF0000"/>
                </a:solidFill>
                <a:latin typeface="Times New Roman" pitchFamily="18" charset="0"/>
                <a:ea typeface="新細明體" pitchFamily="18" charset="-120"/>
              </a:rPr>
              <a:t>試著換成你自己的評分，看看估計的結果有何變化？你看重的是哪一個屬性水準？你的價格敏感度高還是低？</a:t>
            </a:r>
          </a:p>
        </p:txBody>
      </p:sp>
    </p:spTree>
    <p:extLst>
      <p:ext uri="{BB962C8B-B14F-4D97-AF65-F5344CB8AC3E}">
        <p14:creationId xmlns:p14="http://schemas.microsoft.com/office/powerpoint/2010/main" val="1623342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3"/>
          <p:cNvSpPr>
            <a:spLocks noGrp="1"/>
          </p:cNvSpPr>
          <p:nvPr>
            <p:ph type="sldNum" sz="quarter" idx="12"/>
          </p:nvPr>
        </p:nvSpPr>
        <p:spPr/>
        <p:txBody>
          <a:bodyPr/>
          <a:lstStyle/>
          <a:p>
            <a:fld id="{EF36FE96-321C-477D-AA78-48302F3E89D7}" type="slidenum">
              <a:rPr lang="en-US" altLang="zh-TW">
                <a:solidFill>
                  <a:srgbClr val="000000"/>
                </a:solidFill>
              </a:rPr>
              <a:pPr/>
              <a:t>41</a:t>
            </a:fld>
            <a:endParaRPr lang="en-US" altLang="zh-TW">
              <a:solidFill>
                <a:srgbClr val="000000"/>
              </a:solidFill>
            </a:endParaRPr>
          </a:p>
        </p:txBody>
      </p:sp>
      <p:graphicFrame>
        <p:nvGraphicFramePr>
          <p:cNvPr id="409602" name="Object 2"/>
          <p:cNvGraphicFramePr>
            <a:graphicFrameLocks noChangeAspect="1"/>
          </p:cNvGraphicFramePr>
          <p:nvPr/>
        </p:nvGraphicFramePr>
        <p:xfrm>
          <a:off x="133350" y="241300"/>
          <a:ext cx="8861425" cy="6329363"/>
        </p:xfrm>
        <a:graphic>
          <a:graphicData uri="http://schemas.openxmlformats.org/presentationml/2006/ole">
            <mc:AlternateContent xmlns:mc="http://schemas.openxmlformats.org/markup-compatibility/2006">
              <mc:Choice xmlns:v="urn:schemas-microsoft-com:vml" Requires="v">
                <p:oleObj spid="_x0000_s41988" name="文件" r:id="rId3" imgW="8866440" imgH="6342120" progId="Word.Document.8">
                  <p:embed/>
                </p:oleObj>
              </mc:Choice>
              <mc:Fallback>
                <p:oleObj name="文件" r:id="rId3" imgW="8866440" imgH="634212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1300"/>
                        <a:ext cx="8861425" cy="632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03" name="Text Box 3"/>
          <p:cNvSpPr txBox="1">
            <a:spLocks noChangeArrowheads="1"/>
          </p:cNvSpPr>
          <p:nvPr/>
        </p:nvSpPr>
        <p:spPr bwMode="auto">
          <a:xfrm>
            <a:off x="152400" y="6400800"/>
            <a:ext cx="272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2000" smtClean="0">
                <a:solidFill>
                  <a:srgbClr val="FFFFCC"/>
                </a:solidFill>
                <a:latin typeface="Times New Roman" pitchFamily="18" charset="0"/>
                <a:ea typeface="新細明體" pitchFamily="18" charset="-120"/>
              </a:rPr>
              <a:t>註：以上數據純屬虛構</a:t>
            </a:r>
          </a:p>
        </p:txBody>
      </p:sp>
    </p:spTree>
    <p:extLst>
      <p:ext uri="{BB962C8B-B14F-4D97-AF65-F5344CB8AC3E}">
        <p14:creationId xmlns:p14="http://schemas.microsoft.com/office/powerpoint/2010/main" val="1866644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pattFill prst="dkHorz">
          <a:fgClr>
            <a:srgbClr val="000066"/>
          </a:fgClr>
          <a:bgClr>
            <a:schemeClr val="tx1"/>
          </a:bgClr>
        </a:pattFill>
        <a:effectLst/>
      </p:bgPr>
    </p:bg>
    <p:spTree>
      <p:nvGrpSpPr>
        <p:cNvPr id="1" name=""/>
        <p:cNvGrpSpPr/>
        <p:nvPr/>
      </p:nvGrpSpPr>
      <p:grpSpPr>
        <a:xfrm>
          <a:off x="0" y="0"/>
          <a:ext cx="0" cy="0"/>
          <a:chOff x="0" y="0"/>
          <a:chExt cx="0" cy="0"/>
        </a:xfrm>
      </p:grpSpPr>
      <p:sp>
        <p:nvSpPr>
          <p:cNvPr id="17" name="投影片編號版面配置區 3"/>
          <p:cNvSpPr>
            <a:spLocks noGrp="1"/>
          </p:cNvSpPr>
          <p:nvPr>
            <p:ph type="sldNum" sz="quarter" idx="12"/>
          </p:nvPr>
        </p:nvSpPr>
        <p:spPr/>
        <p:txBody>
          <a:bodyPr/>
          <a:lstStyle/>
          <a:p>
            <a:fld id="{CC555681-9C55-4F99-8C91-89567D0B4ED9}" type="slidenum">
              <a:rPr lang="en-US" altLang="zh-TW">
                <a:solidFill>
                  <a:srgbClr val="000000"/>
                </a:solidFill>
              </a:rPr>
              <a:pPr/>
              <a:t>42</a:t>
            </a:fld>
            <a:endParaRPr lang="en-US" altLang="zh-TW">
              <a:solidFill>
                <a:srgbClr val="000000"/>
              </a:solidFill>
            </a:endParaRPr>
          </a:p>
        </p:txBody>
      </p:sp>
      <p:graphicFrame>
        <p:nvGraphicFramePr>
          <p:cNvPr id="410626" name="Object 2"/>
          <p:cNvGraphicFramePr>
            <a:graphicFrameLocks noChangeAspect="1"/>
          </p:cNvGraphicFramePr>
          <p:nvPr/>
        </p:nvGraphicFramePr>
        <p:xfrm>
          <a:off x="103188" y="1462088"/>
          <a:ext cx="5535612" cy="5548312"/>
        </p:xfrm>
        <a:graphic>
          <a:graphicData uri="http://schemas.openxmlformats.org/presentationml/2006/ole">
            <mc:AlternateContent xmlns:mc="http://schemas.openxmlformats.org/markup-compatibility/2006">
              <mc:Choice xmlns:v="urn:schemas-microsoft-com:vml" Requires="v">
                <p:oleObj spid="_x0000_s43014" name="文件" r:id="rId3" imgW="5533920" imgH="5546880" progId="Word.Document.8">
                  <p:embed/>
                </p:oleObj>
              </mc:Choice>
              <mc:Fallback>
                <p:oleObj name="文件" r:id="rId3" imgW="5533920" imgH="5546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88" y="1462088"/>
                        <a:ext cx="5535612" cy="554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27" name="Object 3"/>
          <p:cNvGraphicFramePr>
            <a:graphicFrameLocks noChangeAspect="1"/>
          </p:cNvGraphicFramePr>
          <p:nvPr/>
        </p:nvGraphicFramePr>
        <p:xfrm>
          <a:off x="4532313" y="-9525"/>
          <a:ext cx="4611687" cy="2524125"/>
        </p:xfrm>
        <a:graphic>
          <a:graphicData uri="http://schemas.openxmlformats.org/presentationml/2006/ole">
            <mc:AlternateContent xmlns:mc="http://schemas.openxmlformats.org/markup-compatibility/2006">
              <mc:Choice xmlns:v="urn:schemas-microsoft-com:vml" Requires="v">
                <p:oleObj spid="_x0000_s43015" name="工作表" r:id="rId5" imgW="4610563" imgH="2524645" progId="Excel.Sheet.8">
                  <p:embed/>
                </p:oleObj>
              </mc:Choice>
              <mc:Fallback>
                <p:oleObj name="工作表" r:id="rId5" imgW="4610563" imgH="252464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2313" y="-9525"/>
                        <a:ext cx="461168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628" name="Group 4"/>
          <p:cNvGrpSpPr>
            <a:grpSpLocks/>
          </p:cNvGrpSpPr>
          <p:nvPr/>
        </p:nvGrpSpPr>
        <p:grpSpPr bwMode="auto">
          <a:xfrm>
            <a:off x="3657600" y="1981200"/>
            <a:ext cx="5486400" cy="4648200"/>
            <a:chOff x="2304" y="1248"/>
            <a:chExt cx="3456" cy="2928"/>
          </a:xfrm>
        </p:grpSpPr>
        <p:sp>
          <p:nvSpPr>
            <p:cNvPr id="410629" name="AutoShape 5"/>
            <p:cNvSpPr>
              <a:spLocks/>
            </p:cNvSpPr>
            <p:nvPr/>
          </p:nvSpPr>
          <p:spPr bwMode="auto">
            <a:xfrm>
              <a:off x="2304" y="2592"/>
              <a:ext cx="288" cy="1584"/>
            </a:xfrm>
            <a:prstGeom prst="rightBrace">
              <a:avLst>
                <a:gd name="adj1" fmla="val 45833"/>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0630" name="AutoShape 6"/>
            <p:cNvSpPr>
              <a:spLocks noChangeArrowheads="1"/>
            </p:cNvSpPr>
            <p:nvPr/>
          </p:nvSpPr>
          <p:spPr bwMode="auto">
            <a:xfrm>
              <a:off x="2784" y="1248"/>
              <a:ext cx="2976" cy="2448"/>
            </a:xfrm>
            <a:custGeom>
              <a:avLst/>
              <a:gdLst>
                <a:gd name="G0" fmla="+- 15924 0 0"/>
                <a:gd name="G1" fmla="+- 20823 0 0"/>
                <a:gd name="G2" fmla="+- 8382 0 0"/>
                <a:gd name="G3" fmla="*/ 15924 1 2"/>
                <a:gd name="G4" fmla="+- G3 10800 0"/>
                <a:gd name="G5" fmla="+- 21600 15924 20823"/>
                <a:gd name="G6" fmla="+- 20823 8382 0"/>
                <a:gd name="G7" fmla="*/ G6 1 2"/>
                <a:gd name="G8" fmla="*/ 20823 2 1"/>
                <a:gd name="G9" fmla="+- G8 0 21600"/>
                <a:gd name="G10" fmla="*/ 21600 G0 G1"/>
                <a:gd name="G11" fmla="*/ 21600 G4 G1"/>
                <a:gd name="G12" fmla="*/ 21600 G5 G1"/>
                <a:gd name="G13" fmla="*/ 21600 G7 G1"/>
                <a:gd name="G14" fmla="*/ 20823 1 2"/>
                <a:gd name="G15" fmla="+- G5 0 G4"/>
                <a:gd name="G16" fmla="+- G0 0 G4"/>
                <a:gd name="G17" fmla="*/ G2 G15 G16"/>
                <a:gd name="T0" fmla="*/ 18762 w 21600"/>
                <a:gd name="T1" fmla="*/ 0 h 21600"/>
                <a:gd name="T2" fmla="*/ 15924 w 21600"/>
                <a:gd name="T3" fmla="*/ 8382 h 21600"/>
                <a:gd name="T4" fmla="*/ 0 w 21600"/>
                <a:gd name="T5" fmla="*/ 19462 h 21600"/>
                <a:gd name="T6" fmla="*/ 10412 w 21600"/>
                <a:gd name="T7" fmla="*/ 21600 h 21600"/>
                <a:gd name="T8" fmla="*/ 20823 w 21600"/>
                <a:gd name="T9" fmla="*/ 15148 h 21600"/>
                <a:gd name="T10" fmla="*/ 21600 w 21600"/>
                <a:gd name="T11" fmla="*/ 8382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762" y="0"/>
                  </a:moveTo>
                  <a:lnTo>
                    <a:pt x="15924" y="8382"/>
                  </a:lnTo>
                  <a:lnTo>
                    <a:pt x="16701" y="8382"/>
                  </a:lnTo>
                  <a:lnTo>
                    <a:pt x="16701" y="17324"/>
                  </a:lnTo>
                  <a:lnTo>
                    <a:pt x="0" y="17324"/>
                  </a:lnTo>
                  <a:lnTo>
                    <a:pt x="0" y="21600"/>
                  </a:lnTo>
                  <a:lnTo>
                    <a:pt x="20823" y="21600"/>
                  </a:lnTo>
                  <a:lnTo>
                    <a:pt x="20823" y="8382"/>
                  </a:lnTo>
                  <a:lnTo>
                    <a:pt x="21600" y="8382"/>
                  </a:lnTo>
                  <a:close/>
                </a:path>
              </a:pathLst>
            </a:custGeom>
            <a:solidFill>
              <a:schemeClr val="bg2">
                <a:alpha val="50000"/>
              </a:schemeClr>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0631" name="Text Box 7"/>
            <p:cNvSpPr txBox="1">
              <a:spLocks noChangeArrowheads="1"/>
            </p:cNvSpPr>
            <p:nvPr/>
          </p:nvSpPr>
          <p:spPr bwMode="auto">
            <a:xfrm>
              <a:off x="2928" y="3283"/>
              <a:ext cx="2164"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3200" smtClean="0">
                  <a:solidFill>
                    <a:srgbClr val="FFFFCC"/>
                  </a:solidFill>
                  <a:latin typeface="Times New Roman" pitchFamily="18" charset="0"/>
                  <a:ea typeface="新細明體" pitchFamily="18" charset="-120"/>
                </a:rPr>
                <a:t>低價格敏感度區隔</a:t>
              </a:r>
            </a:p>
          </p:txBody>
        </p:sp>
      </p:grpSp>
      <p:grpSp>
        <p:nvGrpSpPr>
          <p:cNvPr id="410632" name="Group 8"/>
          <p:cNvGrpSpPr>
            <a:grpSpLocks/>
          </p:cNvGrpSpPr>
          <p:nvPr/>
        </p:nvGrpSpPr>
        <p:grpSpPr bwMode="auto">
          <a:xfrm>
            <a:off x="3657600" y="1752600"/>
            <a:ext cx="4038600" cy="2057400"/>
            <a:chOff x="2304" y="1104"/>
            <a:chExt cx="2544" cy="1296"/>
          </a:xfrm>
        </p:grpSpPr>
        <p:sp>
          <p:nvSpPr>
            <p:cNvPr id="410633" name="AutoShape 9"/>
            <p:cNvSpPr>
              <a:spLocks/>
            </p:cNvSpPr>
            <p:nvPr/>
          </p:nvSpPr>
          <p:spPr bwMode="auto">
            <a:xfrm>
              <a:off x="2304" y="1104"/>
              <a:ext cx="288" cy="1296"/>
            </a:xfrm>
            <a:prstGeom prst="rightBrace">
              <a:avLst>
                <a:gd name="adj1" fmla="val 37500"/>
                <a:gd name="adj2" fmla="val 50000"/>
              </a:avLst>
            </a:pr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0634" name="AutoShape 10"/>
            <p:cNvSpPr>
              <a:spLocks noChangeArrowheads="1"/>
            </p:cNvSpPr>
            <p:nvPr/>
          </p:nvSpPr>
          <p:spPr bwMode="auto">
            <a:xfrm>
              <a:off x="2592" y="1200"/>
              <a:ext cx="2256" cy="960"/>
            </a:xfrm>
            <a:custGeom>
              <a:avLst/>
              <a:gdLst>
                <a:gd name="G0" fmla="+- 13184 0 0"/>
                <a:gd name="G1" fmla="+- 20116 0 0"/>
                <a:gd name="G2" fmla="+- 10913 0 0"/>
                <a:gd name="G3" fmla="*/ 13184 1 2"/>
                <a:gd name="G4" fmla="+- G3 10800 0"/>
                <a:gd name="G5" fmla="+- 21600 13184 20116"/>
                <a:gd name="G6" fmla="+- 20116 10913 0"/>
                <a:gd name="G7" fmla="*/ G6 1 2"/>
                <a:gd name="G8" fmla="*/ 20116 2 1"/>
                <a:gd name="G9" fmla="+- G8 0 21600"/>
                <a:gd name="G10" fmla="*/ 21600 G0 G1"/>
                <a:gd name="G11" fmla="*/ 21600 G4 G1"/>
                <a:gd name="G12" fmla="*/ 21600 G5 G1"/>
                <a:gd name="G13" fmla="*/ 21600 G7 G1"/>
                <a:gd name="G14" fmla="*/ 20116 1 2"/>
                <a:gd name="G15" fmla="+- G5 0 G4"/>
                <a:gd name="G16" fmla="+- G0 0 G4"/>
                <a:gd name="G17" fmla="*/ G2 G15 G16"/>
                <a:gd name="T0" fmla="*/ 17392 w 21600"/>
                <a:gd name="T1" fmla="*/ 0 h 21600"/>
                <a:gd name="T2" fmla="*/ 13184 w 21600"/>
                <a:gd name="T3" fmla="*/ 10913 h 21600"/>
                <a:gd name="T4" fmla="*/ 0 w 21600"/>
                <a:gd name="T5" fmla="*/ 18675 h 21600"/>
                <a:gd name="T6" fmla="*/ 10058 w 21600"/>
                <a:gd name="T7" fmla="*/ 21600 h 21600"/>
                <a:gd name="T8" fmla="*/ 20116 w 21600"/>
                <a:gd name="T9" fmla="*/ 16660 h 21600"/>
                <a:gd name="T10" fmla="*/ 21600 w 21600"/>
                <a:gd name="T11" fmla="*/ 10913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392" y="0"/>
                  </a:moveTo>
                  <a:lnTo>
                    <a:pt x="13184" y="10913"/>
                  </a:lnTo>
                  <a:lnTo>
                    <a:pt x="14668" y="10913"/>
                  </a:lnTo>
                  <a:lnTo>
                    <a:pt x="14668" y="15750"/>
                  </a:lnTo>
                  <a:lnTo>
                    <a:pt x="0" y="15750"/>
                  </a:lnTo>
                  <a:lnTo>
                    <a:pt x="0" y="21600"/>
                  </a:lnTo>
                  <a:lnTo>
                    <a:pt x="20116" y="21600"/>
                  </a:lnTo>
                  <a:lnTo>
                    <a:pt x="20116" y="10913"/>
                  </a:lnTo>
                  <a:lnTo>
                    <a:pt x="21600" y="10913"/>
                  </a:lnTo>
                  <a:close/>
                </a:path>
              </a:pathLst>
            </a:custGeom>
            <a:solidFill>
              <a:schemeClr val="bg2">
                <a:alpha val="50000"/>
              </a:schemeClr>
            </a:solidFill>
            <a:ln w="38100">
              <a:solidFill>
                <a:srgbClr val="FF5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0635" name="Text Box 11"/>
            <p:cNvSpPr txBox="1">
              <a:spLocks noChangeArrowheads="1"/>
            </p:cNvSpPr>
            <p:nvPr/>
          </p:nvSpPr>
          <p:spPr bwMode="auto">
            <a:xfrm>
              <a:off x="2720" y="1855"/>
              <a:ext cx="190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2800" smtClean="0">
                  <a:solidFill>
                    <a:srgbClr val="FFFFCC"/>
                  </a:solidFill>
                  <a:latin typeface="Times New Roman" pitchFamily="18" charset="0"/>
                  <a:ea typeface="新細明體" pitchFamily="18" charset="-120"/>
                </a:rPr>
                <a:t>高價格敏感度區隔</a:t>
              </a:r>
            </a:p>
          </p:txBody>
        </p:sp>
      </p:grpSp>
      <p:sp>
        <p:nvSpPr>
          <p:cNvPr id="410636" name="Line 12"/>
          <p:cNvSpPr>
            <a:spLocks noChangeShapeType="1"/>
          </p:cNvSpPr>
          <p:nvPr/>
        </p:nvSpPr>
        <p:spPr bwMode="auto">
          <a:xfrm>
            <a:off x="8305800" y="228600"/>
            <a:ext cx="0" cy="1905000"/>
          </a:xfrm>
          <a:prstGeom prst="line">
            <a:avLst/>
          </a:prstGeom>
          <a:noFill/>
          <a:ln w="38100" cap="rnd">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0637" name="Text Box 13"/>
          <p:cNvSpPr txBox="1">
            <a:spLocks noChangeArrowheads="1"/>
          </p:cNvSpPr>
          <p:nvPr/>
        </p:nvSpPr>
        <p:spPr bwMode="auto">
          <a:xfrm>
            <a:off x="381000" y="381000"/>
            <a:ext cx="388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2000" smtClean="0">
                <a:solidFill>
                  <a:srgbClr val="FFFFCC"/>
                </a:solidFill>
                <a:latin typeface="Times New Roman" pitchFamily="18" charset="0"/>
                <a:ea typeface="新細明體" pitchFamily="18" charset="-120"/>
              </a:rPr>
              <a:t>經排序後畫出次數分配圖表便可進行市場區隔策略分析</a:t>
            </a:r>
          </a:p>
        </p:txBody>
      </p:sp>
      <p:sp>
        <p:nvSpPr>
          <p:cNvPr id="410638" name="Freeform 14"/>
          <p:cNvSpPr>
            <a:spLocks/>
          </p:cNvSpPr>
          <p:nvPr/>
        </p:nvSpPr>
        <p:spPr bwMode="auto">
          <a:xfrm>
            <a:off x="3060700" y="762000"/>
            <a:ext cx="1435100" cy="609600"/>
          </a:xfrm>
          <a:custGeom>
            <a:avLst/>
            <a:gdLst>
              <a:gd name="T0" fmla="*/ 88 w 904"/>
              <a:gd name="T1" fmla="*/ 384 h 384"/>
              <a:gd name="T2" fmla="*/ 136 w 904"/>
              <a:gd name="T3" fmla="*/ 96 h 384"/>
              <a:gd name="T4" fmla="*/ 904 w 904"/>
              <a:gd name="T5" fmla="*/ 0 h 384"/>
            </a:gdLst>
            <a:ahLst/>
            <a:cxnLst>
              <a:cxn ang="0">
                <a:pos x="T0" y="T1"/>
              </a:cxn>
              <a:cxn ang="0">
                <a:pos x="T2" y="T3"/>
              </a:cxn>
              <a:cxn ang="0">
                <a:pos x="T4" y="T5"/>
              </a:cxn>
            </a:cxnLst>
            <a:rect l="0" t="0" r="r" b="b"/>
            <a:pathLst>
              <a:path w="904" h="384">
                <a:moveTo>
                  <a:pt x="88" y="384"/>
                </a:moveTo>
                <a:cubicBezTo>
                  <a:pt x="44" y="272"/>
                  <a:pt x="0" y="160"/>
                  <a:pt x="136" y="96"/>
                </a:cubicBezTo>
                <a:cubicBezTo>
                  <a:pt x="272" y="32"/>
                  <a:pt x="588" y="16"/>
                  <a:pt x="904" y="0"/>
                </a:cubicBezTo>
              </a:path>
            </a:pathLst>
          </a:custGeom>
          <a:noFill/>
          <a:ln w="28575" cap="flat" cmpd="sng">
            <a:solidFill>
              <a:srgbClr val="FFFF00"/>
            </a:solidFill>
            <a:prstDash val="solid"/>
            <a:round/>
            <a:headEnd type="oval"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130360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0638"/>
                                        </p:tgtEl>
                                        <p:attrNameLst>
                                          <p:attrName>style.visibility</p:attrName>
                                        </p:attrNameLst>
                                      </p:cBhvr>
                                      <p:to>
                                        <p:strVal val="visible"/>
                                      </p:to>
                                    </p:set>
                                    <p:animEffect transition="in" filter="wipe(down)">
                                      <p:cBhvr>
                                        <p:cTn id="7" dur="500"/>
                                        <p:tgtEl>
                                          <p:spTgt spid="4106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wd">
                                    <p:tmPct val="100000"/>
                                  </p:iterate>
                                  <p:childTnLst>
                                    <p:set>
                                      <p:cBhvr>
                                        <p:cTn id="10" dur="1" fill="hold">
                                          <p:stCondLst>
                                            <p:cond delay="0"/>
                                          </p:stCondLst>
                                        </p:cTn>
                                        <p:tgtEl>
                                          <p:spTgt spid="410637"/>
                                        </p:tgtEl>
                                        <p:attrNameLst>
                                          <p:attrName>style.visibility</p:attrName>
                                        </p:attrNameLst>
                                      </p:cBhvr>
                                      <p:to>
                                        <p:strVal val="visible"/>
                                      </p:to>
                                    </p:set>
                                    <p:animEffect transition="in" filter="wipe(left)">
                                      <p:cBhvr>
                                        <p:cTn id="11" dur="300"/>
                                        <p:tgtEl>
                                          <p:spTgt spid="410637"/>
                                        </p:tgtEl>
                                      </p:cBhvr>
                                    </p:animEffect>
                                  </p:childTnLst>
                                </p:cTn>
                              </p:par>
                            </p:childTnLst>
                          </p:cTn>
                        </p:par>
                        <p:par>
                          <p:cTn id="12" fill="hold" nodeType="afterGroup">
                            <p:stCondLst>
                              <p:cond delay="7700"/>
                            </p:stCondLst>
                            <p:childTnLst>
                              <p:par>
                                <p:cTn id="13" presetID="17" presetClass="entr" presetSubtype="8" fill="hold" nodeType="afterEffect">
                                  <p:stCondLst>
                                    <p:cond delay="0"/>
                                  </p:stCondLst>
                                  <p:childTnLst>
                                    <p:set>
                                      <p:cBhvr>
                                        <p:cTn id="14" dur="1" fill="hold">
                                          <p:stCondLst>
                                            <p:cond delay="0"/>
                                          </p:stCondLst>
                                        </p:cTn>
                                        <p:tgtEl>
                                          <p:spTgt spid="410627"/>
                                        </p:tgtEl>
                                        <p:attrNameLst>
                                          <p:attrName>style.visibility</p:attrName>
                                        </p:attrNameLst>
                                      </p:cBhvr>
                                      <p:to>
                                        <p:strVal val="visible"/>
                                      </p:to>
                                    </p:set>
                                    <p:anim calcmode="lin" valueType="num">
                                      <p:cBhvr>
                                        <p:cTn id="15" dur="500" fill="hold"/>
                                        <p:tgtEl>
                                          <p:spTgt spid="410627"/>
                                        </p:tgtEl>
                                        <p:attrNameLst>
                                          <p:attrName>ppt_x</p:attrName>
                                        </p:attrNameLst>
                                      </p:cBhvr>
                                      <p:tavLst>
                                        <p:tav tm="0">
                                          <p:val>
                                            <p:strVal val="#ppt_x-#ppt_w/2"/>
                                          </p:val>
                                        </p:tav>
                                        <p:tav tm="100000">
                                          <p:val>
                                            <p:strVal val="#ppt_x"/>
                                          </p:val>
                                        </p:tav>
                                      </p:tavLst>
                                    </p:anim>
                                    <p:anim calcmode="lin" valueType="num">
                                      <p:cBhvr>
                                        <p:cTn id="16" dur="500" fill="hold"/>
                                        <p:tgtEl>
                                          <p:spTgt spid="410627"/>
                                        </p:tgtEl>
                                        <p:attrNameLst>
                                          <p:attrName>ppt_y</p:attrName>
                                        </p:attrNameLst>
                                      </p:cBhvr>
                                      <p:tavLst>
                                        <p:tav tm="0">
                                          <p:val>
                                            <p:strVal val="#ppt_y"/>
                                          </p:val>
                                        </p:tav>
                                        <p:tav tm="100000">
                                          <p:val>
                                            <p:strVal val="#ppt_y"/>
                                          </p:val>
                                        </p:tav>
                                      </p:tavLst>
                                    </p:anim>
                                    <p:anim calcmode="lin" valueType="num">
                                      <p:cBhvr>
                                        <p:cTn id="17" dur="500" fill="hold"/>
                                        <p:tgtEl>
                                          <p:spTgt spid="410627"/>
                                        </p:tgtEl>
                                        <p:attrNameLst>
                                          <p:attrName>ppt_w</p:attrName>
                                        </p:attrNameLst>
                                      </p:cBhvr>
                                      <p:tavLst>
                                        <p:tav tm="0">
                                          <p:val>
                                            <p:fltVal val="0"/>
                                          </p:val>
                                        </p:tav>
                                        <p:tav tm="100000">
                                          <p:val>
                                            <p:strVal val="#ppt_w"/>
                                          </p:val>
                                        </p:tav>
                                      </p:tavLst>
                                    </p:anim>
                                    <p:anim calcmode="lin" valueType="num">
                                      <p:cBhvr>
                                        <p:cTn id="18" dur="500" fill="hold"/>
                                        <p:tgtEl>
                                          <p:spTgt spid="41062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3" fill="hold" nodeType="clickEffect">
                                  <p:stCondLst>
                                    <p:cond delay="0"/>
                                  </p:stCondLst>
                                  <p:childTnLst>
                                    <p:set>
                                      <p:cBhvr>
                                        <p:cTn id="22" dur="1" fill="hold">
                                          <p:stCondLst>
                                            <p:cond delay="0"/>
                                          </p:stCondLst>
                                        </p:cTn>
                                        <p:tgtEl>
                                          <p:spTgt spid="410632"/>
                                        </p:tgtEl>
                                        <p:attrNameLst>
                                          <p:attrName>style.visibility</p:attrName>
                                        </p:attrNameLst>
                                      </p:cBhvr>
                                      <p:to>
                                        <p:strVal val="visible"/>
                                      </p:to>
                                    </p:set>
                                    <p:animEffect transition="in" filter="strips(upRight)">
                                      <p:cBhvr>
                                        <p:cTn id="23" dur="500"/>
                                        <p:tgtEl>
                                          <p:spTgt spid="41063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1" fill="hold" grpId="0" nodeType="clickEffect">
                                  <p:stCondLst>
                                    <p:cond delay="0"/>
                                  </p:stCondLst>
                                  <p:childTnLst>
                                    <p:set>
                                      <p:cBhvr>
                                        <p:cTn id="27" dur="1" fill="hold">
                                          <p:stCondLst>
                                            <p:cond delay="0"/>
                                          </p:stCondLst>
                                        </p:cTn>
                                        <p:tgtEl>
                                          <p:spTgt spid="410636"/>
                                        </p:tgtEl>
                                        <p:attrNameLst>
                                          <p:attrName>style.visibility</p:attrName>
                                        </p:attrNameLst>
                                      </p:cBhvr>
                                      <p:to>
                                        <p:strVal val="visible"/>
                                      </p:to>
                                    </p:set>
                                    <p:anim calcmode="lin" valueType="num">
                                      <p:cBhvr additive="base">
                                        <p:cTn id="28" dur="5000" fill="hold"/>
                                        <p:tgtEl>
                                          <p:spTgt spid="410636"/>
                                        </p:tgtEl>
                                        <p:attrNameLst>
                                          <p:attrName>ppt_x</p:attrName>
                                        </p:attrNameLst>
                                      </p:cBhvr>
                                      <p:tavLst>
                                        <p:tav tm="0">
                                          <p:val>
                                            <p:strVal val="#ppt_x"/>
                                          </p:val>
                                        </p:tav>
                                        <p:tav tm="100000">
                                          <p:val>
                                            <p:strVal val="#ppt_x"/>
                                          </p:val>
                                        </p:tav>
                                      </p:tavLst>
                                    </p:anim>
                                    <p:anim calcmode="lin" valueType="num">
                                      <p:cBhvr additive="base">
                                        <p:cTn id="29" dur="5000" fill="hold"/>
                                        <p:tgtEl>
                                          <p:spTgt spid="410636"/>
                                        </p:tgtEl>
                                        <p:attrNameLst>
                                          <p:attrName>ppt_y</p:attrName>
                                        </p:attrNameLst>
                                      </p:cBhvr>
                                      <p:tavLst>
                                        <p:tav tm="0">
                                          <p:val>
                                            <p:strVal val="0-#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nodeType="clickEffect">
                                  <p:stCondLst>
                                    <p:cond delay="0"/>
                                  </p:stCondLst>
                                  <p:childTnLst>
                                    <p:set>
                                      <p:cBhvr>
                                        <p:cTn id="33" dur="1" fill="hold">
                                          <p:stCondLst>
                                            <p:cond delay="0"/>
                                          </p:stCondLst>
                                        </p:cTn>
                                        <p:tgtEl>
                                          <p:spTgt spid="410628"/>
                                        </p:tgtEl>
                                        <p:attrNameLst>
                                          <p:attrName>style.visibility</p:attrName>
                                        </p:attrNameLst>
                                      </p:cBhvr>
                                      <p:to>
                                        <p:strVal val="visible"/>
                                      </p:to>
                                    </p:set>
                                    <p:animEffect transition="in" filter="strips(upRight)">
                                      <p:cBhvr>
                                        <p:cTn id="34" dur="500"/>
                                        <p:tgtEl>
                                          <p:spTgt spid="410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animBg="1"/>
      <p:bldP spid="410637" grpId="0" autoUpdateAnimBg="0"/>
      <p:bldP spid="4106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0F1744A5-8BF0-4599-8CE6-6054FDA1ECBB}" type="slidenum">
              <a:rPr lang="en-US" altLang="zh-TW">
                <a:solidFill>
                  <a:srgbClr val="000000"/>
                </a:solidFill>
              </a:rPr>
              <a:pPr/>
              <a:t>43</a:t>
            </a:fld>
            <a:endParaRPr lang="en-US" altLang="zh-TW">
              <a:solidFill>
                <a:srgbClr val="000000"/>
              </a:solidFill>
            </a:endParaRPr>
          </a:p>
        </p:txBody>
      </p:sp>
      <p:sp>
        <p:nvSpPr>
          <p:cNvPr id="411650" name="Text Box 2"/>
          <p:cNvSpPr txBox="1">
            <a:spLocks noChangeArrowheads="1"/>
          </p:cNvSpPr>
          <p:nvPr/>
        </p:nvSpPr>
        <p:spPr bwMode="auto">
          <a:xfrm>
            <a:off x="1371600" y="152400"/>
            <a:ext cx="6629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sz="3200" smtClean="0">
                <a:solidFill>
                  <a:srgbClr val="FFFFFF"/>
                </a:solidFill>
                <a:latin typeface="Times New Roman" pitchFamily="18" charset="0"/>
                <a:ea typeface="金梅鋼筆寬個性字" pitchFamily="49" charset="-120"/>
              </a:rPr>
              <a:t>如果要強調「警鈴裝置」這項功能，則誰會是目標客群？</a:t>
            </a:r>
          </a:p>
        </p:txBody>
      </p:sp>
      <p:graphicFrame>
        <p:nvGraphicFramePr>
          <p:cNvPr id="411651" name="Object 3"/>
          <p:cNvGraphicFramePr>
            <a:graphicFrameLocks noChangeAspect="1"/>
          </p:cNvGraphicFramePr>
          <p:nvPr/>
        </p:nvGraphicFramePr>
        <p:xfrm>
          <a:off x="530225" y="1458913"/>
          <a:ext cx="5522913" cy="5546725"/>
        </p:xfrm>
        <a:graphic>
          <a:graphicData uri="http://schemas.openxmlformats.org/presentationml/2006/ole">
            <mc:AlternateContent xmlns:mc="http://schemas.openxmlformats.org/markup-compatibility/2006">
              <mc:Choice xmlns:v="urn:schemas-microsoft-com:vml" Requires="v">
                <p:oleObj spid="_x0000_s44036" name="文件" r:id="rId3" imgW="5533920" imgH="5547240" progId="Word.Document.8">
                  <p:embed/>
                </p:oleObj>
              </mc:Choice>
              <mc:Fallback>
                <p:oleObj name="文件" r:id="rId3" imgW="5533920" imgH="554724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458913"/>
                        <a:ext cx="5522913" cy="554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1652" name="AutoShape 4"/>
          <p:cNvSpPr>
            <a:spLocks/>
          </p:cNvSpPr>
          <p:nvPr/>
        </p:nvSpPr>
        <p:spPr bwMode="auto">
          <a:xfrm>
            <a:off x="4114800" y="1676400"/>
            <a:ext cx="393700" cy="1828800"/>
          </a:xfrm>
          <a:prstGeom prst="rightBrace">
            <a:avLst>
              <a:gd name="adj1" fmla="val 38710"/>
              <a:gd name="adj2" fmla="val 50000"/>
            </a:avLst>
          </a:prstGeom>
          <a:noFill/>
          <a:ln w="381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1653" name="Text Box 5"/>
          <p:cNvSpPr txBox="1">
            <a:spLocks noChangeArrowheads="1"/>
          </p:cNvSpPr>
          <p:nvPr/>
        </p:nvSpPr>
        <p:spPr bwMode="auto">
          <a:xfrm>
            <a:off x="4648200" y="2286000"/>
            <a:ext cx="2622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3200" smtClean="0">
                <a:solidFill>
                  <a:srgbClr val="FFFFFF"/>
                </a:solidFill>
                <a:latin typeface="Times New Roman" pitchFamily="18" charset="0"/>
                <a:ea typeface="金梅鋼筆寬個性字" pitchFamily="49" charset="-120"/>
              </a:rPr>
              <a:t>主要目標客群</a:t>
            </a:r>
          </a:p>
        </p:txBody>
      </p:sp>
      <p:sp>
        <p:nvSpPr>
          <p:cNvPr id="411654" name="Text Box 6"/>
          <p:cNvSpPr txBox="1">
            <a:spLocks noChangeArrowheads="1"/>
          </p:cNvSpPr>
          <p:nvPr/>
        </p:nvSpPr>
        <p:spPr bwMode="auto">
          <a:xfrm>
            <a:off x="4953000" y="4038600"/>
            <a:ext cx="3962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3200" smtClean="0">
                <a:solidFill>
                  <a:srgbClr val="FFFFFF"/>
                </a:solidFill>
                <a:latin typeface="金梅鋼筆寬個性字" pitchFamily="49" charset="-120"/>
                <a:ea typeface="金梅鋼筆寬個性字" pitchFamily="49" charset="-120"/>
              </a:rPr>
              <a:t>傳統行銷中必須描述出這群消費者的特徵為何。但是</a:t>
            </a:r>
            <a:r>
              <a:rPr lang="en-US" altLang="zh-TW" sz="3200" smtClean="0">
                <a:solidFill>
                  <a:srgbClr val="FFFFFF"/>
                </a:solidFill>
                <a:latin typeface="Times New Roman"/>
                <a:ea typeface="金梅鋼筆寬個性字" pitchFamily="49" charset="-120"/>
              </a:rPr>
              <a:t>…</a:t>
            </a:r>
            <a:r>
              <a:rPr lang="en-US" altLang="zh-TW" sz="3200" smtClean="0">
                <a:solidFill>
                  <a:srgbClr val="FFFFFF"/>
                </a:solidFill>
                <a:latin typeface="金梅鋼筆寬個性字" pitchFamily="49" charset="-120"/>
                <a:ea typeface="金梅鋼筆寬個性字" pitchFamily="49" charset="-120"/>
              </a:rPr>
              <a:t>...</a:t>
            </a:r>
          </a:p>
        </p:txBody>
      </p:sp>
      <p:sp>
        <p:nvSpPr>
          <p:cNvPr id="411655" name="Line 7"/>
          <p:cNvSpPr>
            <a:spLocks noChangeShapeType="1"/>
          </p:cNvSpPr>
          <p:nvPr/>
        </p:nvSpPr>
        <p:spPr bwMode="auto">
          <a:xfrm>
            <a:off x="6400800" y="2971800"/>
            <a:ext cx="0" cy="990600"/>
          </a:xfrm>
          <a:prstGeom prst="line">
            <a:avLst/>
          </a:prstGeom>
          <a:noFill/>
          <a:ln w="381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3080996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10" name="投影片編號版面配置區 3"/>
          <p:cNvSpPr>
            <a:spLocks noGrp="1"/>
          </p:cNvSpPr>
          <p:nvPr>
            <p:ph type="sldNum" sz="quarter" idx="12"/>
          </p:nvPr>
        </p:nvSpPr>
        <p:spPr/>
        <p:txBody>
          <a:bodyPr/>
          <a:lstStyle/>
          <a:p>
            <a:fld id="{D032F7ED-DA74-447B-AAD4-9E04C5FAFE08}" type="slidenum">
              <a:rPr lang="en-US" altLang="zh-TW">
                <a:solidFill>
                  <a:srgbClr val="000000"/>
                </a:solidFill>
              </a:rPr>
              <a:pPr/>
              <a:t>44</a:t>
            </a:fld>
            <a:endParaRPr lang="en-US" altLang="zh-TW">
              <a:solidFill>
                <a:srgbClr val="000000"/>
              </a:solidFill>
            </a:endParaRPr>
          </a:p>
        </p:txBody>
      </p:sp>
      <p:graphicFrame>
        <p:nvGraphicFramePr>
          <p:cNvPr id="412674" name="Object 2"/>
          <p:cNvGraphicFramePr>
            <a:graphicFrameLocks noChangeAspect="1"/>
          </p:cNvGraphicFramePr>
          <p:nvPr/>
        </p:nvGraphicFramePr>
        <p:xfrm>
          <a:off x="76200" y="193675"/>
          <a:ext cx="6411913" cy="6664325"/>
        </p:xfrm>
        <a:graphic>
          <a:graphicData uri="http://schemas.openxmlformats.org/presentationml/2006/ole">
            <mc:AlternateContent xmlns:mc="http://schemas.openxmlformats.org/markup-compatibility/2006">
              <mc:Choice xmlns:v="urn:schemas-microsoft-com:vml" Requires="v">
                <p:oleObj spid="_x0000_s45060" name="文件" r:id="rId3" imgW="6410160" imgH="6662880" progId="Word.Document.8">
                  <p:embed/>
                </p:oleObj>
              </mc:Choice>
              <mc:Fallback>
                <p:oleObj name="文件" r:id="rId3" imgW="6410160" imgH="6662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3675"/>
                        <a:ext cx="6411913"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675" name="AutoShape 3"/>
          <p:cNvSpPr>
            <a:spLocks/>
          </p:cNvSpPr>
          <p:nvPr/>
        </p:nvSpPr>
        <p:spPr bwMode="auto">
          <a:xfrm>
            <a:off x="6096000" y="838200"/>
            <a:ext cx="393700" cy="3962400"/>
          </a:xfrm>
          <a:prstGeom prst="rightBrace">
            <a:avLst>
              <a:gd name="adj1" fmla="val 83871"/>
              <a:gd name="adj2" fmla="val 50000"/>
            </a:avLst>
          </a:pr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2676" name="Text Box 4"/>
          <p:cNvSpPr txBox="1">
            <a:spLocks noChangeArrowheads="1"/>
          </p:cNvSpPr>
          <p:nvPr/>
        </p:nvSpPr>
        <p:spPr bwMode="auto">
          <a:xfrm>
            <a:off x="6629400" y="1600200"/>
            <a:ext cx="2286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FFFFFF"/>
                </a:solidFill>
                <a:latin typeface="金梅鋼筆寬個性字" pitchFamily="49" charset="-120"/>
                <a:ea typeface="金梅鋼筆寬個性字" pitchFamily="49" charset="-120"/>
              </a:rPr>
              <a:t>但是</a:t>
            </a:r>
            <a:r>
              <a:rPr lang="en-US" altLang="zh-TW" sz="2400" smtClean="0">
                <a:solidFill>
                  <a:srgbClr val="FFFFFF"/>
                </a:solidFill>
                <a:latin typeface="Times New Roman"/>
                <a:ea typeface="金梅鋼筆寬個性字" pitchFamily="49" charset="-120"/>
              </a:rPr>
              <a:t>…</a:t>
            </a:r>
            <a:endParaRPr lang="en-US" altLang="zh-TW" sz="2400" smtClean="0">
              <a:solidFill>
                <a:srgbClr val="FFFFFF"/>
              </a:solidFill>
              <a:latin typeface="金梅鋼筆寬個性字" pitchFamily="49" charset="-120"/>
              <a:ea typeface="金梅鋼筆寬個性字" pitchFamily="49" charset="-120"/>
            </a:endParaRPr>
          </a:p>
          <a:p>
            <a:pPr algn="just"/>
            <a:r>
              <a:rPr lang="zh-TW" altLang="en-US" sz="2400" smtClean="0">
                <a:solidFill>
                  <a:srgbClr val="FFFFFF"/>
                </a:solidFill>
                <a:latin typeface="金梅鋼筆寬個性字" pitchFamily="49" charset="-120"/>
                <a:ea typeface="金梅鋼筆寬個性字" pitchFamily="49" charset="-120"/>
              </a:rPr>
              <a:t>在資料庫行銷實務中，將</a:t>
            </a:r>
            <a:r>
              <a:rPr lang="en-US" altLang="zh-TW" sz="2400" smtClean="0">
                <a:solidFill>
                  <a:srgbClr val="FFFFFF"/>
                </a:solidFill>
                <a:latin typeface="金梅鋼筆寬個性字" pitchFamily="49" charset="-120"/>
                <a:ea typeface="金梅鋼筆寬個性字" pitchFamily="49" charset="-120"/>
              </a:rPr>
              <a:t>Top 20%</a:t>
            </a:r>
            <a:r>
              <a:rPr lang="zh-TW" altLang="en-US" sz="2400" smtClean="0">
                <a:solidFill>
                  <a:srgbClr val="FFFFFF"/>
                </a:solidFill>
                <a:latin typeface="金梅鋼筆寬個性字" pitchFamily="49" charset="-120"/>
                <a:ea typeface="金梅鋼筆寬個性字" pitchFamily="49" charset="-120"/>
              </a:rPr>
              <a:t>的主要目標客戶列印出來進行一對一行銷即可，而無須在意他們的特徵為何。</a:t>
            </a:r>
          </a:p>
        </p:txBody>
      </p:sp>
      <p:sp>
        <p:nvSpPr>
          <p:cNvPr id="412677" name="Line 5"/>
          <p:cNvSpPr>
            <a:spLocks noChangeShapeType="1"/>
          </p:cNvSpPr>
          <p:nvPr/>
        </p:nvSpPr>
        <p:spPr bwMode="auto">
          <a:xfrm>
            <a:off x="1066800" y="4572000"/>
            <a:ext cx="0" cy="6096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2678" name="Line 6"/>
          <p:cNvSpPr>
            <a:spLocks noChangeShapeType="1"/>
          </p:cNvSpPr>
          <p:nvPr/>
        </p:nvSpPr>
        <p:spPr bwMode="auto">
          <a:xfrm>
            <a:off x="3200400" y="4572000"/>
            <a:ext cx="0" cy="6096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2679" name="Line 7"/>
          <p:cNvSpPr>
            <a:spLocks noChangeShapeType="1"/>
          </p:cNvSpPr>
          <p:nvPr/>
        </p:nvSpPr>
        <p:spPr bwMode="auto">
          <a:xfrm>
            <a:off x="5697538" y="4572000"/>
            <a:ext cx="0" cy="609600"/>
          </a:xfrm>
          <a:prstGeom prst="line">
            <a:avLst/>
          </a:prstGeom>
          <a:noFill/>
          <a:ln w="127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344892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投影片編號版面配置區 3"/>
          <p:cNvSpPr>
            <a:spLocks noGrp="1"/>
          </p:cNvSpPr>
          <p:nvPr>
            <p:ph type="sldNum" sz="quarter" idx="12"/>
          </p:nvPr>
        </p:nvSpPr>
        <p:spPr/>
        <p:txBody>
          <a:bodyPr/>
          <a:lstStyle/>
          <a:p>
            <a:fld id="{D4240122-F688-49C0-84C4-A862A3F11696}" type="slidenum">
              <a:rPr lang="en-US" altLang="zh-TW">
                <a:solidFill>
                  <a:srgbClr val="000000"/>
                </a:solidFill>
              </a:rPr>
              <a:pPr/>
              <a:t>45</a:t>
            </a:fld>
            <a:endParaRPr lang="en-US" altLang="zh-TW">
              <a:solidFill>
                <a:srgbClr val="000000"/>
              </a:solidFill>
            </a:endParaRPr>
          </a:p>
        </p:txBody>
      </p:sp>
      <p:sp>
        <p:nvSpPr>
          <p:cNvPr id="413698" name="Text Box 2"/>
          <p:cNvSpPr txBox="1">
            <a:spLocks noChangeArrowheads="1"/>
          </p:cNvSpPr>
          <p:nvPr/>
        </p:nvSpPr>
        <p:spPr bwMode="auto">
          <a:xfrm>
            <a:off x="528638" y="762000"/>
            <a:ext cx="79248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000000"/>
                </a:solidFill>
                <a:latin typeface="Arial" pitchFamily="34" charset="0"/>
                <a:ea typeface="標楷體" pitchFamily="65" charset="-120"/>
              </a:rPr>
              <a:t>迴歸方程式為：</a:t>
            </a:r>
          </a:p>
          <a:p>
            <a:pPr algn="just"/>
            <a:endParaRPr lang="zh-TW" altLang="en-US" sz="2400" smtClean="0">
              <a:solidFill>
                <a:srgbClr val="000000"/>
              </a:solidFill>
              <a:latin typeface="Arial" pitchFamily="34" charset="0"/>
              <a:ea typeface="標楷體" pitchFamily="65" charset="-120"/>
            </a:endParaRPr>
          </a:p>
          <a:p>
            <a:pPr algn="ctr"/>
            <a:r>
              <a:rPr lang="en-US" altLang="zh-TW" sz="2400" smtClean="0">
                <a:solidFill>
                  <a:srgbClr val="000000"/>
                </a:solidFill>
                <a:latin typeface="Arial" pitchFamily="34" charset="0"/>
                <a:ea typeface="標楷體" pitchFamily="65" charset="-120"/>
              </a:rPr>
              <a:t>Y = 116 + 24*X1 + 38*X2 + 22*X3 + 30*X4 - 0.97*X5</a:t>
            </a:r>
          </a:p>
          <a:p>
            <a:pPr algn="just"/>
            <a:endParaRPr lang="en-US" altLang="zh-TW"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X1=0</a:t>
            </a:r>
            <a:r>
              <a:rPr lang="zh-TW" altLang="en-US" sz="2400" smtClean="0">
                <a:solidFill>
                  <a:srgbClr val="000000"/>
                </a:solidFill>
                <a:latin typeface="Arial" pitchFamily="34" charset="0"/>
                <a:ea typeface="標楷體" pitchFamily="65" charset="-120"/>
              </a:rPr>
              <a:t>表示遙控距離為</a:t>
            </a:r>
            <a:r>
              <a:rPr lang="en-US" altLang="zh-TW" sz="2400" smtClean="0">
                <a:solidFill>
                  <a:srgbClr val="000000"/>
                </a:solidFill>
                <a:latin typeface="Arial" pitchFamily="34" charset="0"/>
                <a:ea typeface="標楷體" pitchFamily="65" charset="-120"/>
              </a:rPr>
              <a:t>10</a:t>
            </a:r>
            <a:r>
              <a:rPr lang="zh-TW" altLang="en-US" sz="2400" smtClean="0">
                <a:solidFill>
                  <a:srgbClr val="000000"/>
                </a:solidFill>
                <a:latin typeface="Arial" pitchFamily="34" charset="0"/>
                <a:ea typeface="標楷體" pitchFamily="65" charset="-120"/>
              </a:rPr>
              <a:t>公尺</a:t>
            </a:r>
          </a:p>
          <a:p>
            <a:pPr lvl="2" algn="just"/>
            <a:r>
              <a:rPr lang="en-US" altLang="zh-TW" sz="2400" smtClean="0">
                <a:solidFill>
                  <a:srgbClr val="000000"/>
                </a:solidFill>
                <a:latin typeface="Arial" pitchFamily="34" charset="0"/>
                <a:ea typeface="標楷體" pitchFamily="65" charset="-120"/>
              </a:rPr>
              <a:t>X1=1</a:t>
            </a:r>
            <a:r>
              <a:rPr lang="zh-TW" altLang="en-US" sz="2400" smtClean="0">
                <a:solidFill>
                  <a:srgbClr val="000000"/>
                </a:solidFill>
                <a:latin typeface="Arial" pitchFamily="34" charset="0"/>
                <a:ea typeface="標楷體" pitchFamily="65" charset="-120"/>
              </a:rPr>
              <a:t>表示遙控距離為</a:t>
            </a:r>
            <a:r>
              <a:rPr lang="en-US" altLang="zh-TW" sz="2400" smtClean="0">
                <a:solidFill>
                  <a:srgbClr val="000000"/>
                </a:solidFill>
                <a:latin typeface="Arial" pitchFamily="34" charset="0"/>
                <a:ea typeface="標楷體" pitchFamily="65" charset="-120"/>
              </a:rPr>
              <a:t>30</a:t>
            </a:r>
            <a:r>
              <a:rPr lang="zh-TW" altLang="en-US" sz="2400" smtClean="0">
                <a:solidFill>
                  <a:srgbClr val="000000"/>
                </a:solidFill>
                <a:latin typeface="Arial" pitchFamily="34" charset="0"/>
                <a:ea typeface="標楷體" pitchFamily="65" charset="-120"/>
              </a:rPr>
              <a:t>公尺</a:t>
            </a:r>
          </a:p>
          <a:p>
            <a:pPr lvl="2" algn="just"/>
            <a:endParaRPr lang="zh-TW" altLang="en-US" sz="2400" smtClean="0">
              <a:solidFill>
                <a:srgbClr val="000000"/>
              </a:solidFill>
              <a:latin typeface="Arial" pitchFamily="34" charset="0"/>
              <a:ea typeface="標楷體" pitchFamily="65" charset="-120"/>
            </a:endParaRPr>
          </a:p>
          <a:p>
            <a:pPr lvl="2" algn="just"/>
            <a:r>
              <a:rPr lang="en-US" altLang="zh-TW" sz="2400" smtClean="0">
                <a:solidFill>
                  <a:srgbClr val="000000"/>
                </a:solidFill>
                <a:latin typeface="Arial" pitchFamily="34" charset="0"/>
                <a:ea typeface="標楷體" pitchFamily="65" charset="-120"/>
              </a:rPr>
              <a:t>X2=0</a:t>
            </a:r>
            <a:r>
              <a:rPr lang="zh-TW" altLang="en-US" sz="2400" smtClean="0">
                <a:solidFill>
                  <a:srgbClr val="000000"/>
                </a:solidFill>
                <a:latin typeface="Arial" pitchFamily="34" charset="0"/>
                <a:ea typeface="標楷體" pitchFamily="65" charset="-120"/>
              </a:rPr>
              <a:t>表示沒有警鈴裝置的功能</a:t>
            </a:r>
          </a:p>
          <a:p>
            <a:pPr lvl="2" algn="just"/>
            <a:r>
              <a:rPr lang="en-US" altLang="zh-TW" sz="2400" smtClean="0">
                <a:solidFill>
                  <a:srgbClr val="000000"/>
                </a:solidFill>
                <a:latin typeface="Arial" pitchFamily="34" charset="0"/>
                <a:ea typeface="標楷體" pitchFamily="65" charset="-120"/>
              </a:rPr>
              <a:t>X2=1</a:t>
            </a:r>
            <a:r>
              <a:rPr lang="zh-TW" altLang="en-US" sz="2400" smtClean="0">
                <a:solidFill>
                  <a:srgbClr val="000000"/>
                </a:solidFill>
                <a:latin typeface="Arial" pitchFamily="34" charset="0"/>
                <a:ea typeface="標楷體" pitchFamily="65" charset="-120"/>
              </a:rPr>
              <a:t>表示有警鈴裝置的功能</a:t>
            </a:r>
          </a:p>
          <a:p>
            <a:pPr lvl="2" algn="just"/>
            <a:endParaRPr lang="zh-TW" altLang="en-US" sz="2400" smtClean="0">
              <a:solidFill>
                <a:srgbClr val="000000"/>
              </a:solidFill>
              <a:latin typeface="Arial" pitchFamily="34" charset="0"/>
              <a:ea typeface="標楷體" pitchFamily="65" charset="-120"/>
            </a:endParaRPr>
          </a:p>
          <a:p>
            <a:pPr lvl="2" algn="just"/>
            <a:r>
              <a:rPr lang="zh-TW" altLang="en-US" sz="2400" smtClean="0">
                <a:solidFill>
                  <a:srgbClr val="000000"/>
                </a:solidFill>
                <a:latin typeface="Arial" pitchFamily="34" charset="0"/>
                <a:ea typeface="標楷體" pitchFamily="65" charset="-120"/>
              </a:rPr>
              <a:t>範例：</a:t>
            </a:r>
          </a:p>
          <a:p>
            <a:pPr lvl="2" algn="just"/>
            <a:r>
              <a:rPr lang="en-US" altLang="zh-TW" sz="2400" smtClean="0">
                <a:solidFill>
                  <a:srgbClr val="000000"/>
                </a:solidFill>
                <a:latin typeface="Arial" pitchFamily="34" charset="0"/>
                <a:ea typeface="標楷體" pitchFamily="65" charset="-120"/>
              </a:rPr>
              <a:t>X1=0</a:t>
            </a:r>
            <a:r>
              <a:rPr lang="zh-TW" altLang="en-US" sz="2400" smtClean="0">
                <a:solidFill>
                  <a:srgbClr val="000000"/>
                </a:solidFill>
                <a:latin typeface="Arial" pitchFamily="34" charset="0"/>
                <a:ea typeface="標楷體" pitchFamily="65" charset="-120"/>
              </a:rPr>
              <a:t>表示國內品牌</a:t>
            </a:r>
          </a:p>
          <a:p>
            <a:pPr lvl="2" algn="just"/>
            <a:r>
              <a:rPr lang="en-US" altLang="zh-TW" sz="2400" smtClean="0">
                <a:solidFill>
                  <a:srgbClr val="000000"/>
                </a:solidFill>
                <a:latin typeface="Arial" pitchFamily="34" charset="0"/>
                <a:ea typeface="標楷體" pitchFamily="65" charset="-120"/>
              </a:rPr>
              <a:t>X1=1</a:t>
            </a:r>
            <a:r>
              <a:rPr lang="zh-TW" altLang="en-US" sz="2400" smtClean="0">
                <a:solidFill>
                  <a:srgbClr val="000000"/>
                </a:solidFill>
                <a:latin typeface="Arial" pitchFamily="34" charset="0"/>
                <a:ea typeface="標楷體" pitchFamily="65" charset="-120"/>
              </a:rPr>
              <a:t>表示國外品牌</a:t>
            </a:r>
            <a:endParaRPr lang="zh-TW" altLang="en-US" sz="2400" smtClean="0">
              <a:solidFill>
                <a:srgbClr val="000000"/>
              </a:solidFill>
              <a:latin typeface="Antique Olive" pitchFamily="34" charset="0"/>
              <a:ea typeface="新細明體" pitchFamily="18" charset="-120"/>
            </a:endParaRPr>
          </a:p>
        </p:txBody>
      </p:sp>
      <p:sp>
        <p:nvSpPr>
          <p:cNvPr id="413699" name="Text Box 3"/>
          <p:cNvSpPr txBox="1">
            <a:spLocks noChangeArrowheads="1"/>
          </p:cNvSpPr>
          <p:nvPr/>
        </p:nvSpPr>
        <p:spPr bwMode="auto">
          <a:xfrm>
            <a:off x="5634038" y="2362200"/>
            <a:ext cx="290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zh-TW" sz="2400" smtClean="0">
                <a:solidFill>
                  <a:srgbClr val="FF0000"/>
                </a:solidFill>
                <a:latin typeface="Arial" pitchFamily="34" charset="0"/>
                <a:ea typeface="新細明體" pitchFamily="18" charset="-120"/>
                <a:sym typeface="Symbol" pitchFamily="18" charset="2"/>
              </a:rPr>
              <a:t></a:t>
            </a:r>
            <a:r>
              <a:rPr lang="zh-TW" altLang="zh-TW" sz="2400" smtClean="0">
                <a:solidFill>
                  <a:srgbClr val="FF0000"/>
                </a:solidFill>
                <a:latin typeface="Arial" pitchFamily="34" charset="0"/>
                <a:ea typeface="新細明體" pitchFamily="18" charset="-120"/>
              </a:rPr>
              <a:t> </a:t>
            </a:r>
            <a:r>
              <a:rPr lang="en-US" altLang="zh-TW" sz="2400" smtClean="0">
                <a:solidFill>
                  <a:srgbClr val="FF0000"/>
                </a:solidFill>
                <a:latin typeface="Arial" pitchFamily="34" charset="0"/>
                <a:ea typeface="新細明體" pitchFamily="18" charset="-120"/>
              </a:rPr>
              <a:t>Y</a:t>
            </a:r>
            <a:r>
              <a:rPr lang="en-US" altLang="zh-TW" sz="2400" smtClean="0">
                <a:solidFill>
                  <a:srgbClr val="FF0000"/>
                </a:solidFill>
                <a:latin typeface="Arial" pitchFamily="34" charset="0"/>
                <a:ea typeface="新細明體" pitchFamily="18" charset="-120"/>
                <a:sym typeface="Symbol" pitchFamily="18" charset="2"/>
              </a:rPr>
              <a:t>24</a:t>
            </a:r>
          </a:p>
          <a:p>
            <a:r>
              <a:rPr lang="en-US" altLang="zh-TW" sz="2400" smtClean="0">
                <a:solidFill>
                  <a:srgbClr val="FF0000"/>
                </a:solidFill>
                <a:latin typeface="Arial" pitchFamily="34" charset="0"/>
                <a:ea typeface="新細明體" pitchFamily="18" charset="-120"/>
                <a:sym typeface="Symbol" pitchFamily="18" charset="2"/>
              </a:rPr>
              <a:t>If (X5 24)  Y24 </a:t>
            </a:r>
          </a:p>
        </p:txBody>
      </p:sp>
      <p:sp>
        <p:nvSpPr>
          <p:cNvPr id="413700" name="Freeform 4"/>
          <p:cNvSpPr>
            <a:spLocks/>
          </p:cNvSpPr>
          <p:nvPr/>
        </p:nvSpPr>
        <p:spPr bwMode="auto">
          <a:xfrm>
            <a:off x="5453063" y="2438400"/>
            <a:ext cx="104775" cy="376238"/>
          </a:xfrm>
          <a:custGeom>
            <a:avLst/>
            <a:gdLst>
              <a:gd name="T0" fmla="*/ 0 w 102"/>
              <a:gd name="T1" fmla="*/ 0 h 234"/>
              <a:gd name="T2" fmla="*/ 81 w 102"/>
              <a:gd name="T3" fmla="*/ 51 h 234"/>
              <a:gd name="T4" fmla="*/ 71 w 102"/>
              <a:gd name="T5" fmla="*/ 203 h 234"/>
              <a:gd name="T6" fmla="*/ 30 w 102"/>
              <a:gd name="T7" fmla="*/ 234 h 234"/>
            </a:gdLst>
            <a:ahLst/>
            <a:cxnLst>
              <a:cxn ang="0">
                <a:pos x="T0" y="T1"/>
              </a:cxn>
              <a:cxn ang="0">
                <a:pos x="T2" y="T3"/>
              </a:cxn>
              <a:cxn ang="0">
                <a:pos x="T4" y="T5"/>
              </a:cxn>
              <a:cxn ang="0">
                <a:pos x="T6" y="T7"/>
              </a:cxn>
            </a:cxnLst>
            <a:rect l="0" t="0" r="r" b="b"/>
            <a:pathLst>
              <a:path w="102" h="234">
                <a:moveTo>
                  <a:pt x="0" y="0"/>
                </a:moveTo>
                <a:cubicBezTo>
                  <a:pt x="43" y="11"/>
                  <a:pt x="52" y="20"/>
                  <a:pt x="81" y="51"/>
                </a:cubicBezTo>
                <a:cubicBezTo>
                  <a:pt x="96" y="95"/>
                  <a:pt x="102" y="165"/>
                  <a:pt x="71" y="203"/>
                </a:cubicBezTo>
                <a:cubicBezTo>
                  <a:pt x="60" y="216"/>
                  <a:pt x="42" y="221"/>
                  <a:pt x="30" y="234"/>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3701" name="Line 5"/>
          <p:cNvSpPr>
            <a:spLocks noChangeShapeType="1"/>
          </p:cNvSpPr>
          <p:nvPr/>
        </p:nvSpPr>
        <p:spPr bwMode="auto">
          <a:xfrm flipV="1">
            <a:off x="6929438" y="1371600"/>
            <a:ext cx="609600" cy="60960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3702" name="Text Box 6"/>
          <p:cNvSpPr txBox="1">
            <a:spLocks noChangeArrowheads="1"/>
          </p:cNvSpPr>
          <p:nvPr/>
        </p:nvSpPr>
        <p:spPr bwMode="auto">
          <a:xfrm>
            <a:off x="7507288" y="933450"/>
            <a:ext cx="5222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3200" smtClean="0">
                <a:solidFill>
                  <a:srgbClr val="000000"/>
                </a:solidFill>
                <a:latin typeface="Times New Roman" pitchFamily="18" charset="0"/>
                <a:ea typeface="新細明體" pitchFamily="18" charset="-120"/>
              </a:rPr>
              <a:t>-1</a:t>
            </a:r>
          </a:p>
        </p:txBody>
      </p:sp>
      <p:sp>
        <p:nvSpPr>
          <p:cNvPr id="413703" name="Text Box 7"/>
          <p:cNvSpPr txBox="1">
            <a:spLocks noChangeArrowheads="1"/>
          </p:cNvSpPr>
          <p:nvPr/>
        </p:nvSpPr>
        <p:spPr bwMode="auto">
          <a:xfrm>
            <a:off x="5786438" y="3505200"/>
            <a:ext cx="290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zh-TW" sz="2400" smtClean="0">
                <a:solidFill>
                  <a:srgbClr val="FF0000"/>
                </a:solidFill>
                <a:latin typeface="Arial" pitchFamily="34" charset="0"/>
                <a:ea typeface="新細明體" pitchFamily="18" charset="-120"/>
                <a:sym typeface="Symbol" pitchFamily="18" charset="2"/>
              </a:rPr>
              <a:t></a:t>
            </a:r>
            <a:r>
              <a:rPr lang="zh-TW" altLang="zh-TW" sz="2400" smtClean="0">
                <a:solidFill>
                  <a:srgbClr val="FF0000"/>
                </a:solidFill>
                <a:latin typeface="Arial" pitchFamily="34" charset="0"/>
                <a:ea typeface="新細明體" pitchFamily="18" charset="-120"/>
              </a:rPr>
              <a:t> </a:t>
            </a:r>
            <a:r>
              <a:rPr lang="en-US" altLang="zh-TW" sz="2400" smtClean="0">
                <a:solidFill>
                  <a:srgbClr val="FF0000"/>
                </a:solidFill>
                <a:latin typeface="Arial" pitchFamily="34" charset="0"/>
                <a:ea typeface="新細明體" pitchFamily="18" charset="-120"/>
              </a:rPr>
              <a:t>Y</a:t>
            </a:r>
            <a:r>
              <a:rPr lang="en-US" altLang="zh-TW" sz="2400" smtClean="0">
                <a:solidFill>
                  <a:srgbClr val="FF0000"/>
                </a:solidFill>
                <a:latin typeface="Arial" pitchFamily="34" charset="0"/>
                <a:ea typeface="新細明體" pitchFamily="18" charset="-120"/>
                <a:sym typeface="Symbol" pitchFamily="18" charset="2"/>
              </a:rPr>
              <a:t>38</a:t>
            </a:r>
          </a:p>
          <a:p>
            <a:r>
              <a:rPr lang="en-US" altLang="zh-TW" sz="2400" smtClean="0">
                <a:solidFill>
                  <a:srgbClr val="FF0000"/>
                </a:solidFill>
                <a:latin typeface="Arial" pitchFamily="34" charset="0"/>
                <a:ea typeface="新細明體" pitchFamily="18" charset="-120"/>
                <a:sym typeface="Symbol" pitchFamily="18" charset="2"/>
              </a:rPr>
              <a:t>If (X5 38)  Y38 </a:t>
            </a:r>
          </a:p>
        </p:txBody>
      </p:sp>
      <p:sp>
        <p:nvSpPr>
          <p:cNvPr id="413704" name="Freeform 8"/>
          <p:cNvSpPr>
            <a:spLocks/>
          </p:cNvSpPr>
          <p:nvPr/>
        </p:nvSpPr>
        <p:spPr bwMode="auto">
          <a:xfrm>
            <a:off x="5605463" y="3581400"/>
            <a:ext cx="104775" cy="376238"/>
          </a:xfrm>
          <a:custGeom>
            <a:avLst/>
            <a:gdLst>
              <a:gd name="T0" fmla="*/ 0 w 102"/>
              <a:gd name="T1" fmla="*/ 0 h 234"/>
              <a:gd name="T2" fmla="*/ 81 w 102"/>
              <a:gd name="T3" fmla="*/ 51 h 234"/>
              <a:gd name="T4" fmla="*/ 71 w 102"/>
              <a:gd name="T5" fmla="*/ 203 h 234"/>
              <a:gd name="T6" fmla="*/ 30 w 102"/>
              <a:gd name="T7" fmla="*/ 234 h 234"/>
            </a:gdLst>
            <a:ahLst/>
            <a:cxnLst>
              <a:cxn ang="0">
                <a:pos x="T0" y="T1"/>
              </a:cxn>
              <a:cxn ang="0">
                <a:pos x="T2" y="T3"/>
              </a:cxn>
              <a:cxn ang="0">
                <a:pos x="T4" y="T5"/>
              </a:cxn>
              <a:cxn ang="0">
                <a:pos x="T6" y="T7"/>
              </a:cxn>
            </a:cxnLst>
            <a:rect l="0" t="0" r="r" b="b"/>
            <a:pathLst>
              <a:path w="102" h="234">
                <a:moveTo>
                  <a:pt x="0" y="0"/>
                </a:moveTo>
                <a:cubicBezTo>
                  <a:pt x="43" y="11"/>
                  <a:pt x="52" y="20"/>
                  <a:pt x="81" y="51"/>
                </a:cubicBezTo>
                <a:cubicBezTo>
                  <a:pt x="96" y="95"/>
                  <a:pt x="102" y="165"/>
                  <a:pt x="71" y="203"/>
                </a:cubicBezTo>
                <a:cubicBezTo>
                  <a:pt x="60" y="216"/>
                  <a:pt x="42" y="221"/>
                  <a:pt x="30" y="234"/>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3706" name="Freeform 10"/>
          <p:cNvSpPr>
            <a:spLocks/>
          </p:cNvSpPr>
          <p:nvPr/>
        </p:nvSpPr>
        <p:spPr bwMode="auto">
          <a:xfrm>
            <a:off x="4170363" y="5010150"/>
            <a:ext cx="104775" cy="376238"/>
          </a:xfrm>
          <a:custGeom>
            <a:avLst/>
            <a:gdLst>
              <a:gd name="T0" fmla="*/ 0 w 102"/>
              <a:gd name="T1" fmla="*/ 0 h 234"/>
              <a:gd name="T2" fmla="*/ 81 w 102"/>
              <a:gd name="T3" fmla="*/ 51 h 234"/>
              <a:gd name="T4" fmla="*/ 71 w 102"/>
              <a:gd name="T5" fmla="*/ 203 h 234"/>
              <a:gd name="T6" fmla="*/ 30 w 102"/>
              <a:gd name="T7" fmla="*/ 234 h 234"/>
            </a:gdLst>
            <a:ahLst/>
            <a:cxnLst>
              <a:cxn ang="0">
                <a:pos x="T0" y="T1"/>
              </a:cxn>
              <a:cxn ang="0">
                <a:pos x="T2" y="T3"/>
              </a:cxn>
              <a:cxn ang="0">
                <a:pos x="T4" y="T5"/>
              </a:cxn>
              <a:cxn ang="0">
                <a:pos x="T6" y="T7"/>
              </a:cxn>
            </a:cxnLst>
            <a:rect l="0" t="0" r="r" b="b"/>
            <a:pathLst>
              <a:path w="102" h="234">
                <a:moveTo>
                  <a:pt x="0" y="0"/>
                </a:moveTo>
                <a:cubicBezTo>
                  <a:pt x="43" y="11"/>
                  <a:pt x="52" y="20"/>
                  <a:pt x="81" y="51"/>
                </a:cubicBezTo>
                <a:cubicBezTo>
                  <a:pt x="96" y="95"/>
                  <a:pt x="102" y="165"/>
                  <a:pt x="71" y="203"/>
                </a:cubicBezTo>
                <a:cubicBezTo>
                  <a:pt x="60" y="216"/>
                  <a:pt x="42" y="221"/>
                  <a:pt x="30" y="234"/>
                </a:cubicBezTo>
              </a:path>
            </a:pathLst>
          </a:custGeom>
          <a:noFill/>
          <a:ln w="28575" cap="flat" cmpd="sng">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3705" name="Text Box 9"/>
          <p:cNvSpPr txBox="1">
            <a:spLocks noChangeArrowheads="1"/>
          </p:cNvSpPr>
          <p:nvPr/>
        </p:nvSpPr>
        <p:spPr bwMode="auto">
          <a:xfrm>
            <a:off x="4511675" y="4884738"/>
            <a:ext cx="18843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zh-TW" sz="3200" b="1" u="sng" smtClean="0">
                <a:solidFill>
                  <a:srgbClr val="FF0000"/>
                </a:solidFill>
                <a:effectLst>
                  <a:outerShdw blurRad="38100" dist="38100" dir="2700000" algn="tl">
                    <a:srgbClr val="000000"/>
                  </a:outerShdw>
                </a:effectLst>
                <a:latin typeface="金梅毛楷體" pitchFamily="49" charset="-120"/>
                <a:ea typeface="金梅毛楷體" pitchFamily="49" charset="-120"/>
                <a:sym typeface="Symbol" pitchFamily="18" charset="2"/>
              </a:rPr>
              <a:t>個案研究</a:t>
            </a:r>
            <a:r>
              <a:rPr lang="zh-TW" altLang="en-US" sz="3200" b="1" u="sng" smtClean="0">
                <a:solidFill>
                  <a:srgbClr val="FF0000"/>
                </a:solidFill>
                <a:effectLst>
                  <a:outerShdw blurRad="38100" dist="38100" dir="2700000" algn="tl">
                    <a:srgbClr val="000000"/>
                  </a:outerShdw>
                </a:effectLst>
                <a:latin typeface="金梅毛楷體" pitchFamily="49" charset="-120"/>
                <a:ea typeface="金梅毛楷體" pitchFamily="49" charset="-120"/>
                <a:sym typeface="Symbol" pitchFamily="18" charset="2"/>
              </a:rPr>
              <a:t> </a:t>
            </a:r>
          </a:p>
        </p:txBody>
      </p:sp>
      <p:sp>
        <p:nvSpPr>
          <p:cNvPr id="413708" name="AutoShape 12">
            <a:hlinkClick r:id="" action="ppaction://noaction" highlightClick="1"/>
          </p:cNvPr>
          <p:cNvSpPr>
            <a:spLocks noChangeArrowheads="1"/>
          </p:cNvSpPr>
          <p:nvPr/>
        </p:nvSpPr>
        <p:spPr bwMode="auto">
          <a:xfrm>
            <a:off x="6281738" y="5019675"/>
            <a:ext cx="533400" cy="3683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Tree>
    <p:extLst>
      <p:ext uri="{BB962C8B-B14F-4D97-AF65-F5344CB8AC3E}">
        <p14:creationId xmlns:p14="http://schemas.microsoft.com/office/powerpoint/2010/main" val="2011892969"/>
      </p:ext>
    </p:extLst>
  </p:cSld>
  <p:clrMapOvr>
    <a:masterClrMapping/>
  </p:clrMapOvr>
  <p:transition spd="slow">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投影片編號版面配置區 3"/>
          <p:cNvSpPr>
            <a:spLocks noGrp="1"/>
          </p:cNvSpPr>
          <p:nvPr>
            <p:ph type="sldNum" sz="quarter" idx="12"/>
          </p:nvPr>
        </p:nvSpPr>
        <p:spPr/>
        <p:txBody>
          <a:bodyPr/>
          <a:lstStyle/>
          <a:p>
            <a:fld id="{D76D7A07-9A9B-44F9-9392-099A96368010}" type="slidenum">
              <a:rPr lang="en-US" altLang="zh-TW">
                <a:solidFill>
                  <a:srgbClr val="000000"/>
                </a:solidFill>
              </a:rPr>
              <a:pPr/>
              <a:t>46</a:t>
            </a:fld>
            <a:endParaRPr lang="en-US" altLang="zh-TW">
              <a:solidFill>
                <a:srgbClr val="000000"/>
              </a:solidFill>
            </a:endParaRPr>
          </a:p>
        </p:txBody>
      </p:sp>
      <p:sp>
        <p:nvSpPr>
          <p:cNvPr id="414722" name="Rectangle 2"/>
          <p:cNvSpPr>
            <a:spLocks noChangeArrowheads="1"/>
          </p:cNvSpPr>
          <p:nvPr/>
        </p:nvSpPr>
        <p:spPr bwMode="auto">
          <a:xfrm>
            <a:off x="304800" y="396875"/>
            <a:ext cx="8610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FF0000"/>
                </a:solidFill>
                <a:latin typeface="Arial" pitchFamily="34" charset="0"/>
                <a:ea typeface="標楷體" pitchFamily="65" charset="-120"/>
              </a:rPr>
              <a:t>如果生產最簡單產品形式的成本是</a:t>
            </a:r>
            <a:r>
              <a:rPr lang="en-US" altLang="zh-TW" sz="2400" smtClean="0">
                <a:solidFill>
                  <a:srgbClr val="FF0000"/>
                </a:solidFill>
                <a:latin typeface="Arial" pitchFamily="34" charset="0"/>
                <a:ea typeface="標楷體" pitchFamily="65" charset="-120"/>
              </a:rPr>
              <a:t>50</a:t>
            </a:r>
            <a:r>
              <a:rPr lang="zh-TW" altLang="en-US" sz="2400" smtClean="0">
                <a:solidFill>
                  <a:srgbClr val="FF0000"/>
                </a:solidFill>
                <a:latin typeface="Arial" pitchFamily="34" charset="0"/>
                <a:ea typeface="標楷體" pitchFamily="65" charset="-120"/>
              </a:rPr>
              <a:t>元，而生產各項功能的附加成本為：</a:t>
            </a:r>
            <a:endParaRPr lang="zh-TW" altLang="en-US" sz="3600" smtClean="0">
              <a:solidFill>
                <a:srgbClr val="FF0000"/>
              </a:solidFill>
              <a:latin typeface="Times New Roman" pitchFamily="18" charset="0"/>
              <a:ea typeface="新細明體" pitchFamily="18" charset="-120"/>
            </a:endParaRPr>
          </a:p>
        </p:txBody>
      </p:sp>
      <p:grpSp>
        <p:nvGrpSpPr>
          <p:cNvPr id="414723" name="Group 3"/>
          <p:cNvGrpSpPr>
            <a:grpSpLocks/>
          </p:cNvGrpSpPr>
          <p:nvPr/>
        </p:nvGrpSpPr>
        <p:grpSpPr bwMode="auto">
          <a:xfrm>
            <a:off x="1600200" y="990600"/>
            <a:ext cx="6070600" cy="2286000"/>
            <a:chOff x="1730" y="1008"/>
            <a:chExt cx="3372" cy="1440"/>
          </a:xfrm>
        </p:grpSpPr>
        <p:sp>
          <p:nvSpPr>
            <p:cNvPr id="414724" name="Rectangle 4"/>
            <p:cNvSpPr>
              <a:spLocks noChangeArrowheads="1"/>
            </p:cNvSpPr>
            <p:nvPr/>
          </p:nvSpPr>
          <p:spPr bwMode="auto">
            <a:xfrm>
              <a:off x="1730" y="1266"/>
              <a:ext cx="2512"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TW" sz="2400" smtClean="0">
                  <a:solidFill>
                    <a:srgbClr val="000000"/>
                  </a:solidFill>
                  <a:latin typeface="Arial" pitchFamily="34" charset="0"/>
                  <a:ea typeface="標楷體" pitchFamily="65" charset="-120"/>
                </a:rPr>
                <a:t> </a:t>
              </a:r>
              <a:r>
                <a:rPr lang="zh-TW" altLang="en-US" sz="2400" smtClean="0">
                  <a:solidFill>
                    <a:srgbClr val="000000"/>
                  </a:solidFill>
                  <a:latin typeface="Arial" pitchFamily="34" charset="0"/>
                  <a:ea typeface="標楷體" pitchFamily="65" charset="-120"/>
                </a:rPr>
                <a:t>當</a:t>
              </a:r>
              <a:r>
                <a:rPr lang="zh-TW" altLang="en-US" sz="2000" smtClean="0">
                  <a:solidFill>
                    <a:srgbClr val="000000"/>
                  </a:solidFill>
                  <a:latin typeface="Arial" pitchFamily="34" charset="0"/>
                  <a:ea typeface="標楷體" pitchFamily="65" charset="-120"/>
                </a:rPr>
                <a:t>遙控距離增強為</a:t>
              </a:r>
              <a:r>
                <a:rPr lang="en-US" altLang="zh-TW" sz="2000" smtClean="0">
                  <a:solidFill>
                    <a:srgbClr val="000000"/>
                  </a:solidFill>
                  <a:latin typeface="Arial" pitchFamily="34" charset="0"/>
                  <a:ea typeface="標楷體" pitchFamily="65" charset="-120"/>
                </a:rPr>
                <a:t>30</a:t>
              </a:r>
              <a:r>
                <a:rPr lang="zh-TW" altLang="en-US" sz="2000" smtClean="0">
                  <a:solidFill>
                    <a:srgbClr val="000000"/>
                  </a:solidFill>
                  <a:latin typeface="Arial" pitchFamily="34" charset="0"/>
                  <a:ea typeface="標楷體" pitchFamily="65" charset="-120"/>
                </a:rPr>
                <a:t>公尺時</a:t>
              </a:r>
              <a:endParaRPr lang="zh-TW" altLang="en-US" sz="3600" smtClean="0">
                <a:solidFill>
                  <a:srgbClr val="000000"/>
                </a:solidFill>
                <a:latin typeface="Times New Roman" pitchFamily="18" charset="0"/>
                <a:ea typeface="新細明體" pitchFamily="18" charset="-120"/>
              </a:endParaRPr>
            </a:p>
          </p:txBody>
        </p:sp>
        <p:sp>
          <p:nvSpPr>
            <p:cNvPr id="414725" name="Rectangle 5"/>
            <p:cNvSpPr>
              <a:spLocks noChangeArrowheads="1"/>
            </p:cNvSpPr>
            <p:nvPr/>
          </p:nvSpPr>
          <p:spPr bwMode="auto">
            <a:xfrm>
              <a:off x="4242" y="1266"/>
              <a:ext cx="814" cy="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TW" sz="2400" smtClean="0">
                  <a:solidFill>
                    <a:srgbClr val="000000"/>
                  </a:solidFill>
                  <a:latin typeface="Arial" pitchFamily="34" charset="0"/>
                  <a:ea typeface="標楷體" pitchFamily="65" charset="-120"/>
                </a:rPr>
                <a:t> $5</a:t>
              </a:r>
              <a:endParaRPr lang="en-US" altLang="zh-TW" sz="3600" smtClean="0">
                <a:solidFill>
                  <a:srgbClr val="000000"/>
                </a:solidFill>
                <a:latin typeface="Times New Roman" pitchFamily="18" charset="0"/>
                <a:ea typeface="新細明體" pitchFamily="18" charset="-120"/>
              </a:endParaRPr>
            </a:p>
          </p:txBody>
        </p:sp>
        <p:sp>
          <p:nvSpPr>
            <p:cNvPr id="414726" name="Rectangle 6"/>
            <p:cNvSpPr>
              <a:spLocks noChangeArrowheads="1"/>
            </p:cNvSpPr>
            <p:nvPr/>
          </p:nvSpPr>
          <p:spPr bwMode="auto">
            <a:xfrm>
              <a:off x="1776" y="1536"/>
              <a:ext cx="2512"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400" smtClean="0">
                  <a:solidFill>
                    <a:srgbClr val="000000"/>
                  </a:solidFill>
                  <a:latin typeface="Arial" pitchFamily="34" charset="0"/>
                  <a:ea typeface="標楷體" pitchFamily="65" charset="-120"/>
                </a:rPr>
                <a:t>當</a:t>
              </a:r>
              <a:r>
                <a:rPr lang="zh-TW" altLang="en-US" sz="2000" smtClean="0">
                  <a:solidFill>
                    <a:srgbClr val="000000"/>
                  </a:solidFill>
                  <a:latin typeface="Arial" pitchFamily="34" charset="0"/>
                  <a:ea typeface="標楷體" pitchFamily="65" charset="-120"/>
                </a:rPr>
                <a:t>有警鈴裝置的功能時</a:t>
              </a:r>
              <a:endParaRPr lang="zh-TW" altLang="en-US" sz="3600" smtClean="0">
                <a:solidFill>
                  <a:srgbClr val="000000"/>
                </a:solidFill>
                <a:latin typeface="Times New Roman" pitchFamily="18" charset="0"/>
                <a:ea typeface="新細明體" pitchFamily="18" charset="-120"/>
              </a:endParaRPr>
            </a:p>
          </p:txBody>
        </p:sp>
        <p:sp>
          <p:nvSpPr>
            <p:cNvPr id="414727" name="Rectangle 7"/>
            <p:cNvSpPr>
              <a:spLocks noChangeArrowheads="1"/>
            </p:cNvSpPr>
            <p:nvPr/>
          </p:nvSpPr>
          <p:spPr bwMode="auto">
            <a:xfrm>
              <a:off x="4274" y="1567"/>
              <a:ext cx="814"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TW" sz="2400" smtClean="0">
                  <a:solidFill>
                    <a:srgbClr val="000000"/>
                  </a:solidFill>
                  <a:latin typeface="Arial" pitchFamily="34" charset="0"/>
                  <a:ea typeface="標楷體" pitchFamily="65" charset="-120"/>
                </a:rPr>
                <a:t>$10</a:t>
              </a:r>
              <a:endParaRPr lang="en-US" altLang="zh-TW" sz="3600" smtClean="0">
                <a:solidFill>
                  <a:srgbClr val="000000"/>
                </a:solidFill>
                <a:latin typeface="Times New Roman" pitchFamily="18" charset="0"/>
                <a:ea typeface="新細明體" pitchFamily="18" charset="-120"/>
              </a:endParaRPr>
            </a:p>
          </p:txBody>
        </p:sp>
        <p:sp>
          <p:nvSpPr>
            <p:cNvPr id="414728" name="Rectangle 8"/>
            <p:cNvSpPr>
              <a:spLocks noChangeArrowheads="1"/>
            </p:cNvSpPr>
            <p:nvPr/>
          </p:nvSpPr>
          <p:spPr bwMode="auto">
            <a:xfrm>
              <a:off x="1776" y="1824"/>
              <a:ext cx="2512"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400" smtClean="0">
                  <a:solidFill>
                    <a:srgbClr val="000000"/>
                  </a:solidFill>
                  <a:latin typeface="Arial" pitchFamily="34" charset="0"/>
                  <a:ea typeface="標楷體" pitchFamily="65" charset="-120"/>
                </a:rPr>
                <a:t>當</a:t>
              </a:r>
              <a:r>
                <a:rPr lang="zh-TW" altLang="en-US" sz="2000" smtClean="0">
                  <a:solidFill>
                    <a:srgbClr val="000000"/>
                  </a:solidFill>
                  <a:latin typeface="Arial" pitchFamily="34" charset="0"/>
                  <a:ea typeface="標楷體" pitchFamily="65" charset="-120"/>
                </a:rPr>
                <a:t>有遙控行李箱開關的功能時</a:t>
              </a:r>
              <a:endParaRPr lang="zh-TW" altLang="en-US" sz="3600" smtClean="0">
                <a:solidFill>
                  <a:srgbClr val="000000"/>
                </a:solidFill>
                <a:latin typeface="Times New Roman" pitchFamily="18" charset="0"/>
                <a:ea typeface="新細明體" pitchFamily="18" charset="-120"/>
              </a:endParaRPr>
            </a:p>
          </p:txBody>
        </p:sp>
        <p:sp>
          <p:nvSpPr>
            <p:cNvPr id="414729" name="Rectangle 9"/>
            <p:cNvSpPr>
              <a:spLocks noChangeArrowheads="1"/>
            </p:cNvSpPr>
            <p:nvPr/>
          </p:nvSpPr>
          <p:spPr bwMode="auto">
            <a:xfrm>
              <a:off x="4280" y="1848"/>
              <a:ext cx="814"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TW" sz="2400" smtClean="0">
                  <a:solidFill>
                    <a:srgbClr val="000000"/>
                  </a:solidFill>
                  <a:latin typeface="Arial" pitchFamily="34" charset="0"/>
                  <a:ea typeface="標楷體" pitchFamily="65" charset="-120"/>
                </a:rPr>
                <a:t>$10</a:t>
              </a:r>
              <a:endParaRPr lang="en-US" altLang="zh-TW" sz="3600" smtClean="0">
                <a:solidFill>
                  <a:srgbClr val="000000"/>
                </a:solidFill>
                <a:latin typeface="Times New Roman" pitchFamily="18" charset="0"/>
                <a:ea typeface="新細明體" pitchFamily="18" charset="-120"/>
              </a:endParaRPr>
            </a:p>
          </p:txBody>
        </p:sp>
        <p:sp>
          <p:nvSpPr>
            <p:cNvPr id="414730" name="Rectangle 10"/>
            <p:cNvSpPr>
              <a:spLocks noChangeArrowheads="1"/>
            </p:cNvSpPr>
            <p:nvPr/>
          </p:nvSpPr>
          <p:spPr bwMode="auto">
            <a:xfrm>
              <a:off x="1776" y="2112"/>
              <a:ext cx="2512"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400" smtClean="0">
                  <a:solidFill>
                    <a:srgbClr val="000000"/>
                  </a:solidFill>
                  <a:latin typeface="Arial" pitchFamily="34" charset="0"/>
                  <a:ea typeface="標楷體" pitchFamily="65" charset="-120"/>
                </a:rPr>
                <a:t>當</a:t>
              </a:r>
              <a:r>
                <a:rPr lang="zh-TW" altLang="en-US" sz="2000" smtClean="0">
                  <a:solidFill>
                    <a:srgbClr val="000000"/>
                  </a:solidFill>
                  <a:latin typeface="Arial" pitchFamily="34" charset="0"/>
                  <a:ea typeface="標楷體" pitchFamily="65" charset="-120"/>
                </a:rPr>
                <a:t>有遙控車門鎖的功能時</a:t>
              </a:r>
              <a:endParaRPr lang="zh-TW" altLang="en-US" sz="3600" smtClean="0">
                <a:solidFill>
                  <a:srgbClr val="000000"/>
                </a:solidFill>
                <a:latin typeface="Times New Roman" pitchFamily="18" charset="0"/>
                <a:ea typeface="新細明體" pitchFamily="18" charset="-120"/>
              </a:endParaRPr>
            </a:p>
          </p:txBody>
        </p:sp>
        <p:sp>
          <p:nvSpPr>
            <p:cNvPr id="414731" name="Rectangle 11"/>
            <p:cNvSpPr>
              <a:spLocks noChangeArrowheads="1"/>
            </p:cNvSpPr>
            <p:nvPr/>
          </p:nvSpPr>
          <p:spPr bwMode="auto">
            <a:xfrm>
              <a:off x="4288" y="2143"/>
              <a:ext cx="814"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en-US" altLang="zh-TW" sz="2400" smtClean="0">
                  <a:solidFill>
                    <a:srgbClr val="000000"/>
                  </a:solidFill>
                  <a:latin typeface="Arial" pitchFamily="34" charset="0"/>
                  <a:ea typeface="標楷體" pitchFamily="65" charset="-120"/>
                </a:rPr>
                <a:t>$25</a:t>
              </a:r>
              <a:endParaRPr lang="en-US" altLang="zh-TW" sz="3600" smtClean="0">
                <a:solidFill>
                  <a:srgbClr val="000000"/>
                </a:solidFill>
                <a:latin typeface="Times New Roman" pitchFamily="18" charset="0"/>
                <a:ea typeface="新細明體" pitchFamily="18" charset="-120"/>
              </a:endParaRPr>
            </a:p>
          </p:txBody>
        </p:sp>
        <p:grpSp>
          <p:nvGrpSpPr>
            <p:cNvPr id="414732" name="Group 12"/>
            <p:cNvGrpSpPr>
              <a:grpSpLocks/>
            </p:cNvGrpSpPr>
            <p:nvPr/>
          </p:nvGrpSpPr>
          <p:grpSpPr bwMode="auto">
            <a:xfrm>
              <a:off x="4065" y="1008"/>
              <a:ext cx="831" cy="412"/>
              <a:chOff x="1704" y="0"/>
              <a:chExt cx="575" cy="596"/>
            </a:xfrm>
          </p:grpSpPr>
          <p:sp>
            <p:nvSpPr>
              <p:cNvPr id="414733" name="Rectangle 13"/>
              <p:cNvSpPr>
                <a:spLocks noChangeArrowheads="1"/>
              </p:cNvSpPr>
              <p:nvPr/>
            </p:nvSpPr>
            <p:spPr bwMode="auto">
              <a:xfrm>
                <a:off x="1715" y="0"/>
                <a:ext cx="553"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400" smtClean="0">
                    <a:solidFill>
                      <a:srgbClr val="000000"/>
                    </a:solidFill>
                    <a:latin typeface="Arial" pitchFamily="34" charset="0"/>
                    <a:ea typeface="標楷體" pitchFamily="65" charset="-120"/>
                  </a:rPr>
                  <a:t>附加成本</a:t>
                </a:r>
                <a:endParaRPr lang="zh-TW" altLang="en-US" sz="3600" smtClean="0">
                  <a:solidFill>
                    <a:srgbClr val="000000"/>
                  </a:solidFill>
                  <a:latin typeface="Times New Roman" pitchFamily="18" charset="0"/>
                  <a:ea typeface="新細明體" pitchFamily="18" charset="-120"/>
                </a:endParaRPr>
              </a:p>
            </p:txBody>
          </p:sp>
          <p:sp>
            <p:nvSpPr>
              <p:cNvPr id="414734" name="Rectangle 14"/>
              <p:cNvSpPr>
                <a:spLocks noChangeArrowheads="1"/>
              </p:cNvSpPr>
              <p:nvPr/>
            </p:nvSpPr>
            <p:spPr bwMode="auto">
              <a:xfrm>
                <a:off x="1704" y="0"/>
                <a:ext cx="575"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sp>
        <p:nvSpPr>
          <p:cNvPr id="414735" name="Rectangle 15"/>
          <p:cNvSpPr>
            <a:spLocks noChangeArrowheads="1"/>
          </p:cNvSpPr>
          <p:nvPr/>
        </p:nvSpPr>
        <p:spPr bwMode="auto">
          <a:xfrm>
            <a:off x="228600" y="3303588"/>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FF0000"/>
                </a:solidFill>
                <a:latin typeface="Arial" pitchFamily="34" charset="0"/>
                <a:ea typeface="標楷體" pitchFamily="65" charset="-120"/>
              </a:rPr>
              <a:t>則針對這名消費者而言，各項產品屬性（功能）每單位成本所能創造的附加價值為：</a:t>
            </a:r>
            <a:endParaRPr lang="zh-TW" altLang="en-US" sz="2400" smtClean="0">
              <a:solidFill>
                <a:srgbClr val="FF0000"/>
              </a:solidFill>
              <a:latin typeface="Times New Roman" pitchFamily="18" charset="0"/>
              <a:ea typeface="新細明體" pitchFamily="18" charset="-120"/>
            </a:endParaRPr>
          </a:p>
        </p:txBody>
      </p:sp>
      <p:grpSp>
        <p:nvGrpSpPr>
          <p:cNvPr id="414773" name="Group 53"/>
          <p:cNvGrpSpPr>
            <a:grpSpLocks/>
          </p:cNvGrpSpPr>
          <p:nvPr/>
        </p:nvGrpSpPr>
        <p:grpSpPr bwMode="auto">
          <a:xfrm>
            <a:off x="533400" y="4154488"/>
            <a:ext cx="8382000" cy="2319337"/>
            <a:chOff x="336" y="2617"/>
            <a:chExt cx="5280" cy="1461"/>
          </a:xfrm>
        </p:grpSpPr>
        <p:sp>
          <p:nvSpPr>
            <p:cNvPr id="414737" name="Oval 17"/>
            <p:cNvSpPr>
              <a:spLocks noChangeArrowheads="1"/>
            </p:cNvSpPr>
            <p:nvPr/>
          </p:nvSpPr>
          <p:spPr bwMode="auto">
            <a:xfrm>
              <a:off x="4536" y="3034"/>
              <a:ext cx="432" cy="2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sp>
          <p:nvSpPr>
            <p:cNvPr id="414738" name="Rectangle 18"/>
            <p:cNvSpPr>
              <a:spLocks noChangeArrowheads="1"/>
            </p:cNvSpPr>
            <p:nvPr/>
          </p:nvSpPr>
          <p:spPr bwMode="auto">
            <a:xfrm>
              <a:off x="512" y="3377"/>
              <a:ext cx="15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TW" altLang="zh-TW" sz="2000" smtClean="0">
                <a:solidFill>
                  <a:srgbClr val="000000"/>
                </a:solidFill>
                <a:latin typeface="Antique Olive" pitchFamily="34" charset="0"/>
                <a:ea typeface="新細明體" pitchFamily="18" charset="-120"/>
              </a:endParaRPr>
            </a:p>
          </p:txBody>
        </p:sp>
        <p:sp>
          <p:nvSpPr>
            <p:cNvPr id="414739" name="Rectangle 19"/>
            <p:cNvSpPr>
              <a:spLocks noChangeArrowheads="1"/>
            </p:cNvSpPr>
            <p:nvPr/>
          </p:nvSpPr>
          <p:spPr bwMode="auto">
            <a:xfrm>
              <a:off x="558" y="3027"/>
              <a:ext cx="2088"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000" smtClean="0">
                  <a:solidFill>
                    <a:srgbClr val="000000"/>
                  </a:solidFill>
                  <a:latin typeface="Arial" pitchFamily="34" charset="0"/>
                  <a:ea typeface="標楷體" pitchFamily="65" charset="-120"/>
                </a:rPr>
                <a:t>當遙控距離增強為</a:t>
              </a:r>
              <a:r>
                <a:rPr lang="en-US" altLang="zh-TW" sz="2000" smtClean="0">
                  <a:solidFill>
                    <a:srgbClr val="000000"/>
                  </a:solidFill>
                  <a:latin typeface="Arial" pitchFamily="34" charset="0"/>
                  <a:ea typeface="新細明體" pitchFamily="18" charset="-120"/>
                  <a:cs typeface="Arial" pitchFamily="34" charset="0"/>
                </a:rPr>
                <a:t>30</a:t>
              </a:r>
              <a:r>
                <a:rPr lang="zh-TW" altLang="en-US" sz="2000" smtClean="0">
                  <a:solidFill>
                    <a:srgbClr val="000000"/>
                  </a:solidFill>
                  <a:latin typeface="Arial" pitchFamily="34" charset="0"/>
                  <a:ea typeface="標楷體" pitchFamily="65" charset="-120"/>
                </a:rPr>
                <a:t>公尺時</a:t>
              </a:r>
              <a:endParaRPr lang="zh-TW" altLang="en-US" sz="2000" smtClean="0">
                <a:solidFill>
                  <a:srgbClr val="000000"/>
                </a:solidFill>
                <a:latin typeface="Times New Roman" pitchFamily="18" charset="0"/>
                <a:ea typeface="新細明體" pitchFamily="18" charset="-120"/>
              </a:endParaRPr>
            </a:p>
          </p:txBody>
        </p:sp>
        <p:sp>
          <p:nvSpPr>
            <p:cNvPr id="414740" name="Rectangle 20"/>
            <p:cNvSpPr>
              <a:spLocks noChangeArrowheads="1"/>
            </p:cNvSpPr>
            <p:nvPr/>
          </p:nvSpPr>
          <p:spPr bwMode="auto">
            <a:xfrm>
              <a:off x="2681" y="3034"/>
              <a:ext cx="92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$5</a:t>
              </a:r>
              <a:endParaRPr lang="en-US" altLang="zh-TW" sz="2000" smtClean="0">
                <a:solidFill>
                  <a:srgbClr val="000000"/>
                </a:solidFill>
                <a:latin typeface="Times New Roman" pitchFamily="18" charset="0"/>
                <a:ea typeface="新細明體" pitchFamily="18" charset="-120"/>
              </a:endParaRPr>
            </a:p>
          </p:txBody>
        </p:sp>
        <p:sp>
          <p:nvSpPr>
            <p:cNvPr id="414741" name="Rectangle 21"/>
            <p:cNvSpPr>
              <a:spLocks noChangeArrowheads="1"/>
            </p:cNvSpPr>
            <p:nvPr/>
          </p:nvSpPr>
          <p:spPr bwMode="auto">
            <a:xfrm>
              <a:off x="3549" y="3034"/>
              <a:ext cx="78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 24.03</a:t>
              </a:r>
              <a:endParaRPr lang="en-US" altLang="zh-TW" sz="2000" smtClean="0">
                <a:solidFill>
                  <a:srgbClr val="000000"/>
                </a:solidFill>
                <a:latin typeface="Times New Roman" pitchFamily="18" charset="0"/>
                <a:ea typeface="新細明體" pitchFamily="18" charset="-120"/>
              </a:endParaRPr>
            </a:p>
          </p:txBody>
        </p:sp>
        <p:sp>
          <p:nvSpPr>
            <p:cNvPr id="414742" name="Rectangle 22"/>
            <p:cNvSpPr>
              <a:spLocks noChangeArrowheads="1"/>
            </p:cNvSpPr>
            <p:nvPr/>
          </p:nvSpPr>
          <p:spPr bwMode="auto">
            <a:xfrm>
              <a:off x="4396" y="3034"/>
              <a:ext cx="729"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4.81</a:t>
              </a:r>
              <a:endParaRPr lang="en-US" altLang="zh-TW" sz="2000" smtClean="0">
                <a:solidFill>
                  <a:srgbClr val="000000"/>
                </a:solidFill>
                <a:latin typeface="Times New Roman" pitchFamily="18" charset="0"/>
                <a:ea typeface="新細明體" pitchFamily="18" charset="-120"/>
              </a:endParaRPr>
            </a:p>
          </p:txBody>
        </p:sp>
        <p:sp>
          <p:nvSpPr>
            <p:cNvPr id="414743" name="Rectangle 23"/>
            <p:cNvSpPr>
              <a:spLocks noChangeArrowheads="1"/>
            </p:cNvSpPr>
            <p:nvPr/>
          </p:nvSpPr>
          <p:spPr bwMode="auto">
            <a:xfrm>
              <a:off x="558" y="3280"/>
              <a:ext cx="208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000" smtClean="0">
                  <a:solidFill>
                    <a:srgbClr val="000000"/>
                  </a:solidFill>
                  <a:latin typeface="Arial" pitchFamily="34" charset="0"/>
                  <a:ea typeface="標楷體" pitchFamily="65" charset="-120"/>
                </a:rPr>
                <a:t>當有警鈴裝置的功能時</a:t>
              </a:r>
              <a:endParaRPr lang="zh-TW" altLang="en-US" sz="2000" smtClean="0">
                <a:solidFill>
                  <a:srgbClr val="000000"/>
                </a:solidFill>
                <a:latin typeface="Times New Roman" pitchFamily="18" charset="0"/>
                <a:ea typeface="新細明體" pitchFamily="18" charset="-120"/>
              </a:endParaRPr>
            </a:p>
          </p:txBody>
        </p:sp>
        <p:sp>
          <p:nvSpPr>
            <p:cNvPr id="414744" name="Rectangle 24"/>
            <p:cNvSpPr>
              <a:spLocks noChangeArrowheads="1"/>
            </p:cNvSpPr>
            <p:nvPr/>
          </p:nvSpPr>
          <p:spPr bwMode="auto">
            <a:xfrm>
              <a:off x="2646" y="3285"/>
              <a:ext cx="924"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$10</a:t>
              </a:r>
              <a:endParaRPr lang="en-US" altLang="zh-TW" sz="2000" smtClean="0">
                <a:solidFill>
                  <a:srgbClr val="000000"/>
                </a:solidFill>
                <a:latin typeface="Times New Roman" pitchFamily="18" charset="0"/>
                <a:ea typeface="新細明體" pitchFamily="18" charset="-120"/>
              </a:endParaRPr>
            </a:p>
          </p:txBody>
        </p:sp>
        <p:sp>
          <p:nvSpPr>
            <p:cNvPr id="414745" name="Rectangle 25"/>
            <p:cNvSpPr>
              <a:spLocks noChangeArrowheads="1"/>
            </p:cNvSpPr>
            <p:nvPr/>
          </p:nvSpPr>
          <p:spPr bwMode="auto">
            <a:xfrm>
              <a:off x="3570" y="3297"/>
              <a:ext cx="784"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37.61</a:t>
              </a:r>
              <a:endParaRPr lang="en-US" altLang="zh-TW" sz="2000" smtClean="0">
                <a:solidFill>
                  <a:srgbClr val="000000"/>
                </a:solidFill>
                <a:latin typeface="Times New Roman" pitchFamily="18" charset="0"/>
                <a:ea typeface="新細明體" pitchFamily="18" charset="-120"/>
              </a:endParaRPr>
            </a:p>
          </p:txBody>
        </p:sp>
        <p:sp>
          <p:nvSpPr>
            <p:cNvPr id="414746" name="Rectangle 26"/>
            <p:cNvSpPr>
              <a:spLocks noChangeArrowheads="1"/>
            </p:cNvSpPr>
            <p:nvPr/>
          </p:nvSpPr>
          <p:spPr bwMode="auto">
            <a:xfrm>
              <a:off x="4389" y="3297"/>
              <a:ext cx="72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3.76</a:t>
              </a:r>
              <a:endParaRPr lang="en-US" altLang="zh-TW" sz="2000" smtClean="0">
                <a:solidFill>
                  <a:srgbClr val="000000"/>
                </a:solidFill>
                <a:latin typeface="Times New Roman" pitchFamily="18" charset="0"/>
                <a:ea typeface="新細明體" pitchFamily="18" charset="-120"/>
              </a:endParaRPr>
            </a:p>
          </p:txBody>
        </p:sp>
        <p:sp>
          <p:nvSpPr>
            <p:cNvPr id="414747" name="Rectangle 27"/>
            <p:cNvSpPr>
              <a:spLocks noChangeArrowheads="1"/>
            </p:cNvSpPr>
            <p:nvPr/>
          </p:nvSpPr>
          <p:spPr bwMode="auto">
            <a:xfrm>
              <a:off x="558" y="3542"/>
              <a:ext cx="2226"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000" smtClean="0">
                  <a:solidFill>
                    <a:srgbClr val="000000"/>
                  </a:solidFill>
                  <a:latin typeface="Arial" pitchFamily="34" charset="0"/>
                  <a:ea typeface="標楷體" pitchFamily="65" charset="-120"/>
                </a:rPr>
                <a:t>當有遙控行李箱開關的功能時</a:t>
              </a:r>
              <a:endParaRPr lang="zh-TW" altLang="en-US" sz="2000" smtClean="0">
                <a:solidFill>
                  <a:srgbClr val="000000"/>
                </a:solidFill>
                <a:latin typeface="Times New Roman" pitchFamily="18" charset="0"/>
                <a:ea typeface="新細明體" pitchFamily="18" charset="-120"/>
              </a:endParaRPr>
            </a:p>
          </p:txBody>
        </p:sp>
        <p:sp>
          <p:nvSpPr>
            <p:cNvPr id="414748" name="Rectangle 28"/>
            <p:cNvSpPr>
              <a:spLocks noChangeArrowheads="1"/>
            </p:cNvSpPr>
            <p:nvPr/>
          </p:nvSpPr>
          <p:spPr bwMode="auto">
            <a:xfrm>
              <a:off x="2646" y="3552"/>
              <a:ext cx="924"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$10</a:t>
              </a:r>
              <a:endParaRPr lang="en-US" altLang="zh-TW" sz="2000" smtClean="0">
                <a:solidFill>
                  <a:srgbClr val="000000"/>
                </a:solidFill>
                <a:latin typeface="Times New Roman" pitchFamily="18" charset="0"/>
                <a:ea typeface="新細明體" pitchFamily="18" charset="-120"/>
              </a:endParaRPr>
            </a:p>
          </p:txBody>
        </p:sp>
        <p:sp>
          <p:nvSpPr>
            <p:cNvPr id="414749" name="Rectangle 29"/>
            <p:cNvSpPr>
              <a:spLocks noChangeArrowheads="1"/>
            </p:cNvSpPr>
            <p:nvPr/>
          </p:nvSpPr>
          <p:spPr bwMode="auto">
            <a:xfrm>
              <a:off x="3570" y="3563"/>
              <a:ext cx="784"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21.53</a:t>
              </a:r>
              <a:endParaRPr lang="en-US" altLang="zh-TW" sz="2000" smtClean="0">
                <a:solidFill>
                  <a:srgbClr val="000000"/>
                </a:solidFill>
                <a:latin typeface="Times New Roman" pitchFamily="18" charset="0"/>
                <a:ea typeface="新細明體" pitchFamily="18" charset="-120"/>
              </a:endParaRPr>
            </a:p>
          </p:txBody>
        </p:sp>
        <p:sp>
          <p:nvSpPr>
            <p:cNvPr id="414750" name="Rectangle 30"/>
            <p:cNvSpPr>
              <a:spLocks noChangeArrowheads="1"/>
            </p:cNvSpPr>
            <p:nvPr/>
          </p:nvSpPr>
          <p:spPr bwMode="auto">
            <a:xfrm>
              <a:off x="4382" y="3584"/>
              <a:ext cx="729" cy="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2.15</a:t>
              </a:r>
              <a:endParaRPr lang="en-US" altLang="zh-TW" sz="2000" smtClean="0">
                <a:solidFill>
                  <a:srgbClr val="000000"/>
                </a:solidFill>
                <a:latin typeface="Times New Roman" pitchFamily="18" charset="0"/>
                <a:ea typeface="新細明體" pitchFamily="18" charset="-120"/>
              </a:endParaRPr>
            </a:p>
          </p:txBody>
        </p:sp>
        <p:grpSp>
          <p:nvGrpSpPr>
            <p:cNvPr id="414751" name="Group 31"/>
            <p:cNvGrpSpPr>
              <a:grpSpLocks/>
            </p:cNvGrpSpPr>
            <p:nvPr/>
          </p:nvGrpSpPr>
          <p:grpSpPr bwMode="auto">
            <a:xfrm>
              <a:off x="2660" y="2624"/>
              <a:ext cx="953" cy="403"/>
              <a:chOff x="1606" y="0"/>
              <a:chExt cx="723" cy="750"/>
            </a:xfrm>
          </p:grpSpPr>
          <p:sp>
            <p:nvSpPr>
              <p:cNvPr id="414752" name="Rectangle 32"/>
              <p:cNvSpPr>
                <a:spLocks noChangeArrowheads="1"/>
              </p:cNvSpPr>
              <p:nvPr/>
            </p:nvSpPr>
            <p:spPr bwMode="auto">
              <a:xfrm>
                <a:off x="1617" y="0"/>
                <a:ext cx="701"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附加成本</a:t>
                </a:r>
                <a:endParaRPr lang="zh-TW" altLang="en-US" sz="2000" smtClean="0">
                  <a:solidFill>
                    <a:srgbClr val="000000"/>
                  </a:solidFill>
                  <a:latin typeface="Times New Roman" pitchFamily="18" charset="0"/>
                  <a:ea typeface="新細明體" pitchFamily="18" charset="-120"/>
                  <a:cs typeface="Times New Roman" pitchFamily="18" charset="0"/>
                </a:endParaRPr>
              </a:p>
              <a:p>
                <a:pPr algn="ctr"/>
                <a:r>
                  <a:rPr lang="en-US" altLang="zh-TW" sz="2000" smtClean="0">
                    <a:solidFill>
                      <a:srgbClr val="000000"/>
                    </a:solidFill>
                    <a:latin typeface="Arial" pitchFamily="34" charset="0"/>
                    <a:ea typeface="新細明體" pitchFamily="18" charset="-120"/>
                    <a:cs typeface="Arial" pitchFamily="34" charset="0"/>
                  </a:rPr>
                  <a:t>(1)</a:t>
                </a:r>
                <a:endParaRPr lang="en-US" altLang="zh-TW" sz="2000" smtClean="0">
                  <a:solidFill>
                    <a:srgbClr val="000000"/>
                  </a:solidFill>
                  <a:latin typeface="Times New Roman" pitchFamily="18" charset="0"/>
                  <a:ea typeface="新細明體" pitchFamily="18" charset="-120"/>
                </a:endParaRPr>
              </a:p>
            </p:txBody>
          </p:sp>
          <p:sp>
            <p:nvSpPr>
              <p:cNvPr id="414753" name="Rectangle 33"/>
              <p:cNvSpPr>
                <a:spLocks noChangeArrowheads="1"/>
              </p:cNvSpPr>
              <p:nvPr/>
            </p:nvSpPr>
            <p:spPr bwMode="auto">
              <a:xfrm>
                <a:off x="1606" y="0"/>
                <a:ext cx="72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54" name="Group 34"/>
            <p:cNvGrpSpPr>
              <a:grpSpLocks/>
            </p:cNvGrpSpPr>
            <p:nvPr/>
          </p:nvGrpSpPr>
          <p:grpSpPr bwMode="auto">
            <a:xfrm>
              <a:off x="3557" y="2617"/>
              <a:ext cx="813" cy="403"/>
              <a:chOff x="2329" y="0"/>
              <a:chExt cx="617" cy="750"/>
            </a:xfrm>
          </p:grpSpPr>
          <p:sp>
            <p:nvSpPr>
              <p:cNvPr id="414755" name="Rectangle 35"/>
              <p:cNvSpPr>
                <a:spLocks noChangeArrowheads="1"/>
              </p:cNvSpPr>
              <p:nvPr/>
            </p:nvSpPr>
            <p:spPr bwMode="auto">
              <a:xfrm>
                <a:off x="2340" y="0"/>
                <a:ext cx="595"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附加效用</a:t>
                </a:r>
                <a:endParaRPr lang="zh-TW" altLang="en-US" sz="2000" smtClean="0">
                  <a:solidFill>
                    <a:srgbClr val="000000"/>
                  </a:solidFill>
                  <a:latin typeface="Times New Roman" pitchFamily="18" charset="0"/>
                  <a:ea typeface="新細明體" pitchFamily="18" charset="-120"/>
                  <a:cs typeface="Times New Roman" pitchFamily="18" charset="0"/>
                </a:endParaRPr>
              </a:p>
              <a:p>
                <a:pPr algn="ctr"/>
                <a:r>
                  <a:rPr lang="en-US" altLang="zh-TW" sz="2000" smtClean="0">
                    <a:solidFill>
                      <a:srgbClr val="000000"/>
                    </a:solidFill>
                    <a:latin typeface="Arial" pitchFamily="34" charset="0"/>
                    <a:ea typeface="新細明體" pitchFamily="18" charset="-120"/>
                    <a:cs typeface="Arial" pitchFamily="34" charset="0"/>
                  </a:rPr>
                  <a:t>(2)</a:t>
                </a:r>
                <a:endParaRPr lang="en-US" altLang="zh-TW" sz="2000" smtClean="0">
                  <a:solidFill>
                    <a:srgbClr val="000000"/>
                  </a:solidFill>
                  <a:latin typeface="Times New Roman" pitchFamily="18" charset="0"/>
                  <a:ea typeface="新細明體" pitchFamily="18" charset="-120"/>
                </a:endParaRPr>
              </a:p>
            </p:txBody>
          </p:sp>
          <p:sp>
            <p:nvSpPr>
              <p:cNvPr id="414756" name="Rectangle 36"/>
              <p:cNvSpPr>
                <a:spLocks noChangeArrowheads="1"/>
              </p:cNvSpPr>
              <p:nvPr/>
            </p:nvSpPr>
            <p:spPr bwMode="auto">
              <a:xfrm>
                <a:off x="2329" y="0"/>
                <a:ext cx="617"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57" name="Group 37"/>
            <p:cNvGrpSpPr>
              <a:grpSpLocks/>
            </p:cNvGrpSpPr>
            <p:nvPr/>
          </p:nvGrpSpPr>
          <p:grpSpPr bwMode="auto">
            <a:xfrm>
              <a:off x="4307" y="2617"/>
              <a:ext cx="902" cy="403"/>
              <a:chOff x="2946" y="0"/>
              <a:chExt cx="575" cy="750"/>
            </a:xfrm>
          </p:grpSpPr>
          <p:sp>
            <p:nvSpPr>
              <p:cNvPr id="414758" name="Rectangle 38"/>
              <p:cNvSpPr>
                <a:spLocks noChangeArrowheads="1"/>
              </p:cNvSpPr>
              <p:nvPr/>
            </p:nvSpPr>
            <p:spPr bwMode="auto">
              <a:xfrm>
                <a:off x="2957" y="0"/>
                <a:ext cx="553"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附加價值</a:t>
                </a:r>
                <a:endParaRPr lang="zh-TW" altLang="en-US" sz="2000" smtClean="0">
                  <a:solidFill>
                    <a:srgbClr val="000000"/>
                  </a:solidFill>
                  <a:latin typeface="Times New Roman" pitchFamily="18" charset="0"/>
                  <a:ea typeface="新細明體" pitchFamily="18" charset="-120"/>
                  <a:cs typeface="Times New Roman" pitchFamily="18" charset="0"/>
                </a:endParaRPr>
              </a:p>
              <a:p>
                <a:pPr algn="ctr"/>
                <a:r>
                  <a:rPr lang="en-US" altLang="zh-TW" sz="2000" smtClean="0">
                    <a:solidFill>
                      <a:srgbClr val="000000"/>
                    </a:solidFill>
                    <a:latin typeface="Arial" pitchFamily="34" charset="0"/>
                    <a:ea typeface="新細明體" pitchFamily="18" charset="-120"/>
                    <a:cs typeface="Arial" pitchFamily="34" charset="0"/>
                  </a:rPr>
                  <a:t>(2)/(1)</a:t>
                </a:r>
                <a:endParaRPr lang="en-US" altLang="zh-TW" sz="2000" smtClean="0">
                  <a:solidFill>
                    <a:srgbClr val="000000"/>
                  </a:solidFill>
                  <a:latin typeface="Times New Roman" pitchFamily="18" charset="0"/>
                  <a:ea typeface="新細明體" pitchFamily="18" charset="-120"/>
                </a:endParaRPr>
              </a:p>
            </p:txBody>
          </p:sp>
          <p:sp>
            <p:nvSpPr>
              <p:cNvPr id="414759" name="Rectangle 39"/>
              <p:cNvSpPr>
                <a:spLocks noChangeArrowheads="1"/>
              </p:cNvSpPr>
              <p:nvPr/>
            </p:nvSpPr>
            <p:spPr bwMode="auto">
              <a:xfrm>
                <a:off x="2946" y="0"/>
                <a:ext cx="575"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60" name="Group 40"/>
            <p:cNvGrpSpPr>
              <a:grpSpLocks/>
            </p:cNvGrpSpPr>
            <p:nvPr/>
          </p:nvGrpSpPr>
          <p:grpSpPr bwMode="auto">
            <a:xfrm>
              <a:off x="544" y="3830"/>
              <a:ext cx="2116" cy="237"/>
              <a:chOff x="0" y="2364"/>
              <a:chExt cx="1606" cy="442"/>
            </a:xfrm>
          </p:grpSpPr>
          <p:sp>
            <p:nvSpPr>
              <p:cNvPr id="414761" name="Rectangle 41"/>
              <p:cNvSpPr>
                <a:spLocks noChangeArrowheads="1"/>
              </p:cNvSpPr>
              <p:nvPr/>
            </p:nvSpPr>
            <p:spPr bwMode="auto">
              <a:xfrm>
                <a:off x="11" y="2364"/>
                <a:ext cx="158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r>
                  <a:rPr lang="zh-TW" altLang="en-US" sz="2000" smtClean="0">
                    <a:solidFill>
                      <a:srgbClr val="000000"/>
                    </a:solidFill>
                    <a:latin typeface="Arial" pitchFamily="34" charset="0"/>
                    <a:ea typeface="標楷體" pitchFamily="65" charset="-120"/>
                  </a:rPr>
                  <a:t>當有遙控車門鎖的功能時</a:t>
                </a:r>
                <a:endParaRPr lang="zh-TW" altLang="en-US" sz="2000" smtClean="0">
                  <a:solidFill>
                    <a:srgbClr val="000000"/>
                  </a:solidFill>
                  <a:latin typeface="Times New Roman" pitchFamily="18" charset="0"/>
                  <a:ea typeface="新細明體" pitchFamily="18" charset="-120"/>
                </a:endParaRPr>
              </a:p>
            </p:txBody>
          </p:sp>
          <p:sp>
            <p:nvSpPr>
              <p:cNvPr id="414762" name="Rectangle 42"/>
              <p:cNvSpPr>
                <a:spLocks noChangeArrowheads="1"/>
              </p:cNvSpPr>
              <p:nvPr/>
            </p:nvSpPr>
            <p:spPr bwMode="auto">
              <a:xfrm>
                <a:off x="0" y="2364"/>
                <a:ext cx="1606"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63" name="Group 43"/>
            <p:cNvGrpSpPr>
              <a:grpSpLocks/>
            </p:cNvGrpSpPr>
            <p:nvPr/>
          </p:nvGrpSpPr>
          <p:grpSpPr bwMode="auto">
            <a:xfrm>
              <a:off x="2633" y="3841"/>
              <a:ext cx="953" cy="237"/>
              <a:chOff x="1606" y="2364"/>
              <a:chExt cx="723" cy="442"/>
            </a:xfrm>
          </p:grpSpPr>
          <p:sp>
            <p:nvSpPr>
              <p:cNvPr id="414764" name="Rectangle 44"/>
              <p:cNvSpPr>
                <a:spLocks noChangeArrowheads="1"/>
              </p:cNvSpPr>
              <p:nvPr/>
            </p:nvSpPr>
            <p:spPr bwMode="auto">
              <a:xfrm>
                <a:off x="1617" y="2364"/>
                <a:ext cx="701"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$25</a:t>
                </a:r>
                <a:endParaRPr lang="en-US" altLang="zh-TW" sz="2000" smtClean="0">
                  <a:solidFill>
                    <a:srgbClr val="000000"/>
                  </a:solidFill>
                  <a:latin typeface="Times New Roman" pitchFamily="18" charset="0"/>
                  <a:ea typeface="新細明體" pitchFamily="18" charset="-120"/>
                </a:endParaRPr>
              </a:p>
            </p:txBody>
          </p:sp>
          <p:sp>
            <p:nvSpPr>
              <p:cNvPr id="414765" name="Rectangle 45"/>
              <p:cNvSpPr>
                <a:spLocks noChangeArrowheads="1"/>
              </p:cNvSpPr>
              <p:nvPr/>
            </p:nvSpPr>
            <p:spPr bwMode="auto">
              <a:xfrm>
                <a:off x="1606" y="2364"/>
                <a:ext cx="72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66" name="Group 46"/>
            <p:cNvGrpSpPr>
              <a:grpSpLocks/>
            </p:cNvGrpSpPr>
            <p:nvPr/>
          </p:nvGrpSpPr>
          <p:grpSpPr bwMode="auto">
            <a:xfrm>
              <a:off x="3564" y="3837"/>
              <a:ext cx="813" cy="237"/>
              <a:chOff x="2329" y="2364"/>
              <a:chExt cx="617" cy="442"/>
            </a:xfrm>
          </p:grpSpPr>
          <p:sp>
            <p:nvSpPr>
              <p:cNvPr id="414767" name="Rectangle 47"/>
              <p:cNvSpPr>
                <a:spLocks noChangeArrowheads="1"/>
              </p:cNvSpPr>
              <p:nvPr/>
            </p:nvSpPr>
            <p:spPr bwMode="auto">
              <a:xfrm>
                <a:off x="2340" y="2364"/>
                <a:ext cx="59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29.60</a:t>
                </a:r>
                <a:endParaRPr lang="en-US" altLang="zh-TW" sz="2000" smtClean="0">
                  <a:solidFill>
                    <a:srgbClr val="000000"/>
                  </a:solidFill>
                  <a:latin typeface="Times New Roman" pitchFamily="18" charset="0"/>
                  <a:ea typeface="新細明體" pitchFamily="18" charset="-120"/>
                </a:endParaRPr>
              </a:p>
            </p:txBody>
          </p:sp>
          <p:sp>
            <p:nvSpPr>
              <p:cNvPr id="414768" name="Rectangle 48"/>
              <p:cNvSpPr>
                <a:spLocks noChangeArrowheads="1"/>
              </p:cNvSpPr>
              <p:nvPr/>
            </p:nvSpPr>
            <p:spPr bwMode="auto">
              <a:xfrm>
                <a:off x="2329" y="2364"/>
                <a:ext cx="61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4769" name="Group 49"/>
            <p:cNvGrpSpPr>
              <a:grpSpLocks/>
            </p:cNvGrpSpPr>
            <p:nvPr/>
          </p:nvGrpSpPr>
          <p:grpSpPr bwMode="auto">
            <a:xfrm>
              <a:off x="4368" y="3836"/>
              <a:ext cx="758" cy="237"/>
              <a:chOff x="2946" y="2364"/>
              <a:chExt cx="575" cy="442"/>
            </a:xfrm>
          </p:grpSpPr>
          <p:sp>
            <p:nvSpPr>
              <p:cNvPr id="414770" name="Rectangle 50"/>
              <p:cNvSpPr>
                <a:spLocks noChangeArrowheads="1"/>
              </p:cNvSpPr>
              <p:nvPr/>
            </p:nvSpPr>
            <p:spPr bwMode="auto">
              <a:xfrm>
                <a:off x="2957" y="2364"/>
                <a:ext cx="55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新細明體" pitchFamily="18" charset="-120"/>
                    <a:cs typeface="Arial" pitchFamily="34" charset="0"/>
                  </a:rPr>
                  <a:t>1.18</a:t>
                </a:r>
                <a:endParaRPr lang="en-US" altLang="zh-TW" sz="2000" smtClean="0">
                  <a:solidFill>
                    <a:srgbClr val="000000"/>
                  </a:solidFill>
                  <a:latin typeface="Times New Roman" pitchFamily="18" charset="0"/>
                  <a:ea typeface="新細明體" pitchFamily="18" charset="-120"/>
                </a:endParaRPr>
              </a:p>
            </p:txBody>
          </p:sp>
          <p:sp>
            <p:nvSpPr>
              <p:cNvPr id="414771" name="Rectangle 51"/>
              <p:cNvSpPr>
                <a:spLocks noChangeArrowheads="1"/>
              </p:cNvSpPr>
              <p:nvPr/>
            </p:nvSpPr>
            <p:spPr bwMode="auto">
              <a:xfrm>
                <a:off x="2946" y="2364"/>
                <a:ext cx="575"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 cap="sq">
                    <a:solidFill>
                      <a:srgbClr val="A0A0A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414772" name="Line 52"/>
            <p:cNvSpPr>
              <a:spLocks noChangeShapeType="1"/>
            </p:cNvSpPr>
            <p:nvPr/>
          </p:nvSpPr>
          <p:spPr bwMode="auto">
            <a:xfrm>
              <a:off x="336" y="3024"/>
              <a:ext cx="5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Tree>
    <p:extLst>
      <p:ext uri="{BB962C8B-B14F-4D97-AF65-F5344CB8AC3E}">
        <p14:creationId xmlns:p14="http://schemas.microsoft.com/office/powerpoint/2010/main" val="85243534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414723"/>
                                        </p:tgtEl>
                                        <p:attrNameLst>
                                          <p:attrName>style.visibility</p:attrName>
                                        </p:attrNameLst>
                                      </p:cBhvr>
                                      <p:to>
                                        <p:strVal val="visible"/>
                                      </p:to>
                                    </p:set>
                                    <p:anim calcmode="lin" valueType="num">
                                      <p:cBhvr>
                                        <p:cTn id="7" dur="500" fill="hold"/>
                                        <p:tgtEl>
                                          <p:spTgt spid="414723"/>
                                        </p:tgtEl>
                                        <p:attrNameLst>
                                          <p:attrName>ppt_x</p:attrName>
                                        </p:attrNameLst>
                                      </p:cBhvr>
                                      <p:tavLst>
                                        <p:tav tm="0">
                                          <p:val>
                                            <p:strVal val="#ppt_x-#ppt_w/2"/>
                                          </p:val>
                                        </p:tav>
                                        <p:tav tm="100000">
                                          <p:val>
                                            <p:strVal val="#ppt_x"/>
                                          </p:val>
                                        </p:tav>
                                      </p:tavLst>
                                    </p:anim>
                                    <p:anim calcmode="lin" valueType="num">
                                      <p:cBhvr>
                                        <p:cTn id="8" dur="500" fill="hold"/>
                                        <p:tgtEl>
                                          <p:spTgt spid="414723"/>
                                        </p:tgtEl>
                                        <p:attrNameLst>
                                          <p:attrName>ppt_y</p:attrName>
                                        </p:attrNameLst>
                                      </p:cBhvr>
                                      <p:tavLst>
                                        <p:tav tm="0">
                                          <p:val>
                                            <p:strVal val="#ppt_y"/>
                                          </p:val>
                                        </p:tav>
                                        <p:tav tm="100000">
                                          <p:val>
                                            <p:strVal val="#ppt_y"/>
                                          </p:val>
                                        </p:tav>
                                      </p:tavLst>
                                    </p:anim>
                                    <p:anim calcmode="lin" valueType="num">
                                      <p:cBhvr>
                                        <p:cTn id="9" dur="500" fill="hold"/>
                                        <p:tgtEl>
                                          <p:spTgt spid="414723"/>
                                        </p:tgtEl>
                                        <p:attrNameLst>
                                          <p:attrName>ppt_w</p:attrName>
                                        </p:attrNameLst>
                                      </p:cBhvr>
                                      <p:tavLst>
                                        <p:tav tm="0">
                                          <p:val>
                                            <p:fltVal val="0"/>
                                          </p:val>
                                        </p:tav>
                                        <p:tav tm="100000">
                                          <p:val>
                                            <p:strVal val="#ppt_w"/>
                                          </p:val>
                                        </p:tav>
                                      </p:tavLst>
                                    </p:anim>
                                    <p:anim calcmode="lin" valueType="num">
                                      <p:cBhvr>
                                        <p:cTn id="10" dur="500" fill="hold"/>
                                        <p:tgtEl>
                                          <p:spTgt spid="41472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414735"/>
                                        </p:tgtEl>
                                        <p:attrNameLst>
                                          <p:attrName>style.visibility</p:attrName>
                                        </p:attrNameLst>
                                      </p:cBhvr>
                                      <p:to>
                                        <p:strVal val="visible"/>
                                      </p:to>
                                    </p:set>
                                    <p:anim calcmode="lin" valueType="num">
                                      <p:cBhvr additive="base">
                                        <p:cTn id="15" dur="500"/>
                                        <p:tgtEl>
                                          <p:spTgt spid="414735"/>
                                        </p:tgtEl>
                                        <p:attrNameLst>
                                          <p:attrName>ppt_x</p:attrName>
                                        </p:attrNameLst>
                                      </p:cBhvr>
                                      <p:tavLst>
                                        <p:tav tm="0">
                                          <p:val>
                                            <p:strVal val="#ppt_x-#ppt_w*1.125000"/>
                                          </p:val>
                                        </p:tav>
                                        <p:tav tm="100000">
                                          <p:val>
                                            <p:strVal val="#ppt_x"/>
                                          </p:val>
                                        </p:tav>
                                      </p:tavLst>
                                    </p:anim>
                                    <p:animEffect transition="in" filter="wipe(right)">
                                      <p:cBhvr>
                                        <p:cTn id="16" dur="500"/>
                                        <p:tgtEl>
                                          <p:spTgt spid="4147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14773"/>
                                        </p:tgtEl>
                                        <p:attrNameLst>
                                          <p:attrName>style.visibility</p:attrName>
                                        </p:attrNameLst>
                                      </p:cBhvr>
                                      <p:to>
                                        <p:strVal val="visible"/>
                                      </p:to>
                                    </p:set>
                                    <p:animEffect transition="in" filter="wipe(left)">
                                      <p:cBhvr>
                                        <p:cTn id="21" dur="500"/>
                                        <p:tgtEl>
                                          <p:spTgt spid="414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5"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投影片編號版面配置區 3"/>
          <p:cNvSpPr>
            <a:spLocks noGrp="1"/>
          </p:cNvSpPr>
          <p:nvPr>
            <p:ph type="sldNum" sz="quarter" idx="12"/>
          </p:nvPr>
        </p:nvSpPr>
        <p:spPr/>
        <p:txBody>
          <a:bodyPr/>
          <a:lstStyle/>
          <a:p>
            <a:fld id="{9E420432-1672-430C-BD44-1564E1F6AE91}" type="slidenum">
              <a:rPr lang="en-US" altLang="zh-TW">
                <a:solidFill>
                  <a:srgbClr val="000000"/>
                </a:solidFill>
              </a:rPr>
              <a:pPr/>
              <a:t>47</a:t>
            </a:fld>
            <a:endParaRPr lang="en-US" altLang="zh-TW">
              <a:solidFill>
                <a:srgbClr val="000000"/>
              </a:solidFill>
            </a:endParaRPr>
          </a:p>
        </p:txBody>
      </p:sp>
      <p:sp>
        <p:nvSpPr>
          <p:cNvPr id="415746" name="Rectangle 2"/>
          <p:cNvSpPr>
            <a:spLocks noChangeArrowheads="1"/>
          </p:cNvSpPr>
          <p:nvPr/>
        </p:nvSpPr>
        <p:spPr bwMode="auto">
          <a:xfrm>
            <a:off x="225425" y="152400"/>
            <a:ext cx="8766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000000"/>
                </a:solidFill>
                <a:latin typeface="Arial" pitchFamily="34" charset="0"/>
                <a:ea typeface="標楷體" pitchFamily="65" charset="-120"/>
              </a:rPr>
              <a:t>若將消費者的偏好分數除以</a:t>
            </a:r>
            <a:r>
              <a:rPr lang="en-US" altLang="zh-TW" sz="2400" smtClean="0">
                <a:solidFill>
                  <a:srgbClr val="000000"/>
                </a:solidFill>
                <a:latin typeface="Arial" pitchFamily="34" charset="0"/>
                <a:ea typeface="標楷體" pitchFamily="65" charset="-120"/>
              </a:rPr>
              <a:t>100</a:t>
            </a:r>
            <a:r>
              <a:rPr lang="zh-TW" altLang="en-US" sz="2400" smtClean="0">
                <a:solidFill>
                  <a:srgbClr val="000000"/>
                </a:solidFill>
                <a:latin typeface="Arial" pitchFamily="34" charset="0"/>
                <a:ea typeface="標楷體" pitchFamily="65" charset="-120"/>
              </a:rPr>
              <a:t>，則可將之視為其購買的可能機率。以編號第</a:t>
            </a:r>
            <a:r>
              <a:rPr lang="en-US" altLang="zh-TW" sz="2400" smtClean="0">
                <a:solidFill>
                  <a:srgbClr val="000000"/>
                </a:solidFill>
                <a:latin typeface="Arial" pitchFamily="34" charset="0"/>
                <a:ea typeface="標楷體" pitchFamily="65" charset="-120"/>
              </a:rPr>
              <a:t>11</a:t>
            </a:r>
            <a:r>
              <a:rPr lang="zh-TW" altLang="en-US" sz="2400" smtClean="0">
                <a:solidFill>
                  <a:srgbClr val="000000"/>
                </a:solidFill>
                <a:latin typeface="Arial" pitchFamily="34" charset="0"/>
                <a:ea typeface="標楷體" pitchFamily="65" charset="-120"/>
              </a:rPr>
              <a:t>號的產品型式為例，該名消費者購買此產品型式的機率是：</a:t>
            </a:r>
            <a:endParaRPr lang="zh-TW" altLang="en-US" sz="3600" smtClean="0">
              <a:solidFill>
                <a:srgbClr val="000000"/>
              </a:solidFill>
              <a:latin typeface="Times New Roman" pitchFamily="18" charset="0"/>
              <a:ea typeface="新細明體" pitchFamily="18" charset="-120"/>
            </a:endParaRPr>
          </a:p>
        </p:txBody>
      </p:sp>
      <p:grpSp>
        <p:nvGrpSpPr>
          <p:cNvPr id="415747" name="Group 3"/>
          <p:cNvGrpSpPr>
            <a:grpSpLocks/>
          </p:cNvGrpSpPr>
          <p:nvPr/>
        </p:nvGrpSpPr>
        <p:grpSpPr bwMode="auto">
          <a:xfrm>
            <a:off x="152400" y="1493838"/>
            <a:ext cx="8839200" cy="1173162"/>
            <a:chOff x="-3" y="747"/>
            <a:chExt cx="3506" cy="927"/>
          </a:xfrm>
        </p:grpSpPr>
        <p:grpSp>
          <p:nvGrpSpPr>
            <p:cNvPr id="415748" name="Group 4"/>
            <p:cNvGrpSpPr>
              <a:grpSpLocks/>
            </p:cNvGrpSpPr>
            <p:nvPr/>
          </p:nvGrpSpPr>
          <p:grpSpPr bwMode="auto">
            <a:xfrm>
              <a:off x="0" y="750"/>
              <a:ext cx="3500" cy="921"/>
              <a:chOff x="0" y="750"/>
              <a:chExt cx="3500" cy="921"/>
            </a:xfrm>
          </p:grpSpPr>
          <p:grpSp>
            <p:nvGrpSpPr>
              <p:cNvPr id="415749" name="Group 5"/>
              <p:cNvGrpSpPr>
                <a:grpSpLocks/>
              </p:cNvGrpSpPr>
              <p:nvPr/>
            </p:nvGrpSpPr>
            <p:grpSpPr bwMode="auto">
              <a:xfrm>
                <a:off x="0" y="750"/>
                <a:ext cx="500" cy="518"/>
                <a:chOff x="0" y="750"/>
                <a:chExt cx="500" cy="518"/>
              </a:xfrm>
            </p:grpSpPr>
            <p:sp>
              <p:nvSpPr>
                <p:cNvPr id="415750" name="Rectangle 6"/>
                <p:cNvSpPr>
                  <a:spLocks noChangeArrowheads="1"/>
                </p:cNvSpPr>
                <p:nvPr/>
              </p:nvSpPr>
              <p:spPr bwMode="auto">
                <a:xfrm>
                  <a:off x="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產品形號</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51" name="Rectangle 7"/>
                <p:cNvSpPr>
                  <a:spLocks noChangeArrowheads="1"/>
                </p:cNvSpPr>
                <p:nvPr/>
              </p:nvSpPr>
              <p:spPr bwMode="auto">
                <a:xfrm>
                  <a:off x="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52" name="Group 8"/>
              <p:cNvGrpSpPr>
                <a:grpSpLocks/>
              </p:cNvGrpSpPr>
              <p:nvPr/>
            </p:nvGrpSpPr>
            <p:grpSpPr bwMode="auto">
              <a:xfrm>
                <a:off x="500" y="750"/>
                <a:ext cx="500" cy="518"/>
                <a:chOff x="500" y="750"/>
                <a:chExt cx="500" cy="518"/>
              </a:xfrm>
            </p:grpSpPr>
            <p:sp>
              <p:nvSpPr>
                <p:cNvPr id="415753" name="Rectangle 9"/>
                <p:cNvSpPr>
                  <a:spLocks noChangeArrowheads="1"/>
                </p:cNvSpPr>
                <p:nvPr/>
              </p:nvSpPr>
              <p:spPr bwMode="auto">
                <a:xfrm>
                  <a:off x="5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遙控距離</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54" name="Rectangle 10"/>
                <p:cNvSpPr>
                  <a:spLocks noChangeArrowheads="1"/>
                </p:cNvSpPr>
                <p:nvPr/>
              </p:nvSpPr>
              <p:spPr bwMode="auto">
                <a:xfrm>
                  <a:off x="5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55" name="Group 11"/>
              <p:cNvGrpSpPr>
                <a:grpSpLocks/>
              </p:cNvGrpSpPr>
              <p:nvPr/>
            </p:nvGrpSpPr>
            <p:grpSpPr bwMode="auto">
              <a:xfrm>
                <a:off x="1000" y="750"/>
                <a:ext cx="500" cy="518"/>
                <a:chOff x="1000" y="750"/>
                <a:chExt cx="500" cy="518"/>
              </a:xfrm>
            </p:grpSpPr>
            <p:sp>
              <p:nvSpPr>
                <p:cNvPr id="415756" name="Rectangle 12"/>
                <p:cNvSpPr>
                  <a:spLocks noChangeArrowheads="1"/>
                </p:cNvSpPr>
                <p:nvPr/>
              </p:nvSpPr>
              <p:spPr bwMode="auto">
                <a:xfrm>
                  <a:off x="10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警鈴裝置</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57" name="Rectangle 13"/>
                <p:cNvSpPr>
                  <a:spLocks noChangeArrowheads="1"/>
                </p:cNvSpPr>
                <p:nvPr/>
              </p:nvSpPr>
              <p:spPr bwMode="auto">
                <a:xfrm>
                  <a:off x="10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58" name="Group 14"/>
              <p:cNvGrpSpPr>
                <a:grpSpLocks/>
              </p:cNvGrpSpPr>
              <p:nvPr/>
            </p:nvGrpSpPr>
            <p:grpSpPr bwMode="auto">
              <a:xfrm>
                <a:off x="1500" y="750"/>
                <a:ext cx="500" cy="518"/>
                <a:chOff x="1500" y="750"/>
                <a:chExt cx="500" cy="518"/>
              </a:xfrm>
            </p:grpSpPr>
            <p:sp>
              <p:nvSpPr>
                <p:cNvPr id="415759" name="Rectangle 15"/>
                <p:cNvSpPr>
                  <a:spLocks noChangeArrowheads="1"/>
                </p:cNvSpPr>
                <p:nvPr/>
              </p:nvSpPr>
              <p:spPr bwMode="auto">
                <a:xfrm>
                  <a:off x="15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行李箱</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60" name="Rectangle 16"/>
                <p:cNvSpPr>
                  <a:spLocks noChangeArrowheads="1"/>
                </p:cNvSpPr>
                <p:nvPr/>
              </p:nvSpPr>
              <p:spPr bwMode="auto">
                <a:xfrm>
                  <a:off x="15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61" name="Group 17"/>
              <p:cNvGrpSpPr>
                <a:grpSpLocks/>
              </p:cNvGrpSpPr>
              <p:nvPr/>
            </p:nvGrpSpPr>
            <p:grpSpPr bwMode="auto">
              <a:xfrm>
                <a:off x="2000" y="750"/>
                <a:ext cx="500" cy="518"/>
                <a:chOff x="2000" y="750"/>
                <a:chExt cx="500" cy="518"/>
              </a:xfrm>
            </p:grpSpPr>
            <p:sp>
              <p:nvSpPr>
                <p:cNvPr id="415762" name="Rectangle 18"/>
                <p:cNvSpPr>
                  <a:spLocks noChangeArrowheads="1"/>
                </p:cNvSpPr>
                <p:nvPr/>
              </p:nvSpPr>
              <p:spPr bwMode="auto">
                <a:xfrm>
                  <a:off x="20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車門鎖</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63" name="Rectangle 19"/>
                <p:cNvSpPr>
                  <a:spLocks noChangeArrowheads="1"/>
                </p:cNvSpPr>
                <p:nvPr/>
              </p:nvSpPr>
              <p:spPr bwMode="auto">
                <a:xfrm>
                  <a:off x="20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64" name="Group 20"/>
              <p:cNvGrpSpPr>
                <a:grpSpLocks/>
              </p:cNvGrpSpPr>
              <p:nvPr/>
            </p:nvGrpSpPr>
            <p:grpSpPr bwMode="auto">
              <a:xfrm>
                <a:off x="2500" y="750"/>
                <a:ext cx="500" cy="518"/>
                <a:chOff x="2500" y="750"/>
                <a:chExt cx="500" cy="518"/>
              </a:xfrm>
            </p:grpSpPr>
            <p:sp>
              <p:nvSpPr>
                <p:cNvPr id="415765" name="Rectangle 21"/>
                <p:cNvSpPr>
                  <a:spLocks noChangeArrowheads="1"/>
                </p:cNvSpPr>
                <p:nvPr/>
              </p:nvSpPr>
              <p:spPr bwMode="auto">
                <a:xfrm>
                  <a:off x="25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價格</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66" name="Rectangle 22"/>
                <p:cNvSpPr>
                  <a:spLocks noChangeArrowheads="1"/>
                </p:cNvSpPr>
                <p:nvPr/>
              </p:nvSpPr>
              <p:spPr bwMode="auto">
                <a:xfrm>
                  <a:off x="25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67" name="Group 23"/>
              <p:cNvGrpSpPr>
                <a:grpSpLocks/>
              </p:cNvGrpSpPr>
              <p:nvPr/>
            </p:nvGrpSpPr>
            <p:grpSpPr bwMode="auto">
              <a:xfrm>
                <a:off x="3000" y="750"/>
                <a:ext cx="500" cy="518"/>
                <a:chOff x="3000" y="750"/>
                <a:chExt cx="500" cy="518"/>
              </a:xfrm>
            </p:grpSpPr>
            <p:sp>
              <p:nvSpPr>
                <p:cNvPr id="415768" name="Rectangle 24"/>
                <p:cNvSpPr>
                  <a:spLocks noChangeArrowheads="1"/>
                </p:cNvSpPr>
                <p:nvPr/>
              </p:nvSpPr>
              <p:spPr bwMode="auto">
                <a:xfrm>
                  <a:off x="3011" y="750"/>
                  <a:ext cx="47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偏好程度</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69" name="Rectangle 25"/>
                <p:cNvSpPr>
                  <a:spLocks noChangeArrowheads="1"/>
                </p:cNvSpPr>
                <p:nvPr/>
              </p:nvSpPr>
              <p:spPr bwMode="auto">
                <a:xfrm>
                  <a:off x="3000" y="750"/>
                  <a:ext cx="500"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70" name="Group 26"/>
              <p:cNvGrpSpPr>
                <a:grpSpLocks/>
              </p:cNvGrpSpPr>
              <p:nvPr/>
            </p:nvGrpSpPr>
            <p:grpSpPr bwMode="auto">
              <a:xfrm>
                <a:off x="0" y="1268"/>
                <a:ext cx="500" cy="403"/>
                <a:chOff x="0" y="1268"/>
                <a:chExt cx="500" cy="403"/>
              </a:xfrm>
            </p:grpSpPr>
            <p:sp>
              <p:nvSpPr>
                <p:cNvPr id="415771" name="Rectangle 27"/>
                <p:cNvSpPr>
                  <a:spLocks noChangeArrowheads="1"/>
                </p:cNvSpPr>
                <p:nvPr/>
              </p:nvSpPr>
              <p:spPr bwMode="auto">
                <a:xfrm>
                  <a:off x="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11.</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72" name="Rectangle 28"/>
                <p:cNvSpPr>
                  <a:spLocks noChangeArrowheads="1"/>
                </p:cNvSpPr>
                <p:nvPr/>
              </p:nvSpPr>
              <p:spPr bwMode="auto">
                <a:xfrm>
                  <a:off x="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73" name="Group 29"/>
              <p:cNvGrpSpPr>
                <a:grpSpLocks/>
              </p:cNvGrpSpPr>
              <p:nvPr/>
            </p:nvGrpSpPr>
            <p:grpSpPr bwMode="auto">
              <a:xfrm>
                <a:off x="500" y="1268"/>
                <a:ext cx="500" cy="403"/>
                <a:chOff x="500" y="1268"/>
                <a:chExt cx="500" cy="403"/>
              </a:xfrm>
            </p:grpSpPr>
            <p:sp>
              <p:nvSpPr>
                <p:cNvPr id="415774" name="Rectangle 30"/>
                <p:cNvSpPr>
                  <a:spLocks noChangeArrowheads="1"/>
                </p:cNvSpPr>
                <p:nvPr/>
              </p:nvSpPr>
              <p:spPr bwMode="auto">
                <a:xfrm>
                  <a:off x="5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30</a:t>
                  </a:r>
                  <a:r>
                    <a:rPr lang="zh-TW" altLang="en-US" sz="2000" smtClean="0">
                      <a:solidFill>
                        <a:srgbClr val="000000"/>
                      </a:solidFill>
                      <a:latin typeface="Arial" pitchFamily="34" charset="0"/>
                      <a:ea typeface="標楷體" pitchFamily="65" charset="-120"/>
                    </a:rPr>
                    <a:t>公尺</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75" name="Rectangle 31"/>
                <p:cNvSpPr>
                  <a:spLocks noChangeArrowheads="1"/>
                </p:cNvSpPr>
                <p:nvPr/>
              </p:nvSpPr>
              <p:spPr bwMode="auto">
                <a:xfrm>
                  <a:off x="5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76" name="Group 32"/>
              <p:cNvGrpSpPr>
                <a:grpSpLocks/>
              </p:cNvGrpSpPr>
              <p:nvPr/>
            </p:nvGrpSpPr>
            <p:grpSpPr bwMode="auto">
              <a:xfrm>
                <a:off x="1000" y="1268"/>
                <a:ext cx="500" cy="403"/>
                <a:chOff x="1000" y="1268"/>
                <a:chExt cx="500" cy="403"/>
              </a:xfrm>
            </p:grpSpPr>
            <p:sp>
              <p:nvSpPr>
                <p:cNvPr id="415777" name="Rectangle 33"/>
                <p:cNvSpPr>
                  <a:spLocks noChangeArrowheads="1"/>
                </p:cNvSpPr>
                <p:nvPr/>
              </p:nvSpPr>
              <p:spPr bwMode="auto">
                <a:xfrm>
                  <a:off x="10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無</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78" name="Rectangle 34"/>
                <p:cNvSpPr>
                  <a:spLocks noChangeArrowheads="1"/>
                </p:cNvSpPr>
                <p:nvPr/>
              </p:nvSpPr>
              <p:spPr bwMode="auto">
                <a:xfrm>
                  <a:off x="10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79" name="Group 35"/>
              <p:cNvGrpSpPr>
                <a:grpSpLocks/>
              </p:cNvGrpSpPr>
              <p:nvPr/>
            </p:nvGrpSpPr>
            <p:grpSpPr bwMode="auto">
              <a:xfrm>
                <a:off x="1500" y="1268"/>
                <a:ext cx="500" cy="403"/>
                <a:chOff x="1500" y="1268"/>
                <a:chExt cx="500" cy="403"/>
              </a:xfrm>
            </p:grpSpPr>
            <p:sp>
              <p:nvSpPr>
                <p:cNvPr id="415780" name="Rectangle 36"/>
                <p:cNvSpPr>
                  <a:spLocks noChangeArrowheads="1"/>
                </p:cNvSpPr>
                <p:nvPr/>
              </p:nvSpPr>
              <p:spPr bwMode="auto">
                <a:xfrm>
                  <a:off x="15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有</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81" name="Rectangle 37"/>
                <p:cNvSpPr>
                  <a:spLocks noChangeArrowheads="1"/>
                </p:cNvSpPr>
                <p:nvPr/>
              </p:nvSpPr>
              <p:spPr bwMode="auto">
                <a:xfrm>
                  <a:off x="15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82" name="Group 38"/>
              <p:cNvGrpSpPr>
                <a:grpSpLocks/>
              </p:cNvGrpSpPr>
              <p:nvPr/>
            </p:nvGrpSpPr>
            <p:grpSpPr bwMode="auto">
              <a:xfrm>
                <a:off x="2000" y="1268"/>
                <a:ext cx="500" cy="403"/>
                <a:chOff x="2000" y="1268"/>
                <a:chExt cx="500" cy="403"/>
              </a:xfrm>
            </p:grpSpPr>
            <p:sp>
              <p:nvSpPr>
                <p:cNvPr id="415783" name="Rectangle 39"/>
                <p:cNvSpPr>
                  <a:spLocks noChangeArrowheads="1"/>
                </p:cNvSpPr>
                <p:nvPr/>
              </p:nvSpPr>
              <p:spPr bwMode="auto">
                <a:xfrm>
                  <a:off x="20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無</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84" name="Rectangle 40"/>
                <p:cNvSpPr>
                  <a:spLocks noChangeArrowheads="1"/>
                </p:cNvSpPr>
                <p:nvPr/>
              </p:nvSpPr>
              <p:spPr bwMode="auto">
                <a:xfrm>
                  <a:off x="20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85" name="Group 41"/>
              <p:cNvGrpSpPr>
                <a:grpSpLocks/>
              </p:cNvGrpSpPr>
              <p:nvPr/>
            </p:nvGrpSpPr>
            <p:grpSpPr bwMode="auto">
              <a:xfrm>
                <a:off x="2500" y="1268"/>
                <a:ext cx="500" cy="403"/>
                <a:chOff x="2500" y="1268"/>
                <a:chExt cx="500" cy="403"/>
              </a:xfrm>
            </p:grpSpPr>
            <p:sp>
              <p:nvSpPr>
                <p:cNvPr id="415786" name="Rectangle 42"/>
                <p:cNvSpPr>
                  <a:spLocks noChangeArrowheads="1"/>
                </p:cNvSpPr>
                <p:nvPr/>
              </p:nvSpPr>
              <p:spPr bwMode="auto">
                <a:xfrm>
                  <a:off x="25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125</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87" name="Rectangle 43"/>
                <p:cNvSpPr>
                  <a:spLocks noChangeArrowheads="1"/>
                </p:cNvSpPr>
                <p:nvPr/>
              </p:nvSpPr>
              <p:spPr bwMode="auto">
                <a:xfrm>
                  <a:off x="25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88" name="Group 44"/>
              <p:cNvGrpSpPr>
                <a:grpSpLocks/>
              </p:cNvGrpSpPr>
              <p:nvPr/>
            </p:nvGrpSpPr>
            <p:grpSpPr bwMode="auto">
              <a:xfrm>
                <a:off x="3000" y="1268"/>
                <a:ext cx="500" cy="403"/>
                <a:chOff x="3000" y="1268"/>
                <a:chExt cx="500" cy="403"/>
              </a:xfrm>
            </p:grpSpPr>
            <p:sp>
              <p:nvSpPr>
                <p:cNvPr id="415789" name="Rectangle 45"/>
                <p:cNvSpPr>
                  <a:spLocks noChangeArrowheads="1"/>
                </p:cNvSpPr>
                <p:nvPr/>
              </p:nvSpPr>
              <p:spPr bwMode="auto">
                <a:xfrm>
                  <a:off x="3011" y="1268"/>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40</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90" name="Rectangle 46"/>
                <p:cNvSpPr>
                  <a:spLocks noChangeArrowheads="1"/>
                </p:cNvSpPr>
                <p:nvPr/>
              </p:nvSpPr>
              <p:spPr bwMode="auto">
                <a:xfrm>
                  <a:off x="3000" y="1268"/>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sp>
          <p:nvSpPr>
            <p:cNvPr id="415791" name="Rectangle 47"/>
            <p:cNvSpPr>
              <a:spLocks noChangeArrowheads="1"/>
            </p:cNvSpPr>
            <p:nvPr/>
          </p:nvSpPr>
          <p:spPr bwMode="auto">
            <a:xfrm>
              <a:off x="-3" y="747"/>
              <a:ext cx="3506" cy="927"/>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415792" name="Rectangle 48"/>
          <p:cNvSpPr>
            <a:spLocks noChangeArrowheads="1"/>
          </p:cNvSpPr>
          <p:nvPr/>
        </p:nvSpPr>
        <p:spPr bwMode="auto">
          <a:xfrm>
            <a:off x="3175" y="2009775"/>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TW" smtClean="0">
                <a:solidFill>
                  <a:srgbClr val="000000"/>
                </a:solidFill>
                <a:latin typeface="Arial" pitchFamily="34" charset="0"/>
                <a:ea typeface="標楷體" pitchFamily="65" charset="-120"/>
              </a:rPr>
              <a:t> </a:t>
            </a:r>
            <a:endParaRPr lang="en-US" altLang="zh-TW" sz="1200" smtClean="0">
              <a:solidFill>
                <a:srgbClr val="000000"/>
              </a:solidFill>
              <a:latin typeface="Times New Roman" pitchFamily="18" charset="0"/>
              <a:ea typeface="新細明體" pitchFamily="18" charset="-120"/>
            </a:endParaRPr>
          </a:p>
          <a:p>
            <a:endParaRPr lang="en-US" altLang="zh-TW" sz="2400" smtClean="0">
              <a:solidFill>
                <a:srgbClr val="000000"/>
              </a:solidFill>
              <a:latin typeface="Times New Roman" pitchFamily="18" charset="0"/>
              <a:ea typeface="新細明體" pitchFamily="18" charset="-120"/>
            </a:endParaRPr>
          </a:p>
        </p:txBody>
      </p:sp>
      <p:sp>
        <p:nvSpPr>
          <p:cNvPr id="415793" name="Line 49"/>
          <p:cNvSpPr>
            <a:spLocks noChangeShapeType="1"/>
          </p:cNvSpPr>
          <p:nvPr/>
        </p:nvSpPr>
        <p:spPr bwMode="auto">
          <a:xfrm>
            <a:off x="5029200" y="2514600"/>
            <a:ext cx="0" cy="457200"/>
          </a:xfrm>
          <a:prstGeom prst="line">
            <a:avLst/>
          </a:prstGeom>
          <a:noFill/>
          <a:ln w="12700">
            <a:solidFill>
              <a:srgbClr val="FF0000"/>
            </a:solidFill>
            <a:round/>
            <a:headEnd type="none" w="lg" len="lg"/>
            <a:tailEnd type="triangle" w="lg" len="lg"/>
          </a:ln>
          <a:effectLst>
            <a:outerShdw dist="107763" dir="2700000" algn="ctr" rotWithShape="0">
              <a:srgbClr val="808080"/>
            </a:outerShdw>
          </a:effectLst>
          <a:extLst>
            <a:ext uri="{909E8E84-426E-40DD-AFC4-6F175D3DCCD1}">
              <a14:hiddenFill xmlns:a14="http://schemas.microsoft.com/office/drawing/2010/main">
                <a:noFill/>
              </a14:hiddenFill>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nvGrpSpPr>
          <p:cNvPr id="415794" name="Group 50"/>
          <p:cNvGrpSpPr>
            <a:grpSpLocks/>
          </p:cNvGrpSpPr>
          <p:nvPr/>
        </p:nvGrpSpPr>
        <p:grpSpPr bwMode="auto">
          <a:xfrm>
            <a:off x="152400" y="2895600"/>
            <a:ext cx="8839200" cy="1219200"/>
            <a:chOff x="-3" y="2113"/>
            <a:chExt cx="3506" cy="1042"/>
          </a:xfrm>
        </p:grpSpPr>
        <p:grpSp>
          <p:nvGrpSpPr>
            <p:cNvPr id="415795" name="Group 51"/>
            <p:cNvGrpSpPr>
              <a:grpSpLocks/>
            </p:cNvGrpSpPr>
            <p:nvPr/>
          </p:nvGrpSpPr>
          <p:grpSpPr bwMode="auto">
            <a:xfrm>
              <a:off x="0" y="2116"/>
              <a:ext cx="3500" cy="1036"/>
              <a:chOff x="0" y="2116"/>
              <a:chExt cx="3500" cy="1036"/>
            </a:xfrm>
          </p:grpSpPr>
          <p:grpSp>
            <p:nvGrpSpPr>
              <p:cNvPr id="415796" name="Group 52"/>
              <p:cNvGrpSpPr>
                <a:grpSpLocks/>
              </p:cNvGrpSpPr>
              <p:nvPr/>
            </p:nvGrpSpPr>
            <p:grpSpPr bwMode="auto">
              <a:xfrm>
                <a:off x="0" y="2116"/>
                <a:ext cx="500" cy="633"/>
                <a:chOff x="0" y="2116"/>
                <a:chExt cx="500" cy="633"/>
              </a:xfrm>
            </p:grpSpPr>
            <p:sp>
              <p:nvSpPr>
                <p:cNvPr id="415797" name="Rectangle 53"/>
                <p:cNvSpPr>
                  <a:spLocks noChangeArrowheads="1"/>
                </p:cNvSpPr>
                <p:nvPr/>
              </p:nvSpPr>
              <p:spPr bwMode="auto">
                <a:xfrm>
                  <a:off x="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 </a:t>
                  </a:r>
                  <a:endParaRPr lang="en-US" altLang="zh-TW" sz="2000" smtClean="0">
                    <a:solidFill>
                      <a:srgbClr val="000000"/>
                    </a:solidFill>
                    <a:latin typeface="Times New Roman" pitchFamily="18" charset="0"/>
                    <a:ea typeface="新細明體" pitchFamily="18" charset="-120"/>
                  </a:endParaRPr>
                </a:p>
                <a:p>
                  <a:pPr algn="ctr"/>
                  <a:r>
                    <a:rPr lang="zh-TW" altLang="en-US" sz="2000" smtClean="0">
                      <a:solidFill>
                        <a:srgbClr val="000000"/>
                      </a:solidFill>
                      <a:latin typeface="Arial" pitchFamily="34" charset="0"/>
                      <a:ea typeface="標楷體" pitchFamily="65" charset="-120"/>
                    </a:rPr>
                    <a:t>產品形號</a:t>
                  </a:r>
                  <a:endParaRPr lang="zh-TW" altLang="en-US"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798" name="Rectangle 54"/>
                <p:cNvSpPr>
                  <a:spLocks noChangeArrowheads="1"/>
                </p:cNvSpPr>
                <p:nvPr/>
              </p:nvSpPr>
              <p:spPr bwMode="auto">
                <a:xfrm>
                  <a:off x="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799" name="Group 55"/>
              <p:cNvGrpSpPr>
                <a:grpSpLocks/>
              </p:cNvGrpSpPr>
              <p:nvPr/>
            </p:nvGrpSpPr>
            <p:grpSpPr bwMode="auto">
              <a:xfrm>
                <a:off x="500" y="2116"/>
                <a:ext cx="500" cy="633"/>
                <a:chOff x="500" y="2116"/>
                <a:chExt cx="500" cy="633"/>
              </a:xfrm>
            </p:grpSpPr>
            <p:sp>
              <p:nvSpPr>
                <p:cNvPr id="415800" name="Rectangle 56"/>
                <p:cNvSpPr>
                  <a:spLocks noChangeArrowheads="1"/>
                </p:cNvSpPr>
                <p:nvPr/>
              </p:nvSpPr>
              <p:spPr bwMode="auto">
                <a:xfrm>
                  <a:off x="5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遙控距離</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X1</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01" name="Rectangle 57"/>
                <p:cNvSpPr>
                  <a:spLocks noChangeArrowheads="1"/>
                </p:cNvSpPr>
                <p:nvPr/>
              </p:nvSpPr>
              <p:spPr bwMode="auto">
                <a:xfrm>
                  <a:off x="5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02" name="Group 58"/>
              <p:cNvGrpSpPr>
                <a:grpSpLocks/>
              </p:cNvGrpSpPr>
              <p:nvPr/>
            </p:nvGrpSpPr>
            <p:grpSpPr bwMode="auto">
              <a:xfrm>
                <a:off x="1000" y="2116"/>
                <a:ext cx="500" cy="633"/>
                <a:chOff x="1000" y="2116"/>
                <a:chExt cx="500" cy="633"/>
              </a:xfrm>
            </p:grpSpPr>
            <p:sp>
              <p:nvSpPr>
                <p:cNvPr id="415803" name="Rectangle 59"/>
                <p:cNvSpPr>
                  <a:spLocks noChangeArrowheads="1"/>
                </p:cNvSpPr>
                <p:nvPr/>
              </p:nvSpPr>
              <p:spPr bwMode="auto">
                <a:xfrm>
                  <a:off x="10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警鈴裝置</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X2</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04" name="Rectangle 60"/>
                <p:cNvSpPr>
                  <a:spLocks noChangeArrowheads="1"/>
                </p:cNvSpPr>
                <p:nvPr/>
              </p:nvSpPr>
              <p:spPr bwMode="auto">
                <a:xfrm>
                  <a:off x="10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05" name="Group 61"/>
              <p:cNvGrpSpPr>
                <a:grpSpLocks/>
              </p:cNvGrpSpPr>
              <p:nvPr/>
            </p:nvGrpSpPr>
            <p:grpSpPr bwMode="auto">
              <a:xfrm>
                <a:off x="1500" y="2116"/>
                <a:ext cx="500" cy="633"/>
                <a:chOff x="1500" y="2116"/>
                <a:chExt cx="500" cy="633"/>
              </a:xfrm>
            </p:grpSpPr>
            <p:sp>
              <p:nvSpPr>
                <p:cNvPr id="415806" name="Rectangle 62"/>
                <p:cNvSpPr>
                  <a:spLocks noChangeArrowheads="1"/>
                </p:cNvSpPr>
                <p:nvPr/>
              </p:nvSpPr>
              <p:spPr bwMode="auto">
                <a:xfrm>
                  <a:off x="15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行李箱</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X3</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07" name="Rectangle 63"/>
                <p:cNvSpPr>
                  <a:spLocks noChangeArrowheads="1"/>
                </p:cNvSpPr>
                <p:nvPr/>
              </p:nvSpPr>
              <p:spPr bwMode="auto">
                <a:xfrm>
                  <a:off x="15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08" name="Group 64"/>
              <p:cNvGrpSpPr>
                <a:grpSpLocks/>
              </p:cNvGrpSpPr>
              <p:nvPr/>
            </p:nvGrpSpPr>
            <p:grpSpPr bwMode="auto">
              <a:xfrm>
                <a:off x="2000" y="2116"/>
                <a:ext cx="500" cy="633"/>
                <a:chOff x="2000" y="2116"/>
                <a:chExt cx="500" cy="633"/>
              </a:xfrm>
            </p:grpSpPr>
            <p:sp>
              <p:nvSpPr>
                <p:cNvPr id="415809" name="Rectangle 65"/>
                <p:cNvSpPr>
                  <a:spLocks noChangeArrowheads="1"/>
                </p:cNvSpPr>
                <p:nvPr/>
              </p:nvSpPr>
              <p:spPr bwMode="auto">
                <a:xfrm>
                  <a:off x="20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車門鎖</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X4</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10" name="Rectangle 66"/>
                <p:cNvSpPr>
                  <a:spLocks noChangeArrowheads="1"/>
                </p:cNvSpPr>
                <p:nvPr/>
              </p:nvSpPr>
              <p:spPr bwMode="auto">
                <a:xfrm>
                  <a:off x="20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11" name="Group 67"/>
              <p:cNvGrpSpPr>
                <a:grpSpLocks/>
              </p:cNvGrpSpPr>
              <p:nvPr/>
            </p:nvGrpSpPr>
            <p:grpSpPr bwMode="auto">
              <a:xfrm>
                <a:off x="2500" y="2116"/>
                <a:ext cx="500" cy="633"/>
                <a:chOff x="2500" y="2116"/>
                <a:chExt cx="500" cy="633"/>
              </a:xfrm>
            </p:grpSpPr>
            <p:sp>
              <p:nvSpPr>
                <p:cNvPr id="415812" name="Rectangle 68"/>
                <p:cNvSpPr>
                  <a:spLocks noChangeArrowheads="1"/>
                </p:cNvSpPr>
                <p:nvPr/>
              </p:nvSpPr>
              <p:spPr bwMode="auto">
                <a:xfrm>
                  <a:off x="25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價格</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X5</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13" name="Rectangle 69"/>
                <p:cNvSpPr>
                  <a:spLocks noChangeArrowheads="1"/>
                </p:cNvSpPr>
                <p:nvPr/>
              </p:nvSpPr>
              <p:spPr bwMode="auto">
                <a:xfrm>
                  <a:off x="25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14" name="Group 70"/>
              <p:cNvGrpSpPr>
                <a:grpSpLocks/>
              </p:cNvGrpSpPr>
              <p:nvPr/>
            </p:nvGrpSpPr>
            <p:grpSpPr bwMode="auto">
              <a:xfrm>
                <a:off x="3000" y="2116"/>
                <a:ext cx="500" cy="633"/>
                <a:chOff x="3000" y="2116"/>
                <a:chExt cx="500" cy="633"/>
              </a:xfrm>
            </p:grpSpPr>
            <p:sp>
              <p:nvSpPr>
                <p:cNvPr id="415815" name="Rectangle 71"/>
                <p:cNvSpPr>
                  <a:spLocks noChangeArrowheads="1"/>
                </p:cNvSpPr>
                <p:nvPr/>
              </p:nvSpPr>
              <p:spPr bwMode="auto">
                <a:xfrm>
                  <a:off x="3011" y="2116"/>
                  <a:ext cx="478" cy="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smtClean="0">
                      <a:solidFill>
                        <a:srgbClr val="000000"/>
                      </a:solidFill>
                      <a:latin typeface="Arial" pitchFamily="34" charset="0"/>
                      <a:ea typeface="標楷體" pitchFamily="65" charset="-120"/>
                    </a:rPr>
                    <a:t>偏好程度</a:t>
                  </a:r>
                  <a:endParaRPr lang="zh-TW" altLang="en-US" sz="2000" smtClean="0">
                    <a:solidFill>
                      <a:srgbClr val="000000"/>
                    </a:solidFill>
                    <a:latin typeface="Times New Roman" pitchFamily="18" charset="0"/>
                    <a:ea typeface="新細明體" pitchFamily="18" charset="-120"/>
                  </a:endParaRPr>
                </a:p>
                <a:p>
                  <a:pPr algn="ctr"/>
                  <a:r>
                    <a:rPr lang="en-US" altLang="zh-TW" sz="2000" smtClean="0">
                      <a:solidFill>
                        <a:srgbClr val="000000"/>
                      </a:solidFill>
                      <a:latin typeface="Arial" pitchFamily="34" charset="0"/>
                      <a:ea typeface="標楷體" pitchFamily="65" charset="-120"/>
                    </a:rPr>
                    <a:t>Y</a:t>
                  </a:r>
                  <a:endParaRPr lang="en-US" altLang="zh-TW" sz="2000" smtClean="0">
                    <a:solidFill>
                      <a:srgbClr val="000000"/>
                    </a:solidFill>
                    <a:latin typeface="Times New Roman" pitchFamily="18" charset="0"/>
                    <a:ea typeface="新細明體" pitchFamily="18" charset="-120"/>
                  </a:endParaRPr>
                </a:p>
                <a:p>
                  <a:pPr algn="ctr"/>
                  <a:endParaRPr lang="zh-TW" altLang="zh-TW" sz="4000" smtClean="0">
                    <a:solidFill>
                      <a:srgbClr val="000000"/>
                    </a:solidFill>
                    <a:latin typeface="Times New Roman" pitchFamily="18" charset="0"/>
                    <a:ea typeface="新細明體" pitchFamily="18" charset="-120"/>
                  </a:endParaRPr>
                </a:p>
              </p:txBody>
            </p:sp>
            <p:sp>
              <p:nvSpPr>
                <p:cNvPr id="415816" name="Rectangle 72"/>
                <p:cNvSpPr>
                  <a:spLocks noChangeArrowheads="1"/>
                </p:cNvSpPr>
                <p:nvPr/>
              </p:nvSpPr>
              <p:spPr bwMode="auto">
                <a:xfrm>
                  <a:off x="3000" y="2116"/>
                  <a:ext cx="500" cy="63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17" name="Group 73"/>
              <p:cNvGrpSpPr>
                <a:grpSpLocks/>
              </p:cNvGrpSpPr>
              <p:nvPr/>
            </p:nvGrpSpPr>
            <p:grpSpPr bwMode="auto">
              <a:xfrm>
                <a:off x="0" y="2749"/>
                <a:ext cx="500" cy="403"/>
                <a:chOff x="0" y="2749"/>
                <a:chExt cx="500" cy="403"/>
              </a:xfrm>
            </p:grpSpPr>
            <p:sp>
              <p:nvSpPr>
                <p:cNvPr id="415818" name="Rectangle 74"/>
                <p:cNvSpPr>
                  <a:spLocks noChangeArrowheads="1"/>
                </p:cNvSpPr>
                <p:nvPr/>
              </p:nvSpPr>
              <p:spPr bwMode="auto">
                <a:xfrm>
                  <a:off x="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11.</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19" name="Rectangle 75"/>
                <p:cNvSpPr>
                  <a:spLocks noChangeArrowheads="1"/>
                </p:cNvSpPr>
                <p:nvPr/>
              </p:nvSpPr>
              <p:spPr bwMode="auto">
                <a:xfrm>
                  <a:off x="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20" name="Group 76"/>
              <p:cNvGrpSpPr>
                <a:grpSpLocks/>
              </p:cNvGrpSpPr>
              <p:nvPr/>
            </p:nvGrpSpPr>
            <p:grpSpPr bwMode="auto">
              <a:xfrm>
                <a:off x="500" y="2749"/>
                <a:ext cx="500" cy="403"/>
                <a:chOff x="500" y="2749"/>
                <a:chExt cx="500" cy="403"/>
              </a:xfrm>
            </p:grpSpPr>
            <p:sp>
              <p:nvSpPr>
                <p:cNvPr id="415821" name="Rectangle 77"/>
                <p:cNvSpPr>
                  <a:spLocks noChangeArrowheads="1"/>
                </p:cNvSpPr>
                <p:nvPr/>
              </p:nvSpPr>
              <p:spPr bwMode="auto">
                <a:xfrm>
                  <a:off x="5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22" name="Rectangle 78"/>
                <p:cNvSpPr>
                  <a:spLocks noChangeArrowheads="1"/>
                </p:cNvSpPr>
                <p:nvPr/>
              </p:nvSpPr>
              <p:spPr bwMode="auto">
                <a:xfrm>
                  <a:off x="5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23" name="Group 79"/>
              <p:cNvGrpSpPr>
                <a:grpSpLocks/>
              </p:cNvGrpSpPr>
              <p:nvPr/>
            </p:nvGrpSpPr>
            <p:grpSpPr bwMode="auto">
              <a:xfrm>
                <a:off x="1000" y="2749"/>
                <a:ext cx="500" cy="403"/>
                <a:chOff x="1000" y="2749"/>
                <a:chExt cx="500" cy="403"/>
              </a:xfrm>
            </p:grpSpPr>
            <p:sp>
              <p:nvSpPr>
                <p:cNvPr id="415824" name="Rectangle 80"/>
                <p:cNvSpPr>
                  <a:spLocks noChangeArrowheads="1"/>
                </p:cNvSpPr>
                <p:nvPr/>
              </p:nvSpPr>
              <p:spPr bwMode="auto">
                <a:xfrm>
                  <a:off x="10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0</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25" name="Rectangle 81"/>
                <p:cNvSpPr>
                  <a:spLocks noChangeArrowheads="1"/>
                </p:cNvSpPr>
                <p:nvPr/>
              </p:nvSpPr>
              <p:spPr bwMode="auto">
                <a:xfrm>
                  <a:off x="10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26" name="Group 82"/>
              <p:cNvGrpSpPr>
                <a:grpSpLocks/>
              </p:cNvGrpSpPr>
              <p:nvPr/>
            </p:nvGrpSpPr>
            <p:grpSpPr bwMode="auto">
              <a:xfrm>
                <a:off x="1500" y="2749"/>
                <a:ext cx="500" cy="403"/>
                <a:chOff x="1500" y="2749"/>
                <a:chExt cx="500" cy="403"/>
              </a:xfrm>
            </p:grpSpPr>
            <p:sp>
              <p:nvSpPr>
                <p:cNvPr id="415827" name="Rectangle 83"/>
                <p:cNvSpPr>
                  <a:spLocks noChangeArrowheads="1"/>
                </p:cNvSpPr>
                <p:nvPr/>
              </p:nvSpPr>
              <p:spPr bwMode="auto">
                <a:xfrm>
                  <a:off x="15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28" name="Rectangle 84"/>
                <p:cNvSpPr>
                  <a:spLocks noChangeArrowheads="1"/>
                </p:cNvSpPr>
                <p:nvPr/>
              </p:nvSpPr>
              <p:spPr bwMode="auto">
                <a:xfrm>
                  <a:off x="15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29" name="Group 85"/>
              <p:cNvGrpSpPr>
                <a:grpSpLocks/>
              </p:cNvGrpSpPr>
              <p:nvPr/>
            </p:nvGrpSpPr>
            <p:grpSpPr bwMode="auto">
              <a:xfrm>
                <a:off x="2000" y="2749"/>
                <a:ext cx="500" cy="403"/>
                <a:chOff x="2000" y="2749"/>
                <a:chExt cx="500" cy="403"/>
              </a:xfrm>
            </p:grpSpPr>
            <p:sp>
              <p:nvSpPr>
                <p:cNvPr id="415830" name="Rectangle 86"/>
                <p:cNvSpPr>
                  <a:spLocks noChangeArrowheads="1"/>
                </p:cNvSpPr>
                <p:nvPr/>
              </p:nvSpPr>
              <p:spPr bwMode="auto">
                <a:xfrm>
                  <a:off x="20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0</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31" name="Rectangle 87"/>
                <p:cNvSpPr>
                  <a:spLocks noChangeArrowheads="1"/>
                </p:cNvSpPr>
                <p:nvPr/>
              </p:nvSpPr>
              <p:spPr bwMode="auto">
                <a:xfrm>
                  <a:off x="20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32" name="Group 88"/>
              <p:cNvGrpSpPr>
                <a:grpSpLocks/>
              </p:cNvGrpSpPr>
              <p:nvPr/>
            </p:nvGrpSpPr>
            <p:grpSpPr bwMode="auto">
              <a:xfrm>
                <a:off x="2500" y="2749"/>
                <a:ext cx="500" cy="403"/>
                <a:chOff x="2500" y="2749"/>
                <a:chExt cx="500" cy="403"/>
              </a:xfrm>
            </p:grpSpPr>
            <p:sp>
              <p:nvSpPr>
                <p:cNvPr id="415833" name="Rectangle 89"/>
                <p:cNvSpPr>
                  <a:spLocks noChangeArrowheads="1"/>
                </p:cNvSpPr>
                <p:nvPr/>
              </p:nvSpPr>
              <p:spPr bwMode="auto">
                <a:xfrm>
                  <a:off x="25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125</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34" name="Rectangle 90"/>
                <p:cNvSpPr>
                  <a:spLocks noChangeArrowheads="1"/>
                </p:cNvSpPr>
                <p:nvPr/>
              </p:nvSpPr>
              <p:spPr bwMode="auto">
                <a:xfrm>
                  <a:off x="25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nvGrpSpPr>
              <p:cNvPr id="415835" name="Group 91"/>
              <p:cNvGrpSpPr>
                <a:grpSpLocks/>
              </p:cNvGrpSpPr>
              <p:nvPr/>
            </p:nvGrpSpPr>
            <p:grpSpPr bwMode="auto">
              <a:xfrm>
                <a:off x="3000" y="2749"/>
                <a:ext cx="500" cy="403"/>
                <a:chOff x="3000" y="2749"/>
                <a:chExt cx="500" cy="403"/>
              </a:xfrm>
            </p:grpSpPr>
            <p:sp>
              <p:nvSpPr>
                <p:cNvPr id="415836" name="Rectangle 92"/>
                <p:cNvSpPr>
                  <a:spLocks noChangeArrowheads="1"/>
                </p:cNvSpPr>
                <p:nvPr/>
              </p:nvSpPr>
              <p:spPr bwMode="auto">
                <a:xfrm>
                  <a:off x="3011" y="2749"/>
                  <a:ext cx="47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zh-TW" sz="2000" smtClean="0">
                      <a:solidFill>
                        <a:srgbClr val="000000"/>
                      </a:solidFill>
                      <a:latin typeface="Arial" pitchFamily="34" charset="0"/>
                      <a:ea typeface="標楷體" pitchFamily="65" charset="-120"/>
                    </a:rPr>
                    <a:t>40</a:t>
                  </a:r>
                  <a:endParaRPr lang="en-US" altLang="zh-TW" sz="2000" smtClean="0">
                    <a:solidFill>
                      <a:srgbClr val="000000"/>
                    </a:solidFill>
                    <a:latin typeface="Times New Roman" pitchFamily="18" charset="0"/>
                    <a:ea typeface="新細明體" pitchFamily="18" charset="-120"/>
                  </a:endParaRPr>
                </a:p>
                <a:p>
                  <a:pPr algn="ctr"/>
                  <a:endParaRPr lang="en-US" altLang="zh-TW" sz="4000" smtClean="0">
                    <a:solidFill>
                      <a:srgbClr val="000000"/>
                    </a:solidFill>
                    <a:latin typeface="Times New Roman" pitchFamily="18" charset="0"/>
                    <a:ea typeface="新細明體" pitchFamily="18" charset="-120"/>
                  </a:endParaRPr>
                </a:p>
              </p:txBody>
            </p:sp>
            <p:sp>
              <p:nvSpPr>
                <p:cNvPr id="415837" name="Rectangle 93"/>
                <p:cNvSpPr>
                  <a:spLocks noChangeArrowheads="1"/>
                </p:cNvSpPr>
                <p:nvPr/>
              </p:nvSpPr>
              <p:spPr bwMode="auto">
                <a:xfrm>
                  <a:off x="3000" y="2749"/>
                  <a:ext cx="500" cy="403"/>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grpSp>
        <p:sp>
          <p:nvSpPr>
            <p:cNvPr id="415838" name="Rectangle 94"/>
            <p:cNvSpPr>
              <a:spLocks noChangeArrowheads="1"/>
            </p:cNvSpPr>
            <p:nvPr/>
          </p:nvSpPr>
          <p:spPr bwMode="auto">
            <a:xfrm>
              <a:off x="-3" y="2113"/>
              <a:ext cx="3506" cy="1042"/>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pSp>
      <p:sp>
        <p:nvSpPr>
          <p:cNvPr id="415839" name="Rectangle 95"/>
          <p:cNvSpPr>
            <a:spLocks noChangeArrowheads="1"/>
          </p:cNvSpPr>
          <p:nvPr/>
        </p:nvSpPr>
        <p:spPr bwMode="auto">
          <a:xfrm>
            <a:off x="1219200" y="4784725"/>
            <a:ext cx="7651750" cy="18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60000"/>
              </a:lnSpc>
            </a:pPr>
            <a:r>
              <a:rPr lang="en-US" altLang="zh-TW" sz="2400" smtClean="0">
                <a:solidFill>
                  <a:srgbClr val="000000"/>
                </a:solidFill>
                <a:latin typeface="Arial" pitchFamily="34" charset="0"/>
                <a:ea typeface="標楷體" pitchFamily="65" charset="-120"/>
              </a:rPr>
              <a:t>= 116 + 24*X1 + 38*X2 + 22*X3 + 30*X4 - 0.97*X5</a:t>
            </a:r>
            <a:endParaRPr lang="en-US" altLang="zh-TW" sz="1800" smtClean="0">
              <a:solidFill>
                <a:srgbClr val="000000"/>
              </a:solidFill>
              <a:latin typeface="Times New Roman" pitchFamily="18" charset="0"/>
              <a:ea typeface="新細明體" pitchFamily="18" charset="-120"/>
            </a:endParaRPr>
          </a:p>
          <a:p>
            <a:pPr>
              <a:lnSpc>
                <a:spcPct val="60000"/>
              </a:lnSpc>
            </a:pPr>
            <a:r>
              <a:rPr lang="en-US" altLang="zh-TW" sz="2400" smtClean="0">
                <a:solidFill>
                  <a:srgbClr val="000000"/>
                </a:solidFill>
                <a:latin typeface="Arial" pitchFamily="34" charset="0"/>
                <a:ea typeface="標楷體" pitchFamily="65" charset="-120"/>
              </a:rPr>
              <a:t>	</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en-US" altLang="zh-TW" sz="2400" smtClean="0">
                <a:solidFill>
                  <a:srgbClr val="000000"/>
                </a:solidFill>
                <a:latin typeface="Arial" pitchFamily="34" charset="0"/>
                <a:ea typeface="標楷體" pitchFamily="65" charset="-120"/>
              </a:rPr>
              <a:t>= 116 + 24*(1) + 38*(0) + 22*(1) + 30*(0) - 0.97*(125)</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en-US" altLang="zh-TW" sz="2400" smtClean="0">
                <a:solidFill>
                  <a:srgbClr val="000000"/>
                </a:solidFill>
                <a:latin typeface="Arial" pitchFamily="34" charset="0"/>
                <a:ea typeface="標楷體" pitchFamily="65" charset="-120"/>
              </a:rPr>
              <a:t> </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en-US" altLang="zh-TW" sz="2400" smtClean="0">
                <a:solidFill>
                  <a:srgbClr val="000000"/>
                </a:solidFill>
                <a:latin typeface="Arial" pitchFamily="34" charset="0"/>
                <a:ea typeface="標楷體" pitchFamily="65" charset="-120"/>
              </a:rPr>
              <a:t>= 40.75</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en-US" altLang="zh-TW" sz="2400" smtClean="0">
                <a:solidFill>
                  <a:srgbClr val="000000"/>
                </a:solidFill>
                <a:latin typeface="Arial" pitchFamily="34" charset="0"/>
                <a:ea typeface="標楷體" pitchFamily="65" charset="-120"/>
              </a:rPr>
              <a:t> </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en-US" altLang="zh-TW" sz="2400" smtClean="0">
                <a:solidFill>
                  <a:srgbClr val="000000"/>
                </a:solidFill>
                <a:latin typeface="Arial" pitchFamily="34" charset="0"/>
                <a:ea typeface="標楷體" pitchFamily="65" charset="-120"/>
              </a:rPr>
              <a:t> </a:t>
            </a:r>
            <a:endParaRPr lang="en-US" altLang="zh-TW" sz="1800" smtClean="0">
              <a:solidFill>
                <a:srgbClr val="000000"/>
              </a:solidFill>
              <a:latin typeface="Times New Roman" pitchFamily="18" charset="0"/>
              <a:ea typeface="新細明體" pitchFamily="18" charset="-120"/>
            </a:endParaRPr>
          </a:p>
          <a:p>
            <a:pPr algn="just">
              <a:lnSpc>
                <a:spcPct val="60000"/>
              </a:lnSpc>
            </a:pPr>
            <a:r>
              <a:rPr lang="zh-TW" altLang="en-US" sz="2400" smtClean="0">
                <a:solidFill>
                  <a:srgbClr val="000000"/>
                </a:solidFill>
                <a:latin typeface="Arial" pitchFamily="34" charset="0"/>
                <a:ea typeface="標楷體" pitchFamily="65" charset="-120"/>
              </a:rPr>
              <a:t>因此，此名消費者購買此產品型式的機率是</a:t>
            </a:r>
            <a:r>
              <a:rPr lang="en-US" altLang="zh-TW" sz="2400" smtClean="0">
                <a:solidFill>
                  <a:srgbClr val="000000"/>
                </a:solidFill>
                <a:latin typeface="Arial" pitchFamily="34" charset="0"/>
                <a:ea typeface="標楷體" pitchFamily="65" charset="-120"/>
              </a:rPr>
              <a:t>0.4075</a:t>
            </a:r>
            <a:endParaRPr lang="en-US" altLang="zh-TW" sz="1800" smtClean="0">
              <a:solidFill>
                <a:srgbClr val="000000"/>
              </a:solidFill>
              <a:latin typeface="Times New Roman" pitchFamily="18" charset="0"/>
              <a:ea typeface="新細明體" pitchFamily="18" charset="-120"/>
            </a:endParaRPr>
          </a:p>
        </p:txBody>
      </p:sp>
      <p:graphicFrame>
        <p:nvGraphicFramePr>
          <p:cNvPr id="415840" name="Object 96"/>
          <p:cNvGraphicFramePr>
            <a:graphicFrameLocks noChangeAspect="1"/>
          </p:cNvGraphicFramePr>
          <p:nvPr/>
        </p:nvGraphicFramePr>
        <p:xfrm>
          <a:off x="762000" y="4495800"/>
          <a:ext cx="488950" cy="660400"/>
        </p:xfrm>
        <a:graphic>
          <a:graphicData uri="http://schemas.openxmlformats.org/presentationml/2006/ole">
            <mc:AlternateContent xmlns:mc="http://schemas.openxmlformats.org/markup-compatibility/2006">
              <mc:Choice xmlns:v="urn:schemas-microsoft-com:vml" Requires="v">
                <p:oleObj spid="_x0000_s46084" name="Equation" r:id="rId3" imgW="152280" imgH="203040" progId="Equation.3">
                  <p:embed/>
                </p:oleObj>
              </mc:Choice>
              <mc:Fallback>
                <p:oleObj name="Equation" r:id="rId3" imgW="1522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495800"/>
                        <a:ext cx="488950" cy="660400"/>
                      </a:xfrm>
                      <a:prstGeom prst="rect">
                        <a:avLst/>
                      </a:prstGeom>
                      <a:solidFill>
                        <a:schemeClr val="accent1"/>
                      </a:solidFill>
                    </p:spPr>
                  </p:pic>
                </p:oleObj>
              </mc:Fallback>
            </mc:AlternateContent>
          </a:graphicData>
        </a:graphic>
      </p:graphicFrame>
    </p:spTree>
    <p:extLst>
      <p:ext uri="{BB962C8B-B14F-4D97-AF65-F5344CB8AC3E}">
        <p14:creationId xmlns:p14="http://schemas.microsoft.com/office/powerpoint/2010/main" val="3536437507"/>
      </p:ext>
    </p:extLst>
  </p:cSld>
  <p:clrMapOvr>
    <a:masterClrMapping/>
  </p:clrMapOvr>
  <p:transition spd="slow">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pattFill prst="dkHorz">
          <a:fgClr>
            <a:schemeClr val="tx1"/>
          </a:fgClr>
          <a:bgClr>
            <a:srgbClr val="000066"/>
          </a:bgClr>
        </a:pattFill>
        <a:effectLst/>
      </p:bgPr>
    </p:bg>
    <p:spTree>
      <p:nvGrpSpPr>
        <p:cNvPr id="1" name=""/>
        <p:cNvGrpSpPr/>
        <p:nvPr/>
      </p:nvGrpSpPr>
      <p:grpSpPr>
        <a:xfrm>
          <a:off x="0" y="0"/>
          <a:ext cx="0" cy="0"/>
          <a:chOff x="0" y="0"/>
          <a:chExt cx="0" cy="0"/>
        </a:xfrm>
      </p:grpSpPr>
      <p:sp>
        <p:nvSpPr>
          <p:cNvPr id="8" name="投影片編號版面配置區 3"/>
          <p:cNvSpPr>
            <a:spLocks noGrp="1"/>
          </p:cNvSpPr>
          <p:nvPr>
            <p:ph type="sldNum" sz="quarter" idx="12"/>
          </p:nvPr>
        </p:nvSpPr>
        <p:spPr/>
        <p:txBody>
          <a:bodyPr/>
          <a:lstStyle/>
          <a:p>
            <a:fld id="{3173E62A-A042-4A8F-AE6A-63EAECCF19A9}" type="slidenum">
              <a:rPr lang="en-US" altLang="zh-TW">
                <a:solidFill>
                  <a:srgbClr val="000000"/>
                </a:solidFill>
              </a:rPr>
              <a:pPr/>
              <a:t>48</a:t>
            </a:fld>
            <a:endParaRPr lang="en-US" altLang="zh-TW">
              <a:solidFill>
                <a:srgbClr val="000000"/>
              </a:solidFill>
            </a:endParaRPr>
          </a:p>
        </p:txBody>
      </p:sp>
      <p:graphicFrame>
        <p:nvGraphicFramePr>
          <p:cNvPr id="416770" name="Object 2"/>
          <p:cNvGraphicFramePr>
            <a:graphicFrameLocks noChangeAspect="1"/>
          </p:cNvGraphicFramePr>
          <p:nvPr/>
        </p:nvGraphicFramePr>
        <p:xfrm>
          <a:off x="152400" y="220663"/>
          <a:ext cx="6396038" cy="6651625"/>
        </p:xfrm>
        <a:graphic>
          <a:graphicData uri="http://schemas.openxmlformats.org/presentationml/2006/ole">
            <mc:AlternateContent xmlns:mc="http://schemas.openxmlformats.org/markup-compatibility/2006">
              <mc:Choice xmlns:v="urn:schemas-microsoft-com:vml" Requires="v">
                <p:oleObj spid="_x0000_s47110" name="文件" r:id="rId3" imgW="6410160" imgH="6662880" progId="Word.Document.8">
                  <p:embed/>
                </p:oleObj>
              </mc:Choice>
              <mc:Fallback>
                <p:oleObj name="文件" r:id="rId3" imgW="6410160" imgH="666288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0663"/>
                        <a:ext cx="6396038" cy="665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6771" name="Text Box 3"/>
          <p:cNvSpPr txBox="1">
            <a:spLocks noChangeArrowheads="1"/>
          </p:cNvSpPr>
          <p:nvPr/>
        </p:nvSpPr>
        <p:spPr bwMode="auto">
          <a:xfrm>
            <a:off x="6629400" y="1600200"/>
            <a:ext cx="2286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TW" altLang="en-US" sz="2400" smtClean="0">
                <a:solidFill>
                  <a:srgbClr val="FFFFFF"/>
                </a:solidFill>
                <a:latin typeface="Times New Roman" pitchFamily="18" charset="0"/>
                <a:ea typeface="新細明體" pitchFamily="18" charset="-120"/>
              </a:rPr>
              <a:t>同樣地，將客戶資料庫中的</a:t>
            </a:r>
            <a:r>
              <a:rPr lang="en-US" altLang="zh-TW" sz="2400" smtClean="0">
                <a:solidFill>
                  <a:srgbClr val="FFFFFF"/>
                </a:solidFill>
                <a:latin typeface="Times New Roman" pitchFamily="18" charset="0"/>
                <a:ea typeface="新細明體" pitchFamily="18" charset="-120"/>
              </a:rPr>
              <a:t>Top 20%</a:t>
            </a:r>
            <a:r>
              <a:rPr lang="zh-TW" altLang="en-US" sz="2400" smtClean="0">
                <a:solidFill>
                  <a:srgbClr val="FFFFFF"/>
                </a:solidFill>
                <a:latin typeface="Times New Roman" pitchFamily="18" charset="0"/>
                <a:ea typeface="新細明體" pitchFamily="18" charset="-120"/>
              </a:rPr>
              <a:t>主要目標客戶列印出來進行一對一行銷。</a:t>
            </a:r>
          </a:p>
        </p:txBody>
      </p:sp>
      <p:sp>
        <p:nvSpPr>
          <p:cNvPr id="416772" name="AutoShape 4"/>
          <p:cNvSpPr>
            <a:spLocks/>
          </p:cNvSpPr>
          <p:nvPr/>
        </p:nvSpPr>
        <p:spPr bwMode="auto">
          <a:xfrm>
            <a:off x="6235700" y="838200"/>
            <a:ext cx="393700" cy="3962400"/>
          </a:xfrm>
          <a:prstGeom prst="rightBrace">
            <a:avLst>
              <a:gd name="adj1" fmla="val 83871"/>
              <a:gd name="adj2" fmla="val 50000"/>
            </a:avLst>
          </a:prstGeom>
          <a:noFill/>
          <a:ln w="38100">
            <a:solidFill>
              <a:srgbClr val="FF5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endParaRPr lang="zh-TW" altLang="en-US" sz="1800" smtClean="0">
              <a:solidFill>
                <a:srgbClr val="000000"/>
              </a:solidFill>
              <a:latin typeface="Times New Roman" pitchFamily="18" charset="0"/>
              <a:ea typeface="華康中黑體" pitchFamily="49" charset="-120"/>
            </a:endParaRPr>
          </a:p>
        </p:txBody>
      </p:sp>
      <p:graphicFrame>
        <p:nvGraphicFramePr>
          <p:cNvPr id="416773" name="Object 5"/>
          <p:cNvGraphicFramePr>
            <a:graphicFrameLocks noChangeAspect="1"/>
          </p:cNvGraphicFramePr>
          <p:nvPr/>
        </p:nvGraphicFramePr>
        <p:xfrm>
          <a:off x="5530850" y="287338"/>
          <a:ext cx="263525" cy="355600"/>
        </p:xfrm>
        <a:graphic>
          <a:graphicData uri="http://schemas.openxmlformats.org/presentationml/2006/ole">
            <mc:AlternateContent xmlns:mc="http://schemas.openxmlformats.org/markup-compatibility/2006">
              <mc:Choice xmlns:v="urn:schemas-microsoft-com:vml" Requires="v">
                <p:oleObj spid="_x0000_s47111" name="方程式" r:id="rId5" imgW="152280" imgH="203040" progId="Equation.3">
                  <p:embed/>
                </p:oleObj>
              </mc:Choice>
              <mc:Fallback>
                <p:oleObj name="方程式" r:id="rId5" imgW="15228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850" y="287338"/>
                        <a:ext cx="263525" cy="355600"/>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1585467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85775" y="750888"/>
            <a:ext cx="7772400" cy="525462"/>
          </a:xfrm>
          <a:noFill/>
        </p:spPr>
        <p:txBody>
          <a:bodyPr lIns="92075" tIns="46038" rIns="92075" bIns="46038"/>
          <a:lstStyle/>
          <a:p>
            <a:r>
              <a:rPr lang="en-US" smtClean="0"/>
              <a:t>Limitations of Conjoint Analysis</a:t>
            </a:r>
          </a:p>
        </p:txBody>
      </p:sp>
      <p:sp>
        <p:nvSpPr>
          <p:cNvPr id="35843" name="Rectangle 3"/>
          <p:cNvSpPr>
            <a:spLocks noGrp="1" noChangeArrowheads="1"/>
          </p:cNvSpPr>
          <p:nvPr>
            <p:ph idx="1"/>
          </p:nvPr>
        </p:nvSpPr>
        <p:spPr>
          <a:xfrm>
            <a:off x="457200" y="1600200"/>
            <a:ext cx="8458200" cy="4419600"/>
          </a:xfrm>
        </p:spPr>
        <p:txBody>
          <a:bodyPr lIns="92075" tIns="46038" rIns="92075" bIns="46038"/>
          <a:lstStyle/>
          <a:p>
            <a:pPr>
              <a:lnSpc>
                <a:spcPct val="110000"/>
              </a:lnSpc>
              <a:spcAft>
                <a:spcPct val="20000"/>
              </a:spcAft>
              <a:buFont typeface="Wingdings" pitchFamily="2" charset="2"/>
              <a:buNone/>
            </a:pPr>
            <a:r>
              <a:rPr lang="en-US" smtClean="0">
                <a:solidFill>
                  <a:srgbClr val="990033"/>
                </a:solidFill>
              </a:rPr>
              <a:t>Trade-off approach</a:t>
            </a:r>
          </a:p>
          <a:p>
            <a:pPr>
              <a:lnSpc>
                <a:spcPct val="110000"/>
              </a:lnSpc>
              <a:spcAft>
                <a:spcPct val="20000"/>
              </a:spcAft>
            </a:pPr>
            <a:r>
              <a:rPr lang="en-US" sz="2400" smtClean="0"/>
              <a:t>The task is too unrealistic </a:t>
            </a:r>
          </a:p>
          <a:p>
            <a:pPr>
              <a:lnSpc>
                <a:spcPct val="110000"/>
              </a:lnSpc>
              <a:spcAft>
                <a:spcPct val="20000"/>
              </a:spcAft>
            </a:pPr>
            <a:r>
              <a:rPr lang="en-US" sz="2400" smtClean="0"/>
              <a:t>Trade-off judgments are being made on two attributes, holding the others constant</a:t>
            </a:r>
          </a:p>
          <a:p>
            <a:pPr>
              <a:lnSpc>
                <a:spcPct val="110000"/>
              </a:lnSpc>
              <a:spcAft>
                <a:spcPct val="20000"/>
              </a:spcAft>
              <a:buFont typeface="Wingdings" pitchFamily="2" charset="2"/>
              <a:buNone/>
            </a:pPr>
            <a:endParaRPr lang="en-US" smtClean="0">
              <a:solidFill>
                <a:srgbClr val="990033"/>
              </a:solidFill>
            </a:endParaRPr>
          </a:p>
          <a:p>
            <a:pPr>
              <a:lnSpc>
                <a:spcPct val="110000"/>
              </a:lnSpc>
              <a:spcAft>
                <a:spcPct val="20000"/>
              </a:spcAft>
              <a:buFont typeface="Wingdings" pitchFamily="2" charset="2"/>
              <a:buNone/>
            </a:pPr>
            <a:r>
              <a:rPr lang="en-US" smtClean="0">
                <a:solidFill>
                  <a:srgbClr val="990033"/>
                </a:solidFill>
              </a:rPr>
              <a:t>Full-profile approach</a:t>
            </a:r>
          </a:p>
          <a:p>
            <a:pPr>
              <a:lnSpc>
                <a:spcPct val="110000"/>
              </a:lnSpc>
              <a:spcAft>
                <a:spcPct val="20000"/>
              </a:spcAft>
            </a:pPr>
            <a:r>
              <a:rPr lang="en-US" sz="2400" smtClean="0"/>
              <a:t>If there are multiple attributes and attribute levels, the task can get very demanding</a:t>
            </a:r>
          </a:p>
        </p:txBody>
      </p:sp>
      <p:sp>
        <p:nvSpPr>
          <p:cNvPr id="3584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643B0C6B-551E-4EEC-B58C-1E06ADFFD22A}" type="slidenum">
              <a:rPr lang="en-US" sz="1800">
                <a:solidFill>
                  <a:srgbClr val="FFFFFF"/>
                </a:solidFill>
              </a:rPr>
              <a:pPr eaLnBrk="1" hangingPunct="1"/>
              <a:t>49</a:t>
            </a:fld>
            <a:endParaRPr lang="en-US" sz="1800">
              <a:solidFill>
                <a:srgbClr val="FFFFFF"/>
              </a:solidFill>
            </a:endParaRPr>
          </a:p>
        </p:txBody>
      </p:sp>
      <p:sp>
        <p:nvSpPr>
          <p:cNvPr id="5" name="Date Placeholder 3"/>
          <p:cNvSpPr txBox="1">
            <a:spLocks/>
          </p:cNvSpPr>
          <p:nvPr/>
        </p:nvSpPr>
        <p:spPr bwMode="auto">
          <a:xfrm>
            <a:off x="5791200" y="6553200"/>
            <a:ext cx="3044825"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kumimoji="0" lang="en-US" sz="1000" dirty="0">
                <a:solidFill>
                  <a:prstClr val="black"/>
                </a:solidFill>
                <a:ea typeface="+mn-ea"/>
                <a:cs typeface="Arial" charset="0"/>
              </a:rPr>
              <a:t>Marketing Research </a:t>
            </a:r>
            <a:r>
              <a:rPr kumimoji="0" lang="en-US" sz="1000" dirty="0" smtClean="0">
                <a:solidFill>
                  <a:prstClr val="black"/>
                </a:solidFill>
                <a:ea typeface="+mn-ea"/>
                <a:cs typeface="Arial" charset="0"/>
              </a:rPr>
              <a:t>11th </a:t>
            </a:r>
            <a:r>
              <a:rPr kumimoji="0" lang="en-US" sz="1000" dirty="0">
                <a:solidFill>
                  <a:prstClr val="black"/>
                </a:solidFill>
                <a:ea typeface="+mn-ea"/>
                <a:cs typeface="Arial" charset="0"/>
              </a:rPr>
              <a:t>Edition     </a:t>
            </a:r>
          </a:p>
        </p:txBody>
      </p:sp>
    </p:spTree>
    <p:extLst>
      <p:ext uri="{BB962C8B-B14F-4D97-AF65-F5344CB8AC3E}">
        <p14:creationId xmlns:p14="http://schemas.microsoft.com/office/powerpoint/2010/main" val="178479282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4800" dirty="0">
                <a:latin typeface="+mj-ea"/>
                <a:ea typeface="+mj-ea"/>
              </a:rPr>
              <a:t>定位</a:t>
            </a:r>
            <a:r>
              <a:rPr lang="zh-TW" altLang="zh-TW" sz="4800" dirty="0" smtClean="0">
                <a:latin typeface="+mj-ea"/>
                <a:ea typeface="+mj-ea"/>
              </a:rPr>
              <a:t>基礎</a:t>
            </a:r>
            <a:endParaRPr lang="zh-TW" altLang="en-US" sz="4800" dirty="0">
              <a:latin typeface="+mj-ea"/>
              <a:ea typeface="+mj-ea"/>
            </a:endParaRPr>
          </a:p>
        </p:txBody>
      </p:sp>
      <p:sp>
        <p:nvSpPr>
          <p:cNvPr id="3" name="內容版面配置區 2"/>
          <p:cNvSpPr>
            <a:spLocks noGrp="1"/>
          </p:cNvSpPr>
          <p:nvPr>
            <p:ph idx="1"/>
          </p:nvPr>
        </p:nvSpPr>
        <p:spPr>
          <a:xfrm>
            <a:off x="1981200" y="1752600"/>
            <a:ext cx="6623248" cy="4373563"/>
          </a:xfrm>
        </p:spPr>
        <p:txBody>
          <a:bodyPr>
            <a:normAutofit/>
          </a:bodyPr>
          <a:lstStyle/>
          <a:p>
            <a:r>
              <a:rPr lang="zh-TW" altLang="zh-TW" sz="2800" dirty="0"/>
              <a:t>消費者能夠辨別與感受到的品牌特質，也是行銷人員用以塑造品牌形象的定位</a:t>
            </a:r>
            <a:r>
              <a:rPr lang="zh-TW" altLang="zh-TW" sz="2800" dirty="0" smtClean="0"/>
              <a:t>基礎</a:t>
            </a:r>
            <a:r>
              <a:rPr lang="zh-TW" altLang="en-US" sz="2800" dirty="0" smtClean="0"/>
              <a:t>。</a:t>
            </a:r>
            <a:endParaRPr lang="en-US" altLang="zh-TW" sz="2800" dirty="0" smtClean="0"/>
          </a:p>
          <a:p>
            <a:r>
              <a:rPr lang="zh-TW" altLang="zh-TW" sz="2800" dirty="0" smtClean="0"/>
              <a:t>主要</a:t>
            </a:r>
            <a:r>
              <a:rPr lang="zh-TW" altLang="zh-TW" sz="2800" dirty="0"/>
              <a:t>分為四大構面，</a:t>
            </a:r>
            <a:r>
              <a:rPr lang="zh-TW" altLang="zh-TW" sz="2800" dirty="0" smtClean="0"/>
              <a:t>包括</a:t>
            </a:r>
            <a:endParaRPr lang="en-US" altLang="zh-TW" sz="2800" dirty="0" smtClean="0"/>
          </a:p>
          <a:p>
            <a:pPr lvl="1"/>
            <a:r>
              <a:rPr lang="zh-TW" altLang="zh-TW" sz="2800" dirty="0" smtClean="0"/>
              <a:t>屬性</a:t>
            </a:r>
            <a:endParaRPr lang="en-US" altLang="zh-TW" sz="2800" dirty="0" smtClean="0"/>
          </a:p>
          <a:p>
            <a:pPr lvl="1"/>
            <a:r>
              <a:rPr lang="zh-TW" altLang="zh-TW" sz="2800" dirty="0" smtClean="0"/>
              <a:t>功能</a:t>
            </a:r>
            <a:endParaRPr lang="en-US" altLang="zh-TW" sz="2800" dirty="0" smtClean="0"/>
          </a:p>
          <a:p>
            <a:pPr lvl="1"/>
            <a:r>
              <a:rPr lang="zh-TW" altLang="zh-TW" sz="2800" dirty="0" smtClean="0"/>
              <a:t>利益</a:t>
            </a:r>
            <a:endParaRPr lang="en-US" altLang="zh-TW" sz="2800" dirty="0" smtClean="0"/>
          </a:p>
          <a:p>
            <a:pPr lvl="1"/>
            <a:r>
              <a:rPr lang="zh-TW" altLang="zh-TW" sz="2800" dirty="0" smtClean="0"/>
              <a:t>個性</a:t>
            </a:r>
            <a:r>
              <a:rPr lang="zh-TW" altLang="zh-TW" sz="2800" dirty="0"/>
              <a:t>等。</a:t>
            </a:r>
            <a:endParaRPr lang="zh-TW" altLang="en-US" sz="2800" dirty="0"/>
          </a:p>
        </p:txBody>
      </p:sp>
    </p:spTree>
    <p:extLst>
      <p:ext uri="{BB962C8B-B14F-4D97-AF65-F5344CB8AC3E}">
        <p14:creationId xmlns:p14="http://schemas.microsoft.com/office/powerpoint/2010/main" val="3448500019"/>
      </p:ext>
    </p:extLst>
  </p:cSld>
  <p:clrMapOvr>
    <a:masterClrMapping/>
  </p:clrMapOvr>
  <p:transition spd="slow" advTm="2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C04103B8-1C14-465E-924B-5D3F511C17CF}" type="slidenum">
              <a:rPr lang="en-US" smtClean="0"/>
              <a:pPr>
                <a:defRPr/>
              </a:pPr>
              <a:t>50</a:t>
            </a:fld>
            <a:endParaRPr lang="en-US"/>
          </a:p>
        </p:txBody>
      </p:sp>
      <p:sp>
        <p:nvSpPr>
          <p:cNvPr id="7" name="TextBox 6"/>
          <p:cNvSpPr txBox="1"/>
          <p:nvPr/>
        </p:nvSpPr>
        <p:spPr>
          <a:xfrm>
            <a:off x="1905000" y="3286780"/>
            <a:ext cx="4953000" cy="523220"/>
          </a:xfrm>
          <a:prstGeom prst="rect">
            <a:avLst/>
          </a:prstGeom>
          <a:noFill/>
        </p:spPr>
        <p:txBody>
          <a:bodyPr wrap="square" rtlCol="0">
            <a:spAutoFit/>
          </a:bodyPr>
          <a:lstStyle/>
          <a:p>
            <a:r>
              <a:rPr kumimoji="0" lang="en-US" sz="2800" b="1" dirty="0" smtClean="0">
                <a:solidFill>
                  <a:prstClr val="black">
                    <a:lumMod val="75000"/>
                    <a:lumOff val="25000"/>
                  </a:prstClr>
                </a:solidFill>
                <a:ea typeface="+mn-ea"/>
                <a:cs typeface="Arial" charset="0"/>
              </a:rPr>
              <a:t>End of Chapter Twenty-One</a:t>
            </a:r>
            <a:endParaRPr kumimoji="0" lang="en-US" sz="2800" b="1" dirty="0">
              <a:solidFill>
                <a:prstClr val="black">
                  <a:lumMod val="75000"/>
                  <a:lumOff val="25000"/>
                </a:prstClr>
              </a:solidFill>
              <a:ea typeface="+mn-ea"/>
              <a:cs typeface="Arial" charset="0"/>
            </a:endParaRPr>
          </a:p>
        </p:txBody>
      </p:sp>
    </p:spTree>
    <p:extLst>
      <p:ext uri="{BB962C8B-B14F-4D97-AF65-F5344CB8AC3E}">
        <p14:creationId xmlns:p14="http://schemas.microsoft.com/office/powerpoint/2010/main" val="95111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19200" y="76200"/>
            <a:ext cx="7385248" cy="1371600"/>
          </a:xfrm>
        </p:spPr>
        <p:txBody>
          <a:bodyPr>
            <a:normAutofit/>
          </a:bodyPr>
          <a:lstStyle/>
          <a:p>
            <a:r>
              <a:rPr lang="zh-TW" altLang="zh-TW" dirty="0">
                <a:latin typeface="+mj-ea"/>
                <a:ea typeface="+mj-ea"/>
              </a:rPr>
              <a:t>以包裝咖啡為例，相關的定位基礎開列如下</a:t>
            </a:r>
            <a:r>
              <a:rPr lang="zh-TW" altLang="zh-TW" dirty="0" smtClean="0">
                <a:latin typeface="+mj-ea"/>
                <a:ea typeface="+mj-ea"/>
              </a:rPr>
              <a:t>：</a:t>
            </a:r>
            <a:endParaRPr lang="zh-TW" altLang="en-US" dirty="0">
              <a:latin typeface="+mj-ea"/>
              <a:ea typeface="+mj-ea"/>
            </a:endParaRPr>
          </a:p>
        </p:txBody>
      </p:sp>
      <p:sp>
        <p:nvSpPr>
          <p:cNvPr id="3" name="內容版面配置區 2"/>
          <p:cNvSpPr>
            <a:spLocks noGrp="1"/>
          </p:cNvSpPr>
          <p:nvPr>
            <p:ph idx="1"/>
          </p:nvPr>
        </p:nvSpPr>
        <p:spPr>
          <a:xfrm>
            <a:off x="1981200" y="1484784"/>
            <a:ext cx="6623248" cy="4641379"/>
          </a:xfrm>
        </p:spPr>
        <p:txBody>
          <a:bodyPr>
            <a:noAutofit/>
          </a:bodyPr>
          <a:lstStyle/>
          <a:p>
            <a:pPr marL="457200" lvl="0" indent="-457200">
              <a:spcBef>
                <a:spcPts val="600"/>
              </a:spcBef>
              <a:buFont typeface="+mj-lt"/>
              <a:buAutoNum type="arabicPeriod"/>
            </a:pPr>
            <a:r>
              <a:rPr lang="zh-TW" altLang="zh-TW" sz="2400" dirty="0"/>
              <a:t>包裝外觀兼具美感與質感</a:t>
            </a:r>
          </a:p>
          <a:p>
            <a:pPr marL="457200" lvl="0" indent="-457200">
              <a:spcBef>
                <a:spcPts val="600"/>
              </a:spcBef>
              <a:buFont typeface="+mj-lt"/>
              <a:buAutoNum type="arabicPeriod"/>
            </a:pPr>
            <a:r>
              <a:rPr lang="zh-TW" altLang="zh-TW" sz="2400" dirty="0"/>
              <a:t>咖啡內容物的成份品質優良</a:t>
            </a:r>
          </a:p>
          <a:p>
            <a:pPr marL="457200" lvl="0" indent="-457200">
              <a:spcBef>
                <a:spcPts val="600"/>
              </a:spcBef>
              <a:buFont typeface="+mj-lt"/>
              <a:buAutoNum type="arabicPeriod"/>
            </a:pPr>
            <a:r>
              <a:rPr lang="zh-TW" altLang="zh-TW" sz="2400" dirty="0"/>
              <a:t>咖啡的口感勝於其他品牌</a:t>
            </a:r>
          </a:p>
          <a:p>
            <a:pPr marL="457200" lvl="0" indent="-457200">
              <a:spcBef>
                <a:spcPts val="600"/>
              </a:spcBef>
              <a:buFont typeface="+mj-lt"/>
              <a:buAutoNum type="arabicPeriod"/>
            </a:pPr>
            <a:r>
              <a:rPr lang="zh-TW" altLang="zh-TW" sz="2400" dirty="0"/>
              <a:t>價格合理，物超所</a:t>
            </a:r>
            <a:r>
              <a:rPr lang="zh-TW" altLang="zh-TW" sz="2400" dirty="0" smtClean="0"/>
              <a:t>值</a:t>
            </a:r>
            <a:endParaRPr lang="en-US" altLang="zh-TW" sz="2400" dirty="0" smtClean="0"/>
          </a:p>
          <a:p>
            <a:pPr marL="457200" lvl="0" indent="-457200">
              <a:spcBef>
                <a:spcPts val="600"/>
              </a:spcBef>
              <a:buFont typeface="+mj-lt"/>
              <a:buAutoNum type="arabicPeriod"/>
            </a:pPr>
            <a:r>
              <a:rPr lang="zh-TW" altLang="zh-TW" sz="2400" dirty="0"/>
              <a:t>提神醒腦的效果佳</a:t>
            </a:r>
          </a:p>
          <a:p>
            <a:pPr marL="457200" lvl="0" indent="-457200">
              <a:spcBef>
                <a:spcPts val="600"/>
              </a:spcBef>
              <a:buFont typeface="+mj-lt"/>
              <a:buAutoNum type="arabicPeriod"/>
            </a:pPr>
            <a:r>
              <a:rPr lang="zh-TW" altLang="zh-TW" sz="2400" dirty="0"/>
              <a:t>當作犒賞自己的獎勵</a:t>
            </a:r>
          </a:p>
          <a:p>
            <a:pPr marL="457200" lvl="0" indent="-457200">
              <a:spcBef>
                <a:spcPts val="600"/>
              </a:spcBef>
              <a:buFont typeface="+mj-lt"/>
              <a:buAutoNum type="arabicPeriod"/>
            </a:pPr>
            <a:r>
              <a:rPr lang="zh-TW" altLang="zh-TW" sz="2400" dirty="0"/>
              <a:t>適合與家人好友分享</a:t>
            </a:r>
          </a:p>
          <a:p>
            <a:pPr marL="457200" lvl="0" indent="-457200">
              <a:spcBef>
                <a:spcPts val="600"/>
              </a:spcBef>
              <a:buFont typeface="+mj-lt"/>
              <a:buAutoNum type="arabicPeriod"/>
            </a:pPr>
            <a:r>
              <a:rPr lang="zh-TW" altLang="zh-TW" sz="2400" dirty="0"/>
              <a:t>浪漫情懷的</a:t>
            </a:r>
          </a:p>
          <a:p>
            <a:pPr marL="457200" lvl="0" indent="-457200">
              <a:spcBef>
                <a:spcPts val="600"/>
              </a:spcBef>
              <a:buFont typeface="+mj-lt"/>
              <a:buAutoNum type="arabicPeriod"/>
            </a:pPr>
            <a:r>
              <a:rPr lang="zh-TW" altLang="zh-TW" sz="2400" dirty="0"/>
              <a:t>品味人生的</a:t>
            </a:r>
          </a:p>
          <a:p>
            <a:pPr marL="457200" lvl="0" indent="-457200">
              <a:spcBef>
                <a:spcPts val="600"/>
              </a:spcBef>
              <a:buFont typeface="+mj-lt"/>
              <a:buAutoNum type="arabicPeriod"/>
            </a:pPr>
            <a:r>
              <a:rPr lang="zh-TW" altLang="zh-TW" sz="2400" dirty="0"/>
              <a:t>歡樂有趣的</a:t>
            </a:r>
          </a:p>
          <a:p>
            <a:pPr marL="457200" lvl="0" indent="-457200">
              <a:spcBef>
                <a:spcPts val="600"/>
              </a:spcBef>
              <a:buFont typeface="+mj-lt"/>
              <a:buAutoNum type="arabicPeriod"/>
            </a:pPr>
            <a:r>
              <a:rPr lang="zh-TW" altLang="zh-TW" sz="2400" dirty="0"/>
              <a:t>高貴典雅的</a:t>
            </a:r>
          </a:p>
          <a:p>
            <a:pPr marL="457200" lvl="0" indent="-457200">
              <a:spcBef>
                <a:spcPts val="600"/>
              </a:spcBef>
              <a:buFont typeface="+mj-lt"/>
              <a:buAutoNum type="arabicPeriod"/>
            </a:pPr>
            <a:endParaRPr lang="zh-TW" altLang="zh-TW" sz="2400" dirty="0"/>
          </a:p>
        </p:txBody>
      </p:sp>
      <p:grpSp>
        <p:nvGrpSpPr>
          <p:cNvPr id="11" name="群組 10"/>
          <p:cNvGrpSpPr/>
          <p:nvPr/>
        </p:nvGrpSpPr>
        <p:grpSpPr>
          <a:xfrm>
            <a:off x="1907704" y="1484784"/>
            <a:ext cx="6836117" cy="1692000"/>
            <a:chOff x="1907704" y="1484784"/>
            <a:chExt cx="6836117" cy="1692000"/>
          </a:xfrm>
        </p:grpSpPr>
        <p:sp>
          <p:nvSpPr>
            <p:cNvPr id="6" name="矩形圖說文字 5"/>
            <p:cNvSpPr/>
            <p:nvPr/>
          </p:nvSpPr>
          <p:spPr>
            <a:xfrm>
              <a:off x="1907704" y="1484784"/>
              <a:ext cx="4608512" cy="1692000"/>
            </a:xfrm>
            <a:prstGeom prst="wedgeRectCallout">
              <a:avLst>
                <a:gd name="adj1" fmla="val 61910"/>
                <a:gd name="adj2" fmla="val -11932"/>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7020272" y="1916832"/>
              <a:ext cx="1723549" cy="461665"/>
            </a:xfrm>
            <a:prstGeom prst="rect">
              <a:avLst/>
            </a:prstGeom>
            <a:noFill/>
          </p:spPr>
          <p:txBody>
            <a:bodyPr wrap="none" rtlCol="0">
              <a:spAutoFit/>
            </a:bodyPr>
            <a:lstStyle/>
            <a:p>
              <a:r>
                <a:rPr lang="zh-TW" altLang="zh-TW" sz="2400" dirty="0" smtClean="0">
                  <a:solidFill>
                    <a:srgbClr val="FF0000"/>
                  </a:solidFill>
                </a:rPr>
                <a:t>屬性</a:t>
              </a:r>
              <a:r>
                <a:rPr lang="zh-TW" altLang="en-US" sz="2400" dirty="0" smtClean="0">
                  <a:solidFill>
                    <a:srgbClr val="FF0000"/>
                  </a:solidFill>
                </a:rPr>
                <a:t>、</a:t>
              </a:r>
              <a:r>
                <a:rPr lang="zh-TW" altLang="zh-TW" sz="2400" dirty="0" smtClean="0">
                  <a:solidFill>
                    <a:srgbClr val="FF0000"/>
                  </a:solidFill>
                </a:rPr>
                <a:t>功能</a:t>
              </a:r>
              <a:endParaRPr lang="zh-TW" altLang="en-US" sz="2400" dirty="0">
                <a:solidFill>
                  <a:srgbClr val="FF0000"/>
                </a:solidFill>
              </a:endParaRPr>
            </a:p>
          </p:txBody>
        </p:sp>
      </p:grpSp>
      <p:grpSp>
        <p:nvGrpSpPr>
          <p:cNvPr id="12" name="群組 11"/>
          <p:cNvGrpSpPr/>
          <p:nvPr/>
        </p:nvGrpSpPr>
        <p:grpSpPr>
          <a:xfrm>
            <a:off x="1907704" y="3249128"/>
            <a:ext cx="6767987" cy="1332000"/>
            <a:chOff x="1907704" y="3249128"/>
            <a:chExt cx="6767987" cy="1332000"/>
          </a:xfrm>
        </p:grpSpPr>
        <p:sp>
          <p:nvSpPr>
            <p:cNvPr id="5" name="矩形圖說文字 4"/>
            <p:cNvSpPr/>
            <p:nvPr/>
          </p:nvSpPr>
          <p:spPr>
            <a:xfrm>
              <a:off x="1907704" y="3249128"/>
              <a:ext cx="4608512" cy="1332000"/>
            </a:xfrm>
            <a:prstGeom prst="wedgeRectCallout">
              <a:avLst>
                <a:gd name="adj1" fmla="val 60433"/>
                <a:gd name="adj2" fmla="val -1060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952142" y="3528985"/>
              <a:ext cx="1723549" cy="461665"/>
            </a:xfrm>
            <a:prstGeom prst="rect">
              <a:avLst/>
            </a:prstGeom>
            <a:noFill/>
          </p:spPr>
          <p:txBody>
            <a:bodyPr wrap="none" rtlCol="0">
              <a:spAutoFit/>
            </a:bodyPr>
            <a:lstStyle/>
            <a:p>
              <a:r>
                <a:rPr lang="zh-TW" altLang="zh-TW" sz="2400" dirty="0">
                  <a:solidFill>
                    <a:srgbClr val="FF0000"/>
                  </a:solidFill>
                </a:rPr>
                <a:t>利益與用途</a:t>
              </a:r>
              <a:endParaRPr lang="zh-TW" altLang="en-US" sz="2400" dirty="0">
                <a:solidFill>
                  <a:srgbClr val="FF0000"/>
                </a:solidFill>
              </a:endParaRPr>
            </a:p>
          </p:txBody>
        </p:sp>
      </p:grpSp>
      <p:grpSp>
        <p:nvGrpSpPr>
          <p:cNvPr id="13" name="群組 12"/>
          <p:cNvGrpSpPr/>
          <p:nvPr/>
        </p:nvGrpSpPr>
        <p:grpSpPr>
          <a:xfrm>
            <a:off x="1907704" y="4653320"/>
            <a:ext cx="6552728" cy="1656000"/>
            <a:chOff x="1907704" y="4653320"/>
            <a:chExt cx="6552728" cy="1656000"/>
          </a:xfrm>
        </p:grpSpPr>
        <p:sp>
          <p:nvSpPr>
            <p:cNvPr id="9" name="矩形圖說文字 8"/>
            <p:cNvSpPr/>
            <p:nvPr/>
          </p:nvSpPr>
          <p:spPr>
            <a:xfrm>
              <a:off x="1907704" y="4653320"/>
              <a:ext cx="4608512" cy="1656000"/>
            </a:xfrm>
            <a:prstGeom prst="wedgeRectCallout">
              <a:avLst>
                <a:gd name="adj1" fmla="val 61699"/>
                <a:gd name="adj2" fmla="val 583"/>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7044660" y="5229200"/>
              <a:ext cx="1415772" cy="461665"/>
            </a:xfrm>
            <a:prstGeom prst="rect">
              <a:avLst/>
            </a:prstGeom>
            <a:noFill/>
          </p:spPr>
          <p:txBody>
            <a:bodyPr wrap="none" rtlCol="0">
              <a:spAutoFit/>
            </a:bodyPr>
            <a:lstStyle/>
            <a:p>
              <a:r>
                <a:rPr lang="zh-TW" altLang="zh-TW" sz="2400" dirty="0">
                  <a:solidFill>
                    <a:srgbClr val="FF0000"/>
                  </a:solidFill>
                </a:rPr>
                <a:t>品牌個性</a:t>
              </a:r>
              <a:endParaRPr lang="zh-TW" altLang="en-US" sz="2400" dirty="0">
                <a:solidFill>
                  <a:srgbClr val="FF0000"/>
                </a:solidFill>
              </a:endParaRPr>
            </a:p>
          </p:txBody>
        </p:sp>
      </p:grpSp>
    </p:spTree>
    <p:extLst>
      <p:ext uri="{BB962C8B-B14F-4D97-AF65-F5344CB8AC3E}">
        <p14:creationId xmlns:p14="http://schemas.microsoft.com/office/powerpoint/2010/main" val="2840742725"/>
      </p:ext>
    </p:extLst>
  </p:cSld>
  <p:clrMapOvr>
    <a:masterClrMapping/>
  </p:clrMapOvr>
  <p:transition spd="slow" advTm="2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標題 1"/>
          <p:cNvSpPr>
            <a:spLocks noGrp="1"/>
          </p:cNvSpPr>
          <p:nvPr>
            <p:ph type="title"/>
          </p:nvPr>
        </p:nvSpPr>
        <p:spPr>
          <a:xfrm>
            <a:off x="1763688" y="116632"/>
            <a:ext cx="6804025" cy="760512"/>
          </a:xfrm>
        </p:spPr>
        <p:txBody>
          <a:bodyPr>
            <a:normAutofit fontScale="90000"/>
          </a:bodyPr>
          <a:lstStyle/>
          <a:p>
            <a:pPr algn="ctr" eaLnBrk="1" hangingPunct="1"/>
            <a:r>
              <a:rPr sz="3200" b="1" dirty="0" smtClean="0">
                <a:latin typeface="+mj-ea"/>
                <a:ea typeface="+mj-ea"/>
              </a:rPr>
              <a:t/>
            </a:r>
            <a:br>
              <a:rPr sz="3200" b="1" dirty="0" smtClean="0">
                <a:latin typeface="+mj-ea"/>
                <a:ea typeface="+mj-ea"/>
              </a:rPr>
            </a:br>
            <a:r>
              <a:rPr lang="zh-TW" altLang="en-US" sz="3200" b="1" u="dbl" dirty="0">
                <a:uFill>
                  <a:solidFill>
                    <a:srgbClr val="FF0000"/>
                  </a:solidFill>
                </a:uFill>
              </a:rPr>
              <a:t>大   </a:t>
            </a:r>
            <a:r>
              <a:rPr lang="zh-TW" altLang="en-US" sz="3200" b="1" u="dbl" dirty="0" smtClean="0">
                <a:uFill>
                  <a:solidFill>
                    <a:srgbClr val="FF0000"/>
                  </a:solidFill>
                </a:uFill>
              </a:rPr>
              <a:t>綱</a:t>
            </a:r>
            <a:endParaRPr sz="3200" b="1" dirty="0" smtClean="0">
              <a:latin typeface="+mj-ea"/>
              <a:ea typeface="+mj-ea"/>
            </a:endParaRPr>
          </a:p>
        </p:txBody>
      </p:sp>
      <p:sp>
        <p:nvSpPr>
          <p:cNvPr id="7171" name="副標題 2"/>
          <p:cNvSpPr>
            <a:spLocks noGrp="1"/>
          </p:cNvSpPr>
          <p:nvPr>
            <p:ph idx="1"/>
          </p:nvPr>
        </p:nvSpPr>
        <p:spPr>
          <a:xfrm>
            <a:off x="1956398" y="1196752"/>
            <a:ext cx="6936082" cy="4373563"/>
          </a:xfrm>
        </p:spPr>
        <p:txBody>
          <a:bodyPr>
            <a:noAutofit/>
          </a:bodyPr>
          <a:lstStyle/>
          <a:p>
            <a:pPr marL="457200" indent="-457200" eaLnBrk="1" fontAlgn="auto" hangingPunct="1">
              <a:spcAft>
                <a:spcPts val="0"/>
              </a:spcAft>
              <a:buFont typeface="Wingdings" pitchFamily="2" charset="2"/>
              <a:buAutoNum type="arabicPeriod"/>
              <a:defRPr/>
            </a:pPr>
            <a:r>
              <a:rPr lang="zh-TW" altLang="zh-TW" sz="2400" b="1" dirty="0">
                <a:latin typeface="+mj-lt"/>
              </a:rPr>
              <a:t>品牌</a:t>
            </a:r>
            <a:r>
              <a:rPr lang="zh-TW" altLang="zh-TW" sz="2400" b="1" dirty="0">
                <a:latin typeface="+mj-lt"/>
              </a:rPr>
              <a:t>與</a:t>
            </a:r>
            <a:r>
              <a:rPr lang="zh-TW" altLang="zh-TW" sz="2400" b="1" dirty="0" smtClean="0">
                <a:latin typeface="+mj-lt"/>
              </a:rPr>
              <a:t>定位</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a:t>
            </a:r>
            <a:r>
              <a:rPr lang="zh-TW" altLang="en-US" sz="2400" b="1" dirty="0">
                <a:latin typeface="+mj-lt"/>
              </a:rPr>
              <a:t>基礎</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solidFill>
                  <a:srgbClr val="FF0000"/>
                </a:solidFill>
                <a:latin typeface="+mj-lt"/>
              </a:rPr>
              <a:t>建立評分</a:t>
            </a:r>
            <a:r>
              <a:rPr lang="zh-TW" altLang="en-US" sz="2400" b="1" dirty="0" smtClean="0">
                <a:solidFill>
                  <a:srgbClr val="FF0000"/>
                </a:solidFill>
                <a:latin typeface="+mj-lt"/>
              </a:rPr>
              <a:t>表</a:t>
            </a:r>
            <a:endParaRPr lang="en-US" altLang="zh-TW" sz="2400" b="1" dirty="0" smtClean="0">
              <a:solidFill>
                <a:srgbClr val="FF0000"/>
              </a:solidFill>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定位基礎的</a:t>
            </a:r>
            <a:r>
              <a:rPr lang="zh-TW" altLang="en-US" sz="2400" b="1" dirty="0" smtClean="0">
                <a:latin typeface="+mj-lt"/>
              </a:rPr>
              <a:t>重要性</a:t>
            </a:r>
            <a:endParaRPr lang="en-US" altLang="zh-TW" sz="2400" b="1" dirty="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知覺圖的品牌點與屬性軸向量：以嘗試挑選群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以</a:t>
            </a:r>
            <a:r>
              <a:rPr lang="en-US" altLang="zh-TW" sz="2400" b="1" dirty="0">
                <a:latin typeface="+mj-lt"/>
              </a:rPr>
              <a:t>EXCEL</a:t>
            </a:r>
            <a:r>
              <a:rPr lang="zh-TW" altLang="en-US" sz="2400" b="1" dirty="0">
                <a:latin typeface="+mj-lt"/>
              </a:rPr>
              <a:t>繪製知覺圖：以嘗試挑選群</a:t>
            </a:r>
            <a:r>
              <a:rPr lang="en-US" altLang="zh-TW" sz="2400" b="1" dirty="0">
                <a:latin typeface="+mj-lt"/>
              </a:rPr>
              <a:t>(</a:t>
            </a:r>
            <a:r>
              <a:rPr lang="zh-TW" altLang="en-US" sz="2400" b="1" dirty="0">
                <a:latin typeface="+mj-lt"/>
              </a:rPr>
              <a:t>群</a:t>
            </a:r>
            <a:r>
              <a:rPr lang="en-US" altLang="zh-TW" sz="2400" b="1" dirty="0">
                <a:latin typeface="+mj-lt"/>
              </a:rPr>
              <a:t>1)</a:t>
            </a:r>
            <a:r>
              <a:rPr lang="zh-TW" altLang="en-US" sz="2400" b="1" dirty="0">
                <a:latin typeface="+mj-lt"/>
              </a:rPr>
              <a:t>為</a:t>
            </a:r>
            <a:r>
              <a:rPr lang="zh-TW" altLang="en-US" sz="2400" b="1" dirty="0" smtClean="0">
                <a:latin typeface="+mj-lt"/>
              </a:rPr>
              <a:t>例</a:t>
            </a:r>
            <a:endParaRPr lang="en-US" altLang="zh-TW" sz="2400" b="1" dirty="0" smtClean="0">
              <a:latin typeface="+mj-lt"/>
            </a:endParaRPr>
          </a:p>
          <a:p>
            <a:pPr marL="457200" indent="-457200" eaLnBrk="1" fontAlgn="auto" hangingPunct="1">
              <a:spcAft>
                <a:spcPts val="0"/>
              </a:spcAft>
              <a:buFont typeface="Wingdings" pitchFamily="2" charset="2"/>
              <a:buAutoNum type="arabicPeriod"/>
              <a:defRPr/>
            </a:pPr>
            <a:r>
              <a:rPr lang="zh-TW" altLang="en-US" sz="2400" b="1" dirty="0">
                <a:latin typeface="+mj-lt"/>
              </a:rPr>
              <a:t>知覺定位分析</a:t>
            </a:r>
            <a:endParaRPr lang="zh-TW" altLang="zh-TW" sz="2400" b="1" dirty="0">
              <a:latin typeface="+mj-lt"/>
            </a:endParaRPr>
          </a:p>
        </p:txBody>
      </p:sp>
    </p:spTree>
    <p:extLst>
      <p:ext uri="{BB962C8B-B14F-4D97-AF65-F5344CB8AC3E}">
        <p14:creationId xmlns:p14="http://schemas.microsoft.com/office/powerpoint/2010/main" val="105541105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建立評分表</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33330071"/>
              </p:ext>
            </p:extLst>
          </p:nvPr>
        </p:nvGraphicFramePr>
        <p:xfrm>
          <a:off x="1763688" y="1412769"/>
          <a:ext cx="7200800" cy="4464502"/>
        </p:xfrm>
        <a:graphic>
          <a:graphicData uri="http://schemas.openxmlformats.org/drawingml/2006/table">
            <a:tbl>
              <a:tblPr>
                <a:tableStyleId>{5940675A-B579-460E-94D1-54222C63F5DA}</a:tableStyleId>
              </a:tblPr>
              <a:tblGrid>
                <a:gridCol w="1584176"/>
                <a:gridCol w="1080120"/>
                <a:gridCol w="1438042"/>
                <a:gridCol w="1015915"/>
                <a:gridCol w="817066"/>
                <a:gridCol w="1265481"/>
              </a:tblGrid>
              <a:tr h="637786">
                <a:tc>
                  <a:txBody>
                    <a:bodyPr/>
                    <a:lstStyle/>
                    <a:p>
                      <a:pPr algn="ctr">
                        <a:spcBef>
                          <a:spcPts val="300"/>
                        </a:spcBef>
                        <a:spcAft>
                          <a:spcPts val="0"/>
                        </a:spcAft>
                      </a:pPr>
                      <a:r>
                        <a:rPr lang="zh-TW" sz="1800" kern="100" dirty="0">
                          <a:effectLst/>
                        </a:rPr>
                        <a:t>品牌</a:t>
                      </a:r>
                      <a:endParaRPr lang="zh-TW" sz="2000" kern="100" dirty="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zh-TW" sz="1800" kern="100">
                          <a:effectLst/>
                        </a:rPr>
                        <a:t>包裝美觀</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zh-TW" sz="1800" kern="100">
                          <a:effectLst/>
                        </a:rPr>
                        <a:t>成分品質優良</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zh-TW" sz="1800" kern="100">
                          <a:effectLst/>
                        </a:rPr>
                        <a:t>口感優良</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zh-TW" sz="1800" kern="100">
                          <a:effectLst/>
                        </a:rPr>
                        <a:t>高貴典雅的</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貝納頌</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伯朗咖啡</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純萃喝咖啡</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左岸咖啡館</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dirty="0">
                          <a:effectLst/>
                        </a:rPr>
                        <a:t> </a:t>
                      </a:r>
                      <a:endParaRPr lang="zh-TW" sz="2000" kern="100" dirty="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統一咖啡廣場</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r>
              <a:tr h="637786">
                <a:tc>
                  <a:txBody>
                    <a:bodyPr/>
                    <a:lstStyle/>
                    <a:p>
                      <a:pPr algn="ctr">
                        <a:spcBef>
                          <a:spcPts val="300"/>
                        </a:spcBef>
                        <a:spcAft>
                          <a:spcPts val="0"/>
                        </a:spcAft>
                      </a:pPr>
                      <a:r>
                        <a:rPr lang="zh-TW" sz="1800" kern="100">
                          <a:effectLst/>
                        </a:rPr>
                        <a:t>基礎重要性</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 </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a:effectLst/>
                        </a:rPr>
                        <a:t>…</a:t>
                      </a:r>
                      <a:endParaRPr lang="zh-TW" sz="2000" kern="100">
                        <a:effectLst/>
                        <a:latin typeface="Times New Roman"/>
                        <a:ea typeface="全真中圓體"/>
                      </a:endParaRPr>
                    </a:p>
                  </a:txBody>
                  <a:tcPr marL="17780" marR="17780" marT="0" marB="0" anchor="ctr"/>
                </a:tc>
                <a:tc>
                  <a:txBody>
                    <a:bodyPr/>
                    <a:lstStyle/>
                    <a:p>
                      <a:pPr marL="228600" indent="-228600" algn="ctr">
                        <a:spcBef>
                          <a:spcPts val="300"/>
                        </a:spcBef>
                        <a:spcAft>
                          <a:spcPts val="0"/>
                        </a:spcAft>
                      </a:pPr>
                      <a:r>
                        <a:rPr lang="en-US" sz="1800" kern="100" dirty="0">
                          <a:effectLst/>
                        </a:rPr>
                        <a:t> </a:t>
                      </a:r>
                      <a:endParaRPr lang="zh-TW" sz="2000" kern="100" dirty="0">
                        <a:effectLst/>
                        <a:latin typeface="Times New Roman"/>
                        <a:ea typeface="全真中圓體"/>
                      </a:endParaRPr>
                    </a:p>
                  </a:txBody>
                  <a:tcPr marL="17780" marR="17780" marT="0" marB="0" anchor="ctr"/>
                </a:tc>
              </a:tr>
            </a:tbl>
          </a:graphicData>
        </a:graphic>
      </p:graphicFrame>
    </p:spTree>
    <p:extLst>
      <p:ext uri="{BB962C8B-B14F-4D97-AF65-F5344CB8AC3E}">
        <p14:creationId xmlns:p14="http://schemas.microsoft.com/office/powerpoint/2010/main" val="3635747532"/>
      </p:ext>
    </p:extLst>
  </p:cSld>
  <p:clrMapOvr>
    <a:masterClrMapping/>
  </p:clrMapOvr>
  <p:transition spd="slow" advTm="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sz="3200" dirty="0" smtClean="0">
                <a:latin typeface="+mj-ea"/>
                <a:ea typeface="+mj-ea"/>
              </a:rPr>
              <a:t>計算</a:t>
            </a:r>
            <a:r>
              <a:rPr lang="zh-TW" altLang="zh-TW" sz="3200" dirty="0">
                <a:latin typeface="+mj-ea"/>
                <a:ea typeface="+mj-ea"/>
              </a:rPr>
              <a:t>計算組平均數的</a:t>
            </a:r>
            <a:r>
              <a:rPr lang="en-US" altLang="zh-TW" sz="3200" dirty="0">
                <a:latin typeface="+mj-ea"/>
                <a:ea typeface="+mj-ea"/>
              </a:rPr>
              <a:t>SPSS</a:t>
            </a:r>
            <a:r>
              <a:rPr lang="zh-TW" altLang="zh-TW" sz="3200" dirty="0" smtClean="0">
                <a:latin typeface="+mj-ea"/>
                <a:ea typeface="+mj-ea"/>
              </a:rPr>
              <a:t>步驟</a:t>
            </a:r>
            <a:endParaRPr lang="zh-TW" altLang="en-US" sz="3200" dirty="0">
              <a:latin typeface="+mj-ea"/>
              <a:ea typeface="+mj-ea"/>
            </a:endParaRPr>
          </a:p>
        </p:txBody>
      </p:sp>
      <p:sp>
        <p:nvSpPr>
          <p:cNvPr id="3" name="內容版面配置區 2"/>
          <p:cNvSpPr>
            <a:spLocks noGrp="1"/>
          </p:cNvSpPr>
          <p:nvPr>
            <p:ph idx="1"/>
          </p:nvPr>
        </p:nvSpPr>
        <p:spPr>
          <a:xfrm>
            <a:off x="1907704" y="1196752"/>
            <a:ext cx="7055296" cy="4373563"/>
          </a:xfrm>
        </p:spPr>
        <p:txBody>
          <a:bodyPr>
            <a:normAutofit/>
          </a:bodyPr>
          <a:lstStyle/>
          <a:p>
            <a:pPr marL="457200" indent="-457200">
              <a:spcBef>
                <a:spcPts val="600"/>
              </a:spcBef>
              <a:buFont typeface="+mj-lt"/>
              <a:buAutoNum type="arabicPeriod"/>
            </a:pPr>
            <a:r>
              <a:rPr lang="en-US" altLang="zh-TW" sz="2000" dirty="0" smtClean="0"/>
              <a:t>[</a:t>
            </a:r>
            <a:r>
              <a:rPr lang="en-US" altLang="zh-TW" sz="2000" dirty="0"/>
              <a:t>Analyze]</a:t>
            </a:r>
            <a:r>
              <a:rPr lang="en-US" altLang="zh-TW" sz="2000" dirty="0">
                <a:sym typeface="Wingdings"/>
              </a:rPr>
              <a:t></a:t>
            </a:r>
            <a:r>
              <a:rPr lang="en-US" altLang="zh-TW" sz="2000" dirty="0"/>
              <a:t> [Compare Means]</a:t>
            </a:r>
            <a:r>
              <a:rPr lang="en-US" altLang="zh-TW" sz="2000" dirty="0">
                <a:sym typeface="Wingdings"/>
              </a:rPr>
              <a:t></a:t>
            </a:r>
            <a:r>
              <a:rPr lang="en-US" altLang="zh-TW" sz="2000" dirty="0"/>
              <a:t> [One-Way ANOVA</a:t>
            </a:r>
            <a:r>
              <a:rPr lang="en-US" altLang="zh-TW" sz="2000" dirty="0" smtClean="0"/>
              <a:t>]</a:t>
            </a:r>
          </a:p>
          <a:p>
            <a:pPr marL="457200" indent="-457200">
              <a:spcBef>
                <a:spcPts val="600"/>
              </a:spcBef>
              <a:buFont typeface="+mj-lt"/>
              <a:buAutoNum type="arabicPeriod"/>
            </a:pPr>
            <a:r>
              <a:rPr lang="zh-TW" altLang="zh-TW" sz="2000" dirty="0"/>
              <a:t>將五個品牌</a:t>
            </a:r>
            <a:r>
              <a:rPr lang="en-US" altLang="zh-TW" sz="2000" dirty="0"/>
              <a:t>11</a:t>
            </a:r>
            <a:r>
              <a:rPr lang="zh-TW" altLang="zh-TW" sz="2000" dirty="0"/>
              <a:t>個定位基礎，即</a:t>
            </a:r>
            <a:r>
              <a:rPr lang="en-US" altLang="zh-TW" sz="2000" dirty="0"/>
              <a:t>D1_1~D5_11</a:t>
            </a:r>
            <a:r>
              <a:rPr lang="zh-TW" altLang="zh-TW" sz="2000" dirty="0"/>
              <a:t>，選入</a:t>
            </a:r>
            <a:r>
              <a:rPr lang="en-US" altLang="zh-TW" sz="2000" dirty="0"/>
              <a:t>[Dependent List]</a:t>
            </a:r>
            <a:r>
              <a:rPr lang="zh-TW" altLang="zh-TW" sz="2000" dirty="0"/>
              <a:t>；將消費動機群選入因子</a:t>
            </a:r>
            <a:r>
              <a:rPr lang="en-US" altLang="zh-TW" sz="2000" dirty="0"/>
              <a:t>(Factor)</a:t>
            </a:r>
            <a:r>
              <a:rPr lang="zh-TW" altLang="zh-TW" sz="2000" dirty="0"/>
              <a:t>。</a:t>
            </a:r>
          </a:p>
          <a:p>
            <a:pPr marL="457200" indent="-457200">
              <a:spcBef>
                <a:spcPts val="600"/>
              </a:spcBef>
              <a:buFont typeface="+mj-lt"/>
              <a:buAutoNum type="arabicPeriod"/>
            </a:pPr>
            <a:r>
              <a:rPr lang="zh-TW" altLang="zh-TW" sz="2000" dirty="0" smtClean="0"/>
              <a:t>計算</a:t>
            </a:r>
            <a:r>
              <a:rPr lang="zh-TW" altLang="zh-TW" sz="2000" dirty="0"/>
              <a:t>組平均數</a:t>
            </a:r>
            <a:r>
              <a:rPr lang="zh-TW" altLang="zh-TW" sz="2000" dirty="0" smtClean="0"/>
              <a:t>：點選</a:t>
            </a:r>
            <a:r>
              <a:rPr lang="en-US" altLang="zh-TW" sz="2000" dirty="0"/>
              <a:t>[Options]</a:t>
            </a:r>
            <a:r>
              <a:rPr lang="en-US" altLang="zh-TW" sz="2000" dirty="0">
                <a:sym typeface="Wingdings"/>
              </a:rPr>
              <a:t></a:t>
            </a:r>
            <a:r>
              <a:rPr lang="en-US" altLang="zh-TW" sz="2000" dirty="0"/>
              <a:t>[Descriptive</a:t>
            </a:r>
            <a:r>
              <a:rPr lang="en-US" altLang="zh-TW" sz="2000" dirty="0" smtClean="0"/>
              <a:t>]</a:t>
            </a:r>
          </a:p>
          <a:p>
            <a:pPr marL="457200" indent="-457200">
              <a:spcBef>
                <a:spcPts val="600"/>
              </a:spcBef>
              <a:buFont typeface="+mj-lt"/>
              <a:buAutoNum type="arabicPeriod"/>
            </a:pPr>
            <a:r>
              <a:rPr lang="zh-TW" altLang="zh-TW" sz="2000" dirty="0"/>
              <a:t>將敍述統計量表貼入</a:t>
            </a:r>
            <a:r>
              <a:rPr lang="en-US" altLang="zh-TW" sz="2000" dirty="0"/>
              <a:t>EXCEL</a:t>
            </a:r>
            <a:r>
              <a:rPr lang="zh-TW" altLang="zh-TW" sz="2000" dirty="0"/>
              <a:t>，為每個消費動機群皆整理出一張評分表，共三張表。</a:t>
            </a:r>
            <a:endParaRPr lang="zh-TW" altLang="en-US" sz="2000" dirty="0"/>
          </a:p>
        </p:txBody>
      </p:sp>
      <p:grpSp>
        <p:nvGrpSpPr>
          <p:cNvPr id="5" name="群組 4"/>
          <p:cNvGrpSpPr/>
          <p:nvPr/>
        </p:nvGrpSpPr>
        <p:grpSpPr>
          <a:xfrm>
            <a:off x="2267744" y="3356992"/>
            <a:ext cx="6048672" cy="2853417"/>
            <a:chOff x="0" y="0"/>
            <a:chExt cx="2090510" cy="1486071"/>
          </a:xfrm>
        </p:grpSpPr>
        <p:pic>
          <p:nvPicPr>
            <p:cNvPr id="6" name="圖片 5"/>
            <p:cNvPicPr/>
            <p:nvPr/>
          </p:nvPicPr>
          <p:blipFill rotWithShape="1">
            <a:blip r:embed="rId2"/>
            <a:srcRect t="5496" r="4"/>
            <a:stretch/>
          </p:blipFill>
          <p:spPr>
            <a:xfrm>
              <a:off x="0" y="0"/>
              <a:ext cx="1991917" cy="1486071"/>
            </a:xfrm>
            <a:prstGeom prst="rect">
              <a:avLst/>
            </a:prstGeom>
          </p:spPr>
        </p:pic>
        <p:sp>
          <p:nvSpPr>
            <p:cNvPr id="7" name="Rectangle 235"/>
            <p:cNvSpPr>
              <a:spLocks noChangeArrowheads="1"/>
            </p:cNvSpPr>
            <p:nvPr/>
          </p:nvSpPr>
          <p:spPr bwMode="auto">
            <a:xfrm>
              <a:off x="1442206" y="439944"/>
              <a:ext cx="519430" cy="16637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zh-TW" altLang="en-US"/>
            </a:p>
          </p:txBody>
        </p:sp>
        <p:cxnSp>
          <p:nvCxnSpPr>
            <p:cNvPr id="8" name="AutoShape 237"/>
            <p:cNvCxnSpPr>
              <a:cxnSpLocks noChangeShapeType="1"/>
            </p:cNvCxnSpPr>
            <p:nvPr/>
          </p:nvCxnSpPr>
          <p:spPr bwMode="auto">
            <a:xfrm>
              <a:off x="1710145" y="606264"/>
              <a:ext cx="0" cy="350518"/>
            </a:xfrm>
            <a:prstGeom prst="straightConnector1">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cxnSp>
        <p:pic>
          <p:nvPicPr>
            <p:cNvPr id="9" name="圖片 8"/>
            <p:cNvPicPr>
              <a:picLocks noChangeAspect="1"/>
            </p:cNvPicPr>
            <p:nvPr/>
          </p:nvPicPr>
          <p:blipFill>
            <a:blip r:embed="rId3"/>
            <a:stretch>
              <a:fillRect/>
            </a:stretch>
          </p:blipFill>
          <p:spPr>
            <a:xfrm>
              <a:off x="75069" y="141423"/>
              <a:ext cx="1311521" cy="946500"/>
            </a:xfrm>
            <a:prstGeom prst="rect">
              <a:avLst/>
            </a:prstGeom>
          </p:spPr>
        </p:pic>
        <p:pic>
          <p:nvPicPr>
            <p:cNvPr id="10" name="圖片 9"/>
            <p:cNvPicPr/>
            <p:nvPr/>
          </p:nvPicPr>
          <p:blipFill rotWithShape="1">
            <a:blip r:embed="rId4"/>
            <a:srcRect r="44937" b="51143"/>
            <a:stretch/>
          </p:blipFill>
          <p:spPr bwMode="auto">
            <a:xfrm>
              <a:off x="1329780" y="956782"/>
              <a:ext cx="760730" cy="363913"/>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78035309"/>
      </p:ext>
    </p:extLst>
  </p:cSld>
  <p:clrMapOvr>
    <a:masterClrMapping/>
  </p:clrMapOvr>
  <p:transition spd="slow" advTm="2000">
    <p:fade/>
  </p:transition>
  <p:timing>
    <p:tnLst>
      <p:par>
        <p:cTn id="1" dur="indefinite" restart="never" nodeType="tmRoot"/>
      </p:par>
    </p:tnLst>
  </p:timing>
</p:sld>
</file>

<file path=ppt/theme/_rels/them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自訂設計">
  <a:themeElements>
    <a:clrScheme name="3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自訂設計">
      <a:majorFont>
        <a:latin typeface="Times New Roman"/>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MS">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5.xml><?xml version="1.0" encoding="utf-8"?>
<a:theme xmlns:a="http://schemas.openxmlformats.org/drawingml/2006/main" name="2.JPG">
  <a:themeElements>
    <a:clrScheme name="2.JP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JPG">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pitchFamily="18" charset="0"/>
            <a:ea typeface="華康中黑體" pitchFamily="49"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1" lang="zh-TW" altLang="en-US" sz="1800" b="0" i="0" u="none" strike="noStrike" cap="none" normalizeH="0" baseline="0" smtClean="0">
            <a:ln>
              <a:noFill/>
            </a:ln>
            <a:solidFill>
              <a:schemeClr val="tx1"/>
            </a:solidFill>
            <a:effectLst/>
            <a:latin typeface="Times New Roman" pitchFamily="18" charset="0"/>
            <a:ea typeface="華康中黑體" pitchFamily="49" charset="-120"/>
          </a:defRPr>
        </a:defPPr>
      </a:lstStyle>
    </a:lnDef>
  </a:objectDefaults>
  <a:extraClrSchemeLst>
    <a:extraClrScheme>
      <a:clrScheme name="2.JP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JP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JP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JP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JP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JP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JP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2886</TotalTime>
  <Words>2590</Words>
  <Application>Microsoft Office PowerPoint</Application>
  <PresentationFormat>如螢幕大小 (4:3)</PresentationFormat>
  <Paragraphs>442</Paragraphs>
  <Slides>50</Slides>
  <Notes>0</Notes>
  <HiddenSlides>1</HiddenSlides>
  <MMClips>0</MMClips>
  <ScaleCrop>false</ScaleCrop>
  <HeadingPairs>
    <vt:vector size="6" baseType="variant">
      <vt:variant>
        <vt:lpstr>佈景主題</vt:lpstr>
      </vt:variant>
      <vt:variant>
        <vt:i4>6</vt:i4>
      </vt:variant>
      <vt:variant>
        <vt:lpstr>內嵌 OLE 伺服程式</vt:lpstr>
      </vt:variant>
      <vt:variant>
        <vt:i4>4</vt:i4>
      </vt:variant>
      <vt:variant>
        <vt:lpstr>投影片標題</vt:lpstr>
      </vt:variant>
      <vt:variant>
        <vt:i4>50</vt:i4>
      </vt:variant>
    </vt:vector>
  </HeadingPairs>
  <TitlesOfParts>
    <vt:vector size="60" baseType="lpstr">
      <vt:lpstr>1_預設簡報設計</vt:lpstr>
      <vt:lpstr>自訂設計</vt:lpstr>
      <vt:lpstr>3_自訂設計</vt:lpstr>
      <vt:lpstr>TIMS</vt:lpstr>
      <vt:lpstr>2.JPG</vt:lpstr>
      <vt:lpstr>Urban</vt:lpstr>
      <vt:lpstr>Visio.Drawing.11</vt:lpstr>
      <vt:lpstr>Microsoft Word 文件</vt:lpstr>
      <vt:lpstr>Microsoft Excel 工作表</vt:lpstr>
      <vt:lpstr>Microsoft 方程式編輯器 3.0</vt:lpstr>
      <vt:lpstr>Chapter Twenty-One </vt:lpstr>
      <vt:lpstr> 大   綱</vt:lpstr>
      <vt:lpstr>品牌與定位</vt:lpstr>
      <vt:lpstr> 大   綱</vt:lpstr>
      <vt:lpstr>定位基礎</vt:lpstr>
      <vt:lpstr>以包裝咖啡為例，相關的定位基礎開列如下：</vt:lpstr>
      <vt:lpstr> 大   綱</vt:lpstr>
      <vt:lpstr>建立評分表</vt:lpstr>
      <vt:lpstr>計算計算組平均數的SPSS步驟</vt:lpstr>
      <vt:lpstr>三個市場區隔的評分表結果</vt:lpstr>
      <vt:lpstr> 大   綱</vt:lpstr>
      <vt:lpstr>PowerPoint 簡報</vt:lpstr>
      <vt:lpstr> 大   綱</vt:lpstr>
      <vt:lpstr>使用因素分析，建立知覺圖的軸1與軸2</vt:lpstr>
      <vt:lpstr>將產品屬性變數(v1~v11)縮減成兩個因素(F1, F2)，儲存成因素分數，作為各品牌點與理想點在知覺圖上的座標。</vt:lpstr>
      <vt:lpstr>將產品屬性變數(v1~v11)縮減成兩個因素(F1, F2)，儲存成因素分數，作為各品牌點與理想點在知覺圖上的座標。</vt:lpstr>
      <vt:lpstr>利用迴歸分析，建立屬性軸向量</vt:lpstr>
      <vt:lpstr>利用迴歸分析，建立屬性軸向量</vt:lpstr>
      <vt:lpstr> 大   綱</vt:lpstr>
      <vt:lpstr>PowerPoint 簡報</vt:lpstr>
      <vt:lpstr>PowerPoint 簡報</vt:lpstr>
      <vt:lpstr>PowerPoint 簡報</vt:lpstr>
      <vt:lpstr> 大   綱</vt:lpstr>
      <vt:lpstr>知覺定位分析</vt:lpstr>
      <vt:lpstr>知覺定位分析</vt:lpstr>
      <vt:lpstr>品牌策略分析：嘗試挑選群</vt:lpstr>
      <vt:lpstr>聯合分析法 Conjoint Analysis</vt:lpstr>
      <vt:lpstr>聯合分析法 (Conjoint Analysis)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Limitations of Conjoint Analysis</vt:lpstr>
      <vt:lpstr>PowerPoint 簡報</vt:lpstr>
    </vt:vector>
  </TitlesOfParts>
  <Company>ntu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jean</dc:creator>
  <cp:lastModifiedBy>lichung1</cp:lastModifiedBy>
  <cp:revision>120</cp:revision>
  <dcterms:created xsi:type="dcterms:W3CDTF">2004-10-21T06:37:49Z</dcterms:created>
  <dcterms:modified xsi:type="dcterms:W3CDTF">2014-12-07T18:12:59Z</dcterms:modified>
</cp:coreProperties>
</file>