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51" r:id="rId2"/>
  </p:sldMasterIdLst>
  <p:notesMasterIdLst>
    <p:notesMasterId r:id="rId13"/>
  </p:notesMasterIdLst>
  <p:sldIdLst>
    <p:sldId id="283" r:id="rId3"/>
    <p:sldId id="321" r:id="rId4"/>
    <p:sldId id="323" r:id="rId5"/>
    <p:sldId id="322" r:id="rId6"/>
    <p:sldId id="324" r:id="rId7"/>
    <p:sldId id="325" r:id="rId8"/>
    <p:sldId id="326" r:id="rId9"/>
    <p:sldId id="327" r:id="rId10"/>
    <p:sldId id="328" r:id="rId11"/>
    <p:sldId id="32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  <a:srgbClr val="336699"/>
    <a:srgbClr val="B5CBE3"/>
    <a:srgbClr val="FFFFCC"/>
    <a:srgbClr val="CC3300"/>
    <a:srgbClr val="C0C0C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1" autoAdjust="0"/>
    <p:restoredTop sz="94614" autoAdjust="0"/>
  </p:normalViewPr>
  <p:slideViewPr>
    <p:cSldViewPr>
      <p:cViewPr>
        <p:scale>
          <a:sx n="50" d="100"/>
          <a:sy n="50" d="100"/>
        </p:scale>
        <p:origin x="-1764" y="-1212"/>
      </p:cViewPr>
      <p:guideLst>
        <p:guide orient="horz" pos="784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+mn-ea"/>
              </a:defRPr>
            </a:lvl1pPr>
          </a:lstStyle>
          <a:p>
            <a:pPr>
              <a:defRPr/>
            </a:pPr>
            <a:fld id="{DDC9D24D-6890-4304-ADAB-7A9E841E8C8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9755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45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29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494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27247-990A-47B9-BE29-FC9D8F575B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049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24244-5E9B-4F12-B262-40C20C9531B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673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1C231-8A29-4503-9DE1-ADE39A4C3E5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264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AF9A1-FA57-4126-BBB0-372A37EF9D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3663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06E3C-6B62-4515-A589-1F9D07BB8BE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175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C01C2-4D1F-46C8-B9D4-C13B39A3D57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165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96150-0AE9-456E-993C-CFD29FFE1F3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3323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12445-3CA4-4DB4-A37C-1E8C37792DB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42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1816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51936-B205-4F03-898D-02BD2CE3523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685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32F18-3E74-4D32-8493-621D2A7915C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8811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E1EE1-3C92-4E59-8944-38B42D4EA21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213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4948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59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21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90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38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4748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9519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_AD07行銷研究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_AD06行銷研究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44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44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44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+mn-ea"/>
              </a:defRPr>
            </a:lvl1pPr>
          </a:lstStyle>
          <a:p>
            <a:pPr>
              <a:defRPr/>
            </a:pPr>
            <a:fld id="{262CA3EA-DEFC-4AF3-8482-7C6E00C80B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44775" name="Rectangle 7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gradFill rotWithShape="1">
            <a:gsLst>
              <a:gs pos="0">
                <a:srgbClr val="21381A">
                  <a:gamma/>
                  <a:shade val="46275"/>
                  <a:invGamma/>
                  <a:alpha val="80000"/>
                </a:srgbClr>
              </a:gs>
              <a:gs pos="100000">
                <a:srgbClr val="21381A">
                  <a:alpha val="0"/>
                </a:srgb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>
              <a:ea typeface="+mn-ea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44777" name="Rectangle 9"/>
          <p:cNvSpPr>
            <a:spLocks noChangeArrowheads="1"/>
          </p:cNvSpPr>
          <p:nvPr userDrawn="1"/>
        </p:nvSpPr>
        <p:spPr bwMode="auto">
          <a:xfrm>
            <a:off x="-304800" y="-228600"/>
            <a:ext cx="11125200" cy="1146175"/>
          </a:xfrm>
          <a:prstGeom prst="rect">
            <a:avLst/>
          </a:prstGeom>
          <a:gradFill rotWithShape="1">
            <a:gsLst>
              <a:gs pos="0">
                <a:srgbClr val="21381A">
                  <a:gamma/>
                  <a:shade val="46275"/>
                  <a:invGamma/>
                  <a:alpha val="80000"/>
                </a:srgbClr>
              </a:gs>
              <a:gs pos="100000">
                <a:srgbClr val="21381A">
                  <a:alpha val="0"/>
                </a:srgb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1187450" y="2624138"/>
            <a:ext cx="6913563" cy="704850"/>
          </a:xfrm>
          <a:prstGeom prst="rect">
            <a:avLst/>
          </a:prstGeom>
          <a:solidFill>
            <a:srgbClr val="006600">
              <a:alpha val="30196"/>
            </a:srgbClr>
          </a:solidFill>
          <a:ln w="12700">
            <a:solidFill>
              <a:srgbClr val="C0C0C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187450" y="3357563"/>
            <a:ext cx="6913563" cy="979487"/>
          </a:xfrm>
          <a:prstGeom prst="rect">
            <a:avLst/>
          </a:prstGeom>
          <a:solidFill>
            <a:srgbClr val="006600">
              <a:alpha val="30196"/>
            </a:srgbClr>
          </a:solidFill>
          <a:ln w="12700">
            <a:solidFill>
              <a:srgbClr val="C0C0C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371600" y="3429000"/>
            <a:ext cx="6400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kumimoji="1" lang="en-US" altLang="zh-TW" sz="3200" b="1" dirty="0">
                <a:solidFill>
                  <a:schemeClr val="bg1"/>
                </a:solidFill>
                <a:latin typeface="Times New Roman" pitchFamily="18" charset="0"/>
              </a:rPr>
              <a:t>Hypothesis Testing: Means and Proportions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1219200" y="2590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r>
              <a:rPr kumimoji="1" lang="en-US" altLang="zh-TW" sz="4000" b="1">
                <a:solidFill>
                  <a:schemeClr val="bg1"/>
                </a:solidFill>
                <a:latin typeface="Times New Roman" pitchFamily="18" charset="0"/>
              </a:rPr>
              <a:t>Chapter Eighteen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1" y="-533400"/>
            <a:ext cx="9299069" cy="7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239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altLang="zh-TW" sz="3600" smtClean="0">
                <a:solidFill>
                  <a:schemeClr val="bg1"/>
                </a:solidFill>
                <a:latin typeface="Times New Roman" pitchFamily="18" charset="0"/>
              </a:rPr>
              <a:t>Hypothesis Testing For Differences Between Means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286000" y="1295400"/>
            <a:ext cx="4953000" cy="1981200"/>
            <a:chOff x="1440" y="816"/>
            <a:chExt cx="3120" cy="1248"/>
          </a:xfrm>
        </p:grpSpPr>
        <p:sp>
          <p:nvSpPr>
            <p:cNvPr id="4114" name="AutoShape 6"/>
            <p:cNvSpPr>
              <a:spLocks noChangeArrowheads="1"/>
            </p:cNvSpPr>
            <p:nvPr/>
          </p:nvSpPr>
          <p:spPr bwMode="auto">
            <a:xfrm>
              <a:off x="1440" y="81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3366"/>
                </a:gs>
                <a:gs pos="100000">
                  <a:srgbClr val="000306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66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4115" name="AutoShape 8"/>
            <p:cNvSpPr>
              <a:spLocks noChangeArrowheads="1"/>
            </p:cNvSpPr>
            <p:nvPr/>
          </p:nvSpPr>
          <p:spPr bwMode="auto">
            <a:xfrm>
              <a:off x="1632" y="864"/>
              <a:ext cx="2688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4116" name="Rectangle 12"/>
            <p:cNvSpPr>
              <a:spLocks noChangeArrowheads="1"/>
            </p:cNvSpPr>
            <p:nvPr/>
          </p:nvSpPr>
          <p:spPr bwMode="auto">
            <a:xfrm>
              <a:off x="1680" y="960"/>
              <a:ext cx="2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比較兩個群體的均值差異</a:t>
              </a:r>
              <a:endParaRPr kumimoji="1" lang="en-US" altLang="zh-TW" sz="2400">
                <a:solidFill>
                  <a:schemeClr val="bg1"/>
                </a:solidFill>
                <a:ea typeface="標楷體" pitchFamily="65" charset="-120"/>
              </a:endParaRP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286000" y="3581400"/>
            <a:ext cx="4953000" cy="1981200"/>
            <a:chOff x="1440" y="2256"/>
            <a:chExt cx="3120" cy="1248"/>
          </a:xfrm>
        </p:grpSpPr>
        <p:grpSp>
          <p:nvGrpSpPr>
            <p:cNvPr id="4110" name="Group 26"/>
            <p:cNvGrpSpPr>
              <a:grpSpLocks/>
            </p:cNvGrpSpPr>
            <p:nvPr/>
          </p:nvGrpSpPr>
          <p:grpSpPr bwMode="auto">
            <a:xfrm>
              <a:off x="1440" y="2256"/>
              <a:ext cx="3120" cy="1248"/>
              <a:chOff x="1440" y="2256"/>
              <a:chExt cx="3120" cy="1248"/>
            </a:xfrm>
          </p:grpSpPr>
          <p:sp>
            <p:nvSpPr>
              <p:cNvPr id="4112" name="AutoShape 18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3120" cy="1248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003366"/>
                  </a:gs>
                  <a:gs pos="100000">
                    <a:srgbClr val="000306"/>
                  </a:gs>
                </a:gsLst>
                <a:path path="rect">
                  <a:fillToRect r="100000" b="100000"/>
                </a:path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25400" prstMaterial="legacyMatte">
                <a:bevelT w="13500" h="13500" prst="angle"/>
                <a:bevelB w="13500" h="13500" prst="angle"/>
                <a:extrusionClr>
                  <a:srgbClr val="003366"/>
                </a:extrusion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4113" name="AutoShape 19"/>
              <p:cNvSpPr>
                <a:spLocks noChangeArrowheads="1"/>
              </p:cNvSpPr>
              <p:nvPr/>
            </p:nvSpPr>
            <p:spPr bwMode="auto">
              <a:xfrm>
                <a:off x="1632" y="2304"/>
                <a:ext cx="2688" cy="1104"/>
              </a:xfrm>
              <a:prstGeom prst="roundRect">
                <a:avLst>
                  <a:gd name="adj" fmla="val 9296"/>
                </a:avLst>
              </a:prstGeom>
              <a:solidFill>
                <a:schemeClr val="bg1">
                  <a:alpha val="50195"/>
                </a:schemeClr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4111" name="Rectangle 20"/>
            <p:cNvSpPr>
              <a:spLocks noChangeArrowheads="1"/>
            </p:cNvSpPr>
            <p:nvPr/>
          </p:nvSpPr>
          <p:spPr bwMode="auto">
            <a:xfrm>
              <a:off x="1680" y="2400"/>
              <a:ext cx="26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比較三個以上群體的均值差異</a:t>
              </a:r>
              <a:endParaRPr kumimoji="1" lang="en-US" altLang="zh-TW" sz="2400">
                <a:solidFill>
                  <a:schemeClr val="bg1"/>
                </a:solidFill>
                <a:ea typeface="標楷體" pitchFamily="65" charset="-120"/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743200" y="2057400"/>
            <a:ext cx="3810000" cy="990600"/>
            <a:chOff x="1680" y="2736"/>
            <a:chExt cx="2400" cy="624"/>
          </a:xfrm>
        </p:grpSpPr>
        <p:sp>
          <p:nvSpPr>
            <p:cNvPr id="4108" name="AutoShape 21"/>
            <p:cNvSpPr>
              <a:spLocks noChangeArrowheads="1"/>
            </p:cNvSpPr>
            <p:nvPr/>
          </p:nvSpPr>
          <p:spPr bwMode="auto">
            <a:xfrm>
              <a:off x="1680" y="2736"/>
              <a:ext cx="2400" cy="624"/>
            </a:xfrm>
            <a:prstGeom prst="roundRect">
              <a:avLst>
                <a:gd name="adj" fmla="val 16667"/>
              </a:avLst>
            </a:prstGeom>
            <a:solidFill>
              <a:srgbClr val="00336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4109" name="Rectangle 22"/>
            <p:cNvSpPr>
              <a:spLocks noChangeArrowheads="1"/>
            </p:cNvSpPr>
            <p:nvPr/>
          </p:nvSpPr>
          <p:spPr bwMode="auto">
            <a:xfrm>
              <a:off x="1776" y="2784"/>
              <a:ext cx="218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  <a:sym typeface="Wingdings" pitchFamily="2" charset="2"/>
                </a:rPr>
                <a:t>Two independent samples T test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743200" y="4343400"/>
            <a:ext cx="3810000" cy="990600"/>
            <a:chOff x="1680" y="1296"/>
            <a:chExt cx="2400" cy="624"/>
          </a:xfrm>
        </p:grpSpPr>
        <p:sp>
          <p:nvSpPr>
            <p:cNvPr id="4106" name="AutoShape 17"/>
            <p:cNvSpPr>
              <a:spLocks noChangeArrowheads="1"/>
            </p:cNvSpPr>
            <p:nvPr/>
          </p:nvSpPr>
          <p:spPr bwMode="auto">
            <a:xfrm>
              <a:off x="1680" y="1296"/>
              <a:ext cx="2400" cy="624"/>
            </a:xfrm>
            <a:prstGeom prst="roundRect">
              <a:avLst>
                <a:gd name="adj" fmla="val 16667"/>
              </a:avLst>
            </a:prstGeom>
            <a:solidFill>
              <a:srgbClr val="00336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4107" name="Rectangle 4"/>
            <p:cNvSpPr>
              <a:spLocks noChangeArrowheads="1"/>
            </p:cNvSpPr>
            <p:nvPr/>
          </p:nvSpPr>
          <p:spPr bwMode="auto">
            <a:xfrm>
              <a:off x="1911" y="1344"/>
              <a:ext cx="186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Analysis of Variance </a:t>
              </a:r>
            </a:p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(ANOVA)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276600" y="2743200"/>
            <a:ext cx="5334000" cy="762000"/>
            <a:chOff x="336" y="3552"/>
            <a:chExt cx="3360" cy="480"/>
          </a:xfrm>
        </p:grpSpPr>
        <p:sp>
          <p:nvSpPr>
            <p:cNvPr id="547870" name="AutoShape 30"/>
            <p:cNvSpPr>
              <a:spLocks noChangeArrowheads="1"/>
            </p:cNvSpPr>
            <p:nvPr/>
          </p:nvSpPr>
          <p:spPr bwMode="auto">
            <a:xfrm>
              <a:off x="336" y="3552"/>
              <a:ext cx="3360" cy="480"/>
            </a:xfrm>
            <a:prstGeom prst="roundRect">
              <a:avLst>
                <a:gd name="adj" fmla="val 9722"/>
              </a:avLst>
            </a:prstGeom>
            <a:gradFill rotWithShape="1">
              <a:gsLst>
                <a:gs pos="0">
                  <a:schemeClr val="accent1">
                    <a:gamma/>
                    <a:tint val="47451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ea typeface="+mn-ea"/>
              </a:endParaRPr>
            </a:p>
          </p:txBody>
        </p:sp>
        <p:sp>
          <p:nvSpPr>
            <p:cNvPr id="4105" name="Rectangle 29"/>
            <p:cNvSpPr>
              <a:spLocks noChangeArrowheads="1"/>
            </p:cNvSpPr>
            <p:nvPr/>
          </p:nvSpPr>
          <p:spPr bwMode="auto">
            <a:xfrm>
              <a:off x="384" y="3552"/>
              <a:ext cx="3168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lnSpc>
                  <a:spcPct val="11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US" altLang="zh-TW" sz="2000">
                  <a:solidFill>
                    <a:srgbClr val="003399"/>
                  </a:solidFill>
                  <a:latin typeface="標楷體" pitchFamily="65" charset="-120"/>
                  <a:ea typeface="標楷體" pitchFamily="65" charset="-120"/>
                </a:rPr>
                <a:t>[</a:t>
              </a:r>
              <a:r>
                <a:rPr lang="zh-TW" altLang="en-US" sz="2000">
                  <a:solidFill>
                    <a:srgbClr val="003399"/>
                  </a:solidFill>
                  <a:latin typeface="標楷體" pitchFamily="65" charset="-120"/>
                  <a:ea typeface="標楷體" pitchFamily="65" charset="-120"/>
                </a:rPr>
                <a:t>例如</a:t>
              </a:r>
              <a:r>
                <a:rPr lang="en-US" altLang="zh-TW" sz="2000">
                  <a:solidFill>
                    <a:srgbClr val="003399"/>
                  </a:solidFill>
                  <a:latin typeface="標楷體" pitchFamily="65" charset="-120"/>
                  <a:ea typeface="標楷體" pitchFamily="65" charset="-120"/>
                </a:rPr>
                <a:t>]</a:t>
              </a:r>
              <a:r>
                <a:rPr lang="zh-TW" altLang="en-US" sz="2000">
                  <a:solidFill>
                    <a:srgbClr val="003399"/>
                  </a:solidFill>
                  <a:latin typeface="標楷體" pitchFamily="65" charset="-120"/>
                  <a:ea typeface="標楷體" pitchFamily="65" charset="-120"/>
                </a:rPr>
                <a:t>：比較網路教學班與傳統教學班的平	 均學期成績是否有顯著差異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0" y="1295400"/>
            <a:ext cx="4953000" cy="1981200"/>
            <a:chOff x="1440" y="2256"/>
            <a:chExt cx="3120" cy="1248"/>
          </a:xfrm>
        </p:grpSpPr>
        <p:sp>
          <p:nvSpPr>
            <p:cNvPr id="5139" name="AutoShape 3"/>
            <p:cNvSpPr>
              <a:spLocks noChangeArrowheads="1"/>
            </p:cNvSpPr>
            <p:nvPr/>
          </p:nvSpPr>
          <p:spPr bwMode="auto">
            <a:xfrm>
              <a:off x="1440" y="225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3366"/>
                </a:gs>
                <a:gs pos="100000">
                  <a:srgbClr val="000306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66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5140" name="AutoShape 4"/>
            <p:cNvSpPr>
              <a:spLocks noChangeArrowheads="1"/>
            </p:cNvSpPr>
            <p:nvPr/>
          </p:nvSpPr>
          <p:spPr bwMode="auto">
            <a:xfrm>
              <a:off x="1632" y="2304"/>
              <a:ext cx="2688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552965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兩個獨立樣本－</a:t>
            </a:r>
            <a:r>
              <a:rPr lang="en-US" altLang="zh-TW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SPSS</a:t>
            </a:r>
            <a:r>
              <a:rPr lang="zh-TW" altLang="en-US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步驟</a:t>
            </a:r>
            <a:r>
              <a:rPr lang="en-US" altLang="zh-TW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(1)</a:t>
            </a:r>
          </a:p>
        </p:txBody>
      </p:sp>
      <p:sp>
        <p:nvSpPr>
          <p:cNvPr id="552971" name="AutoShape 11"/>
          <p:cNvSpPr>
            <a:spLocks noChangeArrowheads="1"/>
          </p:cNvSpPr>
          <p:nvPr/>
        </p:nvSpPr>
        <p:spPr bwMode="auto">
          <a:xfrm>
            <a:off x="2667000" y="2057400"/>
            <a:ext cx="3810000" cy="990600"/>
          </a:xfrm>
          <a:prstGeom prst="roundRect">
            <a:avLst>
              <a:gd name="adj" fmla="val 16667"/>
            </a:avLst>
          </a:prstGeom>
          <a:solidFill>
            <a:srgbClr val="003366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286000" y="3581400"/>
            <a:ext cx="4953000" cy="1981200"/>
            <a:chOff x="1440" y="2256"/>
            <a:chExt cx="3120" cy="1248"/>
          </a:xfrm>
        </p:grpSpPr>
        <p:grpSp>
          <p:nvGrpSpPr>
            <p:cNvPr id="5132" name="Group 6"/>
            <p:cNvGrpSpPr>
              <a:grpSpLocks/>
            </p:cNvGrpSpPr>
            <p:nvPr/>
          </p:nvGrpSpPr>
          <p:grpSpPr bwMode="auto">
            <a:xfrm>
              <a:off x="1440" y="2256"/>
              <a:ext cx="3120" cy="1248"/>
              <a:chOff x="1440" y="2256"/>
              <a:chExt cx="3120" cy="1248"/>
            </a:xfrm>
          </p:grpSpPr>
          <p:sp>
            <p:nvSpPr>
              <p:cNvPr id="5137" name="AutoShape 7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3120" cy="1248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003366"/>
                  </a:gs>
                  <a:gs pos="100000">
                    <a:srgbClr val="000306"/>
                  </a:gs>
                </a:gsLst>
                <a:path path="rect">
                  <a:fillToRect r="100000" b="100000"/>
                </a:path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25400" prstMaterial="legacyMatte">
                <a:bevelT w="13500" h="13500" prst="angle"/>
                <a:bevelB w="13500" h="13500" prst="angle"/>
                <a:extrusionClr>
                  <a:srgbClr val="003366"/>
                </a:extrusion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5138" name="AutoShape 8"/>
              <p:cNvSpPr>
                <a:spLocks noChangeArrowheads="1"/>
              </p:cNvSpPr>
              <p:nvPr/>
            </p:nvSpPr>
            <p:spPr bwMode="auto">
              <a:xfrm>
                <a:off x="1632" y="2304"/>
                <a:ext cx="2688" cy="1104"/>
              </a:xfrm>
              <a:prstGeom prst="roundRect">
                <a:avLst>
                  <a:gd name="adj" fmla="val 9296"/>
                </a:avLst>
              </a:prstGeom>
              <a:solidFill>
                <a:schemeClr val="bg1">
                  <a:alpha val="50195"/>
                </a:schemeClr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5133" name="Rectangle 9"/>
            <p:cNvSpPr>
              <a:spLocks noChangeArrowheads="1"/>
            </p:cNvSpPr>
            <p:nvPr/>
          </p:nvSpPr>
          <p:spPr bwMode="auto">
            <a:xfrm>
              <a:off x="1680" y="2400"/>
              <a:ext cx="26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比較三個以上群體的均值差異</a:t>
              </a:r>
              <a:endParaRPr kumimoji="1" lang="en-US" altLang="zh-TW" sz="2400">
                <a:solidFill>
                  <a:schemeClr val="bg1"/>
                </a:solidFill>
                <a:ea typeface="標楷體" pitchFamily="65" charset="-120"/>
              </a:endParaRPr>
            </a:p>
          </p:txBody>
        </p:sp>
        <p:grpSp>
          <p:nvGrpSpPr>
            <p:cNvPr id="5134" name="Group 17"/>
            <p:cNvGrpSpPr>
              <a:grpSpLocks/>
            </p:cNvGrpSpPr>
            <p:nvPr/>
          </p:nvGrpSpPr>
          <p:grpSpPr bwMode="auto">
            <a:xfrm>
              <a:off x="1728" y="2688"/>
              <a:ext cx="2400" cy="624"/>
              <a:chOff x="1680" y="1296"/>
              <a:chExt cx="2400" cy="624"/>
            </a:xfrm>
          </p:grpSpPr>
          <p:sp>
            <p:nvSpPr>
              <p:cNvPr id="5135" name="AutoShape 18"/>
              <p:cNvSpPr>
                <a:spLocks noChangeArrowheads="1"/>
              </p:cNvSpPr>
              <p:nvPr/>
            </p:nvSpPr>
            <p:spPr bwMode="auto">
              <a:xfrm>
                <a:off x="1680" y="1296"/>
                <a:ext cx="2400" cy="624"/>
              </a:xfrm>
              <a:prstGeom prst="roundRect">
                <a:avLst>
                  <a:gd name="adj" fmla="val 16667"/>
                </a:avLst>
              </a:prstGeom>
              <a:solidFill>
                <a:srgbClr val="003366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5136" name="Rectangle 19"/>
              <p:cNvSpPr>
                <a:spLocks noChangeArrowheads="1"/>
              </p:cNvSpPr>
              <p:nvPr/>
            </p:nvSpPr>
            <p:spPr bwMode="auto">
              <a:xfrm>
                <a:off x="1911" y="1344"/>
                <a:ext cx="18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r>
                  <a:rPr kumimoji="1" lang="en-US" altLang="zh-TW" sz="2400" b="1">
                    <a:solidFill>
                      <a:schemeClr val="bg1"/>
                    </a:solidFill>
                    <a:latin typeface="Times New Roman" pitchFamily="18" charset="0"/>
                  </a:rPr>
                  <a:t>Analysis of Variance </a:t>
                </a:r>
              </a:p>
              <a:p>
                <a:pPr algn="ctr" eaLnBrk="1" hangingPunct="1"/>
                <a:r>
                  <a:rPr kumimoji="1" lang="en-US" altLang="zh-TW" sz="2400" b="1">
                    <a:solidFill>
                      <a:schemeClr val="bg1"/>
                    </a:solidFill>
                    <a:latin typeface="Times New Roman" pitchFamily="18" charset="0"/>
                  </a:rPr>
                  <a:t>(ANOVA)</a:t>
                </a:r>
                <a:endParaRPr kumimoji="1" lang="zh-TW" altLang="en-US" sz="2400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552974" name="AutoShape 14"/>
          <p:cNvSpPr>
            <a:spLocks noChangeArrowheads="1"/>
          </p:cNvSpPr>
          <p:nvPr/>
        </p:nvSpPr>
        <p:spPr bwMode="auto">
          <a:xfrm>
            <a:off x="0" y="1244600"/>
            <a:ext cx="4953000" cy="1981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100000">
                <a:srgbClr val="0D0300"/>
              </a:gs>
            </a:gsLst>
            <a:path path="rect">
              <a:fillToRect r="100000" b="100000"/>
            </a:path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125400" prstMaterial="legacyMatte">
            <a:bevelT w="13500" h="13500" prst="angle"/>
            <a:bevelB w="13500" h="13500" prst="angle"/>
            <a:extrusionClr>
              <a:srgbClr val="CC3300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2988" name="AutoShape 28"/>
          <p:cNvSpPr>
            <a:spLocks noChangeArrowheads="1"/>
          </p:cNvSpPr>
          <p:nvPr/>
        </p:nvSpPr>
        <p:spPr bwMode="auto">
          <a:xfrm>
            <a:off x="381000" y="2006600"/>
            <a:ext cx="3810000" cy="990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3300"/>
              </a:gs>
              <a:gs pos="100000">
                <a:srgbClr val="5E1800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2972" name="Rectangle 12"/>
          <p:cNvSpPr>
            <a:spLocks noChangeArrowheads="1"/>
          </p:cNvSpPr>
          <p:nvPr/>
        </p:nvSpPr>
        <p:spPr bwMode="auto">
          <a:xfrm>
            <a:off x="2819400" y="2133600"/>
            <a:ext cx="3465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/>
            <a:r>
              <a:rPr kumimoji="1" lang="en-US" altLang="zh-TW" sz="2400" b="1">
                <a:solidFill>
                  <a:schemeClr val="bg1"/>
                </a:solidFill>
                <a:latin typeface="Times New Roman" pitchFamily="18" charset="0"/>
                <a:sym typeface="Wingdings" pitchFamily="2" charset="2"/>
              </a:rPr>
              <a:t>Two independent samples T test</a:t>
            </a:r>
            <a:endParaRPr kumimoji="1" lang="zh-TW" altLang="en-US" sz="24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52983" name="Rectangle 23"/>
          <p:cNvSpPr>
            <a:spLocks noChangeArrowheads="1"/>
          </p:cNvSpPr>
          <p:nvPr/>
        </p:nvSpPr>
        <p:spPr bwMode="auto">
          <a:xfrm>
            <a:off x="2667000" y="1524000"/>
            <a:ext cx="353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kumimoji="1" lang="zh-TW" altLang="en-US" sz="2400">
                <a:solidFill>
                  <a:schemeClr val="bg1"/>
                </a:solidFill>
                <a:ea typeface="標楷體" pitchFamily="65" charset="-120"/>
              </a:rPr>
              <a:t>比較兩個群體的均值差異</a:t>
            </a:r>
          </a:p>
        </p:txBody>
      </p:sp>
      <p:sp>
        <p:nvSpPr>
          <p:cNvPr id="552984" name="Rectangle 24"/>
          <p:cNvSpPr>
            <a:spLocks noChangeArrowheads="1"/>
          </p:cNvSpPr>
          <p:nvPr/>
        </p:nvSpPr>
        <p:spPr bwMode="auto">
          <a:xfrm>
            <a:off x="3200400" y="1143000"/>
            <a:ext cx="5867400" cy="5410200"/>
          </a:xfrm>
          <a:prstGeom prst="rect">
            <a:avLst/>
          </a:prstGeom>
          <a:gradFill rotWithShape="1">
            <a:gsLst>
              <a:gs pos="0">
                <a:srgbClr val="B5CBE3">
                  <a:alpha val="75000"/>
                </a:srgbClr>
              </a:gs>
              <a:gs pos="100000">
                <a:srgbClr val="95A7BB"/>
              </a:gs>
            </a:gsLst>
            <a:path path="rect">
              <a:fillToRect l="100000" t="100000"/>
            </a:path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2986" name="Rectangle 26"/>
          <p:cNvSpPr>
            <a:spLocks noChangeArrowheads="1"/>
          </p:cNvSpPr>
          <p:nvPr/>
        </p:nvSpPr>
        <p:spPr bwMode="auto">
          <a:xfrm>
            <a:off x="3276600" y="1600200"/>
            <a:ext cx="5638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分類性解釋變數：定義出「兩個」群</a:t>
            </a:r>
          </a:p>
          <a:p>
            <a:pPr algn="just" eaLnBrk="1" hangingPunct="1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體或區隔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依「班別」將學生分成網路教學班與傳統教學班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依「性別」將顧客分成男、女兩組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endParaRPr kumimoji="1" lang="zh-TW" altLang="en-US" sz="240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分析性反應變量：研究者所關心的變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  數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學生的成績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顧客的包裝咖啡飲用罐數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0" dur="500" fill="hold"/>
                                        <p:tgtEl>
                                          <p:spTgt spid="5529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" dur="500" fill="hold"/>
                                        <p:tgtEl>
                                          <p:spTgt spid="5529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4" dur="500" fill="hold"/>
                                        <p:tgtEl>
                                          <p:spTgt spid="552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2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2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52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2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2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2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52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2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2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2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52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52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52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2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29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29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529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29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55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55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552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552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552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1" grpId="0" animBg="1"/>
      <p:bldP spid="552974" grpId="0" animBg="1"/>
      <p:bldP spid="552988" grpId="0" animBg="1"/>
      <p:bldP spid="552972" grpId="0"/>
      <p:bldP spid="552983" grpId="0"/>
      <p:bldP spid="55298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兩個獨立樣本－</a:t>
            </a:r>
            <a:r>
              <a:rPr lang="en-US" altLang="zh-TW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SPSS</a:t>
            </a:r>
            <a:r>
              <a:rPr lang="zh-TW" altLang="en-US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步驟</a:t>
            </a:r>
            <a:r>
              <a:rPr lang="en-US" altLang="zh-TW" sz="36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(1)</a:t>
            </a:r>
          </a:p>
        </p:txBody>
      </p:sp>
      <p:grpSp>
        <p:nvGrpSpPr>
          <p:cNvPr id="6147" name="Group 17"/>
          <p:cNvGrpSpPr>
            <a:grpSpLocks/>
          </p:cNvGrpSpPr>
          <p:nvPr/>
        </p:nvGrpSpPr>
        <p:grpSpPr bwMode="auto">
          <a:xfrm>
            <a:off x="0" y="1295400"/>
            <a:ext cx="4953000" cy="1981200"/>
            <a:chOff x="1440" y="816"/>
            <a:chExt cx="3120" cy="1248"/>
          </a:xfrm>
        </p:grpSpPr>
        <p:sp>
          <p:nvSpPr>
            <p:cNvPr id="6189" name="AutoShape 18"/>
            <p:cNvSpPr>
              <a:spLocks noChangeArrowheads="1"/>
            </p:cNvSpPr>
            <p:nvPr/>
          </p:nvSpPr>
          <p:spPr bwMode="auto">
            <a:xfrm>
              <a:off x="1440" y="81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3300"/>
                </a:gs>
                <a:gs pos="100000">
                  <a:srgbClr val="0D0300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CC3300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6190" name="AutoShape 19"/>
            <p:cNvSpPr>
              <a:spLocks noChangeArrowheads="1"/>
            </p:cNvSpPr>
            <p:nvPr/>
          </p:nvSpPr>
          <p:spPr bwMode="auto">
            <a:xfrm>
              <a:off x="1632" y="864"/>
              <a:ext cx="2496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6191" name="Rectangle 20"/>
            <p:cNvSpPr>
              <a:spLocks noChangeArrowheads="1"/>
            </p:cNvSpPr>
            <p:nvPr/>
          </p:nvSpPr>
          <p:spPr bwMode="auto">
            <a:xfrm>
              <a:off x="1680" y="960"/>
              <a:ext cx="2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比較兩個群體的均值差異</a:t>
              </a:r>
              <a:endParaRPr kumimoji="1" lang="en-US" altLang="zh-TW" sz="2400">
                <a:solidFill>
                  <a:schemeClr val="bg1"/>
                </a:solidFill>
                <a:ea typeface="標楷體" pitchFamily="65" charset="-120"/>
              </a:endParaRPr>
            </a:p>
          </p:txBody>
        </p:sp>
      </p:grpSp>
      <p:grpSp>
        <p:nvGrpSpPr>
          <p:cNvPr id="6148" name="Group 24"/>
          <p:cNvGrpSpPr>
            <a:grpSpLocks/>
          </p:cNvGrpSpPr>
          <p:nvPr/>
        </p:nvGrpSpPr>
        <p:grpSpPr bwMode="auto">
          <a:xfrm>
            <a:off x="381000" y="2057400"/>
            <a:ext cx="3810000" cy="990600"/>
            <a:chOff x="1680" y="1296"/>
            <a:chExt cx="2400" cy="624"/>
          </a:xfrm>
        </p:grpSpPr>
        <p:sp>
          <p:nvSpPr>
            <p:cNvPr id="6187" name="AutoShape 25"/>
            <p:cNvSpPr>
              <a:spLocks noChangeArrowheads="1"/>
            </p:cNvSpPr>
            <p:nvPr/>
          </p:nvSpPr>
          <p:spPr bwMode="auto">
            <a:xfrm>
              <a:off x="1680" y="1296"/>
              <a:ext cx="2400" cy="624"/>
            </a:xfrm>
            <a:prstGeom prst="roundRect">
              <a:avLst>
                <a:gd name="adj" fmla="val 16667"/>
              </a:avLst>
            </a:prstGeom>
            <a:solidFill>
              <a:srgbClr val="00336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6188" name="Rectangle 26"/>
            <p:cNvSpPr>
              <a:spLocks noChangeArrowheads="1"/>
            </p:cNvSpPr>
            <p:nvPr/>
          </p:nvSpPr>
          <p:spPr bwMode="auto">
            <a:xfrm>
              <a:off x="1911" y="1344"/>
              <a:ext cx="186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Analysis of Variance </a:t>
              </a:r>
            </a:p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(ANOVA)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149" name="Group 7"/>
          <p:cNvGrpSpPr>
            <a:grpSpLocks/>
          </p:cNvGrpSpPr>
          <p:nvPr/>
        </p:nvGrpSpPr>
        <p:grpSpPr bwMode="auto">
          <a:xfrm>
            <a:off x="381000" y="2057400"/>
            <a:ext cx="3810000" cy="990600"/>
            <a:chOff x="1680" y="1296"/>
            <a:chExt cx="2400" cy="624"/>
          </a:xfrm>
        </p:grpSpPr>
        <p:sp>
          <p:nvSpPr>
            <p:cNvPr id="6185" name="AutoShape 8"/>
            <p:cNvSpPr>
              <a:spLocks noChangeArrowheads="1"/>
            </p:cNvSpPr>
            <p:nvPr/>
          </p:nvSpPr>
          <p:spPr bwMode="auto">
            <a:xfrm>
              <a:off x="1680" y="1296"/>
              <a:ext cx="2400" cy="62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3300"/>
                </a:gs>
                <a:gs pos="100000">
                  <a:srgbClr val="5E1800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6186" name="Rectangle 9"/>
            <p:cNvSpPr>
              <a:spLocks noChangeArrowheads="1"/>
            </p:cNvSpPr>
            <p:nvPr/>
          </p:nvSpPr>
          <p:spPr bwMode="auto">
            <a:xfrm>
              <a:off x="1911" y="1344"/>
              <a:ext cx="186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Analysis of Variance </a:t>
              </a:r>
            </a:p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</a:rPr>
                <a:t>(ANOVA)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6150" name="Rectangle 28"/>
          <p:cNvSpPr>
            <a:spLocks noChangeArrowheads="1"/>
          </p:cNvSpPr>
          <p:nvPr/>
        </p:nvSpPr>
        <p:spPr bwMode="auto">
          <a:xfrm>
            <a:off x="2971800" y="1143000"/>
            <a:ext cx="5867400" cy="5410200"/>
          </a:xfrm>
          <a:prstGeom prst="rect">
            <a:avLst/>
          </a:prstGeom>
          <a:gradFill rotWithShape="1">
            <a:gsLst>
              <a:gs pos="0">
                <a:srgbClr val="B5CBE3">
                  <a:alpha val="75000"/>
                </a:srgbClr>
              </a:gs>
              <a:gs pos="100000">
                <a:srgbClr val="95A7BB"/>
              </a:gs>
            </a:gsLst>
            <a:path path="rect">
              <a:fillToRect l="100000" t="100000"/>
            </a:path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1966" name="Rectangle 30"/>
          <p:cNvSpPr>
            <a:spLocks noChangeArrowheads="1"/>
          </p:cNvSpPr>
          <p:nvPr/>
        </p:nvSpPr>
        <p:spPr bwMode="auto">
          <a:xfrm>
            <a:off x="3048000" y="5715000"/>
            <a:ext cx="3124200" cy="336550"/>
          </a:xfrm>
          <a:prstGeom prst="rect">
            <a:avLst/>
          </a:prstGeom>
          <a:solidFill>
            <a:srgbClr val="FFFFCC"/>
          </a:solidFill>
          <a:ln w="9525">
            <a:solidFill>
              <a:schemeClr val="bg2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152" name="Rectangle 29"/>
          <p:cNvSpPr>
            <a:spLocks noChangeArrowheads="1"/>
          </p:cNvSpPr>
          <p:nvPr/>
        </p:nvSpPr>
        <p:spPr bwMode="auto">
          <a:xfrm>
            <a:off x="3048000" y="1600200"/>
            <a:ext cx="5638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分類性解釋變數：定義出「兩個」群體或區隔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依「班別」將學生分成網路教學班與傳統教學班兩組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依「性別」將顧客分成男、女兩組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endParaRPr kumimoji="1" lang="zh-TW" altLang="en-US" sz="240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分析性反應變量：研究者所關心的變數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學生的成績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顧客的包裝咖啡飲用罐數</a:t>
            </a:r>
          </a:p>
        </p:txBody>
      </p: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112713" y="549275"/>
            <a:ext cx="8458200" cy="2895600"/>
            <a:chOff x="288" y="672"/>
            <a:chExt cx="5328" cy="1824"/>
          </a:xfrm>
        </p:grpSpPr>
        <p:sp>
          <p:nvSpPr>
            <p:cNvPr id="6181" name="Rectangle 34"/>
            <p:cNvSpPr>
              <a:spLocks noChangeArrowheads="1"/>
            </p:cNvSpPr>
            <p:nvPr/>
          </p:nvSpPr>
          <p:spPr bwMode="auto">
            <a:xfrm>
              <a:off x="288" y="672"/>
              <a:ext cx="5328" cy="1824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6182" name="Group 35"/>
            <p:cNvGrpSpPr>
              <a:grpSpLocks/>
            </p:cNvGrpSpPr>
            <p:nvPr/>
          </p:nvGrpSpPr>
          <p:grpSpPr bwMode="auto">
            <a:xfrm>
              <a:off x="444" y="802"/>
              <a:ext cx="1812" cy="292"/>
              <a:chOff x="240" y="1632"/>
              <a:chExt cx="3168" cy="316"/>
            </a:xfrm>
          </p:grpSpPr>
          <p:sp>
            <p:nvSpPr>
              <p:cNvPr id="551972" name="Rectangle 36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6184" name="Rectangle 37"/>
              <p:cNvSpPr>
                <a:spLocks noChangeArrowheads="1"/>
              </p:cNvSpPr>
              <p:nvPr/>
            </p:nvSpPr>
            <p:spPr bwMode="auto">
              <a:xfrm>
                <a:off x="336" y="1636"/>
                <a:ext cx="2217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rgbClr val="003366"/>
                    </a:solidFill>
                    <a:ea typeface="標楷體" pitchFamily="65" charset="-120"/>
                  </a:rPr>
                  <a:t>包裝咖啡範例</a:t>
                </a:r>
              </a:p>
            </p:txBody>
          </p:sp>
        </p:grpSp>
      </p:grpSp>
      <p:sp>
        <p:nvSpPr>
          <p:cNvPr id="6154" name="AutoShape 32"/>
          <p:cNvSpPr>
            <a:spLocks noChangeArrowheads="1"/>
          </p:cNvSpPr>
          <p:nvPr/>
        </p:nvSpPr>
        <p:spPr bwMode="auto">
          <a:xfrm rot="19457607" flipV="1">
            <a:off x="1789113" y="3362325"/>
            <a:ext cx="768350" cy="2809875"/>
          </a:xfrm>
          <a:prstGeom prst="curvedRightArrow">
            <a:avLst>
              <a:gd name="adj1" fmla="val 72006"/>
              <a:gd name="adj2" fmla="val 145147"/>
              <a:gd name="adj3" fmla="val 52380"/>
            </a:avLst>
          </a:prstGeom>
          <a:gradFill rotWithShape="1">
            <a:gsLst>
              <a:gs pos="0">
                <a:srgbClr val="EFBEAE"/>
              </a:gs>
              <a:gs pos="100000">
                <a:srgbClr val="CC3300"/>
              </a:gs>
            </a:gsLst>
            <a:lin ang="2700000" scaled="1"/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1975" name="Rectangle 39"/>
          <p:cNvSpPr>
            <a:spLocks noChangeArrowheads="1"/>
          </p:cNvSpPr>
          <p:nvPr/>
        </p:nvSpPr>
        <p:spPr bwMode="auto">
          <a:xfrm>
            <a:off x="341313" y="1463675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Arial" charset="0"/>
              <a:buChar char="◘"/>
            </a:pPr>
            <a:r>
              <a:rPr kumimoji="1" lang="zh-TW" altLang="en-US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分類性解釋變數：性別，將顧客分成男、女兩組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Arial" charset="0"/>
              <a:buChar char="◘"/>
            </a:pPr>
            <a:r>
              <a:rPr kumimoji="1" lang="zh-TW" altLang="en-US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分析性反應變量：包裝咖啡飲用罐數</a:t>
            </a:r>
            <a:endParaRPr kumimoji="1" lang="en-US" altLang="zh-TW" sz="2400">
              <a:solidFill>
                <a:schemeClr val="bg1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551976" name="Rectangle 40"/>
          <p:cNvSpPr>
            <a:spLocks noChangeArrowheads="1"/>
          </p:cNvSpPr>
          <p:nvPr/>
        </p:nvSpPr>
        <p:spPr bwMode="auto">
          <a:xfrm>
            <a:off x="457200" y="2362200"/>
            <a:ext cx="7696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</a:t>
            </a:r>
            <a:r>
              <a:rPr kumimoji="1" lang="zh-TW" altLang="en-US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兩個獨立樣本的</a:t>
            </a:r>
            <a:r>
              <a:rPr kumimoji="1" lang="en-US" altLang="zh-TW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t</a:t>
            </a:r>
            <a:r>
              <a:rPr kumimoji="1" lang="zh-TW" altLang="en-US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檢定可用來比較男、女性的包裝咖啡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4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  飲用罐數是否有差異。 </a:t>
            </a:r>
            <a:endParaRPr kumimoji="1" lang="en-US" altLang="zh-TW" sz="2400">
              <a:solidFill>
                <a:schemeClr val="bg1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6157" name="Line 91"/>
          <p:cNvSpPr>
            <a:spLocks noChangeShapeType="1"/>
          </p:cNvSpPr>
          <p:nvPr/>
        </p:nvSpPr>
        <p:spPr bwMode="auto">
          <a:xfrm>
            <a:off x="685800" y="5562600"/>
            <a:ext cx="403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158" name="Line 92"/>
          <p:cNvSpPr>
            <a:spLocks noChangeShapeType="1"/>
          </p:cNvSpPr>
          <p:nvPr/>
        </p:nvSpPr>
        <p:spPr bwMode="auto">
          <a:xfrm>
            <a:off x="685800" y="7302500"/>
            <a:ext cx="403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159" name="Line 93"/>
          <p:cNvSpPr>
            <a:spLocks noChangeShapeType="1"/>
          </p:cNvSpPr>
          <p:nvPr/>
        </p:nvSpPr>
        <p:spPr bwMode="auto">
          <a:xfrm>
            <a:off x="685800" y="5562600"/>
            <a:ext cx="0" cy="17399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160" name="Line 94"/>
          <p:cNvSpPr>
            <a:spLocks noChangeShapeType="1"/>
          </p:cNvSpPr>
          <p:nvPr/>
        </p:nvSpPr>
        <p:spPr bwMode="auto">
          <a:xfrm>
            <a:off x="4724400" y="5562600"/>
            <a:ext cx="0" cy="17399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7" name="Group 87"/>
          <p:cNvGrpSpPr>
            <a:grpSpLocks/>
          </p:cNvGrpSpPr>
          <p:nvPr/>
        </p:nvGrpSpPr>
        <p:grpSpPr bwMode="auto">
          <a:xfrm>
            <a:off x="304800" y="1281113"/>
            <a:ext cx="8458200" cy="5576887"/>
            <a:chOff x="240" y="3072"/>
            <a:chExt cx="5328" cy="3513"/>
          </a:xfrm>
        </p:grpSpPr>
        <p:sp>
          <p:nvSpPr>
            <p:cNvPr id="6177" name="Rectangle 53"/>
            <p:cNvSpPr>
              <a:spLocks noChangeArrowheads="1"/>
            </p:cNvSpPr>
            <p:nvPr/>
          </p:nvSpPr>
          <p:spPr bwMode="auto">
            <a:xfrm>
              <a:off x="240" y="3072"/>
              <a:ext cx="5328" cy="3513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6178" name="Group 54"/>
            <p:cNvGrpSpPr>
              <a:grpSpLocks/>
            </p:cNvGrpSpPr>
            <p:nvPr/>
          </p:nvGrpSpPr>
          <p:grpSpPr bwMode="auto">
            <a:xfrm>
              <a:off x="396" y="3152"/>
              <a:ext cx="1812" cy="304"/>
              <a:chOff x="240" y="1632"/>
              <a:chExt cx="3168" cy="300"/>
            </a:xfrm>
          </p:grpSpPr>
          <p:sp>
            <p:nvSpPr>
              <p:cNvPr id="551991" name="Rectangle 55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6180" name="Rectangle 56"/>
              <p:cNvSpPr>
                <a:spLocks noChangeArrowheads="1"/>
              </p:cNvSpPr>
              <p:nvPr/>
            </p:nvSpPr>
            <p:spPr bwMode="auto">
              <a:xfrm>
                <a:off x="336" y="1635"/>
                <a:ext cx="2553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Spss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步驟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(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一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)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：</a:t>
                </a:r>
              </a:p>
            </p:txBody>
          </p:sp>
        </p:grp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4724400" y="1573213"/>
            <a:ext cx="3711575" cy="1981200"/>
            <a:chOff x="3422" y="1536"/>
            <a:chExt cx="2338" cy="1248"/>
          </a:xfrm>
        </p:grpSpPr>
        <p:sp>
          <p:nvSpPr>
            <p:cNvPr id="6175" name="AutoShape 65"/>
            <p:cNvSpPr>
              <a:spLocks noChangeArrowheads="1"/>
            </p:cNvSpPr>
            <p:nvPr/>
          </p:nvSpPr>
          <p:spPr bwMode="auto">
            <a:xfrm>
              <a:off x="3422" y="1536"/>
              <a:ext cx="2338" cy="1248"/>
            </a:xfrm>
            <a:prstGeom prst="roundRect">
              <a:avLst>
                <a:gd name="adj" fmla="val 5690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FFFFFF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pic>
          <p:nvPicPr>
            <p:cNvPr id="6176" name="Picture 5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9" y="1603"/>
              <a:ext cx="2193" cy="1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86"/>
          <p:cNvGrpSpPr>
            <a:grpSpLocks/>
          </p:cNvGrpSpPr>
          <p:nvPr/>
        </p:nvGrpSpPr>
        <p:grpSpPr bwMode="auto">
          <a:xfrm>
            <a:off x="6159500" y="3657600"/>
            <a:ext cx="2235200" cy="2667000"/>
            <a:chOff x="3888" y="4560"/>
            <a:chExt cx="1448" cy="1728"/>
          </a:xfrm>
        </p:grpSpPr>
        <p:sp>
          <p:nvSpPr>
            <p:cNvPr id="6166" name="AutoShape 82"/>
            <p:cNvSpPr>
              <a:spLocks noChangeArrowheads="1"/>
            </p:cNvSpPr>
            <p:nvPr/>
          </p:nvSpPr>
          <p:spPr bwMode="auto">
            <a:xfrm>
              <a:off x="3888" y="4560"/>
              <a:ext cx="1448" cy="1728"/>
            </a:xfrm>
            <a:prstGeom prst="roundRect">
              <a:avLst>
                <a:gd name="adj" fmla="val 573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6167" name="Group 66"/>
            <p:cNvGrpSpPr>
              <a:grpSpLocks/>
            </p:cNvGrpSpPr>
            <p:nvPr/>
          </p:nvGrpSpPr>
          <p:grpSpPr bwMode="auto">
            <a:xfrm>
              <a:off x="3942" y="4626"/>
              <a:ext cx="1357" cy="1596"/>
              <a:chOff x="6558" y="6307"/>
              <a:chExt cx="3960" cy="2841"/>
            </a:xfrm>
          </p:grpSpPr>
          <p:pic>
            <p:nvPicPr>
              <p:cNvPr id="6168" name="Picture 6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58" y="6314"/>
                <a:ext cx="3960" cy="2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69" name="Oval 68"/>
              <p:cNvSpPr>
                <a:spLocks noChangeArrowheads="1"/>
              </p:cNvSpPr>
              <p:nvPr/>
            </p:nvSpPr>
            <p:spPr bwMode="auto">
              <a:xfrm>
                <a:off x="6918" y="6307"/>
                <a:ext cx="1620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6170" name="Oval 69"/>
              <p:cNvSpPr>
                <a:spLocks noChangeArrowheads="1"/>
              </p:cNvSpPr>
              <p:nvPr/>
            </p:nvSpPr>
            <p:spPr bwMode="auto">
              <a:xfrm>
                <a:off x="6918" y="8107"/>
                <a:ext cx="1620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6171" name="Oval 70"/>
              <p:cNvSpPr>
                <a:spLocks noChangeArrowheads="1"/>
              </p:cNvSpPr>
              <p:nvPr/>
            </p:nvSpPr>
            <p:spPr bwMode="auto">
              <a:xfrm>
                <a:off x="6918" y="8647"/>
                <a:ext cx="161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6172" name="Line 71"/>
              <p:cNvSpPr>
                <a:spLocks noChangeShapeType="1"/>
              </p:cNvSpPr>
              <p:nvPr/>
            </p:nvSpPr>
            <p:spPr bwMode="auto">
              <a:xfrm flipV="1">
                <a:off x="8538" y="7747"/>
                <a:ext cx="360" cy="108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173" name="Oval 72"/>
              <p:cNvSpPr>
                <a:spLocks noChangeArrowheads="1"/>
              </p:cNvSpPr>
              <p:nvPr/>
            </p:nvSpPr>
            <p:spPr bwMode="auto">
              <a:xfrm>
                <a:off x="9438" y="7747"/>
                <a:ext cx="53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6174" name="Oval 73"/>
              <p:cNvSpPr>
                <a:spLocks noChangeArrowheads="1"/>
              </p:cNvSpPr>
              <p:nvPr/>
            </p:nvSpPr>
            <p:spPr bwMode="auto">
              <a:xfrm>
                <a:off x="9438" y="8107"/>
                <a:ext cx="53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</p:grpSp>
      <p:sp>
        <p:nvSpPr>
          <p:cNvPr id="552020" name="Rectangle 8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3657600"/>
            <a:ext cx="5943600" cy="3009900"/>
          </a:xfr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20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sz="20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選擇投入的變數資料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zh-TW" altLang="en-US" sz="80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&lt;1&gt; 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分析性反應變量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(Y, Test Variables)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可以一次選擇多個，如飲用罐數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(Y1)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、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偏好程度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(Y2)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等。</a:t>
            </a:r>
          </a:p>
          <a:p>
            <a:pPr marL="1147763"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zh-TW" altLang="en-US" sz="80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&lt;2&gt; 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分類性解釋變數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(A, Grouping Variable)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只能選擇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個，如性別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只能是分成兩組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的變數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zh-TW" altLang="en-US" sz="80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&lt;3&gt; 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定義分類性解釋變數的組別	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(Define Groups)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如性別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(sex)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，分為兩組，觀察值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coding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為</a:t>
            </a:r>
            <a:r>
              <a:rPr lang="en-US" altLang="zh-TW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(0,1)</a:t>
            </a:r>
            <a:r>
              <a:rPr lang="zh-TW" altLang="en-US" sz="18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sp>
        <p:nvSpPr>
          <p:cNvPr id="552026" name="Rectangle 90"/>
          <p:cNvSpPr>
            <a:spLocks noChangeArrowheads="1"/>
          </p:cNvSpPr>
          <p:nvPr/>
        </p:nvSpPr>
        <p:spPr bwMode="auto">
          <a:xfrm>
            <a:off x="609600" y="1966913"/>
            <a:ext cx="4038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(1) </a:t>
            </a:r>
            <a:r>
              <a:rPr kumimoji="1" lang="zh-TW" altLang="en-US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這裏的檢定，作用在於</a:t>
            </a:r>
            <a:r>
              <a:rPr kumimoji="1" lang="zh-TW" altLang="en-US" sz="2000" u="sng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比較「兩組」均值的差異</a:t>
            </a:r>
            <a:r>
              <a:rPr kumimoji="1" lang="zh-TW" altLang="en-US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，故</a:t>
            </a:r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SPSS</a:t>
            </a:r>
            <a:r>
              <a:rPr kumimoji="1" lang="zh-TW" altLang="en-US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分析方塊在於：</a:t>
            </a:r>
          </a:p>
          <a:p>
            <a:pPr eaLnBrk="1" hangingPunct="1"/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[Analysis]</a:t>
            </a:r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</a:t>
            </a:r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[Compare Means] </a:t>
            </a:r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</a:t>
            </a:r>
            <a:r>
              <a: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[Independent-Samples T Test] </a:t>
            </a:r>
            <a:endParaRPr kumimoji="1" lang="zh-TW" altLang="en-US" sz="200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5CBE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1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1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19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5CBE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52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2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52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2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2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52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2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2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2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52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2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2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20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20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20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20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20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20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20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20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20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20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520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520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0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520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520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552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552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6" grpId="0" animBg="1"/>
      <p:bldP spid="551976" grpId="0"/>
      <p:bldP spid="552020" grpId="0" build="p"/>
      <p:bldP spid="55202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mtClean="0">
                <a:solidFill>
                  <a:schemeClr val="bg1"/>
                </a:solidFill>
                <a:ea typeface="標楷體" pitchFamily="65" charset="-120"/>
                <a:sym typeface="Wingdings" pitchFamily="2" charset="2"/>
              </a:rPr>
              <a:t>兩個獨立樣本－報表解讀</a:t>
            </a:r>
            <a:endParaRPr lang="en-US" altLang="zh-TW" smtClean="0">
              <a:solidFill>
                <a:schemeClr val="bg1"/>
              </a:solidFill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0" y="1295400"/>
            <a:ext cx="4953000" cy="1981200"/>
            <a:chOff x="1440" y="816"/>
            <a:chExt cx="3120" cy="1248"/>
          </a:xfrm>
        </p:grpSpPr>
        <p:sp>
          <p:nvSpPr>
            <p:cNvPr id="7254" name="AutoShape 4"/>
            <p:cNvSpPr>
              <a:spLocks noChangeArrowheads="1"/>
            </p:cNvSpPr>
            <p:nvPr/>
          </p:nvSpPr>
          <p:spPr bwMode="auto">
            <a:xfrm>
              <a:off x="1440" y="81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3300"/>
                </a:gs>
                <a:gs pos="100000">
                  <a:srgbClr val="0D0300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CC3300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55" name="AutoShape 5"/>
            <p:cNvSpPr>
              <a:spLocks noChangeArrowheads="1"/>
            </p:cNvSpPr>
            <p:nvPr/>
          </p:nvSpPr>
          <p:spPr bwMode="auto">
            <a:xfrm>
              <a:off x="1632" y="864"/>
              <a:ext cx="2496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56" name="Rectangle 6"/>
            <p:cNvSpPr>
              <a:spLocks noChangeArrowheads="1"/>
            </p:cNvSpPr>
            <p:nvPr/>
          </p:nvSpPr>
          <p:spPr bwMode="auto">
            <a:xfrm>
              <a:off x="1680" y="960"/>
              <a:ext cx="2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比較兩個群體的均值差異</a:t>
              </a:r>
              <a:endParaRPr kumimoji="1" lang="en-US" altLang="zh-TW" sz="2400">
                <a:solidFill>
                  <a:schemeClr val="bg1"/>
                </a:solidFill>
                <a:ea typeface="標楷體" pitchFamily="65" charset="-120"/>
              </a:endParaRPr>
            </a:p>
          </p:txBody>
        </p:sp>
      </p:grpSp>
      <p:sp>
        <p:nvSpPr>
          <p:cNvPr id="7172" name="Rectangle 15"/>
          <p:cNvSpPr>
            <a:spLocks noChangeArrowheads="1"/>
          </p:cNvSpPr>
          <p:nvPr/>
        </p:nvSpPr>
        <p:spPr bwMode="auto">
          <a:xfrm>
            <a:off x="3048000" y="1600200"/>
            <a:ext cx="5638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分類性解釋變數：定義出「兩個」群體或區隔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依「班別」將學生分成網路教學班與傳統教學班兩組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依「性別」將顧客分成男、女兩組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endParaRPr kumimoji="1" lang="zh-TW" altLang="en-US" sz="2400">
              <a:solidFill>
                <a:srgbClr val="003366"/>
              </a:solidFill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分析性反應變量：研究者所關心的變數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[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例如</a:t>
            </a:r>
            <a:r>
              <a:rPr kumimoji="1" lang="en-US" altLang="zh-TW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]</a:t>
            </a:r>
            <a:r>
              <a:rPr kumimoji="1" lang="zh-TW" altLang="en-US" sz="24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學生的成績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</a:pPr>
            <a:r>
              <a:rPr kumimoji="1" lang="zh-TW" altLang="en-US" sz="2000">
                <a:solidFill>
                  <a:srgbClr val="003366"/>
                </a:solidFill>
                <a:latin typeface="標楷體" pitchFamily="65" charset="-120"/>
                <a:ea typeface="標楷體" pitchFamily="65" charset="-120"/>
              </a:rPr>
              <a:t>顧客的包裝咖啡飲用罐數</a:t>
            </a:r>
          </a:p>
        </p:txBody>
      </p:sp>
      <p:grpSp>
        <p:nvGrpSpPr>
          <p:cNvPr id="7173" name="Group 16"/>
          <p:cNvGrpSpPr>
            <a:grpSpLocks/>
          </p:cNvGrpSpPr>
          <p:nvPr/>
        </p:nvGrpSpPr>
        <p:grpSpPr bwMode="auto">
          <a:xfrm>
            <a:off x="112713" y="549275"/>
            <a:ext cx="8458200" cy="2895600"/>
            <a:chOff x="288" y="672"/>
            <a:chExt cx="5328" cy="1824"/>
          </a:xfrm>
        </p:grpSpPr>
        <p:sp>
          <p:nvSpPr>
            <p:cNvPr id="7250" name="Rectangle 17"/>
            <p:cNvSpPr>
              <a:spLocks noChangeArrowheads="1"/>
            </p:cNvSpPr>
            <p:nvPr/>
          </p:nvSpPr>
          <p:spPr bwMode="auto">
            <a:xfrm>
              <a:off x="288" y="672"/>
              <a:ext cx="5328" cy="1824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7251" name="Group 18"/>
            <p:cNvGrpSpPr>
              <a:grpSpLocks/>
            </p:cNvGrpSpPr>
            <p:nvPr/>
          </p:nvGrpSpPr>
          <p:grpSpPr bwMode="auto">
            <a:xfrm>
              <a:off x="444" y="802"/>
              <a:ext cx="1812" cy="292"/>
              <a:chOff x="240" y="1632"/>
              <a:chExt cx="3168" cy="316"/>
            </a:xfrm>
          </p:grpSpPr>
          <p:sp>
            <p:nvSpPr>
              <p:cNvPr id="554003" name="Rectangle 19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7253" name="Rectangle 20"/>
              <p:cNvSpPr>
                <a:spLocks noChangeArrowheads="1"/>
              </p:cNvSpPr>
              <p:nvPr/>
            </p:nvSpPr>
            <p:spPr bwMode="auto">
              <a:xfrm>
                <a:off x="336" y="1636"/>
                <a:ext cx="2217" cy="3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rgbClr val="003366"/>
                    </a:solidFill>
                    <a:ea typeface="標楷體" pitchFamily="65" charset="-120"/>
                  </a:rPr>
                  <a:t>包裝咖啡範例</a:t>
                </a:r>
              </a:p>
            </p:txBody>
          </p:sp>
        </p:grpSp>
      </p:grpSp>
      <p:grpSp>
        <p:nvGrpSpPr>
          <p:cNvPr id="7174" name="Group 24"/>
          <p:cNvGrpSpPr>
            <a:grpSpLocks/>
          </p:cNvGrpSpPr>
          <p:nvPr/>
        </p:nvGrpSpPr>
        <p:grpSpPr bwMode="auto">
          <a:xfrm>
            <a:off x="381000" y="1281113"/>
            <a:ext cx="8458200" cy="2971800"/>
            <a:chOff x="528" y="1200"/>
            <a:chExt cx="5328" cy="1872"/>
          </a:xfrm>
        </p:grpSpPr>
        <p:sp>
          <p:nvSpPr>
            <p:cNvPr id="7246" name="Rectangle 25"/>
            <p:cNvSpPr>
              <a:spLocks noChangeArrowheads="1"/>
            </p:cNvSpPr>
            <p:nvPr/>
          </p:nvSpPr>
          <p:spPr bwMode="auto">
            <a:xfrm>
              <a:off x="528" y="1200"/>
              <a:ext cx="5328" cy="1872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7247" name="Group 26"/>
            <p:cNvGrpSpPr>
              <a:grpSpLocks/>
            </p:cNvGrpSpPr>
            <p:nvPr/>
          </p:nvGrpSpPr>
          <p:grpSpPr bwMode="auto">
            <a:xfrm>
              <a:off x="684" y="1286"/>
              <a:ext cx="1812" cy="291"/>
              <a:chOff x="240" y="1632"/>
              <a:chExt cx="3168" cy="313"/>
            </a:xfrm>
          </p:grpSpPr>
          <p:sp>
            <p:nvSpPr>
              <p:cNvPr id="554011" name="Rectangle 27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7249" name="Rectangle 28"/>
              <p:cNvSpPr>
                <a:spLocks noChangeArrowheads="1"/>
              </p:cNvSpPr>
              <p:nvPr/>
            </p:nvSpPr>
            <p:spPr bwMode="auto">
              <a:xfrm>
                <a:off x="336" y="1635"/>
                <a:ext cx="255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Spss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步驟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(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一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)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：</a:t>
                </a:r>
              </a:p>
            </p:txBody>
          </p:sp>
        </p:grpSp>
      </p:grpSp>
      <p:grpSp>
        <p:nvGrpSpPr>
          <p:cNvPr id="7175" name="Group 35"/>
          <p:cNvGrpSpPr>
            <a:grpSpLocks/>
          </p:cNvGrpSpPr>
          <p:nvPr/>
        </p:nvGrpSpPr>
        <p:grpSpPr bwMode="auto">
          <a:xfrm>
            <a:off x="4845050" y="1757363"/>
            <a:ext cx="3711575" cy="1981200"/>
            <a:chOff x="3422" y="1536"/>
            <a:chExt cx="2338" cy="1248"/>
          </a:xfrm>
        </p:grpSpPr>
        <p:sp>
          <p:nvSpPr>
            <p:cNvPr id="7244" name="AutoShape 36"/>
            <p:cNvSpPr>
              <a:spLocks noChangeArrowheads="1"/>
            </p:cNvSpPr>
            <p:nvPr/>
          </p:nvSpPr>
          <p:spPr bwMode="auto">
            <a:xfrm>
              <a:off x="3422" y="1536"/>
              <a:ext cx="2338" cy="1248"/>
            </a:xfrm>
            <a:prstGeom prst="roundRect">
              <a:avLst>
                <a:gd name="adj" fmla="val 5690"/>
              </a:avLst>
            </a:prstGeom>
            <a:gradFill rotWithShape="1">
              <a:gsLst>
                <a:gs pos="0">
                  <a:srgbClr val="C0C0C0"/>
                </a:gs>
                <a:gs pos="100000">
                  <a:srgbClr val="FFFFFF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pic>
          <p:nvPicPr>
            <p:cNvPr id="7245" name="Picture 3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9" y="1603"/>
              <a:ext cx="2193" cy="10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76" name="Group 38"/>
          <p:cNvGrpSpPr>
            <a:grpSpLocks/>
          </p:cNvGrpSpPr>
          <p:nvPr/>
        </p:nvGrpSpPr>
        <p:grpSpPr bwMode="auto">
          <a:xfrm>
            <a:off x="457200" y="1933575"/>
            <a:ext cx="8991600" cy="4619625"/>
            <a:chOff x="624" y="1632"/>
            <a:chExt cx="5328" cy="2688"/>
          </a:xfrm>
        </p:grpSpPr>
        <p:sp>
          <p:nvSpPr>
            <p:cNvPr id="7240" name="Rectangle 39"/>
            <p:cNvSpPr>
              <a:spLocks noChangeArrowheads="1"/>
            </p:cNvSpPr>
            <p:nvPr/>
          </p:nvSpPr>
          <p:spPr bwMode="auto">
            <a:xfrm>
              <a:off x="624" y="1632"/>
              <a:ext cx="5328" cy="2688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7241" name="Group 40"/>
            <p:cNvGrpSpPr>
              <a:grpSpLocks/>
            </p:cNvGrpSpPr>
            <p:nvPr/>
          </p:nvGrpSpPr>
          <p:grpSpPr bwMode="auto">
            <a:xfrm>
              <a:off x="780" y="1718"/>
              <a:ext cx="1812" cy="279"/>
              <a:chOff x="240" y="1632"/>
              <a:chExt cx="3168" cy="300"/>
            </a:xfrm>
          </p:grpSpPr>
          <p:sp>
            <p:nvSpPr>
              <p:cNvPr id="554025" name="Rectangle 41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7243" name="Rectangle 42"/>
              <p:cNvSpPr>
                <a:spLocks noChangeArrowheads="1"/>
              </p:cNvSpPr>
              <p:nvPr/>
            </p:nvSpPr>
            <p:spPr bwMode="auto">
              <a:xfrm>
                <a:off x="334" y="1635"/>
                <a:ext cx="2401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Spss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步驟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(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二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)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：</a:t>
                </a:r>
              </a:p>
            </p:txBody>
          </p:sp>
        </p:grpSp>
      </p:grpSp>
      <p:grpSp>
        <p:nvGrpSpPr>
          <p:cNvPr id="7177" name="Group 43"/>
          <p:cNvGrpSpPr>
            <a:grpSpLocks/>
          </p:cNvGrpSpPr>
          <p:nvPr/>
        </p:nvGrpSpPr>
        <p:grpSpPr bwMode="auto">
          <a:xfrm>
            <a:off x="6324600" y="2209800"/>
            <a:ext cx="2743200" cy="2971800"/>
            <a:chOff x="3614" y="1728"/>
            <a:chExt cx="2203" cy="2496"/>
          </a:xfrm>
        </p:grpSpPr>
        <p:sp>
          <p:nvSpPr>
            <p:cNvPr id="554028" name="AutoShape 44"/>
            <p:cNvSpPr>
              <a:spLocks noChangeArrowheads="1"/>
            </p:cNvSpPr>
            <p:nvPr/>
          </p:nvSpPr>
          <p:spPr bwMode="auto">
            <a:xfrm>
              <a:off x="3614" y="1728"/>
              <a:ext cx="2203" cy="2496"/>
            </a:xfrm>
            <a:prstGeom prst="roundRect">
              <a:avLst>
                <a:gd name="adj" fmla="val 1315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5882"/>
                    <a:invGamma/>
                  </a:schemeClr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ea typeface="+mn-ea"/>
              </a:endParaRPr>
            </a:p>
          </p:txBody>
        </p:sp>
        <p:grpSp>
          <p:nvGrpSpPr>
            <p:cNvPr id="7232" name="Group 45"/>
            <p:cNvGrpSpPr>
              <a:grpSpLocks/>
            </p:cNvGrpSpPr>
            <p:nvPr/>
          </p:nvGrpSpPr>
          <p:grpSpPr bwMode="auto">
            <a:xfrm>
              <a:off x="3696" y="1824"/>
              <a:ext cx="2064" cy="2304"/>
              <a:chOff x="6558" y="6307"/>
              <a:chExt cx="3960" cy="2841"/>
            </a:xfrm>
          </p:grpSpPr>
          <p:pic>
            <p:nvPicPr>
              <p:cNvPr id="7233" name="Picture 4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58" y="6314"/>
                <a:ext cx="3960" cy="2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34" name="Oval 47"/>
              <p:cNvSpPr>
                <a:spLocks noChangeArrowheads="1"/>
              </p:cNvSpPr>
              <p:nvPr/>
            </p:nvSpPr>
            <p:spPr bwMode="auto">
              <a:xfrm>
                <a:off x="6918" y="6307"/>
                <a:ext cx="1620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7235" name="Oval 48"/>
              <p:cNvSpPr>
                <a:spLocks noChangeArrowheads="1"/>
              </p:cNvSpPr>
              <p:nvPr/>
            </p:nvSpPr>
            <p:spPr bwMode="auto">
              <a:xfrm>
                <a:off x="6918" y="8107"/>
                <a:ext cx="1620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7236" name="Oval 49"/>
              <p:cNvSpPr>
                <a:spLocks noChangeArrowheads="1"/>
              </p:cNvSpPr>
              <p:nvPr/>
            </p:nvSpPr>
            <p:spPr bwMode="auto">
              <a:xfrm>
                <a:off x="6918" y="8647"/>
                <a:ext cx="161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7237" name="Line 50"/>
              <p:cNvSpPr>
                <a:spLocks noChangeShapeType="1"/>
              </p:cNvSpPr>
              <p:nvPr/>
            </p:nvSpPr>
            <p:spPr bwMode="auto">
              <a:xfrm flipV="1">
                <a:off x="8538" y="7747"/>
                <a:ext cx="360" cy="108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7238" name="Oval 51"/>
              <p:cNvSpPr>
                <a:spLocks noChangeArrowheads="1"/>
              </p:cNvSpPr>
              <p:nvPr/>
            </p:nvSpPr>
            <p:spPr bwMode="auto">
              <a:xfrm>
                <a:off x="9438" y="7747"/>
                <a:ext cx="53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7239" name="Oval 52"/>
              <p:cNvSpPr>
                <a:spLocks noChangeArrowheads="1"/>
              </p:cNvSpPr>
              <p:nvPr/>
            </p:nvSpPr>
            <p:spPr bwMode="auto">
              <a:xfrm>
                <a:off x="9438" y="8107"/>
                <a:ext cx="534" cy="36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</p:grpSp>
      <p:sp>
        <p:nvSpPr>
          <p:cNvPr id="7178" name="Rectangle 5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667000"/>
            <a:ext cx="8077200" cy="3162300"/>
          </a:xfrm>
          <a:noFill/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en-US" altLang="zh-TW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選擇投入的變數資料</a:t>
            </a:r>
          </a:p>
          <a:p>
            <a:pPr marL="0" indent="0"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endParaRPr lang="zh-TW" altLang="en-US" sz="80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zh-TW" sz="18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&lt;1&gt; 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分析性反應變量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(Y, Test Variables)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1147763" lvl="2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可以一次選擇多個，如飲用罐數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(Y1)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、</a:t>
            </a:r>
          </a:p>
          <a:p>
            <a:pPr marL="1147763" lvl="2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偏好程度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(Y2)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等。</a:t>
            </a:r>
          </a:p>
          <a:p>
            <a:pPr marL="1147763" lvl="2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endParaRPr lang="zh-TW" altLang="en-US" sz="800" smtClean="0">
              <a:solidFill>
                <a:schemeClr val="accent1"/>
              </a:solidFill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zh-TW" sz="18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&lt;2&gt; 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分類性解釋變數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(A, Grouping Variable)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	只能選擇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個，如性別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只能是分成兩組</a:t>
            </a:r>
          </a:p>
          <a:p>
            <a:pPr marL="0" indent="0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       的變數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endParaRPr lang="zh-TW" altLang="en-US" sz="800" smtClean="0">
              <a:solidFill>
                <a:schemeClr val="accent1"/>
              </a:solidFill>
              <a:latin typeface="標楷體" pitchFamily="65" charset="-120"/>
              <a:ea typeface="標楷體" pitchFamily="65" charset="-120"/>
            </a:endParaRP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zh-TW" sz="18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&lt;3&gt; 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定義分類性解釋變數的組別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(Define Groups)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	如性別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(sex)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，分為兩組，觀察值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coding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為</a:t>
            </a:r>
            <a:r>
              <a:rPr lang="en-US" altLang="zh-TW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(0,1)</a:t>
            </a:r>
            <a:r>
              <a:rPr lang="zh-TW" altLang="en-US" sz="2000" smtClean="0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381000" y="1295400"/>
            <a:ext cx="8991600" cy="5267325"/>
            <a:chOff x="624" y="1632"/>
            <a:chExt cx="5328" cy="2688"/>
          </a:xfrm>
        </p:grpSpPr>
        <p:sp>
          <p:nvSpPr>
            <p:cNvPr id="7227" name="Rectangle 55"/>
            <p:cNvSpPr>
              <a:spLocks noChangeArrowheads="1"/>
            </p:cNvSpPr>
            <p:nvPr/>
          </p:nvSpPr>
          <p:spPr bwMode="auto">
            <a:xfrm>
              <a:off x="624" y="1632"/>
              <a:ext cx="5328" cy="2688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7228" name="Group 56"/>
            <p:cNvGrpSpPr>
              <a:grpSpLocks/>
            </p:cNvGrpSpPr>
            <p:nvPr/>
          </p:nvGrpSpPr>
          <p:grpSpPr bwMode="auto">
            <a:xfrm>
              <a:off x="780" y="1718"/>
              <a:ext cx="1812" cy="279"/>
              <a:chOff x="240" y="1632"/>
              <a:chExt cx="3168" cy="300"/>
            </a:xfrm>
          </p:grpSpPr>
          <p:sp>
            <p:nvSpPr>
              <p:cNvPr id="554041" name="Rectangle 57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1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7230" name="Rectangle 58"/>
              <p:cNvSpPr>
                <a:spLocks noChangeArrowheads="1"/>
              </p:cNvSpPr>
              <p:nvPr/>
            </p:nvSpPr>
            <p:spPr bwMode="auto">
              <a:xfrm>
                <a:off x="334" y="1633"/>
                <a:ext cx="17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dist" eaLnBrk="1" hangingPunct="1"/>
                <a:r>
                  <a:rPr kumimoji="1" lang="zh-TW" altLang="en-US" sz="2400">
                    <a:solidFill>
                      <a:srgbClr val="003366"/>
                    </a:solidFill>
                    <a:ea typeface="標楷體" pitchFamily="65" charset="-120"/>
                    <a:sym typeface="Wingdings" pitchFamily="2" charset="2"/>
                  </a:rPr>
                  <a:t>報 表 解 讀</a:t>
                </a:r>
              </a:p>
            </p:txBody>
          </p:sp>
        </p:grpSp>
      </p:grp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914400" y="2197100"/>
            <a:ext cx="7467600" cy="2133600"/>
            <a:chOff x="384" y="816"/>
            <a:chExt cx="4704" cy="1344"/>
          </a:xfrm>
        </p:grpSpPr>
        <p:sp>
          <p:nvSpPr>
            <p:cNvPr id="7224" name="AutoShape 60"/>
            <p:cNvSpPr>
              <a:spLocks noChangeArrowheads="1"/>
            </p:cNvSpPr>
            <p:nvPr/>
          </p:nvSpPr>
          <p:spPr bwMode="auto">
            <a:xfrm>
              <a:off x="384" y="816"/>
              <a:ext cx="4704" cy="1344"/>
            </a:xfrm>
            <a:prstGeom prst="roundRect">
              <a:avLst>
                <a:gd name="adj" fmla="val 5954"/>
              </a:avLst>
            </a:prstGeom>
            <a:gradFill rotWithShape="1">
              <a:gsLst>
                <a:gs pos="0">
                  <a:srgbClr val="336699">
                    <a:alpha val="95000"/>
                  </a:srgbClr>
                </a:gs>
                <a:gs pos="100000">
                  <a:srgbClr val="182F47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365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25" name="AutoShape 61"/>
            <p:cNvSpPr>
              <a:spLocks noChangeArrowheads="1"/>
            </p:cNvSpPr>
            <p:nvPr/>
          </p:nvSpPr>
          <p:spPr bwMode="auto">
            <a:xfrm>
              <a:off x="456" y="856"/>
              <a:ext cx="4536" cy="1208"/>
            </a:xfrm>
            <a:prstGeom prst="roundRect">
              <a:avLst>
                <a:gd name="adj" fmla="val 5954"/>
              </a:avLst>
            </a:prstGeom>
            <a:solidFill>
              <a:schemeClr val="bg1">
                <a:alpha val="14902"/>
              </a:schemeClr>
            </a:solidFill>
            <a:ln w="9525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26" name="Text Box 62"/>
            <p:cNvSpPr txBox="1">
              <a:spLocks noChangeArrowheads="1"/>
            </p:cNvSpPr>
            <p:nvPr/>
          </p:nvSpPr>
          <p:spPr bwMode="auto">
            <a:xfrm>
              <a:off x="1440" y="1776"/>
              <a:ext cx="3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表 兩個樣本的</a:t>
              </a:r>
              <a:r>
                <a:rPr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T</a:t>
              </a:r>
              <a:r>
                <a:rPr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檢定</a:t>
              </a:r>
              <a:r>
                <a:rPr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—</a:t>
              </a:r>
              <a:r>
                <a:rPr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咖啡消費行為 </a:t>
              </a:r>
              <a:r>
                <a:rPr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vs. </a:t>
              </a:r>
              <a:r>
                <a:rPr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性別 </a:t>
              </a:r>
            </a:p>
          </p:txBody>
        </p:sp>
      </p:grpSp>
      <p:graphicFrame>
        <p:nvGraphicFramePr>
          <p:cNvPr id="554047" name="Group 63"/>
          <p:cNvGraphicFramePr>
            <a:graphicFrameLocks noGrp="1"/>
          </p:cNvGraphicFramePr>
          <p:nvPr/>
        </p:nvGraphicFramePr>
        <p:xfrm>
          <a:off x="1130300" y="2286000"/>
          <a:ext cx="6929438" cy="1304925"/>
        </p:xfrm>
        <a:graphic>
          <a:graphicData uri="http://schemas.openxmlformats.org/drawingml/2006/table">
            <a:tbl>
              <a:tblPr/>
              <a:tblGrid>
                <a:gridCol w="1385888"/>
                <a:gridCol w="1385887"/>
                <a:gridCol w="1385888"/>
                <a:gridCol w="1385887"/>
                <a:gridCol w="1385888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組均值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p-value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飲用罐數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0.86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1.54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-2.346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0.021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偏好程度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4.16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4.54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-1.260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0.210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5CB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33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54081" name="Rectangle 97"/>
          <p:cNvSpPr>
            <a:spLocks noChangeArrowheads="1"/>
          </p:cNvSpPr>
          <p:nvPr/>
        </p:nvSpPr>
        <p:spPr bwMode="auto">
          <a:xfrm>
            <a:off x="3124200" y="5105400"/>
            <a:ext cx="4267200" cy="3048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4073" name="Rectangle 89"/>
          <p:cNvSpPr>
            <a:spLocks noChangeArrowheads="1"/>
          </p:cNvSpPr>
          <p:nvPr/>
        </p:nvSpPr>
        <p:spPr bwMode="auto">
          <a:xfrm>
            <a:off x="533400" y="4343400"/>
            <a:ext cx="8610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FFCC"/>
              </a:buClr>
              <a:buFont typeface="Times New Roman" pitchFamily="18" charset="0"/>
              <a:buChar char="►"/>
            </a:pPr>
            <a:r>
              <a:rPr kumimoji="1" lang="zh-TW" altLang="en-US" sz="240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 報表解讀</a:t>
            </a:r>
          </a:p>
          <a:p>
            <a:pPr eaLnBrk="1" hangingPunct="1">
              <a:spcBef>
                <a:spcPct val="20000"/>
              </a:spcBef>
            </a:pPr>
            <a:r>
              <a:rPr kumimoji="1" lang="en-US" altLang="zh-TW">
                <a:solidFill>
                  <a:schemeClr val="bg1"/>
                </a:solidFill>
                <a:ea typeface="標楷體" pitchFamily="65" charset="-120"/>
                <a:cs typeface="Arial" charset="0"/>
              </a:rPr>
              <a:t>◘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飲用罐數：由表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可知，男性的平均飲用罐數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(1.54)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高於女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(0.86)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，達到顯著水準	   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(p=0.021)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。由此推論男性比女性喝比較多量的咖啡。</a:t>
            </a:r>
          </a:p>
          <a:p>
            <a:pPr eaLnBrk="1" hangingPunct="1">
              <a:spcBef>
                <a:spcPct val="20000"/>
              </a:spcBef>
            </a:pPr>
            <a:r>
              <a:rPr kumimoji="1" lang="en-US" altLang="zh-TW">
                <a:solidFill>
                  <a:schemeClr val="bg1"/>
                </a:solidFill>
                <a:ea typeface="標楷體" pitchFamily="65" charset="-120"/>
              </a:rPr>
              <a:t>◘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偏好程度：由表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2 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可知，男性的平均偏好程度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(4.54)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高於女性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(4.16)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，幾乎達到顯	   著水準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(p=0.210)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。由此推論男性比女性比較偏好喝咖啡。</a:t>
            </a:r>
          </a:p>
        </p:txBody>
      </p:sp>
      <p:sp>
        <p:nvSpPr>
          <p:cNvPr id="554074" name="AutoShape 90"/>
          <p:cNvSpPr>
            <a:spLocks noChangeArrowheads="1"/>
          </p:cNvSpPr>
          <p:nvPr/>
        </p:nvSpPr>
        <p:spPr bwMode="auto">
          <a:xfrm>
            <a:off x="1143000" y="2743200"/>
            <a:ext cx="6934200" cy="381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4075" name="AutoShape 91"/>
          <p:cNvSpPr>
            <a:spLocks noChangeArrowheads="1"/>
          </p:cNvSpPr>
          <p:nvPr/>
        </p:nvSpPr>
        <p:spPr bwMode="auto">
          <a:xfrm>
            <a:off x="1143000" y="3149600"/>
            <a:ext cx="6934200" cy="4064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grpSp>
        <p:nvGrpSpPr>
          <p:cNvPr id="15" name="Group 96"/>
          <p:cNvGrpSpPr>
            <a:grpSpLocks/>
          </p:cNvGrpSpPr>
          <p:nvPr/>
        </p:nvGrpSpPr>
        <p:grpSpPr bwMode="auto">
          <a:xfrm>
            <a:off x="533400" y="4191000"/>
            <a:ext cx="8432800" cy="2438400"/>
            <a:chOff x="1056" y="2832"/>
            <a:chExt cx="4704" cy="1344"/>
          </a:xfrm>
        </p:grpSpPr>
        <p:sp>
          <p:nvSpPr>
            <p:cNvPr id="7222" name="AutoShape 93"/>
            <p:cNvSpPr>
              <a:spLocks noChangeArrowheads="1"/>
            </p:cNvSpPr>
            <p:nvPr/>
          </p:nvSpPr>
          <p:spPr bwMode="auto">
            <a:xfrm>
              <a:off x="1056" y="2832"/>
              <a:ext cx="4704" cy="1344"/>
            </a:xfrm>
            <a:prstGeom prst="roundRect">
              <a:avLst>
                <a:gd name="adj" fmla="val 5954"/>
              </a:avLst>
            </a:prstGeom>
            <a:gradFill rotWithShape="1">
              <a:gsLst>
                <a:gs pos="0">
                  <a:srgbClr val="336699">
                    <a:alpha val="95000"/>
                  </a:srgbClr>
                </a:gs>
                <a:gs pos="100000">
                  <a:srgbClr val="182F47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365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23" name="AutoShape 94"/>
            <p:cNvSpPr>
              <a:spLocks noChangeArrowheads="1"/>
            </p:cNvSpPr>
            <p:nvPr/>
          </p:nvSpPr>
          <p:spPr bwMode="auto">
            <a:xfrm>
              <a:off x="1128" y="2872"/>
              <a:ext cx="4536" cy="1208"/>
            </a:xfrm>
            <a:prstGeom prst="roundRect">
              <a:avLst>
                <a:gd name="adj" fmla="val 5954"/>
              </a:avLst>
            </a:prstGeom>
            <a:solidFill>
              <a:schemeClr val="bg1">
                <a:alpha val="14902"/>
              </a:schemeClr>
            </a:solidFill>
            <a:ln w="9525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554082" name="Rectangle 98"/>
          <p:cNvSpPr>
            <a:spLocks noChangeArrowheads="1"/>
          </p:cNvSpPr>
          <p:nvPr/>
        </p:nvSpPr>
        <p:spPr bwMode="auto">
          <a:xfrm>
            <a:off x="762000" y="4427538"/>
            <a:ext cx="7772400" cy="12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1" lang="zh-TW" altLang="en-US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◎ 統計結論： 已知男性咖啡飲用量高於女性，則包裝咖啡廠商的目標市場應鎖定男性還是女性？</a:t>
            </a:r>
          </a:p>
          <a:p>
            <a:pPr eaLnBrk="1" hangingPunct="1">
              <a:spcBef>
                <a:spcPct val="20000"/>
              </a:spcBef>
            </a:pPr>
            <a:r>
              <a:rPr kumimoji="1" lang="zh-TW" altLang="en-US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◎ 行銷決策：</a:t>
            </a:r>
          </a:p>
        </p:txBody>
      </p:sp>
      <p:grpSp>
        <p:nvGrpSpPr>
          <p:cNvPr id="16" name="Group 106"/>
          <p:cNvGrpSpPr>
            <a:grpSpLocks/>
          </p:cNvGrpSpPr>
          <p:nvPr/>
        </p:nvGrpSpPr>
        <p:grpSpPr bwMode="auto">
          <a:xfrm>
            <a:off x="1143000" y="5486400"/>
            <a:ext cx="2514600" cy="403225"/>
            <a:chOff x="1104" y="3490"/>
            <a:chExt cx="1584" cy="254"/>
          </a:xfrm>
        </p:grpSpPr>
        <p:sp>
          <p:nvSpPr>
            <p:cNvPr id="7220" name="AutoShape 103"/>
            <p:cNvSpPr>
              <a:spLocks noChangeArrowheads="1"/>
            </p:cNvSpPr>
            <p:nvPr/>
          </p:nvSpPr>
          <p:spPr bwMode="auto">
            <a:xfrm>
              <a:off x="1104" y="3504"/>
              <a:ext cx="1584" cy="240"/>
            </a:xfrm>
            <a:prstGeom prst="roundRect">
              <a:avLst>
                <a:gd name="adj" fmla="val 33333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21" name="Rectangle 101"/>
            <p:cNvSpPr>
              <a:spLocks noChangeArrowheads="1"/>
            </p:cNvSpPr>
            <p:nvPr/>
          </p:nvSpPr>
          <p:spPr bwMode="auto">
            <a:xfrm>
              <a:off x="1104" y="3490"/>
              <a:ext cx="1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(1)</a:t>
              </a:r>
              <a:r>
                <a:rPr kumimoji="1"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鎖定男性市場 </a:t>
              </a:r>
              <a:r>
                <a:rPr kumimoji="1"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?</a:t>
              </a:r>
            </a:p>
          </p:txBody>
        </p:sp>
      </p:grpSp>
      <p:grpSp>
        <p:nvGrpSpPr>
          <p:cNvPr id="17" name="Group 105"/>
          <p:cNvGrpSpPr>
            <a:grpSpLocks/>
          </p:cNvGrpSpPr>
          <p:nvPr/>
        </p:nvGrpSpPr>
        <p:grpSpPr bwMode="auto">
          <a:xfrm>
            <a:off x="3962400" y="5486400"/>
            <a:ext cx="2514600" cy="403225"/>
            <a:chOff x="2784" y="3490"/>
            <a:chExt cx="1584" cy="254"/>
          </a:xfrm>
        </p:grpSpPr>
        <p:sp>
          <p:nvSpPr>
            <p:cNvPr id="7218" name="AutoShape 104"/>
            <p:cNvSpPr>
              <a:spLocks noChangeArrowheads="1"/>
            </p:cNvSpPr>
            <p:nvPr/>
          </p:nvSpPr>
          <p:spPr bwMode="auto">
            <a:xfrm>
              <a:off x="2784" y="3504"/>
              <a:ext cx="1584" cy="240"/>
            </a:xfrm>
            <a:prstGeom prst="roundRect">
              <a:avLst>
                <a:gd name="adj" fmla="val 33333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19" name="Rectangle 102"/>
            <p:cNvSpPr>
              <a:spLocks noChangeArrowheads="1"/>
            </p:cNvSpPr>
            <p:nvPr/>
          </p:nvSpPr>
          <p:spPr bwMode="auto">
            <a:xfrm>
              <a:off x="2784" y="3490"/>
              <a:ext cx="14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(2)</a:t>
              </a:r>
              <a:r>
                <a:rPr kumimoji="1"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鎖定女性市場 </a:t>
              </a:r>
              <a:r>
                <a:rPr kumimoji="1" lang="en-US" altLang="zh-TW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?</a:t>
              </a:r>
            </a:p>
          </p:txBody>
        </p:sp>
      </p:grpSp>
      <p:grpSp>
        <p:nvGrpSpPr>
          <p:cNvPr id="18" name="Group 108"/>
          <p:cNvGrpSpPr>
            <a:grpSpLocks/>
          </p:cNvGrpSpPr>
          <p:nvPr/>
        </p:nvGrpSpPr>
        <p:grpSpPr bwMode="auto">
          <a:xfrm>
            <a:off x="1066800" y="5943600"/>
            <a:ext cx="6705600" cy="396875"/>
            <a:chOff x="720" y="3734"/>
            <a:chExt cx="4224" cy="250"/>
          </a:xfrm>
        </p:grpSpPr>
        <p:sp>
          <p:nvSpPr>
            <p:cNvPr id="7216" name="AutoShape 107"/>
            <p:cNvSpPr>
              <a:spLocks noChangeArrowheads="1"/>
            </p:cNvSpPr>
            <p:nvPr/>
          </p:nvSpPr>
          <p:spPr bwMode="auto">
            <a:xfrm>
              <a:off x="720" y="3744"/>
              <a:ext cx="42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3366"/>
                </a:gs>
                <a:gs pos="100000">
                  <a:srgbClr val="00182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7217" name="Rectangle 99"/>
            <p:cNvSpPr>
              <a:spLocks noChangeArrowheads="1"/>
            </p:cNvSpPr>
            <p:nvPr/>
          </p:nvSpPr>
          <p:spPr bwMode="auto">
            <a:xfrm>
              <a:off x="720" y="3734"/>
              <a:ext cx="41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buFont typeface="Wingdings" pitchFamily="2" charset="2"/>
                <a:buChar char="è"/>
              </a:pPr>
              <a:r>
                <a:rPr kumimoji="1" lang="zh-TW" altLang="en-US" sz="2000">
                  <a:solidFill>
                    <a:srgbClr val="FFFFCC"/>
                  </a:solidFill>
                  <a:ea typeface="標楷體" pitchFamily="65" charset="-120"/>
                </a:rPr>
                <a:t> 到底何者正確？還必須結合其他資訊來支持各自的觀點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4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4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4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4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54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54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4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4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4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4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4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4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5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5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54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5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5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54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4081" grpId="0" animBg="1"/>
      <p:bldP spid="554074" grpId="0" animBg="1"/>
      <p:bldP spid="5540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3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兩個獨立樣本－</a:t>
            </a:r>
            <a:r>
              <a:rPr lang="en-US" altLang="zh-TW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SPSS</a:t>
            </a:r>
            <a:r>
              <a:rPr lang="zh-TW" altLang="en-US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步驟</a:t>
            </a:r>
            <a:endParaRPr lang="en-US" altLang="zh-TW" sz="4000" smtClean="0">
              <a:solidFill>
                <a:schemeClr val="bg1"/>
              </a:solidFill>
              <a:latin typeface="Times New Roman" pitchFamily="18" charset="0"/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6000" y="3581400"/>
            <a:ext cx="4953000" cy="1981200"/>
            <a:chOff x="1440" y="2256"/>
            <a:chExt cx="3120" cy="1248"/>
          </a:xfrm>
        </p:grpSpPr>
        <p:sp>
          <p:nvSpPr>
            <p:cNvPr id="8238" name="AutoShape 7"/>
            <p:cNvSpPr>
              <a:spLocks noChangeArrowheads="1"/>
            </p:cNvSpPr>
            <p:nvPr/>
          </p:nvSpPr>
          <p:spPr bwMode="auto">
            <a:xfrm>
              <a:off x="1440" y="225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3366"/>
                </a:gs>
                <a:gs pos="100000">
                  <a:srgbClr val="000306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66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239" name="AutoShape 8"/>
            <p:cNvSpPr>
              <a:spLocks noChangeArrowheads="1"/>
            </p:cNvSpPr>
            <p:nvPr/>
          </p:nvSpPr>
          <p:spPr bwMode="auto">
            <a:xfrm>
              <a:off x="1632" y="2304"/>
              <a:ext cx="2688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2286000" y="1295400"/>
            <a:ext cx="4953000" cy="1981200"/>
            <a:chOff x="1440" y="816"/>
            <a:chExt cx="3120" cy="1248"/>
          </a:xfrm>
        </p:grpSpPr>
        <p:grpSp>
          <p:nvGrpSpPr>
            <p:cNvPr id="8231" name="Group 2"/>
            <p:cNvGrpSpPr>
              <a:grpSpLocks/>
            </p:cNvGrpSpPr>
            <p:nvPr/>
          </p:nvGrpSpPr>
          <p:grpSpPr bwMode="auto">
            <a:xfrm>
              <a:off x="1440" y="816"/>
              <a:ext cx="3120" cy="1248"/>
              <a:chOff x="1440" y="2256"/>
              <a:chExt cx="3120" cy="1248"/>
            </a:xfrm>
          </p:grpSpPr>
          <p:sp>
            <p:nvSpPr>
              <p:cNvPr id="8236" name="AutoShape 3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3120" cy="1248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003366"/>
                  </a:gs>
                  <a:gs pos="100000">
                    <a:srgbClr val="000306"/>
                  </a:gs>
                </a:gsLst>
                <a:path path="rect">
                  <a:fillToRect r="100000" b="100000"/>
                </a:path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125400" prstMaterial="legacyMatte">
                <a:bevelT w="13500" h="13500" prst="angle"/>
                <a:bevelB w="13500" h="13500" prst="angle"/>
                <a:extrusionClr>
                  <a:srgbClr val="003366"/>
                </a:extrusion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8237" name="AutoShape 4"/>
              <p:cNvSpPr>
                <a:spLocks noChangeArrowheads="1"/>
              </p:cNvSpPr>
              <p:nvPr/>
            </p:nvSpPr>
            <p:spPr bwMode="auto">
              <a:xfrm>
                <a:off x="1632" y="2304"/>
                <a:ext cx="2688" cy="1104"/>
              </a:xfrm>
              <a:prstGeom prst="roundRect">
                <a:avLst>
                  <a:gd name="adj" fmla="val 9296"/>
                </a:avLst>
              </a:prstGeom>
              <a:solidFill>
                <a:schemeClr val="bg1">
                  <a:alpha val="50195"/>
                </a:schemeClr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grpSp>
          <p:nvGrpSpPr>
            <p:cNvPr id="8232" name="Group 17"/>
            <p:cNvGrpSpPr>
              <a:grpSpLocks/>
            </p:cNvGrpSpPr>
            <p:nvPr/>
          </p:nvGrpSpPr>
          <p:grpSpPr bwMode="auto">
            <a:xfrm>
              <a:off x="1680" y="1296"/>
              <a:ext cx="2400" cy="624"/>
              <a:chOff x="1680" y="1296"/>
              <a:chExt cx="2400" cy="624"/>
            </a:xfrm>
          </p:grpSpPr>
          <p:sp>
            <p:nvSpPr>
              <p:cNvPr id="8234" name="AutoShape 18"/>
              <p:cNvSpPr>
                <a:spLocks noChangeArrowheads="1"/>
              </p:cNvSpPr>
              <p:nvPr/>
            </p:nvSpPr>
            <p:spPr bwMode="auto">
              <a:xfrm>
                <a:off x="1680" y="1296"/>
                <a:ext cx="2400" cy="624"/>
              </a:xfrm>
              <a:prstGeom prst="roundRect">
                <a:avLst>
                  <a:gd name="adj" fmla="val 16667"/>
                </a:avLst>
              </a:prstGeom>
              <a:solidFill>
                <a:srgbClr val="003366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8235" name="Rectangle 19"/>
              <p:cNvSpPr>
                <a:spLocks noChangeArrowheads="1"/>
              </p:cNvSpPr>
              <p:nvPr/>
            </p:nvSpPr>
            <p:spPr bwMode="auto">
              <a:xfrm>
                <a:off x="1911" y="1344"/>
                <a:ext cx="18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r>
                  <a:rPr kumimoji="1" lang="en-US" altLang="zh-TW" sz="2400" b="1">
                    <a:solidFill>
                      <a:schemeClr val="bg1"/>
                    </a:solidFill>
                    <a:latin typeface="Times New Roman" pitchFamily="18" charset="0"/>
                  </a:rPr>
                  <a:t>Analysis of Variance </a:t>
                </a:r>
              </a:p>
              <a:p>
                <a:pPr algn="ctr" eaLnBrk="1" hangingPunct="1"/>
                <a:r>
                  <a:rPr kumimoji="1" lang="en-US" altLang="zh-TW" sz="2400" b="1">
                    <a:solidFill>
                      <a:schemeClr val="bg1"/>
                    </a:solidFill>
                    <a:latin typeface="Times New Roman" pitchFamily="18" charset="0"/>
                  </a:rPr>
                  <a:t>(ANOVA)</a:t>
                </a:r>
                <a:endParaRPr kumimoji="1" lang="zh-TW" altLang="en-US" sz="2400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8233" name="Rectangle 23"/>
            <p:cNvSpPr>
              <a:spLocks noChangeArrowheads="1"/>
            </p:cNvSpPr>
            <p:nvPr/>
          </p:nvSpPr>
          <p:spPr bwMode="auto">
            <a:xfrm>
              <a:off x="1680" y="960"/>
              <a:ext cx="2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1" lang="zh-TW" altLang="en-US" sz="2400">
                  <a:solidFill>
                    <a:schemeClr val="bg1"/>
                  </a:solidFill>
                  <a:ea typeface="標楷體" pitchFamily="65" charset="-120"/>
                </a:rPr>
                <a:t>比較兩個群體的均值差異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286000" y="3568700"/>
            <a:ext cx="4953000" cy="1981200"/>
            <a:chOff x="1440" y="2256"/>
            <a:chExt cx="3120" cy="1248"/>
          </a:xfrm>
        </p:grpSpPr>
        <p:sp>
          <p:nvSpPr>
            <p:cNvPr id="8229" name="AutoShape 28"/>
            <p:cNvSpPr>
              <a:spLocks noChangeArrowheads="1"/>
            </p:cNvSpPr>
            <p:nvPr/>
          </p:nvSpPr>
          <p:spPr bwMode="auto">
            <a:xfrm>
              <a:off x="1440" y="2256"/>
              <a:ext cx="3120" cy="124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3300"/>
                </a:gs>
                <a:gs pos="100000">
                  <a:srgbClr val="0D0300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CC3300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230" name="AutoShape 29"/>
            <p:cNvSpPr>
              <a:spLocks noChangeArrowheads="1"/>
            </p:cNvSpPr>
            <p:nvPr/>
          </p:nvSpPr>
          <p:spPr bwMode="auto">
            <a:xfrm>
              <a:off x="1632" y="2304"/>
              <a:ext cx="2688" cy="1104"/>
            </a:xfrm>
            <a:prstGeom prst="roundRect">
              <a:avLst>
                <a:gd name="adj" fmla="val 9296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555017" name="Rectangle 9"/>
          <p:cNvSpPr>
            <a:spLocks noChangeArrowheads="1"/>
          </p:cNvSpPr>
          <p:nvPr/>
        </p:nvSpPr>
        <p:spPr bwMode="auto">
          <a:xfrm>
            <a:off x="2667000" y="3810000"/>
            <a:ext cx="414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kumimoji="1" lang="zh-TW" altLang="en-US" sz="2400">
                <a:solidFill>
                  <a:schemeClr val="bg1"/>
                </a:solidFill>
                <a:ea typeface="標楷體" pitchFamily="65" charset="-120"/>
              </a:rPr>
              <a:t>比較三個以上群體的均值差異</a:t>
            </a:r>
            <a:endParaRPr kumimoji="1" lang="en-US" altLang="zh-TW" sz="2400">
              <a:solidFill>
                <a:schemeClr val="bg1"/>
              </a:solidFill>
              <a:ea typeface="標楷體" pitchFamily="65" charset="-120"/>
            </a:endParaRP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2667000" y="4343400"/>
            <a:ext cx="3810000" cy="990600"/>
            <a:chOff x="1680" y="2736"/>
            <a:chExt cx="2400" cy="624"/>
          </a:xfrm>
        </p:grpSpPr>
        <p:sp>
          <p:nvSpPr>
            <p:cNvPr id="8227" name="AutoShape 11"/>
            <p:cNvSpPr>
              <a:spLocks noChangeArrowheads="1"/>
            </p:cNvSpPr>
            <p:nvPr/>
          </p:nvSpPr>
          <p:spPr bwMode="auto">
            <a:xfrm>
              <a:off x="1680" y="2736"/>
              <a:ext cx="2400" cy="624"/>
            </a:xfrm>
            <a:prstGeom prst="roundRect">
              <a:avLst>
                <a:gd name="adj" fmla="val 16667"/>
              </a:avLst>
            </a:prstGeom>
            <a:solidFill>
              <a:srgbClr val="00336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228" name="Rectangle 12"/>
            <p:cNvSpPr>
              <a:spLocks noChangeArrowheads="1"/>
            </p:cNvSpPr>
            <p:nvPr/>
          </p:nvSpPr>
          <p:spPr bwMode="auto">
            <a:xfrm>
              <a:off x="1776" y="2784"/>
              <a:ext cx="218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  <a:sym typeface="Wingdings" pitchFamily="2" charset="2"/>
                </a:rPr>
                <a:t>Two independent samples T test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2667000" y="4343400"/>
            <a:ext cx="3810000" cy="990600"/>
            <a:chOff x="1680" y="2736"/>
            <a:chExt cx="2400" cy="624"/>
          </a:xfrm>
        </p:grpSpPr>
        <p:sp>
          <p:nvSpPr>
            <p:cNvPr id="8225" name="AutoShape 34"/>
            <p:cNvSpPr>
              <a:spLocks noChangeArrowheads="1"/>
            </p:cNvSpPr>
            <p:nvPr/>
          </p:nvSpPr>
          <p:spPr bwMode="auto">
            <a:xfrm>
              <a:off x="1680" y="2736"/>
              <a:ext cx="2400" cy="62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3300"/>
                </a:gs>
                <a:gs pos="100000">
                  <a:srgbClr val="5E1800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226" name="Rectangle 35"/>
            <p:cNvSpPr>
              <a:spLocks noChangeArrowheads="1"/>
            </p:cNvSpPr>
            <p:nvPr/>
          </p:nvSpPr>
          <p:spPr bwMode="auto">
            <a:xfrm>
              <a:off x="1776" y="2784"/>
              <a:ext cx="218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kumimoji="1" lang="en-US" altLang="zh-TW" sz="2400" b="1">
                  <a:solidFill>
                    <a:schemeClr val="bg1"/>
                  </a:solidFill>
                  <a:latin typeface="Times New Roman" pitchFamily="18" charset="0"/>
                  <a:sym typeface="Wingdings" pitchFamily="2" charset="2"/>
                </a:rPr>
                <a:t>Two independent samples T test</a:t>
              </a:r>
              <a:endParaRPr kumimoji="1" lang="zh-TW" altLang="en-US" sz="2400" b="1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555032" name="Rectangle 24"/>
          <p:cNvSpPr>
            <a:spLocks noChangeArrowheads="1"/>
          </p:cNvSpPr>
          <p:nvPr/>
        </p:nvSpPr>
        <p:spPr bwMode="auto">
          <a:xfrm>
            <a:off x="3124200" y="4572000"/>
            <a:ext cx="5867400" cy="1828800"/>
          </a:xfrm>
          <a:prstGeom prst="rect">
            <a:avLst/>
          </a:prstGeom>
          <a:gradFill rotWithShape="1">
            <a:gsLst>
              <a:gs pos="0">
                <a:srgbClr val="B5CBE3">
                  <a:alpha val="75000"/>
                </a:srgbClr>
              </a:gs>
              <a:gs pos="100000">
                <a:srgbClr val="95A7BB"/>
              </a:gs>
            </a:gsLst>
            <a:path path="rect">
              <a:fillToRect l="100000" t="100000"/>
            </a:path>
          </a:gra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55046" name="Rectangle 38"/>
          <p:cNvSpPr>
            <a:spLocks noChangeArrowheads="1"/>
          </p:cNvSpPr>
          <p:nvPr/>
        </p:nvSpPr>
        <p:spPr bwMode="auto">
          <a:xfrm>
            <a:off x="3505200" y="4953000"/>
            <a:ext cx="5257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40000"/>
              </a:spcBef>
              <a:buClr>
                <a:srgbClr val="003366"/>
              </a:buClr>
              <a:buFont typeface="Times New Roman" pitchFamily="18" charset="0"/>
              <a:buChar char="►"/>
            </a:pPr>
            <a:r>
              <a:rPr kumimoji="1" lang="zh-TW" altLang="en-US" sz="2000">
                <a:solidFill>
                  <a:srgbClr val="003366"/>
                </a:solidFill>
                <a:ea typeface="標楷體" pitchFamily="65" charset="-120"/>
              </a:rPr>
              <a:t>分類性解釋變數：定義出「三個以上」群	                    體或區隔</a:t>
            </a:r>
          </a:p>
          <a:p>
            <a:pPr eaLnBrk="1" hangingPunct="1">
              <a:spcBef>
                <a:spcPct val="40000"/>
              </a:spcBef>
              <a:buClr>
                <a:srgbClr val="003366"/>
              </a:buClr>
              <a:buFont typeface="Times New Roman" pitchFamily="18" charset="0"/>
              <a:buNone/>
            </a:pPr>
            <a:endParaRPr kumimoji="1" lang="zh-TW" altLang="en-US" sz="1000">
              <a:solidFill>
                <a:srgbClr val="003366"/>
              </a:solidFill>
              <a:ea typeface="標楷體" pitchFamily="65" charset="-120"/>
            </a:endParaRPr>
          </a:p>
          <a:p>
            <a:pPr eaLnBrk="1" hangingPunct="1">
              <a:buClr>
                <a:srgbClr val="003366"/>
              </a:buClr>
              <a:buFont typeface="Times New Roman" pitchFamily="18" charset="0"/>
              <a:buChar char="►"/>
            </a:pPr>
            <a:r>
              <a:rPr kumimoji="1" lang="zh-TW" altLang="en-US" sz="2000">
                <a:solidFill>
                  <a:srgbClr val="003366"/>
                </a:solidFill>
                <a:ea typeface="標楷體" pitchFamily="65" charset="-120"/>
              </a:rPr>
              <a:t>分析性反應變量：研究者所關心的變數</a:t>
            </a:r>
          </a:p>
        </p:txBody>
      </p: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304800" y="762000"/>
            <a:ext cx="8991600" cy="5334000"/>
            <a:chOff x="288" y="672"/>
            <a:chExt cx="5328" cy="3360"/>
          </a:xfrm>
        </p:grpSpPr>
        <p:sp>
          <p:nvSpPr>
            <p:cNvPr id="8221" name="Rectangle 40"/>
            <p:cNvSpPr>
              <a:spLocks noChangeArrowheads="1"/>
            </p:cNvSpPr>
            <p:nvPr/>
          </p:nvSpPr>
          <p:spPr bwMode="auto">
            <a:xfrm>
              <a:off x="288" y="672"/>
              <a:ext cx="5328" cy="3360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8222" name="Group 41"/>
            <p:cNvGrpSpPr>
              <a:grpSpLocks/>
            </p:cNvGrpSpPr>
            <p:nvPr/>
          </p:nvGrpSpPr>
          <p:grpSpPr bwMode="auto">
            <a:xfrm>
              <a:off x="444" y="826"/>
              <a:ext cx="1812" cy="326"/>
              <a:chOff x="240" y="1632"/>
              <a:chExt cx="3168" cy="300"/>
            </a:xfrm>
          </p:grpSpPr>
          <p:sp>
            <p:nvSpPr>
              <p:cNvPr id="555050" name="Rectangle 42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8224" name="Rectangle 43"/>
              <p:cNvSpPr>
                <a:spLocks noChangeArrowheads="1"/>
              </p:cNvSpPr>
              <p:nvPr/>
            </p:nvSpPr>
            <p:spPr bwMode="auto">
              <a:xfrm>
                <a:off x="335" y="1635"/>
                <a:ext cx="2402" cy="2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Spss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步驟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(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一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)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：</a:t>
                </a:r>
              </a:p>
            </p:txBody>
          </p:sp>
        </p:grpSp>
      </p:grpSp>
      <p:grpSp>
        <p:nvGrpSpPr>
          <p:cNvPr id="11" name="Group 45"/>
          <p:cNvGrpSpPr>
            <a:grpSpLocks/>
          </p:cNvGrpSpPr>
          <p:nvPr/>
        </p:nvGrpSpPr>
        <p:grpSpPr bwMode="auto">
          <a:xfrm>
            <a:off x="5105400" y="1905000"/>
            <a:ext cx="3657600" cy="2514600"/>
            <a:chOff x="2688" y="2016"/>
            <a:chExt cx="2832" cy="1776"/>
          </a:xfrm>
        </p:grpSpPr>
        <p:sp>
          <p:nvSpPr>
            <p:cNvPr id="555054" name="AutoShape 46"/>
            <p:cNvSpPr>
              <a:spLocks noChangeArrowheads="1"/>
            </p:cNvSpPr>
            <p:nvPr/>
          </p:nvSpPr>
          <p:spPr bwMode="auto">
            <a:xfrm>
              <a:off x="2688" y="2016"/>
              <a:ext cx="2832" cy="1776"/>
            </a:xfrm>
            <a:prstGeom prst="roundRect">
              <a:avLst>
                <a:gd name="adj" fmla="val 6755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79216"/>
                    <a:invGamma/>
                  </a:scheme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C0C0C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ea typeface="+mn-ea"/>
              </a:endParaRPr>
            </a:p>
          </p:txBody>
        </p:sp>
        <p:pic>
          <p:nvPicPr>
            <p:cNvPr id="555055" name="Picture 4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2117"/>
              <a:ext cx="2640" cy="1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</p:pic>
      </p:grpSp>
      <p:sp>
        <p:nvSpPr>
          <p:cNvPr id="555056" name="Text Box 48"/>
          <p:cNvSpPr txBox="1">
            <a:spLocks noChangeArrowheads="1"/>
          </p:cNvSpPr>
          <p:nvPr/>
        </p:nvSpPr>
        <p:spPr bwMode="auto">
          <a:xfrm>
            <a:off x="669925" y="1993900"/>
            <a:ext cx="4283075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(1) ANOVA</a:t>
            </a:r>
            <a:r>
              <a:rPr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的作用在於</a:t>
            </a:r>
            <a:r>
              <a:rPr lang="zh-TW" altLang="en-US" sz="2000" u="sng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比較各組均值的差異</a:t>
            </a:r>
            <a:r>
              <a:rPr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，故分析方塊在於：</a:t>
            </a:r>
          </a:p>
          <a:p>
            <a:pPr eaLnBrk="1" hangingPunct="1">
              <a:spcBef>
                <a:spcPct val="30000"/>
              </a:spcBef>
            </a:pPr>
            <a:r>
              <a:rPr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    [Analysis]</a:t>
            </a:r>
          </a:p>
          <a:p>
            <a:pPr eaLnBrk="1" hangingPunct="1">
              <a:spcBef>
                <a:spcPct val="30000"/>
              </a:spcBef>
              <a:buFont typeface="Wingdings" pitchFamily="2" charset="2"/>
              <a:buChar char="à"/>
            </a:pPr>
            <a:r>
              <a:rPr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[Compare Means]</a:t>
            </a:r>
          </a:p>
          <a:p>
            <a:pPr eaLnBrk="1" hangingPunct="1">
              <a:spcBef>
                <a:spcPct val="30000"/>
              </a:spcBef>
              <a:buFont typeface="Wingdings" pitchFamily="2" charset="2"/>
              <a:buChar char="à"/>
            </a:pPr>
            <a:r>
              <a:rPr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 [One-Way ANOVA] </a:t>
            </a:r>
            <a:endParaRPr lang="zh-TW" altLang="en-US" sz="2000">
              <a:solidFill>
                <a:schemeClr val="bg1"/>
              </a:solidFill>
              <a:latin typeface="Times New Roman" pitchFamily="18" charset="0"/>
              <a:ea typeface="標楷體" pitchFamily="65" charset="-120"/>
            </a:endParaRPr>
          </a:p>
        </p:txBody>
      </p:sp>
      <p:grpSp>
        <p:nvGrpSpPr>
          <p:cNvPr id="12" name="Group 55"/>
          <p:cNvGrpSpPr>
            <a:grpSpLocks/>
          </p:cNvGrpSpPr>
          <p:nvPr/>
        </p:nvGrpSpPr>
        <p:grpSpPr bwMode="auto">
          <a:xfrm>
            <a:off x="685800" y="1524000"/>
            <a:ext cx="8458200" cy="5334000"/>
            <a:chOff x="288" y="672"/>
            <a:chExt cx="5328" cy="3360"/>
          </a:xfrm>
        </p:grpSpPr>
        <p:sp>
          <p:nvSpPr>
            <p:cNvPr id="8215" name="Rectangle 56"/>
            <p:cNvSpPr>
              <a:spLocks noChangeArrowheads="1"/>
            </p:cNvSpPr>
            <p:nvPr/>
          </p:nvSpPr>
          <p:spPr bwMode="auto">
            <a:xfrm>
              <a:off x="288" y="672"/>
              <a:ext cx="5328" cy="3360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8216" name="Group 57"/>
            <p:cNvGrpSpPr>
              <a:grpSpLocks/>
            </p:cNvGrpSpPr>
            <p:nvPr/>
          </p:nvGrpSpPr>
          <p:grpSpPr bwMode="auto">
            <a:xfrm>
              <a:off x="444" y="826"/>
              <a:ext cx="1812" cy="326"/>
              <a:chOff x="240" y="1632"/>
              <a:chExt cx="3168" cy="300"/>
            </a:xfrm>
          </p:grpSpPr>
          <p:sp>
            <p:nvSpPr>
              <p:cNvPr id="555066" name="Rectangle 58"/>
              <p:cNvSpPr>
                <a:spLocks noChangeArrowheads="1"/>
              </p:cNvSpPr>
              <p:nvPr/>
            </p:nvSpPr>
            <p:spPr bwMode="auto">
              <a:xfrm>
                <a:off x="240" y="1632"/>
                <a:ext cx="3168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8218" name="Rectangle 59"/>
              <p:cNvSpPr>
                <a:spLocks noChangeArrowheads="1"/>
              </p:cNvSpPr>
              <p:nvPr/>
            </p:nvSpPr>
            <p:spPr bwMode="auto">
              <a:xfrm>
                <a:off x="336" y="1635"/>
                <a:ext cx="2553" cy="2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Spss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步驟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(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二</a:t>
                </a:r>
                <a:r>
                  <a:rPr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)</a:t>
                </a:r>
                <a:r>
                  <a:rPr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</a:rPr>
                  <a:t>：</a:t>
                </a:r>
              </a:p>
            </p:txBody>
          </p:sp>
        </p:grpSp>
      </p:grpSp>
      <p:sp>
        <p:nvSpPr>
          <p:cNvPr id="555074" name="Rectangle 66"/>
          <p:cNvSpPr>
            <a:spLocks noChangeArrowheads="1"/>
          </p:cNvSpPr>
          <p:nvPr/>
        </p:nvSpPr>
        <p:spPr bwMode="auto">
          <a:xfrm>
            <a:off x="990600" y="2438400"/>
            <a:ext cx="45720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(2)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投入的變數資料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rPr>
              <a:t>     &lt;1&gt; 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分析性反應變量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   可以一次選擇多個，如飲用罐數	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(Y1)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、偏好程度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(Y2)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等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&lt;2&gt;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分類性解釋變數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(A)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   又稱為因子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(Factor)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，只能選擇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1	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個，本例選擇星座四象</a:t>
            </a:r>
            <a:endParaRPr kumimoji="1" lang="zh-TW" altLang="en-US">
              <a:solidFill>
                <a:schemeClr val="bg1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(3) [Post Hoc]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勾選</a:t>
            </a: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LSD (Least Square Deviation)</a:t>
            </a: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可藉此比較兩兩組別的均值是否有差異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en-US" altLang="zh-TW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(4) [Options] :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</a:pPr>
            <a:r>
              <a:rPr kumimoji="1" lang="zh-TW" altLang="en-US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計算一些敘述統計量</a:t>
            </a:r>
          </a:p>
        </p:txBody>
      </p: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5638800" y="2362200"/>
            <a:ext cx="3200400" cy="3810000"/>
            <a:chOff x="3552" y="1392"/>
            <a:chExt cx="2016" cy="2400"/>
          </a:xfrm>
        </p:grpSpPr>
        <p:sp>
          <p:nvSpPr>
            <p:cNvPr id="555076" name="AutoShape 68"/>
            <p:cNvSpPr>
              <a:spLocks noChangeArrowheads="1"/>
            </p:cNvSpPr>
            <p:nvPr/>
          </p:nvSpPr>
          <p:spPr bwMode="auto">
            <a:xfrm>
              <a:off x="3552" y="1392"/>
              <a:ext cx="2016" cy="2400"/>
            </a:xfrm>
            <a:prstGeom prst="roundRect">
              <a:avLst>
                <a:gd name="adj" fmla="val 1986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89020"/>
                    <a:invGamma/>
                  </a:schemeClr>
                </a:gs>
              </a:gsLst>
              <a:path path="rect">
                <a:fillToRect r="100000" b="100000"/>
              </a:path>
            </a:gradFill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>
                <a:ea typeface="+mn-ea"/>
              </a:endParaRPr>
            </a:p>
          </p:txBody>
        </p:sp>
        <p:grpSp>
          <p:nvGrpSpPr>
            <p:cNvPr id="8211" name="Group 69"/>
            <p:cNvGrpSpPr>
              <a:grpSpLocks/>
            </p:cNvGrpSpPr>
            <p:nvPr/>
          </p:nvGrpSpPr>
          <p:grpSpPr bwMode="auto">
            <a:xfrm>
              <a:off x="3600" y="1440"/>
              <a:ext cx="1920" cy="2304"/>
              <a:chOff x="6729" y="10616"/>
              <a:chExt cx="3643" cy="3173"/>
            </a:xfrm>
          </p:grpSpPr>
          <p:pic>
            <p:nvPicPr>
              <p:cNvPr id="8212" name="Picture 70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9" y="10616"/>
                <a:ext cx="3643" cy="3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13" name="Oval 71"/>
              <p:cNvSpPr>
                <a:spLocks noChangeArrowheads="1"/>
              </p:cNvSpPr>
              <p:nvPr/>
            </p:nvSpPr>
            <p:spPr bwMode="auto">
              <a:xfrm>
                <a:off x="7997" y="13312"/>
                <a:ext cx="1075" cy="35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sp>
            <p:nvSpPr>
              <p:cNvPr id="8214" name="Oval 72"/>
              <p:cNvSpPr>
                <a:spLocks noChangeArrowheads="1"/>
              </p:cNvSpPr>
              <p:nvPr/>
            </p:nvSpPr>
            <p:spPr bwMode="auto">
              <a:xfrm>
                <a:off x="9180" y="13372"/>
                <a:ext cx="1075" cy="35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</p:grpSp>
      <p:sp>
        <p:nvSpPr>
          <p:cNvPr id="555081" name="Oval 73"/>
          <p:cNvSpPr>
            <a:spLocks noChangeArrowheads="1"/>
          </p:cNvSpPr>
          <p:nvPr/>
        </p:nvSpPr>
        <p:spPr bwMode="auto">
          <a:xfrm>
            <a:off x="1676400" y="3733800"/>
            <a:ext cx="3886200" cy="990600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rAng="0" ptsTypes="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6" dur="500" fill="hold"/>
                                        <p:tgtEl>
                                          <p:spTgt spid="5550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5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5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5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5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5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5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5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55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5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55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5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5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5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5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5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5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5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5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55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55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55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55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55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55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55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55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555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555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555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555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5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55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55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5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555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555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7" grpId="0"/>
      <p:bldP spid="555032" grpId="0" animBg="1"/>
      <p:bldP spid="555056" grpId="0"/>
      <p:bldP spid="5550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兩個獨立樣本－</a:t>
            </a:r>
            <a:r>
              <a:rPr lang="en-US" altLang="zh-TW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SPSS</a:t>
            </a:r>
            <a:r>
              <a:rPr lang="zh-TW" altLang="en-US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步驟</a:t>
            </a:r>
            <a:endParaRPr lang="en-US" altLang="zh-TW" sz="4000" smtClean="0">
              <a:solidFill>
                <a:schemeClr val="bg1"/>
              </a:solidFill>
              <a:latin typeface="Times New Roman" pitchFamily="18" charset="0"/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9219" name="Group 49"/>
          <p:cNvGrpSpPr>
            <a:grpSpLocks/>
          </p:cNvGrpSpPr>
          <p:nvPr/>
        </p:nvGrpSpPr>
        <p:grpSpPr bwMode="auto">
          <a:xfrm>
            <a:off x="304800" y="762000"/>
            <a:ext cx="8991600" cy="6096000"/>
            <a:chOff x="192" y="480"/>
            <a:chExt cx="5664" cy="3840"/>
          </a:xfrm>
        </p:grpSpPr>
        <p:grpSp>
          <p:nvGrpSpPr>
            <p:cNvPr id="9233" name="Group 6"/>
            <p:cNvGrpSpPr>
              <a:grpSpLocks/>
            </p:cNvGrpSpPr>
            <p:nvPr/>
          </p:nvGrpSpPr>
          <p:grpSpPr bwMode="auto">
            <a:xfrm>
              <a:off x="1440" y="816"/>
              <a:ext cx="3120" cy="1248"/>
              <a:chOff x="1440" y="816"/>
              <a:chExt cx="3120" cy="1248"/>
            </a:xfrm>
          </p:grpSpPr>
          <p:grpSp>
            <p:nvGrpSpPr>
              <p:cNvPr id="9254" name="Group 7"/>
              <p:cNvGrpSpPr>
                <a:grpSpLocks/>
              </p:cNvGrpSpPr>
              <p:nvPr/>
            </p:nvGrpSpPr>
            <p:grpSpPr bwMode="auto">
              <a:xfrm>
                <a:off x="1440" y="816"/>
                <a:ext cx="3120" cy="1248"/>
                <a:chOff x="1440" y="2256"/>
                <a:chExt cx="3120" cy="1248"/>
              </a:xfrm>
            </p:grpSpPr>
            <p:sp>
              <p:nvSpPr>
                <p:cNvPr id="9259" name="AutoShape 8"/>
                <p:cNvSpPr>
                  <a:spLocks noChangeArrowheads="1"/>
                </p:cNvSpPr>
                <p:nvPr/>
              </p:nvSpPr>
              <p:spPr bwMode="auto">
                <a:xfrm>
                  <a:off x="1440" y="2256"/>
                  <a:ext cx="3120" cy="1248"/>
                </a:xfrm>
                <a:prstGeom prst="roundRect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003366"/>
                    </a:gs>
                    <a:gs pos="100000">
                      <a:srgbClr val="000306"/>
                    </a:gs>
                  </a:gsLst>
                  <a:path path="rect">
                    <a:fillToRect r="100000" b="100000"/>
                  </a:path>
                </a:gradFill>
                <a:ln w="9525"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125400" prstMaterial="legacyMatte">
                  <a:bevelT w="13500" h="13500" prst="angle"/>
                  <a:bevelB w="13500" h="13500" prst="angle"/>
                  <a:extrusionClr>
                    <a:srgbClr val="003366"/>
                  </a:extrusionClr>
                </a:sp3d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9260" name="AutoShape 9"/>
                <p:cNvSpPr>
                  <a:spLocks noChangeArrowheads="1"/>
                </p:cNvSpPr>
                <p:nvPr/>
              </p:nvSpPr>
              <p:spPr bwMode="auto">
                <a:xfrm>
                  <a:off x="1632" y="2304"/>
                  <a:ext cx="2688" cy="1104"/>
                </a:xfrm>
                <a:prstGeom prst="roundRect">
                  <a:avLst>
                    <a:gd name="adj" fmla="val 9296"/>
                  </a:avLst>
                </a:prstGeom>
                <a:solidFill>
                  <a:schemeClr val="bg1">
                    <a:alpha val="50195"/>
                  </a:schemeClr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</p:grpSp>
          <p:grpSp>
            <p:nvGrpSpPr>
              <p:cNvPr id="9255" name="Group 10"/>
              <p:cNvGrpSpPr>
                <a:grpSpLocks/>
              </p:cNvGrpSpPr>
              <p:nvPr/>
            </p:nvGrpSpPr>
            <p:grpSpPr bwMode="auto">
              <a:xfrm>
                <a:off x="1680" y="1296"/>
                <a:ext cx="2400" cy="624"/>
                <a:chOff x="1680" y="1296"/>
                <a:chExt cx="2400" cy="624"/>
              </a:xfrm>
            </p:grpSpPr>
            <p:sp>
              <p:nvSpPr>
                <p:cNvPr id="9257" name="AutoShape 11"/>
                <p:cNvSpPr>
                  <a:spLocks noChangeArrowheads="1"/>
                </p:cNvSpPr>
                <p:nvPr/>
              </p:nvSpPr>
              <p:spPr bwMode="auto">
                <a:xfrm>
                  <a:off x="1680" y="1296"/>
                  <a:ext cx="2400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3366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9258" name="Rectangle 12"/>
                <p:cNvSpPr>
                  <a:spLocks noChangeArrowheads="1"/>
                </p:cNvSpPr>
                <p:nvPr/>
              </p:nvSpPr>
              <p:spPr bwMode="auto">
                <a:xfrm>
                  <a:off x="1911" y="1344"/>
                  <a:ext cx="1860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algn="ctr" eaLnBrk="1" hangingPunct="1"/>
                  <a:r>
                    <a:rPr kumimoji="1" lang="en-US" altLang="zh-TW" sz="2400" b="1">
                      <a:solidFill>
                        <a:schemeClr val="bg1"/>
                      </a:solidFill>
                      <a:latin typeface="Times New Roman" pitchFamily="18" charset="0"/>
                    </a:rPr>
                    <a:t>Analysis of Variance </a:t>
                  </a:r>
                </a:p>
                <a:p>
                  <a:pPr algn="ctr" eaLnBrk="1" hangingPunct="1"/>
                  <a:r>
                    <a:rPr kumimoji="1" lang="en-US" altLang="zh-TW" sz="2400" b="1">
                      <a:solidFill>
                        <a:schemeClr val="bg1"/>
                      </a:solidFill>
                      <a:latin typeface="Times New Roman" pitchFamily="18" charset="0"/>
                    </a:rPr>
                    <a:t>(ANOVA)</a:t>
                  </a:r>
                  <a:endParaRPr kumimoji="1" lang="zh-TW" altLang="en-US" sz="2400" b="1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9256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2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chemeClr val="bg1"/>
                    </a:solidFill>
                    <a:ea typeface="標楷體" pitchFamily="65" charset="-120"/>
                  </a:rPr>
                  <a:t>比較兩個群體的均值差異</a:t>
                </a:r>
              </a:p>
            </p:txBody>
          </p:sp>
        </p:grpSp>
        <p:sp>
          <p:nvSpPr>
            <p:cNvPr id="9234" name="Rectangle 25"/>
            <p:cNvSpPr>
              <a:spLocks noChangeArrowheads="1"/>
            </p:cNvSpPr>
            <p:nvPr/>
          </p:nvSpPr>
          <p:spPr bwMode="auto">
            <a:xfrm>
              <a:off x="1968" y="2880"/>
              <a:ext cx="3696" cy="1152"/>
            </a:xfrm>
            <a:prstGeom prst="rect">
              <a:avLst/>
            </a:prstGeom>
            <a:gradFill rotWithShape="1">
              <a:gsLst>
                <a:gs pos="0">
                  <a:srgbClr val="B5CBE3">
                    <a:alpha val="75000"/>
                  </a:srgbClr>
                </a:gs>
                <a:gs pos="100000">
                  <a:srgbClr val="95A7BB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235" name="Rectangle 26"/>
            <p:cNvSpPr>
              <a:spLocks noChangeArrowheads="1"/>
            </p:cNvSpPr>
            <p:nvPr/>
          </p:nvSpPr>
          <p:spPr bwMode="auto">
            <a:xfrm>
              <a:off x="2208" y="3120"/>
              <a:ext cx="331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40000"/>
                </a:spcBef>
                <a:buClr>
                  <a:srgbClr val="003366"/>
                </a:buClr>
                <a:buFont typeface="Times New Roman" pitchFamily="18" charset="0"/>
                <a:buChar char="►"/>
              </a:pPr>
              <a:r>
                <a:rPr kumimoji="1" lang="zh-TW" altLang="en-US" sz="2000">
                  <a:solidFill>
                    <a:srgbClr val="003366"/>
                  </a:solidFill>
                  <a:ea typeface="標楷體" pitchFamily="65" charset="-120"/>
                </a:rPr>
                <a:t>分類性解釋變數：定義出「三個以上」群	                    體或區隔</a:t>
              </a:r>
            </a:p>
            <a:p>
              <a:pPr eaLnBrk="1" hangingPunct="1">
                <a:spcBef>
                  <a:spcPct val="40000"/>
                </a:spcBef>
                <a:buClr>
                  <a:srgbClr val="003366"/>
                </a:buClr>
                <a:buFont typeface="Times New Roman" pitchFamily="18" charset="0"/>
                <a:buNone/>
              </a:pPr>
              <a:endParaRPr kumimoji="1" lang="zh-TW" altLang="en-US" sz="1000">
                <a:solidFill>
                  <a:srgbClr val="003366"/>
                </a:solidFill>
                <a:ea typeface="標楷體" pitchFamily="65" charset="-120"/>
              </a:endParaRPr>
            </a:p>
            <a:p>
              <a:pPr eaLnBrk="1" hangingPunct="1">
                <a:buClr>
                  <a:srgbClr val="003366"/>
                </a:buClr>
                <a:buFont typeface="Times New Roman" pitchFamily="18" charset="0"/>
                <a:buChar char="►"/>
              </a:pPr>
              <a:r>
                <a:rPr kumimoji="1" lang="zh-TW" altLang="en-US" sz="2000">
                  <a:solidFill>
                    <a:srgbClr val="003366"/>
                  </a:solidFill>
                  <a:ea typeface="標楷體" pitchFamily="65" charset="-120"/>
                </a:rPr>
                <a:t>分析性反應變量：研究者所關心的變數</a:t>
              </a:r>
            </a:p>
          </p:txBody>
        </p:sp>
        <p:grpSp>
          <p:nvGrpSpPr>
            <p:cNvPr id="9236" name="Group 27"/>
            <p:cNvGrpSpPr>
              <a:grpSpLocks/>
            </p:cNvGrpSpPr>
            <p:nvPr/>
          </p:nvGrpSpPr>
          <p:grpSpPr bwMode="auto">
            <a:xfrm>
              <a:off x="192" y="480"/>
              <a:ext cx="5664" cy="3360"/>
              <a:chOff x="288" y="672"/>
              <a:chExt cx="5328" cy="3360"/>
            </a:xfrm>
          </p:grpSpPr>
          <p:sp>
            <p:nvSpPr>
              <p:cNvPr id="9250" name="Rectangle 28"/>
              <p:cNvSpPr>
                <a:spLocks noChangeArrowheads="1"/>
              </p:cNvSpPr>
              <p:nvPr/>
            </p:nvSpPr>
            <p:spPr bwMode="auto">
              <a:xfrm>
                <a:off x="288" y="672"/>
                <a:ext cx="5328" cy="3360"/>
              </a:xfrm>
              <a:prstGeom prst="rect">
                <a:avLst/>
              </a:prstGeom>
              <a:gradFill rotWithShape="1">
                <a:gsLst>
                  <a:gs pos="0">
                    <a:srgbClr val="006699">
                      <a:alpha val="95000"/>
                    </a:srgbClr>
                  </a:gs>
                  <a:gs pos="100000">
                    <a:srgbClr val="002F47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grpSp>
            <p:nvGrpSpPr>
              <p:cNvPr id="9251" name="Group 29"/>
              <p:cNvGrpSpPr>
                <a:grpSpLocks/>
              </p:cNvGrpSpPr>
              <p:nvPr/>
            </p:nvGrpSpPr>
            <p:grpSpPr bwMode="auto">
              <a:xfrm>
                <a:off x="444" y="826"/>
                <a:ext cx="1812" cy="326"/>
                <a:chOff x="240" y="1632"/>
                <a:chExt cx="3168" cy="300"/>
              </a:xfrm>
            </p:grpSpPr>
            <p:sp>
              <p:nvSpPr>
                <p:cNvPr id="556062" name="Rectangle 30"/>
                <p:cNvSpPr>
                  <a:spLocks noChangeArrowheads="1"/>
                </p:cNvSpPr>
                <p:nvPr/>
              </p:nvSpPr>
              <p:spPr bwMode="auto">
                <a:xfrm>
                  <a:off x="240" y="1632"/>
                  <a:ext cx="3168" cy="300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CC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TW" altLang="en-US">
                    <a:ea typeface="+mn-ea"/>
                  </a:endParaRPr>
                </a:p>
              </p:txBody>
            </p:sp>
            <p:sp>
              <p:nvSpPr>
                <p:cNvPr id="9253" name="Rectangle 31"/>
                <p:cNvSpPr>
                  <a:spLocks noChangeArrowheads="1"/>
                </p:cNvSpPr>
                <p:nvPr/>
              </p:nvSpPr>
              <p:spPr bwMode="auto">
                <a:xfrm>
                  <a:off x="335" y="1635"/>
                  <a:ext cx="2402" cy="2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Spss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步驟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(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一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)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：</a:t>
                  </a:r>
                </a:p>
              </p:txBody>
            </p:sp>
          </p:grpSp>
        </p:grpSp>
        <p:sp>
          <p:nvSpPr>
            <p:cNvPr id="9237" name="Text Box 35"/>
            <p:cNvSpPr txBox="1">
              <a:spLocks noChangeArrowheads="1"/>
            </p:cNvSpPr>
            <p:nvPr/>
          </p:nvSpPr>
          <p:spPr bwMode="auto">
            <a:xfrm>
              <a:off x="422" y="1256"/>
              <a:ext cx="2698" cy="1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(1) ANOVA</a:t>
              </a:r>
              <a:r>
                <a:rPr lang="zh-TW" altLang="en-US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的作用在於</a:t>
              </a:r>
              <a:r>
                <a:rPr lang="zh-TW" altLang="en-US" sz="2000" u="sng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比較各組均值的差異</a:t>
              </a:r>
              <a:r>
                <a:rPr lang="zh-TW" altLang="en-US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，故分析方塊在於：</a:t>
              </a:r>
            </a:p>
            <a:p>
              <a:pPr eaLnBrk="1" hangingPunct="1">
                <a:spcBef>
                  <a:spcPct val="30000"/>
                </a:spcBef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    [Analysis]</a:t>
              </a:r>
            </a:p>
            <a:p>
              <a:pPr eaLnBrk="1" hangingPunct="1">
                <a:spcBef>
                  <a:spcPct val="30000"/>
                </a:spcBef>
                <a:buFont typeface="Wingdings" pitchFamily="2" charset="2"/>
                <a:buChar char="à"/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[Compare Means]</a:t>
              </a:r>
            </a:p>
            <a:p>
              <a:pPr eaLnBrk="1" hangingPunct="1">
                <a:spcBef>
                  <a:spcPct val="30000"/>
                </a:spcBef>
                <a:buFont typeface="Wingdings" pitchFamily="2" charset="2"/>
                <a:buChar char="à"/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 [One-Way ANOVA] </a:t>
              </a:r>
              <a:endParaRPr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endParaRPr>
            </a:p>
          </p:txBody>
        </p:sp>
        <p:grpSp>
          <p:nvGrpSpPr>
            <p:cNvPr id="9238" name="Group 36"/>
            <p:cNvGrpSpPr>
              <a:grpSpLocks/>
            </p:cNvGrpSpPr>
            <p:nvPr/>
          </p:nvGrpSpPr>
          <p:grpSpPr bwMode="auto">
            <a:xfrm>
              <a:off x="432" y="960"/>
              <a:ext cx="5328" cy="3360"/>
              <a:chOff x="288" y="672"/>
              <a:chExt cx="5328" cy="3360"/>
            </a:xfrm>
          </p:grpSpPr>
          <p:sp>
            <p:nvSpPr>
              <p:cNvPr id="9246" name="Rectangle 37"/>
              <p:cNvSpPr>
                <a:spLocks noChangeArrowheads="1"/>
              </p:cNvSpPr>
              <p:nvPr/>
            </p:nvSpPr>
            <p:spPr bwMode="auto">
              <a:xfrm>
                <a:off x="288" y="672"/>
                <a:ext cx="5328" cy="3360"/>
              </a:xfrm>
              <a:prstGeom prst="rect">
                <a:avLst/>
              </a:prstGeom>
              <a:gradFill rotWithShape="1">
                <a:gsLst>
                  <a:gs pos="0">
                    <a:srgbClr val="006699">
                      <a:alpha val="95000"/>
                    </a:srgbClr>
                  </a:gs>
                  <a:gs pos="100000">
                    <a:srgbClr val="002F47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grpSp>
            <p:nvGrpSpPr>
              <p:cNvPr id="9247" name="Group 38"/>
              <p:cNvGrpSpPr>
                <a:grpSpLocks/>
              </p:cNvGrpSpPr>
              <p:nvPr/>
            </p:nvGrpSpPr>
            <p:grpSpPr bwMode="auto">
              <a:xfrm>
                <a:off x="444" y="826"/>
                <a:ext cx="1812" cy="326"/>
                <a:chOff x="240" y="1632"/>
                <a:chExt cx="3168" cy="300"/>
              </a:xfrm>
            </p:grpSpPr>
            <p:sp>
              <p:nvSpPr>
                <p:cNvPr id="556071" name="Rectangle 39"/>
                <p:cNvSpPr>
                  <a:spLocks noChangeArrowheads="1"/>
                </p:cNvSpPr>
                <p:nvPr/>
              </p:nvSpPr>
              <p:spPr bwMode="auto">
                <a:xfrm>
                  <a:off x="240" y="1632"/>
                  <a:ext cx="3168" cy="300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CC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TW" altLang="en-US">
                    <a:ea typeface="+mn-ea"/>
                  </a:endParaRPr>
                </a:p>
              </p:txBody>
            </p:sp>
            <p:sp>
              <p:nvSpPr>
                <p:cNvPr id="9249" name="Rectangle 40"/>
                <p:cNvSpPr>
                  <a:spLocks noChangeArrowheads="1"/>
                </p:cNvSpPr>
                <p:nvPr/>
              </p:nvSpPr>
              <p:spPr bwMode="auto">
                <a:xfrm>
                  <a:off x="336" y="1635"/>
                  <a:ext cx="2553" cy="2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Spss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步驟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(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二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)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：</a:t>
                  </a:r>
                </a:p>
              </p:txBody>
            </p:sp>
          </p:grpSp>
        </p:grp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624" y="1536"/>
              <a:ext cx="2880" cy="2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(2)</a:t>
              </a:r>
              <a:r>
                <a:rPr kumimoji="1" lang="zh-TW" altLang="en-US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投入的變數資料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     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&lt;1&gt; 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分析性反應變量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   可以一次選擇多個，如飲用罐數	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(Y1)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、偏好程度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(Y2)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等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&lt;2&gt;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分類性解釋變數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(A)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   又稱為因子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(Factor)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，只能選擇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1	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個，本例選擇星座四象</a:t>
              </a:r>
              <a:endParaRPr kumimoji="1" lang="zh-TW" altLang="en-US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endParaRP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(3) [Post Hoc]</a:t>
              </a:r>
              <a:r>
                <a:rPr kumimoji="1" lang="zh-TW" altLang="en-US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勾選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LSD (Least Square Deviation)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可藉此比較兩兩組別的均值是否有差異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(4) [Options] :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計算一些敘述統計量</a:t>
              </a:r>
            </a:p>
          </p:txBody>
        </p:sp>
        <p:grpSp>
          <p:nvGrpSpPr>
            <p:cNvPr id="9240" name="Group 42"/>
            <p:cNvGrpSpPr>
              <a:grpSpLocks/>
            </p:cNvGrpSpPr>
            <p:nvPr/>
          </p:nvGrpSpPr>
          <p:grpSpPr bwMode="auto">
            <a:xfrm>
              <a:off x="3552" y="1488"/>
              <a:ext cx="2016" cy="2400"/>
              <a:chOff x="3552" y="1392"/>
              <a:chExt cx="2016" cy="2400"/>
            </a:xfrm>
          </p:grpSpPr>
          <p:sp>
            <p:nvSpPr>
              <p:cNvPr id="556075" name="AutoShape 43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016" cy="2400"/>
              </a:xfrm>
              <a:prstGeom prst="roundRect">
                <a:avLst>
                  <a:gd name="adj" fmla="val 1986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9020"/>
                      <a:invGamma/>
                    </a:schemeClr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grpSp>
            <p:nvGrpSpPr>
              <p:cNvPr id="9242" name="Group 44"/>
              <p:cNvGrpSpPr>
                <a:grpSpLocks/>
              </p:cNvGrpSpPr>
              <p:nvPr/>
            </p:nvGrpSpPr>
            <p:grpSpPr bwMode="auto">
              <a:xfrm>
                <a:off x="3600" y="1440"/>
                <a:ext cx="1920" cy="2304"/>
                <a:chOff x="6729" y="10616"/>
                <a:chExt cx="3643" cy="3173"/>
              </a:xfrm>
            </p:grpSpPr>
            <p:pic>
              <p:nvPicPr>
                <p:cNvPr id="9243" name="Picture 45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29" y="10616"/>
                  <a:ext cx="3643" cy="3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9244" name="Oval 46"/>
                <p:cNvSpPr>
                  <a:spLocks noChangeArrowheads="1"/>
                </p:cNvSpPr>
                <p:nvPr/>
              </p:nvSpPr>
              <p:spPr bwMode="auto">
                <a:xfrm>
                  <a:off x="7997" y="13312"/>
                  <a:ext cx="1075" cy="351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9245" name="Oval 47"/>
                <p:cNvSpPr>
                  <a:spLocks noChangeArrowheads="1"/>
                </p:cNvSpPr>
                <p:nvPr/>
              </p:nvSpPr>
              <p:spPr bwMode="auto">
                <a:xfrm>
                  <a:off x="9180" y="13372"/>
                  <a:ext cx="1075" cy="351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</p:grpSp>
        </p:grpSp>
      </p:grpSp>
      <p:grpSp>
        <p:nvGrpSpPr>
          <p:cNvPr id="9220" name="Group 56"/>
          <p:cNvGrpSpPr>
            <a:grpSpLocks/>
          </p:cNvGrpSpPr>
          <p:nvPr/>
        </p:nvGrpSpPr>
        <p:grpSpPr bwMode="auto">
          <a:xfrm>
            <a:off x="533400" y="990600"/>
            <a:ext cx="8763000" cy="5867400"/>
            <a:chOff x="672" y="1536"/>
            <a:chExt cx="5328" cy="3360"/>
          </a:xfrm>
        </p:grpSpPr>
        <p:sp>
          <p:nvSpPr>
            <p:cNvPr id="9229" name="Rectangle 51"/>
            <p:cNvSpPr>
              <a:spLocks noChangeArrowheads="1"/>
            </p:cNvSpPr>
            <p:nvPr/>
          </p:nvSpPr>
          <p:spPr bwMode="auto">
            <a:xfrm>
              <a:off x="672" y="1536"/>
              <a:ext cx="5328" cy="3360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9230" name="Group 52"/>
            <p:cNvGrpSpPr>
              <a:grpSpLocks/>
            </p:cNvGrpSpPr>
            <p:nvPr/>
          </p:nvGrpSpPr>
          <p:grpSpPr bwMode="auto">
            <a:xfrm>
              <a:off x="828" y="1690"/>
              <a:ext cx="1812" cy="326"/>
              <a:chOff x="240" y="1632"/>
              <a:chExt cx="3168" cy="300"/>
            </a:xfrm>
          </p:grpSpPr>
          <p:sp>
            <p:nvSpPr>
              <p:cNvPr id="556085" name="Rectangle 53"/>
              <p:cNvSpPr>
                <a:spLocks noChangeArrowheads="1"/>
              </p:cNvSpPr>
              <p:nvPr/>
            </p:nvSpPr>
            <p:spPr bwMode="auto">
              <a:xfrm>
                <a:off x="241" y="1632"/>
                <a:ext cx="3167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9232" name="Rectangle 54"/>
              <p:cNvSpPr>
                <a:spLocks noChangeArrowheads="1"/>
              </p:cNvSpPr>
              <p:nvPr/>
            </p:nvSpPr>
            <p:spPr bwMode="auto">
              <a:xfrm>
                <a:off x="336" y="1635"/>
                <a:ext cx="2140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  <a:sym typeface="Wingdings" pitchFamily="2" charset="2"/>
                  </a:rPr>
                  <a:t>報 表 解 讀</a:t>
                </a:r>
                <a:r>
                  <a:rPr kumimoji="1"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  <a:sym typeface="Wingdings" pitchFamily="2" charset="2"/>
                  </a:rPr>
                  <a:t>:</a:t>
                </a:r>
              </a:p>
            </p:txBody>
          </p:sp>
        </p:grpSp>
      </p:grpSp>
      <p:sp>
        <p:nvSpPr>
          <p:cNvPr id="9221" name="AutoShape 59"/>
          <p:cNvSpPr>
            <a:spLocks noChangeArrowheads="1"/>
          </p:cNvSpPr>
          <p:nvPr/>
        </p:nvSpPr>
        <p:spPr bwMode="auto">
          <a:xfrm>
            <a:off x="769938" y="1997075"/>
            <a:ext cx="8031162" cy="2570163"/>
          </a:xfrm>
          <a:prstGeom prst="roundRect">
            <a:avLst>
              <a:gd name="adj" fmla="val 740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222" name="Text Box 60"/>
          <p:cNvSpPr txBox="1">
            <a:spLocks noChangeArrowheads="1"/>
          </p:cNvSpPr>
          <p:nvPr/>
        </p:nvSpPr>
        <p:spPr bwMode="auto">
          <a:xfrm>
            <a:off x="993775" y="2071688"/>
            <a:ext cx="4759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表 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ANOVA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表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—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咖啡消費行為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vs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星座四象 </a:t>
            </a:r>
          </a:p>
        </p:txBody>
      </p:sp>
      <p:pic>
        <p:nvPicPr>
          <p:cNvPr id="9223" name="Picture 6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3775" y="2568575"/>
            <a:ext cx="7881938" cy="1939925"/>
          </a:xfrm>
          <a:noFill/>
        </p:spPr>
      </p:pic>
      <p:grpSp>
        <p:nvGrpSpPr>
          <p:cNvPr id="14" name="Group 63"/>
          <p:cNvGrpSpPr>
            <a:grpSpLocks/>
          </p:cNvGrpSpPr>
          <p:nvPr/>
        </p:nvGrpSpPr>
        <p:grpSpPr bwMode="auto">
          <a:xfrm>
            <a:off x="762000" y="4648200"/>
            <a:ext cx="8077200" cy="1905000"/>
            <a:chOff x="1056" y="2832"/>
            <a:chExt cx="4704" cy="1344"/>
          </a:xfrm>
        </p:grpSpPr>
        <p:sp>
          <p:nvSpPr>
            <p:cNvPr id="9227" name="AutoShape 64"/>
            <p:cNvSpPr>
              <a:spLocks noChangeArrowheads="1"/>
            </p:cNvSpPr>
            <p:nvPr/>
          </p:nvSpPr>
          <p:spPr bwMode="auto">
            <a:xfrm>
              <a:off x="1056" y="2832"/>
              <a:ext cx="4704" cy="1344"/>
            </a:xfrm>
            <a:prstGeom prst="roundRect">
              <a:avLst>
                <a:gd name="adj" fmla="val 5954"/>
              </a:avLst>
            </a:prstGeom>
            <a:gradFill rotWithShape="1">
              <a:gsLst>
                <a:gs pos="0">
                  <a:srgbClr val="336699">
                    <a:alpha val="95000"/>
                  </a:srgbClr>
                </a:gs>
                <a:gs pos="100000">
                  <a:srgbClr val="182F47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365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228" name="AutoShape 65"/>
            <p:cNvSpPr>
              <a:spLocks noChangeArrowheads="1"/>
            </p:cNvSpPr>
            <p:nvPr/>
          </p:nvSpPr>
          <p:spPr bwMode="auto">
            <a:xfrm>
              <a:off x="1128" y="2872"/>
              <a:ext cx="4536" cy="1208"/>
            </a:xfrm>
            <a:prstGeom prst="roundRect">
              <a:avLst>
                <a:gd name="adj" fmla="val 5954"/>
              </a:avLst>
            </a:prstGeom>
            <a:solidFill>
              <a:schemeClr val="bg1">
                <a:alpha val="14902"/>
              </a:schemeClr>
            </a:solidFill>
            <a:ln w="9525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556100" name="Rectangle 68"/>
          <p:cNvSpPr>
            <a:spLocks noChangeArrowheads="1"/>
          </p:cNvSpPr>
          <p:nvPr/>
        </p:nvSpPr>
        <p:spPr bwMode="auto">
          <a:xfrm>
            <a:off x="990600" y="4724400"/>
            <a:ext cx="7696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1" lang="zh-TW" altLang="en-US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◎ </a:t>
            </a:r>
            <a:r>
              <a:rPr kumimoji="1" lang="en-US" altLang="zh-TW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ANOVA</a:t>
            </a:r>
            <a:r>
              <a:rPr kumimoji="1" lang="zh-TW" altLang="en-US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報表解讀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飲用罐數：四象星座的飲用罐數無顯著差異。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偏好程度：四象星座的偏好程度總檢定的</a:t>
            </a:r>
            <a:r>
              <a:rPr kumimoji="1"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p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值為</a:t>
            </a:r>
            <a:r>
              <a:rPr kumimoji="1"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0.196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，小於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Symbol" pitchFamily="18" charset="2"/>
              </a:rPr>
              <a:t>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值</a:t>
            </a:r>
            <a:r>
              <a:rPr kumimoji="1"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假設為</a:t>
            </a:r>
            <a:r>
              <a:rPr kumimoji="1"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0.2) 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，可宣稱顯著，值得進一步做組間比較。</a:t>
            </a:r>
          </a:p>
        </p:txBody>
      </p:sp>
      <p:sp>
        <p:nvSpPr>
          <p:cNvPr id="556102" name="AutoShape 70"/>
          <p:cNvSpPr>
            <a:spLocks noChangeArrowheads="1"/>
          </p:cNvSpPr>
          <p:nvPr/>
        </p:nvSpPr>
        <p:spPr bwMode="auto">
          <a:xfrm>
            <a:off x="7543800" y="2743200"/>
            <a:ext cx="838200" cy="1524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6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6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6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6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6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56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6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6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6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6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6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56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6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10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772400" cy="1295400"/>
          </a:xfrm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zh-TW" altLang="en-US" sz="4000" smtClean="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  <a:sym typeface="Wingdings" pitchFamily="2" charset="2"/>
              </a:rPr>
              <a:t>兩個獨立樣本－成偶檢定</a:t>
            </a:r>
            <a:endParaRPr lang="en-US" altLang="zh-TW" sz="4000" smtClean="0">
              <a:solidFill>
                <a:schemeClr val="bg1"/>
              </a:solidFill>
              <a:latin typeface="Times New Roman" pitchFamily="18" charset="0"/>
              <a:ea typeface="標楷體" pitchFamily="65" charset="-120"/>
              <a:sym typeface="Wingdings" pitchFamily="2" charset="2"/>
            </a:endParaRPr>
          </a:p>
        </p:txBody>
      </p:sp>
      <p:grpSp>
        <p:nvGrpSpPr>
          <p:cNvPr id="10243" name="Group 4"/>
          <p:cNvGrpSpPr>
            <a:grpSpLocks/>
          </p:cNvGrpSpPr>
          <p:nvPr/>
        </p:nvGrpSpPr>
        <p:grpSpPr bwMode="auto">
          <a:xfrm>
            <a:off x="304800" y="762000"/>
            <a:ext cx="8991600" cy="6096000"/>
            <a:chOff x="192" y="480"/>
            <a:chExt cx="5664" cy="3840"/>
          </a:xfrm>
        </p:grpSpPr>
        <p:grpSp>
          <p:nvGrpSpPr>
            <p:cNvPr id="10303" name="Group 5"/>
            <p:cNvGrpSpPr>
              <a:grpSpLocks/>
            </p:cNvGrpSpPr>
            <p:nvPr/>
          </p:nvGrpSpPr>
          <p:grpSpPr bwMode="auto">
            <a:xfrm>
              <a:off x="1440" y="816"/>
              <a:ext cx="3120" cy="1248"/>
              <a:chOff x="1440" y="816"/>
              <a:chExt cx="3120" cy="1248"/>
            </a:xfrm>
          </p:grpSpPr>
          <p:grpSp>
            <p:nvGrpSpPr>
              <p:cNvPr id="10324" name="Group 6"/>
              <p:cNvGrpSpPr>
                <a:grpSpLocks/>
              </p:cNvGrpSpPr>
              <p:nvPr/>
            </p:nvGrpSpPr>
            <p:grpSpPr bwMode="auto">
              <a:xfrm>
                <a:off x="1440" y="816"/>
                <a:ext cx="3120" cy="1248"/>
                <a:chOff x="1440" y="2256"/>
                <a:chExt cx="3120" cy="1248"/>
              </a:xfrm>
            </p:grpSpPr>
            <p:sp>
              <p:nvSpPr>
                <p:cNvPr id="10329" name="AutoShape 7"/>
                <p:cNvSpPr>
                  <a:spLocks noChangeArrowheads="1"/>
                </p:cNvSpPr>
                <p:nvPr/>
              </p:nvSpPr>
              <p:spPr bwMode="auto">
                <a:xfrm>
                  <a:off x="1440" y="2256"/>
                  <a:ext cx="3120" cy="1248"/>
                </a:xfrm>
                <a:prstGeom prst="roundRect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003366"/>
                    </a:gs>
                    <a:gs pos="100000">
                      <a:srgbClr val="000306"/>
                    </a:gs>
                  </a:gsLst>
                  <a:path path="rect">
                    <a:fillToRect r="100000" b="100000"/>
                  </a:path>
                </a:gradFill>
                <a:ln w="9525"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125400" prstMaterial="legacyMatte">
                  <a:bevelT w="13500" h="13500" prst="angle"/>
                  <a:bevelB w="13500" h="13500" prst="angle"/>
                  <a:extrusionClr>
                    <a:srgbClr val="003366"/>
                  </a:extrusionClr>
                </a:sp3d>
              </p:spPr>
              <p:txBody>
                <a:bodyPr wrap="none" anchor="ctr">
                  <a:flatTx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10330" name="AutoShape 8"/>
                <p:cNvSpPr>
                  <a:spLocks noChangeArrowheads="1"/>
                </p:cNvSpPr>
                <p:nvPr/>
              </p:nvSpPr>
              <p:spPr bwMode="auto">
                <a:xfrm>
                  <a:off x="1632" y="2304"/>
                  <a:ext cx="2688" cy="1104"/>
                </a:xfrm>
                <a:prstGeom prst="roundRect">
                  <a:avLst>
                    <a:gd name="adj" fmla="val 9296"/>
                  </a:avLst>
                </a:prstGeom>
                <a:solidFill>
                  <a:schemeClr val="bg1">
                    <a:alpha val="50195"/>
                  </a:schemeClr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</p:grpSp>
          <p:grpSp>
            <p:nvGrpSpPr>
              <p:cNvPr id="10325" name="Group 9"/>
              <p:cNvGrpSpPr>
                <a:grpSpLocks/>
              </p:cNvGrpSpPr>
              <p:nvPr/>
            </p:nvGrpSpPr>
            <p:grpSpPr bwMode="auto">
              <a:xfrm>
                <a:off x="1680" y="1296"/>
                <a:ext cx="2400" cy="624"/>
                <a:chOff x="1680" y="1296"/>
                <a:chExt cx="2400" cy="624"/>
              </a:xfrm>
            </p:grpSpPr>
            <p:sp>
              <p:nvSpPr>
                <p:cNvPr id="10327" name="AutoShape 10"/>
                <p:cNvSpPr>
                  <a:spLocks noChangeArrowheads="1"/>
                </p:cNvSpPr>
                <p:nvPr/>
              </p:nvSpPr>
              <p:spPr bwMode="auto">
                <a:xfrm>
                  <a:off x="1680" y="1296"/>
                  <a:ext cx="2400" cy="62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3366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10328" name="Rectangle 11"/>
                <p:cNvSpPr>
                  <a:spLocks noChangeArrowheads="1"/>
                </p:cNvSpPr>
                <p:nvPr/>
              </p:nvSpPr>
              <p:spPr bwMode="auto">
                <a:xfrm>
                  <a:off x="1911" y="1344"/>
                  <a:ext cx="1860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algn="ctr" eaLnBrk="1" hangingPunct="1"/>
                  <a:r>
                    <a:rPr kumimoji="1" lang="en-US" altLang="zh-TW" sz="2400" b="1">
                      <a:solidFill>
                        <a:schemeClr val="bg1"/>
                      </a:solidFill>
                      <a:latin typeface="Times New Roman" pitchFamily="18" charset="0"/>
                    </a:rPr>
                    <a:t>Analysis of Variance </a:t>
                  </a:r>
                </a:p>
                <a:p>
                  <a:pPr algn="ctr" eaLnBrk="1" hangingPunct="1"/>
                  <a:r>
                    <a:rPr kumimoji="1" lang="en-US" altLang="zh-TW" sz="2400" b="1">
                      <a:solidFill>
                        <a:schemeClr val="bg1"/>
                      </a:solidFill>
                      <a:latin typeface="Times New Roman" pitchFamily="18" charset="0"/>
                    </a:rPr>
                    <a:t>(ANOVA)</a:t>
                  </a:r>
                  <a:endParaRPr kumimoji="1" lang="zh-TW" altLang="en-US" sz="2400" b="1">
                    <a:solidFill>
                      <a:schemeClr val="bg1"/>
                    </a:solidFill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10326" name="Rectangle 12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22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chemeClr val="bg1"/>
                    </a:solidFill>
                    <a:ea typeface="標楷體" pitchFamily="65" charset="-120"/>
                  </a:rPr>
                  <a:t>比較兩個群體的均值差異</a:t>
                </a:r>
              </a:p>
            </p:txBody>
          </p:sp>
        </p:grpSp>
        <p:sp>
          <p:nvSpPr>
            <p:cNvPr id="10304" name="Rectangle 13"/>
            <p:cNvSpPr>
              <a:spLocks noChangeArrowheads="1"/>
            </p:cNvSpPr>
            <p:nvPr/>
          </p:nvSpPr>
          <p:spPr bwMode="auto">
            <a:xfrm>
              <a:off x="1968" y="2880"/>
              <a:ext cx="3696" cy="1152"/>
            </a:xfrm>
            <a:prstGeom prst="rect">
              <a:avLst/>
            </a:prstGeom>
            <a:gradFill rotWithShape="1">
              <a:gsLst>
                <a:gs pos="0">
                  <a:srgbClr val="B5CBE3">
                    <a:alpha val="75000"/>
                  </a:srgbClr>
                </a:gs>
                <a:gs pos="100000">
                  <a:srgbClr val="95A7BB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305" name="Rectangle 14"/>
            <p:cNvSpPr>
              <a:spLocks noChangeArrowheads="1"/>
            </p:cNvSpPr>
            <p:nvPr/>
          </p:nvSpPr>
          <p:spPr bwMode="auto">
            <a:xfrm>
              <a:off x="2208" y="3120"/>
              <a:ext cx="3312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40000"/>
                </a:spcBef>
                <a:buClr>
                  <a:srgbClr val="003366"/>
                </a:buClr>
                <a:buFont typeface="Times New Roman" pitchFamily="18" charset="0"/>
                <a:buChar char="►"/>
              </a:pPr>
              <a:r>
                <a:rPr kumimoji="1" lang="zh-TW" altLang="en-US" sz="2000">
                  <a:solidFill>
                    <a:srgbClr val="003366"/>
                  </a:solidFill>
                  <a:ea typeface="標楷體" pitchFamily="65" charset="-120"/>
                </a:rPr>
                <a:t>分類性解釋變數：定義出「三個以上」群	                    體或區隔</a:t>
              </a:r>
            </a:p>
            <a:p>
              <a:pPr eaLnBrk="1" hangingPunct="1">
                <a:spcBef>
                  <a:spcPct val="40000"/>
                </a:spcBef>
                <a:buClr>
                  <a:srgbClr val="003366"/>
                </a:buClr>
                <a:buFont typeface="Times New Roman" pitchFamily="18" charset="0"/>
                <a:buNone/>
              </a:pPr>
              <a:endParaRPr kumimoji="1" lang="zh-TW" altLang="en-US" sz="1000">
                <a:solidFill>
                  <a:srgbClr val="003366"/>
                </a:solidFill>
                <a:ea typeface="標楷體" pitchFamily="65" charset="-120"/>
              </a:endParaRPr>
            </a:p>
            <a:p>
              <a:pPr eaLnBrk="1" hangingPunct="1">
                <a:buClr>
                  <a:srgbClr val="003366"/>
                </a:buClr>
                <a:buFont typeface="Times New Roman" pitchFamily="18" charset="0"/>
                <a:buChar char="►"/>
              </a:pPr>
              <a:r>
                <a:rPr kumimoji="1" lang="zh-TW" altLang="en-US" sz="2000">
                  <a:solidFill>
                    <a:srgbClr val="003366"/>
                  </a:solidFill>
                  <a:ea typeface="標楷體" pitchFamily="65" charset="-120"/>
                </a:rPr>
                <a:t>分析性反應變量：研究者所關心的變數</a:t>
              </a:r>
            </a:p>
          </p:txBody>
        </p:sp>
        <p:grpSp>
          <p:nvGrpSpPr>
            <p:cNvPr id="10306" name="Group 15"/>
            <p:cNvGrpSpPr>
              <a:grpSpLocks/>
            </p:cNvGrpSpPr>
            <p:nvPr/>
          </p:nvGrpSpPr>
          <p:grpSpPr bwMode="auto">
            <a:xfrm>
              <a:off x="192" y="480"/>
              <a:ext cx="5664" cy="3360"/>
              <a:chOff x="288" y="672"/>
              <a:chExt cx="5328" cy="3360"/>
            </a:xfrm>
          </p:grpSpPr>
          <p:sp>
            <p:nvSpPr>
              <p:cNvPr id="10320" name="Rectangle 16"/>
              <p:cNvSpPr>
                <a:spLocks noChangeArrowheads="1"/>
              </p:cNvSpPr>
              <p:nvPr/>
            </p:nvSpPr>
            <p:spPr bwMode="auto">
              <a:xfrm>
                <a:off x="288" y="672"/>
                <a:ext cx="5328" cy="3360"/>
              </a:xfrm>
              <a:prstGeom prst="rect">
                <a:avLst/>
              </a:prstGeom>
              <a:gradFill rotWithShape="1">
                <a:gsLst>
                  <a:gs pos="0">
                    <a:srgbClr val="006699">
                      <a:alpha val="95000"/>
                    </a:srgbClr>
                  </a:gs>
                  <a:gs pos="100000">
                    <a:srgbClr val="002F47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grpSp>
            <p:nvGrpSpPr>
              <p:cNvPr id="10321" name="Group 17"/>
              <p:cNvGrpSpPr>
                <a:grpSpLocks/>
              </p:cNvGrpSpPr>
              <p:nvPr/>
            </p:nvGrpSpPr>
            <p:grpSpPr bwMode="auto">
              <a:xfrm>
                <a:off x="444" y="826"/>
                <a:ext cx="1812" cy="326"/>
                <a:chOff x="240" y="1632"/>
                <a:chExt cx="3168" cy="300"/>
              </a:xfrm>
            </p:grpSpPr>
            <p:sp>
              <p:nvSpPr>
                <p:cNvPr id="557074" name="Rectangle 18"/>
                <p:cNvSpPr>
                  <a:spLocks noChangeArrowheads="1"/>
                </p:cNvSpPr>
                <p:nvPr/>
              </p:nvSpPr>
              <p:spPr bwMode="auto">
                <a:xfrm>
                  <a:off x="240" y="1632"/>
                  <a:ext cx="3168" cy="300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CC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TW" altLang="en-US">
                    <a:ea typeface="+mn-ea"/>
                  </a:endParaRPr>
                </a:p>
              </p:txBody>
            </p:sp>
            <p:sp>
              <p:nvSpPr>
                <p:cNvPr id="10323" name="Rectangle 19"/>
                <p:cNvSpPr>
                  <a:spLocks noChangeArrowheads="1"/>
                </p:cNvSpPr>
                <p:nvPr/>
              </p:nvSpPr>
              <p:spPr bwMode="auto">
                <a:xfrm>
                  <a:off x="335" y="1635"/>
                  <a:ext cx="2402" cy="2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Spss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步驟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(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一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)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：</a:t>
                  </a:r>
                </a:p>
              </p:txBody>
            </p:sp>
          </p:grpSp>
        </p:grpSp>
        <p:sp>
          <p:nvSpPr>
            <p:cNvPr id="10307" name="Text Box 20"/>
            <p:cNvSpPr txBox="1">
              <a:spLocks noChangeArrowheads="1"/>
            </p:cNvSpPr>
            <p:nvPr/>
          </p:nvSpPr>
          <p:spPr bwMode="auto">
            <a:xfrm>
              <a:off x="422" y="1256"/>
              <a:ext cx="2698" cy="1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(1) ANOVA</a:t>
              </a:r>
              <a:r>
                <a:rPr lang="zh-TW" altLang="en-US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的作用在於</a:t>
              </a:r>
              <a:r>
                <a:rPr lang="zh-TW" altLang="en-US" sz="2000" u="sng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比較各組均值的差異</a:t>
              </a:r>
              <a:r>
                <a:rPr lang="zh-TW" altLang="en-US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，故分析方塊在於：</a:t>
              </a:r>
            </a:p>
            <a:p>
              <a:pPr eaLnBrk="1" hangingPunct="1">
                <a:spcBef>
                  <a:spcPct val="30000"/>
                </a:spcBef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    [Analysis]</a:t>
              </a:r>
            </a:p>
            <a:p>
              <a:pPr eaLnBrk="1" hangingPunct="1">
                <a:spcBef>
                  <a:spcPct val="30000"/>
                </a:spcBef>
                <a:buFont typeface="Wingdings" pitchFamily="2" charset="2"/>
                <a:buChar char="à"/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[Compare Means]</a:t>
              </a:r>
            </a:p>
            <a:p>
              <a:pPr eaLnBrk="1" hangingPunct="1">
                <a:spcBef>
                  <a:spcPct val="30000"/>
                </a:spcBef>
                <a:buFont typeface="Wingdings" pitchFamily="2" charset="2"/>
                <a:buChar char="à"/>
              </a:pPr>
              <a:r>
                <a:rPr lang="en-US" altLang="zh-TW" sz="2000">
                  <a:solidFill>
                    <a:schemeClr val="bg1"/>
                  </a:solidFill>
                  <a:latin typeface="Times New Roman" pitchFamily="18" charset="0"/>
                  <a:ea typeface="標楷體" pitchFamily="65" charset="-120"/>
                </a:rPr>
                <a:t> [One-Way ANOVA] </a:t>
              </a:r>
              <a:endParaRPr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endParaRPr>
            </a:p>
          </p:txBody>
        </p:sp>
        <p:grpSp>
          <p:nvGrpSpPr>
            <p:cNvPr id="10308" name="Group 21"/>
            <p:cNvGrpSpPr>
              <a:grpSpLocks/>
            </p:cNvGrpSpPr>
            <p:nvPr/>
          </p:nvGrpSpPr>
          <p:grpSpPr bwMode="auto">
            <a:xfrm>
              <a:off x="432" y="960"/>
              <a:ext cx="5328" cy="3360"/>
              <a:chOff x="288" y="672"/>
              <a:chExt cx="5328" cy="3360"/>
            </a:xfrm>
          </p:grpSpPr>
          <p:sp>
            <p:nvSpPr>
              <p:cNvPr id="10316" name="Rectangle 22"/>
              <p:cNvSpPr>
                <a:spLocks noChangeArrowheads="1"/>
              </p:cNvSpPr>
              <p:nvPr/>
            </p:nvSpPr>
            <p:spPr bwMode="auto">
              <a:xfrm>
                <a:off x="288" y="672"/>
                <a:ext cx="5328" cy="3360"/>
              </a:xfrm>
              <a:prstGeom prst="rect">
                <a:avLst/>
              </a:prstGeom>
              <a:gradFill rotWithShape="1">
                <a:gsLst>
                  <a:gs pos="0">
                    <a:srgbClr val="006699">
                      <a:alpha val="95000"/>
                    </a:srgbClr>
                  </a:gs>
                  <a:gs pos="100000">
                    <a:srgbClr val="002F47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  <p:grpSp>
            <p:nvGrpSpPr>
              <p:cNvPr id="10317" name="Group 23"/>
              <p:cNvGrpSpPr>
                <a:grpSpLocks/>
              </p:cNvGrpSpPr>
              <p:nvPr/>
            </p:nvGrpSpPr>
            <p:grpSpPr bwMode="auto">
              <a:xfrm>
                <a:off x="444" y="826"/>
                <a:ext cx="1812" cy="326"/>
                <a:chOff x="240" y="1632"/>
                <a:chExt cx="3168" cy="300"/>
              </a:xfrm>
            </p:grpSpPr>
            <p:sp>
              <p:nvSpPr>
                <p:cNvPr id="557080" name="Rectangle 24"/>
                <p:cNvSpPr>
                  <a:spLocks noChangeArrowheads="1"/>
                </p:cNvSpPr>
                <p:nvPr/>
              </p:nvSpPr>
              <p:spPr bwMode="auto">
                <a:xfrm>
                  <a:off x="240" y="1632"/>
                  <a:ext cx="3168" cy="300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CC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107763" dir="2700000" algn="ctr" rotWithShape="0">
                    <a:schemeClr val="tx1">
                      <a:alpha val="50000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TW" altLang="en-US">
                    <a:ea typeface="+mn-ea"/>
                  </a:endParaRPr>
                </a:p>
              </p:txBody>
            </p:sp>
            <p:sp>
              <p:nvSpPr>
                <p:cNvPr id="10319" name="Rectangle 25"/>
                <p:cNvSpPr>
                  <a:spLocks noChangeArrowheads="1"/>
                </p:cNvSpPr>
                <p:nvPr/>
              </p:nvSpPr>
              <p:spPr bwMode="auto">
                <a:xfrm>
                  <a:off x="336" y="1635"/>
                  <a:ext cx="2553" cy="2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Spss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步驟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(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二</a:t>
                  </a:r>
                  <a:r>
                    <a:rPr lang="en-US" altLang="zh-TW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)</a:t>
                  </a:r>
                  <a:r>
                    <a:rPr lang="zh-TW" altLang="en-US" sz="2400">
                      <a:solidFill>
                        <a:srgbClr val="003366"/>
                      </a:solidFill>
                      <a:latin typeface="標楷體" pitchFamily="65" charset="-120"/>
                      <a:ea typeface="標楷體" pitchFamily="65" charset="-120"/>
                    </a:rPr>
                    <a:t>：</a:t>
                  </a:r>
                </a:p>
              </p:txBody>
            </p:sp>
          </p:grpSp>
        </p:grpSp>
        <p:sp>
          <p:nvSpPr>
            <p:cNvPr id="10309" name="Rectangle 26"/>
            <p:cNvSpPr>
              <a:spLocks noChangeArrowheads="1"/>
            </p:cNvSpPr>
            <p:nvPr/>
          </p:nvSpPr>
          <p:spPr bwMode="auto">
            <a:xfrm>
              <a:off x="624" y="1536"/>
              <a:ext cx="2880" cy="2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(2)</a:t>
              </a:r>
              <a:r>
                <a:rPr kumimoji="1" lang="zh-TW" altLang="en-US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投入的變數資料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     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  <a:sym typeface="Wingdings" pitchFamily="2" charset="2"/>
                </a:rPr>
                <a:t>&lt;1&gt; 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分析性反應變量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   可以一次選擇多個，如飲用罐數	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(Y1)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、偏好程度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(Y2)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等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&lt;2&gt;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分類性解釋變數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(A)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     又稱為因子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(Factor)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，只能選擇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1	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個，本例選擇星座四象</a:t>
              </a:r>
              <a:endParaRPr kumimoji="1" lang="zh-TW" altLang="en-US">
                <a:solidFill>
                  <a:schemeClr val="accent1"/>
                </a:solidFill>
                <a:latin typeface="標楷體" pitchFamily="65" charset="-120"/>
                <a:ea typeface="標楷體" pitchFamily="65" charset="-120"/>
                <a:sym typeface="Wingdings" pitchFamily="2" charset="2"/>
              </a:endParaRP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(3) [Post Hoc]</a:t>
              </a:r>
              <a:r>
                <a:rPr kumimoji="1" lang="zh-TW" altLang="en-US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勾選</a:t>
              </a:r>
              <a:r>
                <a:rPr kumimoji="1" lang="en-US" altLang="zh-TW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LSD (Least Square Deviation)</a:t>
              </a: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：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   可藉此比較兩兩組別的均值是否有差異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en-US" altLang="zh-TW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(4) [Options] :</a:t>
              </a:r>
            </a:p>
            <a:p>
              <a:pPr eaLnBrk="1" hangingPunct="1">
                <a:lnSpc>
                  <a:spcPct val="110000"/>
                </a:lnSpc>
                <a:spcBef>
                  <a:spcPct val="5000"/>
                </a:spcBef>
              </a:pPr>
              <a:r>
                <a:rPr kumimoji="1" lang="zh-TW" altLang="en-US">
                  <a:solidFill>
                    <a:schemeClr val="accent1"/>
                  </a:solidFill>
                  <a:latin typeface="標楷體" pitchFamily="65" charset="-120"/>
                  <a:ea typeface="標楷體" pitchFamily="65" charset="-120"/>
                </a:rPr>
                <a:t>計算一些敘述統計量</a:t>
              </a:r>
            </a:p>
          </p:txBody>
        </p:sp>
        <p:grpSp>
          <p:nvGrpSpPr>
            <p:cNvPr id="10310" name="Group 27"/>
            <p:cNvGrpSpPr>
              <a:grpSpLocks/>
            </p:cNvGrpSpPr>
            <p:nvPr/>
          </p:nvGrpSpPr>
          <p:grpSpPr bwMode="auto">
            <a:xfrm>
              <a:off x="3552" y="1488"/>
              <a:ext cx="2016" cy="2400"/>
              <a:chOff x="3552" y="1392"/>
              <a:chExt cx="2016" cy="2400"/>
            </a:xfrm>
          </p:grpSpPr>
          <p:sp>
            <p:nvSpPr>
              <p:cNvPr id="557084" name="AutoShape 2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016" cy="2400"/>
              </a:xfrm>
              <a:prstGeom prst="roundRect">
                <a:avLst>
                  <a:gd name="adj" fmla="val 1986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89020"/>
                      <a:invGamma/>
                    </a:schemeClr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grpSp>
            <p:nvGrpSpPr>
              <p:cNvPr id="10312" name="Group 29"/>
              <p:cNvGrpSpPr>
                <a:grpSpLocks/>
              </p:cNvGrpSpPr>
              <p:nvPr/>
            </p:nvGrpSpPr>
            <p:grpSpPr bwMode="auto">
              <a:xfrm>
                <a:off x="3600" y="1440"/>
                <a:ext cx="1920" cy="2304"/>
                <a:chOff x="6729" y="10616"/>
                <a:chExt cx="3643" cy="3173"/>
              </a:xfrm>
            </p:grpSpPr>
            <p:pic>
              <p:nvPicPr>
                <p:cNvPr id="10313" name="Picture 30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29" y="10616"/>
                  <a:ext cx="3643" cy="3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314" name="Oval 31"/>
                <p:cNvSpPr>
                  <a:spLocks noChangeArrowheads="1"/>
                </p:cNvSpPr>
                <p:nvPr/>
              </p:nvSpPr>
              <p:spPr bwMode="auto">
                <a:xfrm>
                  <a:off x="7997" y="13312"/>
                  <a:ext cx="1075" cy="351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  <p:sp>
              <p:nvSpPr>
                <p:cNvPr id="10315" name="Oval 32"/>
                <p:cNvSpPr>
                  <a:spLocks noChangeArrowheads="1"/>
                </p:cNvSpPr>
                <p:nvPr/>
              </p:nvSpPr>
              <p:spPr bwMode="auto">
                <a:xfrm>
                  <a:off x="9180" y="13372"/>
                  <a:ext cx="1075" cy="351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新細明體" charset="-120"/>
                    </a:defRPr>
                  </a:lvl9pPr>
                </a:lstStyle>
                <a:p>
                  <a:pPr eaLnBrk="1" hangingPunct="1"/>
                  <a:endParaRPr lang="zh-TW" altLang="en-US"/>
                </a:p>
              </p:txBody>
            </p:sp>
          </p:grpSp>
        </p:grpSp>
      </p:grpSp>
      <p:grpSp>
        <p:nvGrpSpPr>
          <p:cNvPr id="10244" name="Group 34"/>
          <p:cNvGrpSpPr>
            <a:grpSpLocks/>
          </p:cNvGrpSpPr>
          <p:nvPr/>
        </p:nvGrpSpPr>
        <p:grpSpPr bwMode="auto">
          <a:xfrm>
            <a:off x="533400" y="990600"/>
            <a:ext cx="8763000" cy="5867400"/>
            <a:chOff x="672" y="1536"/>
            <a:chExt cx="5328" cy="3360"/>
          </a:xfrm>
        </p:grpSpPr>
        <p:sp>
          <p:nvSpPr>
            <p:cNvPr id="10299" name="Rectangle 35"/>
            <p:cNvSpPr>
              <a:spLocks noChangeArrowheads="1"/>
            </p:cNvSpPr>
            <p:nvPr/>
          </p:nvSpPr>
          <p:spPr bwMode="auto">
            <a:xfrm>
              <a:off x="672" y="1536"/>
              <a:ext cx="5328" cy="3360"/>
            </a:xfrm>
            <a:prstGeom prst="rect">
              <a:avLst/>
            </a:prstGeom>
            <a:gradFill rotWithShape="1">
              <a:gsLst>
                <a:gs pos="0">
                  <a:srgbClr val="006699">
                    <a:alpha val="95000"/>
                  </a:srgbClr>
                </a:gs>
                <a:gs pos="100000">
                  <a:srgbClr val="002F47"/>
                </a:gs>
              </a:gsLst>
              <a:lin ang="270000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grpSp>
          <p:nvGrpSpPr>
            <p:cNvPr id="10300" name="Group 36"/>
            <p:cNvGrpSpPr>
              <a:grpSpLocks/>
            </p:cNvGrpSpPr>
            <p:nvPr/>
          </p:nvGrpSpPr>
          <p:grpSpPr bwMode="auto">
            <a:xfrm>
              <a:off x="828" y="1690"/>
              <a:ext cx="1812" cy="326"/>
              <a:chOff x="240" y="1632"/>
              <a:chExt cx="3168" cy="300"/>
            </a:xfrm>
          </p:grpSpPr>
          <p:sp>
            <p:nvSpPr>
              <p:cNvPr id="557093" name="Rectangle 37"/>
              <p:cNvSpPr>
                <a:spLocks noChangeArrowheads="1"/>
              </p:cNvSpPr>
              <p:nvPr/>
            </p:nvSpPr>
            <p:spPr bwMode="auto">
              <a:xfrm>
                <a:off x="241" y="1632"/>
                <a:ext cx="3167" cy="300"/>
              </a:xfrm>
              <a:prstGeom prst="rect">
                <a:avLst/>
              </a:prstGeom>
              <a:gradFill rotWithShape="1">
                <a:gsLst>
                  <a:gs pos="0">
                    <a:srgbClr val="FFFFCC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>
                  <a:ea typeface="+mn-ea"/>
                </a:endParaRPr>
              </a:p>
            </p:txBody>
          </p:sp>
          <p:sp>
            <p:nvSpPr>
              <p:cNvPr id="10302" name="Rectangle 38"/>
              <p:cNvSpPr>
                <a:spLocks noChangeArrowheads="1"/>
              </p:cNvSpPr>
              <p:nvPr/>
            </p:nvSpPr>
            <p:spPr bwMode="auto">
              <a:xfrm>
                <a:off x="336" y="1635"/>
                <a:ext cx="2140" cy="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1" lang="zh-TW" altLang="en-US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  <a:sym typeface="Wingdings" pitchFamily="2" charset="2"/>
                  </a:rPr>
                  <a:t>報 表 解 讀</a:t>
                </a:r>
                <a:r>
                  <a:rPr kumimoji="1" lang="en-US" altLang="zh-TW" sz="2400">
                    <a:solidFill>
                      <a:srgbClr val="003366"/>
                    </a:solidFill>
                    <a:latin typeface="標楷體" pitchFamily="65" charset="-120"/>
                    <a:ea typeface="標楷體" pitchFamily="65" charset="-120"/>
                    <a:sym typeface="Wingdings" pitchFamily="2" charset="2"/>
                  </a:rPr>
                  <a:t>:</a:t>
                </a:r>
              </a:p>
            </p:txBody>
          </p:sp>
        </p:grpSp>
      </p:grpSp>
      <p:sp>
        <p:nvSpPr>
          <p:cNvPr id="10245" name="AutoShape 40"/>
          <p:cNvSpPr>
            <a:spLocks noChangeArrowheads="1"/>
          </p:cNvSpPr>
          <p:nvPr/>
        </p:nvSpPr>
        <p:spPr bwMode="auto">
          <a:xfrm>
            <a:off x="769938" y="1997075"/>
            <a:ext cx="8031162" cy="2270125"/>
          </a:xfrm>
          <a:prstGeom prst="roundRect">
            <a:avLst>
              <a:gd name="adj" fmla="val 740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46" name="Text Box 41"/>
          <p:cNvSpPr txBox="1">
            <a:spLocks noChangeArrowheads="1"/>
          </p:cNvSpPr>
          <p:nvPr/>
        </p:nvSpPr>
        <p:spPr bwMode="auto">
          <a:xfrm>
            <a:off x="993775" y="2071688"/>
            <a:ext cx="4759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表 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ANOVA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表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—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咖啡消費行為</a:t>
            </a:r>
            <a:r>
              <a:rPr lang="en-US" altLang="zh-TW" sz="2000">
                <a:latin typeface="Times New Roman" pitchFamily="18" charset="0"/>
                <a:ea typeface="標楷體" pitchFamily="65" charset="-120"/>
              </a:rPr>
              <a:t>vs</a:t>
            </a:r>
            <a:r>
              <a:rPr lang="zh-TW" altLang="en-US" sz="2000">
                <a:latin typeface="Times New Roman" pitchFamily="18" charset="0"/>
                <a:ea typeface="標楷體" pitchFamily="65" charset="-120"/>
              </a:rPr>
              <a:t>星座四象 </a:t>
            </a:r>
          </a:p>
        </p:txBody>
      </p:sp>
      <p:grpSp>
        <p:nvGrpSpPr>
          <p:cNvPr id="14" name="Group 44"/>
          <p:cNvGrpSpPr>
            <a:grpSpLocks/>
          </p:cNvGrpSpPr>
          <p:nvPr/>
        </p:nvGrpSpPr>
        <p:grpSpPr bwMode="auto">
          <a:xfrm>
            <a:off x="762000" y="4343400"/>
            <a:ext cx="8077200" cy="2286000"/>
            <a:chOff x="1056" y="2832"/>
            <a:chExt cx="4704" cy="1344"/>
          </a:xfrm>
        </p:grpSpPr>
        <p:sp>
          <p:nvSpPr>
            <p:cNvPr id="10297" name="AutoShape 45"/>
            <p:cNvSpPr>
              <a:spLocks noChangeArrowheads="1"/>
            </p:cNvSpPr>
            <p:nvPr/>
          </p:nvSpPr>
          <p:spPr bwMode="auto">
            <a:xfrm>
              <a:off x="1056" y="2832"/>
              <a:ext cx="4704" cy="1344"/>
            </a:xfrm>
            <a:prstGeom prst="roundRect">
              <a:avLst>
                <a:gd name="adj" fmla="val 5954"/>
              </a:avLst>
            </a:prstGeom>
            <a:gradFill rotWithShape="1">
              <a:gsLst>
                <a:gs pos="0">
                  <a:srgbClr val="336699">
                    <a:alpha val="95000"/>
                  </a:srgbClr>
                </a:gs>
                <a:gs pos="100000">
                  <a:srgbClr val="182F47"/>
                </a:gs>
              </a:gsLst>
              <a:path path="rect">
                <a:fillToRect r="100000" b="100000"/>
              </a:path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365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298" name="AutoShape 46"/>
            <p:cNvSpPr>
              <a:spLocks noChangeArrowheads="1"/>
            </p:cNvSpPr>
            <p:nvPr/>
          </p:nvSpPr>
          <p:spPr bwMode="auto">
            <a:xfrm>
              <a:off x="1128" y="2872"/>
              <a:ext cx="4536" cy="1208"/>
            </a:xfrm>
            <a:prstGeom prst="roundRect">
              <a:avLst>
                <a:gd name="adj" fmla="val 5954"/>
              </a:avLst>
            </a:prstGeom>
            <a:solidFill>
              <a:schemeClr val="bg1">
                <a:alpha val="14902"/>
              </a:schemeClr>
            </a:solidFill>
            <a:ln w="9525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sp>
        <p:nvSpPr>
          <p:cNvPr id="557103" name="Rectangle 47"/>
          <p:cNvSpPr>
            <a:spLocks noChangeArrowheads="1"/>
          </p:cNvSpPr>
          <p:nvPr/>
        </p:nvSpPr>
        <p:spPr bwMode="auto">
          <a:xfrm>
            <a:off x="990600" y="4495800"/>
            <a:ext cx="7696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kumimoji="1" lang="zh-TW" altLang="en-US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◎ </a:t>
            </a:r>
            <a:r>
              <a:rPr kumimoji="1" lang="en-US" altLang="zh-TW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ANOVA</a:t>
            </a:r>
            <a:r>
              <a:rPr kumimoji="1" lang="zh-TW" altLang="en-US" sz="24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報表解讀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由均值比較可知：四個星座對包裝咖啡偏好程度，由強至弱依序是土象、水象、風象、火象等。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由檢定</a:t>
            </a:r>
            <a:r>
              <a:rPr kumimoji="1" lang="en-US" altLang="zh-TW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p</a:t>
            </a:r>
            <a:r>
              <a:rPr kumimoji="1" lang="zh-TW" altLang="en-US" sz="2000">
                <a:solidFill>
                  <a:schemeClr val="bg1"/>
                </a:solidFill>
                <a:latin typeface="Times New Roman" pitchFamily="18" charset="0"/>
                <a:ea typeface="標楷體" pitchFamily="65" charset="-120"/>
              </a:rPr>
              <a:t>值可知：土象、風象、水象消費者的咖啡偏好程度普遍較高，火象消費者的偏好程度較低。</a:t>
            </a:r>
          </a:p>
        </p:txBody>
      </p:sp>
      <p:graphicFrame>
        <p:nvGraphicFramePr>
          <p:cNvPr id="557149" name="Group 93"/>
          <p:cNvGraphicFramePr>
            <a:graphicFrameLocks noGrp="1"/>
          </p:cNvGraphicFramePr>
          <p:nvPr/>
        </p:nvGraphicFramePr>
        <p:xfrm>
          <a:off x="1143000" y="2514600"/>
          <a:ext cx="7239000" cy="1668463"/>
        </p:xfrm>
        <a:graphic>
          <a:graphicData uri="http://schemas.openxmlformats.org/drawingml/2006/table">
            <a:tbl>
              <a:tblPr/>
              <a:tblGrid>
                <a:gridCol w="1206500"/>
                <a:gridCol w="1206500"/>
                <a:gridCol w="1155700"/>
                <a:gridCol w="1257300"/>
                <a:gridCol w="1206500"/>
                <a:gridCol w="1206500"/>
              </a:tblGrid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均值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土象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風象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水象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火象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土象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4.68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風象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4.33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0.37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水象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4.48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0.64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0.71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火象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3.82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0.04*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0.18*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0.12*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.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5" name="Group 98"/>
          <p:cNvGrpSpPr>
            <a:grpSpLocks/>
          </p:cNvGrpSpPr>
          <p:nvPr/>
        </p:nvGrpSpPr>
        <p:grpSpPr bwMode="auto">
          <a:xfrm>
            <a:off x="1219200" y="4267200"/>
            <a:ext cx="7924800" cy="1039813"/>
            <a:chOff x="432" y="4320"/>
            <a:chExt cx="4992" cy="498"/>
          </a:xfrm>
        </p:grpSpPr>
        <p:sp>
          <p:nvSpPr>
            <p:cNvPr id="10295" name="AutoShape 96"/>
            <p:cNvSpPr>
              <a:spLocks noChangeArrowheads="1"/>
            </p:cNvSpPr>
            <p:nvPr/>
          </p:nvSpPr>
          <p:spPr bwMode="auto">
            <a:xfrm>
              <a:off x="432" y="4320"/>
              <a:ext cx="4992" cy="48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C2900"/>
                </a:gs>
                <a:gs pos="100000">
                  <a:srgbClr val="5E1700"/>
                </a:gs>
              </a:gsLst>
              <a:lin ang="5400000" scaled="1"/>
            </a:gradFill>
            <a:ln w="9525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296" name="Rectangle 94"/>
            <p:cNvSpPr>
              <a:spLocks noChangeArrowheads="1"/>
            </p:cNvSpPr>
            <p:nvPr/>
          </p:nvSpPr>
          <p:spPr bwMode="auto">
            <a:xfrm>
              <a:off x="472" y="4336"/>
              <a:ext cx="4944" cy="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>
                <a:spcBef>
                  <a:spcPct val="20000"/>
                </a:spcBef>
                <a:buFont typeface="Wingdings" pitchFamily="2" charset="2"/>
                <a:buChar char="è"/>
              </a:pPr>
              <a:r>
                <a:rPr kumimoji="1" lang="zh-TW" altLang="en-US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行銷策略：</a:t>
              </a:r>
              <a:r>
                <a:rPr kumimoji="1" lang="zh-TW" altLang="en-US" sz="200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若鎖定土象星座為目標市場 ，放棄火象星座市場，則包	    裝咖啡的廣告內容應考慮土象星座顧客的生活型態或其	    他特質。</a:t>
              </a:r>
              <a:endParaRPr kumimoji="1" lang="en-US" altLang="zh-TW" sz="200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</p:grpSp>
      <p:sp>
        <p:nvSpPr>
          <p:cNvPr id="557155" name="AutoShape 99"/>
          <p:cNvSpPr>
            <a:spLocks noChangeArrowheads="1"/>
          </p:cNvSpPr>
          <p:nvPr/>
        </p:nvSpPr>
        <p:spPr bwMode="auto">
          <a:xfrm>
            <a:off x="3556000" y="3835400"/>
            <a:ext cx="3606800" cy="3556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7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7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7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57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7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7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7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7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7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7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7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7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7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1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-685800"/>
            <a:ext cx="8915400" cy="838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66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自訂設計">
  <a:themeElements>
    <a:clrScheme name="1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1323</Words>
  <Application>Microsoft Office PowerPoint</Application>
  <PresentationFormat>如螢幕大小 (4:3)</PresentationFormat>
  <Paragraphs>220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12" baseType="lpstr">
      <vt:lpstr>1_自訂設計</vt:lpstr>
      <vt:lpstr>自訂設計</vt:lpstr>
      <vt:lpstr>PowerPoint 簡報</vt:lpstr>
      <vt:lpstr>Hypothesis Testing For Differences Between Means</vt:lpstr>
      <vt:lpstr>兩個獨立樣本－SPSS步驟(1)</vt:lpstr>
      <vt:lpstr>兩個獨立樣本－SPSS步驟(1)</vt:lpstr>
      <vt:lpstr>兩個獨立樣本－報表解讀</vt:lpstr>
      <vt:lpstr>兩個獨立樣本－SPSS步驟</vt:lpstr>
      <vt:lpstr>兩個獨立樣本－SPSS步驟</vt:lpstr>
      <vt:lpstr>兩個獨立樣本－成偶檢定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Research</dc:title>
  <dc:creator>Nambiars</dc:creator>
  <cp:lastModifiedBy>TIMSUser</cp:lastModifiedBy>
  <cp:revision>179</cp:revision>
  <dcterms:created xsi:type="dcterms:W3CDTF">2003-04-07T19:52:36Z</dcterms:created>
  <dcterms:modified xsi:type="dcterms:W3CDTF">2014-11-17T05:13:07Z</dcterms:modified>
</cp:coreProperties>
</file>