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3" r:id="rId4"/>
    <p:sldId id="262" r:id="rId5"/>
    <p:sldId id="265" r:id="rId6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 snapToObjects="1"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GB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968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7097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6433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5943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3013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762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8740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859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8926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531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GB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3213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GB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GB"/>
              <a:t>按一下以編輯母片文字樣式</a:t>
            </a:r>
          </a:p>
          <a:p>
            <a:pPr lvl="1"/>
            <a:r>
              <a:rPr kumimoji="1" lang="zh-TW" altLang="en-GB"/>
              <a:t>第二層</a:t>
            </a:r>
          </a:p>
          <a:p>
            <a:pPr lvl="2"/>
            <a:r>
              <a:rPr kumimoji="1" lang="zh-TW" altLang="en-GB"/>
              <a:t>第三層</a:t>
            </a:r>
          </a:p>
          <a:p>
            <a:pPr lvl="3"/>
            <a:r>
              <a:rPr kumimoji="1" lang="zh-TW" altLang="en-GB"/>
              <a:t>第四層</a:t>
            </a:r>
          </a:p>
          <a:p>
            <a:pPr lvl="4"/>
            <a:r>
              <a:rPr kumimoji="1" lang="zh-TW" altLang="en-GB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C743-7898-8945-9B3B-3A4CF8F94080}" type="datetimeFigureOut">
              <a:rPr kumimoji="1" lang="zh-TW" altLang="en-US" smtClean="0"/>
              <a:t>2021/11/30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4454D-72E0-B04B-8162-62887A70831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5398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GB" altLang="zh-TW" dirty="0"/>
              <a:t>Percy Shelley Q 2021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3528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kumimoji="0" lang="en-US" altLang="zh-TW">
                <a:latin typeface="Tw Cen MT" charset="0"/>
                <a:ea typeface="微軟正黑體" charset="0"/>
              </a:rPr>
              <a:t>Shelley Q1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kumimoji="0" lang="en-US" altLang="zh-TW" sz="2800" dirty="0">
                <a:latin typeface="Times Roman"/>
                <a:ea typeface="微軟正黑體" charset="0"/>
                <a:cs typeface="Times Roman"/>
              </a:rPr>
              <a:t>1. Explain the theme of </a:t>
            </a:r>
            <a:r>
              <a:rPr kumimoji="0" lang="en-US" altLang="zh-TW" sz="2800" dirty="0">
                <a:solidFill>
                  <a:srgbClr val="800000"/>
                </a:solidFill>
                <a:latin typeface="Times Roman"/>
                <a:ea typeface="微軟正黑體" charset="0"/>
                <a:cs typeface="Times Roman"/>
              </a:rPr>
              <a:t>ruin</a:t>
            </a:r>
            <a:r>
              <a:rPr kumimoji="0" lang="en-US" altLang="zh-TW" sz="2800" dirty="0">
                <a:latin typeface="Times Roman"/>
                <a:ea typeface="微軟正黑體" charset="0"/>
                <a:cs typeface="Times Roman"/>
              </a:rPr>
              <a:t> in “</a:t>
            </a:r>
            <a:r>
              <a:rPr kumimoji="0" lang="en-US" altLang="zh-TW" sz="2800" dirty="0" err="1">
                <a:latin typeface="Times Roman"/>
                <a:ea typeface="微軟正黑體" charset="0"/>
                <a:cs typeface="Times Roman"/>
              </a:rPr>
              <a:t>Ozymandias</a:t>
            </a:r>
            <a:r>
              <a:rPr kumimoji="0" lang="en-US" altLang="zh-TW" sz="2800" dirty="0">
                <a:latin typeface="Times Roman"/>
                <a:ea typeface="微軟正黑體" charset="0"/>
                <a:cs typeface="Times Roman"/>
              </a:rPr>
              <a:t>” and the “Ode to the West Wind.” You may also want to discuss the them in connection Byron’s “Manfred” (3.4.1-41), or any Chinese poems on ruin (</a:t>
            </a:r>
            <a:r>
              <a:rPr kumimoji="0" lang="zh-TW" altLang="en-US" sz="2800" dirty="0">
                <a:latin typeface="Times Roman"/>
                <a:ea typeface="微軟正黑體" charset="0"/>
                <a:cs typeface="Times Roman"/>
              </a:rPr>
              <a:t>廢墟</a:t>
            </a:r>
            <a:r>
              <a:rPr kumimoji="0" lang="en-US" altLang="zh-TW" sz="2800" dirty="0">
                <a:latin typeface="Times Roman"/>
                <a:ea typeface="微軟正黑體" charset="0"/>
                <a:cs typeface="Times Roman"/>
              </a:rPr>
              <a:t>). </a:t>
            </a:r>
          </a:p>
          <a:p>
            <a:pPr eaLnBrk="1" hangingPunct="1">
              <a:lnSpc>
                <a:spcPct val="70000"/>
              </a:lnSpc>
            </a:pPr>
            <a:endParaRPr kumimoji="0" lang="en-US" altLang="zh-TW" sz="2800" dirty="0">
              <a:latin typeface="Times Roman"/>
              <a:ea typeface="微軟正黑體" charset="0"/>
              <a:cs typeface="Times Roman"/>
            </a:endParaRPr>
          </a:p>
          <a:p>
            <a:pPr eaLnBrk="1" hangingPunct="1">
              <a:lnSpc>
                <a:spcPct val="70000"/>
              </a:lnSpc>
            </a:pPr>
            <a:r>
              <a:rPr kumimoji="0" lang="zh-TW" altLang="en-US" sz="2800" dirty="0">
                <a:latin typeface="Times Roman"/>
                <a:ea typeface="微軟正黑體" charset="0"/>
                <a:cs typeface="Times Roman"/>
              </a:rPr>
              <a:t> </a:t>
            </a:r>
            <a:r>
              <a:rPr kumimoji="0" lang="en-US" altLang="zh-TW" sz="2800" dirty="0">
                <a:latin typeface="Times Roman"/>
                <a:ea typeface="微軟正黑體" charset="0"/>
                <a:cs typeface="Times Roman"/>
              </a:rPr>
              <a:t>2. Explain the appeals of </a:t>
            </a:r>
            <a:r>
              <a:rPr kumimoji="0" lang="en-US" altLang="zh-TW" sz="2800" dirty="0">
                <a:solidFill>
                  <a:srgbClr val="800000"/>
                </a:solidFill>
                <a:latin typeface="Times Roman"/>
                <a:ea typeface="微軟正黑體" charset="0"/>
                <a:cs typeface="Times Roman"/>
              </a:rPr>
              <a:t>Prometheus</a:t>
            </a:r>
            <a:r>
              <a:rPr kumimoji="0" lang="en-US" altLang="zh-TW" sz="2800" dirty="0">
                <a:latin typeface="Times Roman"/>
                <a:ea typeface="微軟正黑體" charset="0"/>
                <a:cs typeface="Times Roman"/>
              </a:rPr>
              <a:t> in the Romantic period (such as Byron, the Shelley’s,  Beethoven, etc.). Do you still find this figure relevant in our time? Why and why not?</a:t>
            </a:r>
          </a:p>
          <a:p>
            <a:pPr eaLnBrk="1" hangingPunct="1">
              <a:lnSpc>
                <a:spcPct val="70000"/>
              </a:lnSpc>
            </a:pPr>
            <a:endParaRPr kumimoji="0" lang="en-US" altLang="zh-TW" sz="2800" dirty="0">
              <a:latin typeface="Times Roman"/>
              <a:ea typeface="微軟正黑體" charset="0"/>
              <a:cs typeface="Times Roman"/>
            </a:endParaRPr>
          </a:p>
          <a:p>
            <a:pPr eaLnBrk="1" hangingPunct="1">
              <a:lnSpc>
                <a:spcPct val="70000"/>
              </a:lnSpc>
            </a:pPr>
            <a:endParaRPr kumimoji="0" lang="en-US" altLang="zh-TW" sz="2700" dirty="0">
              <a:latin typeface="Times Roman"/>
              <a:ea typeface="微軟正黑體" charset="0"/>
              <a:cs typeface="Times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498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Shelley Q2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zh-TW" dirty="0">
                <a:latin typeface="Times Roman"/>
                <a:ea typeface="微軟正黑體" charset="0"/>
                <a:cs typeface="Times Roman"/>
              </a:rPr>
              <a:t>3. In which ways can we read </a:t>
            </a:r>
            <a:r>
              <a:rPr lang="en-US" altLang="zh-TW" i="1" dirty="0">
                <a:latin typeface="Times Roman"/>
                <a:ea typeface="微軟正黑體" charset="0"/>
                <a:cs typeface="Times Roman"/>
              </a:rPr>
              <a:t>Prometheus Unbound </a:t>
            </a:r>
            <a:r>
              <a:rPr lang="en-US" altLang="zh-TW" dirty="0">
                <a:latin typeface="Times Roman"/>
                <a:ea typeface="微軟正黑體" charset="0"/>
                <a:cs typeface="Times Roman"/>
              </a:rPr>
              <a:t>as a response to </a:t>
            </a:r>
            <a:r>
              <a:rPr lang="en-US" altLang="zh-TW" i="1" dirty="0">
                <a:latin typeface="Times Roman"/>
                <a:ea typeface="微軟正黑體" charset="0"/>
                <a:cs typeface="Times Roman"/>
              </a:rPr>
              <a:t>Manfred</a:t>
            </a:r>
            <a:r>
              <a:rPr lang="en-US" altLang="zh-TW" dirty="0">
                <a:latin typeface="Times Roman"/>
                <a:ea typeface="微軟正黑體" charset="0"/>
                <a:cs typeface="Times Roman"/>
              </a:rPr>
              <a:t>?</a:t>
            </a:r>
          </a:p>
          <a:p>
            <a:pPr>
              <a:lnSpc>
                <a:spcPct val="70000"/>
              </a:lnSpc>
            </a:pPr>
            <a:endParaRPr lang="en-US" altLang="zh-TW" dirty="0">
              <a:latin typeface="Times Roman"/>
              <a:ea typeface="微軟正黑體" charset="0"/>
              <a:cs typeface="Times Roman"/>
            </a:endParaRPr>
          </a:p>
          <a:p>
            <a:pPr>
              <a:lnSpc>
                <a:spcPct val="70000"/>
              </a:lnSpc>
            </a:pPr>
            <a:r>
              <a:rPr lang="en-US" altLang="zh-TW" dirty="0">
                <a:latin typeface="Times Roman"/>
                <a:ea typeface="微軟正黑體" charset="0"/>
                <a:cs typeface="Times Roman"/>
              </a:rPr>
              <a:t>4. Compare Shelley’s “England in 1819” and Blake’s “London” in terms of their </a:t>
            </a:r>
            <a:r>
              <a:rPr lang="en-US" altLang="zh-TW" dirty="0">
                <a:solidFill>
                  <a:srgbClr val="800000"/>
                </a:solidFill>
                <a:latin typeface="Times Roman"/>
                <a:ea typeface="微軟正黑體" charset="0"/>
                <a:cs typeface="Times Roman"/>
              </a:rPr>
              <a:t>social and political critique</a:t>
            </a:r>
            <a:r>
              <a:rPr lang="en-US" altLang="zh-TW" dirty="0">
                <a:latin typeface="Times Roman"/>
                <a:ea typeface="微軟正黑體" charset="0"/>
                <a:cs typeface="Times Roman"/>
              </a:rPr>
              <a:t> (such as diagnosis and proposal), and if you can, aesthetic ideas.  (extension: “Prometheus Unbound” 1. 619-31, 2.4.32-109; W. B. Yeats’s “The Second Coming”)</a:t>
            </a:r>
          </a:p>
          <a:p>
            <a:endParaRPr lang="zh-TW" altLang="en-US" dirty="0">
              <a:latin typeface="Times Roman"/>
              <a:cs typeface="Times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111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kumimoji="0" lang="en-US" altLang="zh-TW" dirty="0">
                <a:latin typeface="Tw Cen MT" charset="0"/>
                <a:ea typeface="微軟正黑體" charset="0"/>
              </a:rPr>
              <a:t>Shelley Q3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kumimoji="0" lang="en-US" altLang="zh-TW" sz="2400" dirty="0">
                <a:latin typeface="Times Roman"/>
                <a:ea typeface="微軟正黑體" charset="0"/>
                <a:cs typeface="Times Roman"/>
              </a:rPr>
              <a:t>5. Interpret the </a:t>
            </a:r>
            <a:r>
              <a:rPr lang="en-US" altLang="zh-TW" sz="2400" dirty="0">
                <a:latin typeface="Times Roman"/>
                <a:ea typeface="微軟正黑體" charset="0"/>
                <a:cs typeface="Times Roman"/>
              </a:rPr>
              <a:t>final</a:t>
            </a:r>
            <a:r>
              <a:rPr kumimoji="0" lang="en-US" altLang="zh-TW" sz="2400" dirty="0">
                <a:latin typeface="Times Roman"/>
                <a:ea typeface="微軟正黑體" charset="0"/>
                <a:cs typeface="Times Roman"/>
              </a:rPr>
              <a:t> couplet of the “Ode to the West Wind,” (from the perspective of </a:t>
            </a:r>
            <a:r>
              <a:rPr kumimoji="0" lang="en-US" altLang="zh-TW" sz="2400" dirty="0">
                <a:solidFill>
                  <a:srgbClr val="3366FF"/>
                </a:solidFill>
                <a:latin typeface="Times Roman"/>
                <a:ea typeface="微軟正黑體" charset="0"/>
                <a:cs typeface="Times Roman"/>
              </a:rPr>
              <a:t>skeptical idealism</a:t>
            </a:r>
            <a:r>
              <a:rPr kumimoji="0" lang="en-US" altLang="zh-TW" sz="2400" dirty="0">
                <a:latin typeface="Times Roman"/>
                <a:ea typeface="微軟正黑體" charset="0"/>
                <a:cs typeface="Times Roman"/>
              </a:rPr>
              <a:t>.)</a:t>
            </a:r>
          </a:p>
          <a:p>
            <a:pPr eaLnBrk="1" hangingPunct="1"/>
            <a:r>
              <a:rPr kumimoji="0" lang="en-US" altLang="zh-TW" sz="2400" dirty="0">
                <a:latin typeface="Times Roman"/>
                <a:ea typeface="微軟正黑體" charset="0"/>
                <a:cs typeface="Times Roman"/>
              </a:rPr>
              <a:t>6. Compare Shelley’s “To a Sky-Lark” and Keats’s “Ode to a Nightingale.” </a:t>
            </a:r>
          </a:p>
          <a:p>
            <a:pPr lvl="1"/>
            <a:r>
              <a:rPr lang="en-US" altLang="zh-TW" sz="2000" dirty="0">
                <a:latin typeface="Times Roman"/>
                <a:ea typeface="微軟正黑體" charset="0"/>
                <a:cs typeface="Times Roman"/>
              </a:rPr>
              <a:t>Birdsongs, BBC Radio 3 https://www.bbc.co.uk/programmes/m000j3hy</a:t>
            </a:r>
            <a:endParaRPr kumimoji="0" lang="en-US" altLang="zh-TW" sz="2000" dirty="0">
              <a:latin typeface="Times Roman"/>
              <a:ea typeface="微軟正黑體" charset="0"/>
              <a:cs typeface="Times Roman"/>
            </a:endParaRPr>
          </a:p>
          <a:p>
            <a:pPr eaLnBrk="1" hangingPunct="1"/>
            <a:endParaRPr kumimoji="0" lang="en-US" altLang="zh-TW" dirty="0">
              <a:latin typeface="Tw Cen MT" charset="0"/>
              <a:ea typeface="微軟正黑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9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Shelley Q4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latin typeface="Times Roman"/>
                <a:ea typeface="Arial Unicode MS" panose="020B0604020202020204" pitchFamily="34" charset="-120"/>
                <a:cs typeface="Times Roman"/>
              </a:rPr>
              <a:t>7.	Explain the setting of Shelley’s “Prometheus Unbound.” </a:t>
            </a:r>
          </a:p>
          <a:p>
            <a:pPr marL="0" indent="0">
              <a:buNone/>
            </a:pPr>
            <a:r>
              <a:rPr lang="en-GB" altLang="zh-TW" sz="1800" dirty="0">
                <a:latin typeface="Times Roman"/>
                <a:ea typeface="Arial Unicode MS" panose="020B0604020202020204" pitchFamily="34" charset="-120"/>
                <a:cs typeface="Times Roman"/>
              </a:rPr>
              <a:t>	On the Caucasus: “Tales from the Caspian Sea” BBC Radio 3</a:t>
            </a:r>
          </a:p>
          <a:p>
            <a:pPr marL="0" indent="0">
              <a:buNone/>
            </a:pPr>
            <a:r>
              <a:rPr lang="en-GB" altLang="zh-TW" sz="1800" dirty="0">
                <a:latin typeface="Times Roman"/>
                <a:ea typeface="Arial Unicode MS" panose="020B0604020202020204" pitchFamily="34" charset="-120"/>
                <a:cs typeface="Times Roman"/>
              </a:rPr>
              <a:t>	https://www.bbc.co.uk/programmes/m0001crb</a:t>
            </a:r>
            <a:endParaRPr lang="zh-TW" altLang="en-US" sz="1800" dirty="0">
              <a:latin typeface="Times Roman"/>
              <a:ea typeface="Arial Unicode MS" panose="020B0604020202020204" pitchFamily="34" charset="-120"/>
              <a:cs typeface="Times Roman"/>
            </a:endParaRPr>
          </a:p>
          <a:p>
            <a:pPr lvl="1"/>
            <a:endParaRPr lang="en-US" altLang="zh-TW" dirty="0">
              <a:latin typeface="Times Roman"/>
              <a:cs typeface="Times Roman"/>
            </a:endParaRPr>
          </a:p>
          <a:p>
            <a:r>
              <a:rPr lang="en-US" altLang="zh-TW" dirty="0">
                <a:latin typeface="Times Roman"/>
                <a:ea typeface="微軟正黑體" charset="0"/>
                <a:cs typeface="Times Roman"/>
              </a:rPr>
              <a:t>8. Compare the idea of the poet as in Wordsworth’s “Preface” to </a:t>
            </a:r>
            <a:r>
              <a:rPr lang="en-US" altLang="zh-TW" i="1" dirty="0">
                <a:latin typeface="Times Roman"/>
                <a:ea typeface="微軟正黑體" charset="0"/>
                <a:cs typeface="Times Roman"/>
              </a:rPr>
              <a:t>The Lyrical Ballads </a:t>
            </a:r>
            <a:r>
              <a:rPr lang="en-US" altLang="zh-TW" dirty="0">
                <a:latin typeface="Times Roman"/>
                <a:ea typeface="微軟正黑體" charset="0"/>
                <a:cs typeface="Times Roman"/>
              </a:rPr>
              <a:t>and in Shelley’s “A </a:t>
            </a:r>
            <a:r>
              <a:rPr lang="en-US" altLang="zh-TW" dirty="0" err="1">
                <a:latin typeface="Times Roman"/>
                <a:ea typeface="微軟正黑體" charset="0"/>
                <a:cs typeface="Times Roman"/>
              </a:rPr>
              <a:t>Defence</a:t>
            </a:r>
            <a:r>
              <a:rPr lang="en-US" altLang="zh-TW" dirty="0">
                <a:latin typeface="Times Roman"/>
                <a:ea typeface="微軟正黑體" charset="0"/>
                <a:cs typeface="Times Roman"/>
              </a:rPr>
              <a:t> of Poetry” (such as “Poets are the unacknowledged legislators of the World” p. 883) and “To a Skylark.”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3409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323</Words>
  <Application>Microsoft Macintosh PowerPoint</Application>
  <PresentationFormat>如螢幕大小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Roman</vt:lpstr>
      <vt:lpstr>Tw Cen MT</vt:lpstr>
      <vt:lpstr>Office 佈景主題</vt:lpstr>
      <vt:lpstr>Percy Shelley Q 2021</vt:lpstr>
      <vt:lpstr>Shelley Q1</vt:lpstr>
      <vt:lpstr>Shelley Q2</vt:lpstr>
      <vt:lpstr>Shelley Q3</vt:lpstr>
      <vt:lpstr>Shelley Q4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Percy Shelley Q 2019</dc:title>
  <dc:creator>Ya-feng Wu</dc:creator>
  <cp:lastModifiedBy>Microsoft Office User</cp:lastModifiedBy>
  <cp:revision>15</cp:revision>
  <dcterms:created xsi:type="dcterms:W3CDTF">2019-04-30T03:17:00Z</dcterms:created>
  <dcterms:modified xsi:type="dcterms:W3CDTF">2021-11-30T14:00:53Z</dcterms:modified>
</cp:coreProperties>
</file>