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0"/>
  </p:normalViewPr>
  <p:slideViewPr>
    <p:cSldViewPr>
      <p:cViewPr varScale="1">
        <p:scale>
          <a:sx n="92" d="100"/>
          <a:sy n="92" d="100"/>
        </p:scale>
        <p:origin x="16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GB"/>
              <a:t>按一下以編輯母片標題樣式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zh-TW" altLang="en-GB"/>
              <a:t>按一下以編輯母片文字樣式</a:t>
            </a:r>
          </a:p>
          <a:p>
            <a:pPr lvl="1"/>
            <a:r>
              <a:rPr lang="zh-TW" altLang="en-GB"/>
              <a:t>第二層</a:t>
            </a:r>
          </a:p>
          <a:p>
            <a:pPr lvl="2"/>
            <a:r>
              <a:rPr lang="zh-TW" altLang="en-GB"/>
              <a:t>第三層</a:t>
            </a:r>
          </a:p>
          <a:p>
            <a:pPr lvl="3"/>
            <a:r>
              <a:rPr lang="zh-TW" altLang="en-GB"/>
              <a:t>第四層</a:t>
            </a:r>
          </a:p>
          <a:p>
            <a:pPr lvl="4"/>
            <a:r>
              <a:rPr lang="zh-TW" altLang="en-GB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7787208" cy="564672"/>
          </a:xfrm>
        </p:spPr>
        <p:txBody>
          <a:bodyPr>
            <a:normAutofit fontScale="90000"/>
          </a:bodyPr>
          <a:lstStyle/>
          <a:p>
            <a:r>
              <a:rPr lang="en-US" altLang="zh-TW" dirty="0" err="1"/>
              <a:t>Lamb_Q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70396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zh-TW" sz="2800" dirty="0"/>
              <a:t>Use the set of contrast in Lamb’s “Old China”  as an framework to interpret the attractions of this essay.</a:t>
            </a:r>
          </a:p>
          <a:p>
            <a:pPr marL="88011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zh-TW" dirty="0"/>
              <a:t>Old vs. New / Age vs. Youth</a:t>
            </a:r>
          </a:p>
          <a:p>
            <a:pPr marL="88011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zh-TW" dirty="0"/>
              <a:t>East vs. West</a:t>
            </a:r>
          </a:p>
          <a:p>
            <a:pPr marL="88011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zh-TW" dirty="0"/>
              <a:t>The masculine vs. the Feminine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altLang="zh-TW" dirty="0"/>
              <a:t>	(Note: this is not a symmetrical set)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altLang="zh-TW" sz="2800" dirty="0"/>
              <a:t>Compare Bridget’s idea of “cheap luxury” (pp. 548, 550) with what we call “little happiness” </a:t>
            </a:r>
            <a:r>
              <a:rPr lang="zh-TW" altLang="en-US" sz="2800" dirty="0"/>
              <a:t>（小確幸</a:t>
            </a:r>
            <a:r>
              <a:rPr lang="en-US" altLang="zh-TW" sz="2800" dirty="0"/>
              <a:t>) and their significances in our age of stagflation and </a:t>
            </a:r>
            <a:r>
              <a:rPr lang="en-US" altLang="zh-TW" sz="2800" dirty="0" err="1"/>
              <a:t>skimpflation</a:t>
            </a:r>
            <a:r>
              <a:rPr lang="en-US" altLang="zh-TW" sz="2800" dirty="0"/>
              <a:t>.  </a:t>
            </a:r>
            <a:endParaRPr lang="en-GB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25688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zh-TW" dirty="0" err="1"/>
              <a:t>Lamb_Q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en-US" altLang="zh-TW" dirty="0"/>
              <a:t>3. My former students once expressed their anger at Lamb’s description of the picture on the porcelain as “lawless” “grotesque” “before perspective” and his disowned “repugnance.” Do you agree with them? </a:t>
            </a:r>
          </a:p>
          <a:p>
            <a:pPr marL="0" indent="0">
              <a:buNone/>
            </a:pPr>
            <a:r>
              <a:rPr kumimoji="1" lang="en-US" altLang="zh-TW" dirty="0"/>
              <a:t>4. How do you interpret the final image of “Old China”: “pretty insipid half </a:t>
            </a:r>
            <a:r>
              <a:rPr kumimoji="1" lang="en-US" altLang="zh-TW" dirty="0" err="1"/>
              <a:t>Madonnaish</a:t>
            </a:r>
            <a:r>
              <a:rPr kumimoji="1" lang="en-US" altLang="zh-TW" dirty="0"/>
              <a:t> chit of a lady”? </a:t>
            </a:r>
          </a:p>
          <a:p>
            <a:pPr marL="0" indent="0">
              <a:buNone/>
            </a:pPr>
            <a:r>
              <a:rPr kumimoji="1" lang="en-US" altLang="zh-TW" dirty="0"/>
              <a:t>5. Please identify some parallels between Lamb’s essay with Coleridge’s “</a:t>
            </a:r>
            <a:r>
              <a:rPr kumimoji="1" lang="en-US" altLang="zh-TW" dirty="0" err="1"/>
              <a:t>Kubla</a:t>
            </a:r>
            <a:r>
              <a:rPr kumimoji="1" lang="en-US" altLang="zh-TW" dirty="0"/>
              <a:t> Khan” and Wordsworth’s ”Tintern Abbey” and explain how Lamb uses them for his own purpose.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endParaRPr lang="zh-TW" altLang="en-US" sz="2400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26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194</Words>
  <Application>Microsoft Macintosh PowerPoint</Application>
  <PresentationFormat>如螢幕大小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佈景主題</vt:lpstr>
      <vt:lpstr>Lamb_Q</vt:lpstr>
      <vt:lpstr>Lamb_Q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Lamb_Q_2020</dc:title>
  <dc:creator>Ya-feng Wu</dc:creator>
  <cp:lastModifiedBy>Microsoft Office User</cp:lastModifiedBy>
  <cp:revision>3</cp:revision>
  <dcterms:created xsi:type="dcterms:W3CDTF">2020-11-03T09:06:48Z</dcterms:created>
  <dcterms:modified xsi:type="dcterms:W3CDTF">2021-11-10T00:17:50Z</dcterms:modified>
</cp:coreProperties>
</file>