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3" r:id="rId6"/>
  </p:sldIdLst>
  <p:sldSz cx="9144000" cy="6858000" type="screen4x3"/>
  <p:notesSz cx="6858000" cy="9144000"/>
  <p:defaultTextStyle>
    <a:defPPr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6"/>
  </p:normalViewPr>
  <p:slideViewPr>
    <p:cSldViewPr snapToGrid="0" snapToObjects="1"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1151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7372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564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8237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620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4169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2479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8982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4432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33465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8642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8D7E9-C29D-2A45-8EF1-A97DDE6C741E}" type="datetimeFigureOut">
              <a:rPr kumimoji="1" lang="zh-TW" altLang="en-US" smtClean="0"/>
              <a:t>2021/10/19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C44C4-71C2-AB4C-A7C8-A82130F8A53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9325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6LUAaaPqRc" TargetMode="External"/><Relationship Id="rId2" Type="http://schemas.openxmlformats.org/officeDocument/2006/relationships/hyperlink" Target="https://www.youtube.com/watch?v=9WRA_dAmUN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yIWBO_7ni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TW" dirty="0"/>
              <a:t>Blake Q _2021</a:t>
            </a:r>
            <a:endParaRPr kumimoji="1" lang="zh-TW" altLang="en-US" dirty="0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3309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kumimoji="0" lang="en-US" altLang="zh-TW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新細明體" charset="0"/>
                <a:cs typeface="新細明體" charset="0"/>
              </a:rPr>
              <a:t>Blake questions 1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indent="-207963" eaLnBrk="1" hangingPunct="1">
              <a:spcBef>
                <a:spcPct val="0"/>
              </a:spcBef>
            </a:pPr>
            <a:r>
              <a:rPr kumimoji="0" lang="en-US" altLang="zh-TW" sz="2800" dirty="0">
                <a:latin typeface="Times" charset="0"/>
                <a:ea typeface="新細明體" charset="0"/>
                <a:cs typeface="新細明體" charset="0"/>
              </a:rPr>
              <a:t>1. </a:t>
            </a:r>
            <a:r>
              <a:rPr lang="en-GB" altLang="zh-TW" sz="2800" dirty="0">
                <a:latin typeface="Times" charset="0"/>
                <a:ea typeface="微軟正黑體" charset="0"/>
                <a:cs typeface="新細明體" charset="0"/>
              </a:rPr>
              <a:t>How </a:t>
            </a:r>
            <a:r>
              <a:rPr kumimoji="0" lang="en-GB" altLang="zh-TW" sz="2800" dirty="0">
                <a:latin typeface="Times" charset="0"/>
                <a:ea typeface="微軟正黑體" charset="0"/>
              </a:rPr>
              <a:t>does our digital technology enhance or impede our appreciation of Blake’s composite art and book-making? </a:t>
            </a:r>
          </a:p>
          <a:p>
            <a:pPr indent="-207963">
              <a:spcBef>
                <a:spcPct val="0"/>
              </a:spcBef>
            </a:pPr>
            <a:r>
              <a:rPr lang="en-US" altLang="zh-TW" sz="2800" dirty="0">
                <a:latin typeface="Times" charset="0"/>
                <a:ea typeface="微軟正黑體" charset="0"/>
              </a:rPr>
              <a:t>2. Explain your feeling at the end of </a:t>
            </a:r>
            <a:r>
              <a:rPr lang="en-US" altLang="zh-TW" sz="2800" dirty="0">
                <a:solidFill>
                  <a:srgbClr val="2E2224"/>
                </a:solidFill>
                <a:latin typeface="Times" charset="0"/>
                <a:ea typeface="微軟正黑體" charset="0"/>
              </a:rPr>
              <a:t>“The Little Black Boy.”</a:t>
            </a:r>
          </a:p>
          <a:p>
            <a:pPr indent="-207963" eaLnBrk="1" hangingPunct="1">
              <a:spcBef>
                <a:spcPct val="0"/>
              </a:spcBef>
            </a:pPr>
            <a:endParaRPr kumimoji="0" lang="en-US" altLang="zh-TW" sz="2800" dirty="0">
              <a:latin typeface="Times" charset="0"/>
              <a:ea typeface="微軟正黑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56289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TW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新細明體" charset="0"/>
                <a:cs typeface="新細明體" charset="0"/>
              </a:rPr>
              <a:t>Blake Questions 2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07963">
              <a:spcBef>
                <a:spcPct val="0"/>
              </a:spcBef>
            </a:pPr>
            <a:r>
              <a:rPr kumimoji="0" lang="en-US" altLang="zh-TW" dirty="0">
                <a:latin typeface="Times" charset="0"/>
                <a:ea typeface="微軟正黑體" charset="0"/>
              </a:rPr>
              <a:t>3. </a:t>
            </a:r>
            <a:r>
              <a:rPr lang="en-US" altLang="zh-TW" dirty="0">
                <a:latin typeface="Times" charset="0"/>
                <a:ea typeface="微軟正黑體" charset="0"/>
              </a:rPr>
              <a:t>Comment on</a:t>
            </a:r>
            <a:r>
              <a:rPr kumimoji="0" lang="en-US" altLang="zh-TW" dirty="0">
                <a:latin typeface="Times" charset="0"/>
                <a:ea typeface="微軟正黑體" charset="0"/>
              </a:rPr>
              <a:t> the Angel’s teaching in the first </a:t>
            </a:r>
            <a:r>
              <a:rPr kumimoji="0" lang="en-US" altLang="zh-TW" dirty="0">
                <a:solidFill>
                  <a:srgbClr val="2E2224"/>
                </a:solidFill>
                <a:latin typeface="Times" charset="0"/>
                <a:ea typeface="微軟正黑體" charset="0"/>
              </a:rPr>
              <a:t>“The Chimney Sweeper.”</a:t>
            </a:r>
          </a:p>
          <a:p>
            <a:pPr indent="-207963">
              <a:spcBef>
                <a:spcPct val="0"/>
              </a:spcBef>
            </a:pPr>
            <a:r>
              <a:rPr lang="en-US" altLang="zh-TW" dirty="0">
                <a:solidFill>
                  <a:srgbClr val="2E2224"/>
                </a:solidFill>
                <a:latin typeface="Times" charset="0"/>
                <a:ea typeface="微軟正黑體" charset="0"/>
              </a:rPr>
              <a:t>4. How is Blake’s “infernal” printing (p. 164)  crucial to </a:t>
            </a:r>
            <a:r>
              <a:rPr lang="en-US" altLang="zh-TW" i="1" dirty="0">
                <a:solidFill>
                  <a:srgbClr val="2E2224"/>
                </a:solidFill>
                <a:latin typeface="Times" charset="0"/>
                <a:ea typeface="微軟正黑體" charset="0"/>
              </a:rPr>
              <a:t>The Marriage of Heaven and Hell</a:t>
            </a:r>
            <a:r>
              <a:rPr lang="en-US" altLang="zh-TW" dirty="0">
                <a:solidFill>
                  <a:srgbClr val="2E2224"/>
                </a:solidFill>
                <a:latin typeface="Times" charset="0"/>
                <a:ea typeface="微軟正黑體" charset="0"/>
              </a:rPr>
              <a:t>? Please support your argument with specific examples from the poem. </a:t>
            </a:r>
            <a:endParaRPr kumimoji="0" lang="en-US" altLang="zh-TW" dirty="0">
              <a:solidFill>
                <a:srgbClr val="2E2224"/>
              </a:solidFill>
              <a:latin typeface="Times" charset="0"/>
              <a:ea typeface="微軟正黑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51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kumimoji="0" lang="en-US" altLang="zh-TW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新細明體" charset="0"/>
                <a:cs typeface="新細明體" charset="0"/>
              </a:rPr>
              <a:t>Blake supplements 1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kumimoji="0" lang="en-US" altLang="zh-TW" sz="2800" dirty="0">
                <a:solidFill>
                  <a:srgbClr val="2E2224"/>
                </a:solidFill>
                <a:latin typeface="Times" charset="0"/>
                <a:ea typeface="新細明體" charset="0"/>
                <a:cs typeface="新細明體" charset="0"/>
              </a:rPr>
              <a:t>Relief etching </a:t>
            </a: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r>
              <a:rPr kumimoji="0" lang="en-US" altLang="zh-TW" sz="2800" dirty="0">
                <a:solidFill>
                  <a:srgbClr val="2E2224"/>
                </a:solidFill>
                <a:latin typeface="Times" charset="0"/>
                <a:ea typeface="新細明體" charset="0"/>
                <a:cs typeface="新細明體" charset="0"/>
              </a:rPr>
              <a:t>(1 hour lecture) 		</a:t>
            </a:r>
            <a:r>
              <a:rPr kumimoji="0" lang="en-US" altLang="zh-TW" sz="2800" dirty="0">
                <a:solidFill>
                  <a:srgbClr val="2E2224"/>
                </a:solidFill>
                <a:latin typeface="Times" charset="0"/>
                <a:ea typeface="新細明體" charset="0"/>
                <a:cs typeface="新細明體" charset="0"/>
                <a:hlinkClick r:id="rId2"/>
              </a:rPr>
              <a:t>https://www.youtube.com/watch?v=9WRA_dAmUNw</a:t>
            </a:r>
            <a:endParaRPr kumimoji="0" lang="en-US" altLang="zh-TW" sz="2800" dirty="0">
              <a:solidFill>
                <a:srgbClr val="2E2224"/>
              </a:solidFill>
              <a:latin typeface="Times" charset="0"/>
              <a:ea typeface="新細明體" charset="0"/>
              <a:cs typeface="新細明體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en-US" altLang="zh-TW" sz="2800" dirty="0">
                <a:solidFill>
                  <a:srgbClr val="2E2224"/>
                </a:solidFill>
                <a:latin typeface="Times" charset="0"/>
                <a:ea typeface="新細明體" charset="0"/>
                <a:cs typeface="新細明體" charset="0"/>
              </a:rPr>
              <a:t>Blake’s Printing Process, British Library (8 min.) </a:t>
            </a:r>
            <a:r>
              <a:rPr kumimoji="0" lang="en-US" altLang="zh-TW" sz="2800" dirty="0">
                <a:solidFill>
                  <a:srgbClr val="2E2224"/>
                </a:solidFill>
                <a:latin typeface="Times" charset="0"/>
                <a:ea typeface="新細明體" charset="0"/>
                <a:cs typeface="新細明體" charset="0"/>
                <a:hlinkClick r:id="rId3"/>
              </a:rPr>
              <a:t>https://www.youtube.com/watch?v=96LUAaaPqRc</a:t>
            </a:r>
            <a:endParaRPr kumimoji="0" lang="en-US" altLang="zh-TW" sz="2800" dirty="0">
              <a:solidFill>
                <a:srgbClr val="2E2224"/>
              </a:solidFill>
              <a:latin typeface="Times" charset="0"/>
              <a:ea typeface="新細明體" charset="0"/>
              <a:cs typeface="新細明體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en-US" altLang="zh-TW" sz="2800" dirty="0">
                <a:latin typeface="Tahoma" charset="0"/>
                <a:ea typeface="新細明體" charset="0"/>
                <a:cs typeface="新細明體" charset="0"/>
              </a:rPr>
              <a:t>Blake exhibition at Tate Britain </a:t>
            </a:r>
          </a:p>
          <a:p>
            <a:pPr lvl="1" eaLnBrk="1" hangingPunct="1">
              <a:lnSpc>
                <a:spcPct val="90000"/>
              </a:lnSpc>
            </a:pP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https://</a:t>
            </a:r>
            <a:r>
              <a:rPr kumimoji="0" lang="en-US" altLang="zh-TW" sz="2400" dirty="0" err="1">
                <a:latin typeface="Tahoma" charset="0"/>
                <a:ea typeface="新細明體" charset="0"/>
                <a:cs typeface="新細明體" charset="0"/>
              </a:rPr>
              <a:t>www.tate.org.uk</a:t>
            </a: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/</a:t>
            </a:r>
            <a:r>
              <a:rPr kumimoji="0" lang="en-US" altLang="zh-TW" sz="2400" dirty="0" err="1">
                <a:latin typeface="Tahoma" charset="0"/>
                <a:ea typeface="新細明體" charset="0"/>
                <a:cs typeface="新細明體" charset="0"/>
              </a:rPr>
              <a:t>whats</a:t>
            </a: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-on/</a:t>
            </a:r>
            <a:r>
              <a:rPr kumimoji="0" lang="en-US" altLang="zh-TW" sz="2400" dirty="0" err="1">
                <a:latin typeface="Tahoma" charset="0"/>
                <a:ea typeface="新細明體" charset="0"/>
                <a:cs typeface="新細明體" charset="0"/>
              </a:rPr>
              <a:t>tate-britain</a:t>
            </a: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/exhibition/</a:t>
            </a:r>
            <a:r>
              <a:rPr kumimoji="0" lang="en-US" altLang="zh-TW" sz="2400" dirty="0" err="1">
                <a:latin typeface="Tahoma" charset="0"/>
                <a:ea typeface="新細明體" charset="0"/>
                <a:cs typeface="新細明體" charset="0"/>
              </a:rPr>
              <a:t>william</a:t>
            </a: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-</a:t>
            </a:r>
            <a:r>
              <a:rPr kumimoji="0" lang="en-US" altLang="zh-TW" sz="2400" dirty="0" err="1">
                <a:latin typeface="Tahoma" charset="0"/>
                <a:ea typeface="新細明體" charset="0"/>
                <a:cs typeface="新細明體" charset="0"/>
              </a:rPr>
              <a:t>blake</a:t>
            </a:r>
            <a:r>
              <a:rPr kumimoji="0" lang="en-US" altLang="zh-TW" sz="2400" dirty="0">
                <a:latin typeface="Tahoma" charset="0"/>
                <a:ea typeface="新細明體" charset="0"/>
                <a:cs typeface="新細明體" charset="0"/>
              </a:rPr>
              <a:t>-artist</a:t>
            </a:r>
          </a:p>
        </p:txBody>
      </p:sp>
    </p:spTree>
    <p:extLst>
      <p:ext uri="{BB962C8B-B14F-4D97-AF65-F5344CB8AC3E}">
        <p14:creationId xmlns:p14="http://schemas.microsoft.com/office/powerpoint/2010/main" val="2667338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GB" altLang="zh-TW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微軟正黑體" charset="0"/>
              </a:rPr>
              <a:t>Blake Supplements 2:</a:t>
            </a:r>
            <a:br>
              <a:rPr lang="en-GB" altLang="zh-TW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微軟正黑體" charset="0"/>
              </a:rPr>
            </a:br>
            <a:r>
              <a:rPr lang="en-GB" altLang="zh-TW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微軟正黑體" charset="0"/>
              </a:rPr>
              <a:t>Blake in Popular Imagination</a:t>
            </a:r>
            <a:endParaRPr lang="zh-TW" altLang="en-US" dirty="0">
              <a:effectLst>
                <a:outerShdw blurRad="38100" dist="38100" dir="2700000" algn="tl">
                  <a:srgbClr val="DDDDDD"/>
                </a:outerShdw>
              </a:effectLst>
              <a:latin typeface="Gill Sans MT" charset="0"/>
              <a:ea typeface="微軟正黑體" charset="0"/>
            </a:endParaRPr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Gill Sans MT" charset="0"/>
                <a:ea typeface="微軟正黑體" charset="0"/>
              </a:rPr>
              <a:t>“And did those feet” (Preface to </a:t>
            </a:r>
            <a:r>
              <a:rPr lang="en-US" altLang="zh-TW" i="1">
                <a:latin typeface="Gill Sans MT" charset="0"/>
                <a:ea typeface="微軟正黑體" charset="0"/>
              </a:rPr>
              <a:t>Milton,  A Poem, </a:t>
            </a:r>
            <a:r>
              <a:rPr lang="en-US" altLang="zh-TW">
                <a:latin typeface="Gill Sans MT" charset="0"/>
                <a:ea typeface="微軟正黑體" charset="0"/>
              </a:rPr>
              <a:t>1808) (pp. 172)</a:t>
            </a:r>
          </a:p>
          <a:p>
            <a:pPr eaLnBrk="1" hangingPunct="1"/>
            <a:r>
              <a:rPr lang="en-US" altLang="zh-TW">
                <a:latin typeface="Gill Sans MT" charset="0"/>
                <a:ea typeface="微軟正黑體" charset="0"/>
              </a:rPr>
              <a:t>Sir Hubert Parry set it to music, “Jerusalem” </a:t>
            </a:r>
            <a:endParaRPr lang="en-US" altLang="zh-TW">
              <a:latin typeface="Gill Sans MT" charset="0"/>
              <a:ea typeface="微軟正黑體" charset="0"/>
              <a:hlinkClick r:id="rId2"/>
            </a:endParaRPr>
          </a:p>
          <a:p>
            <a:pPr eaLnBrk="1" hangingPunct="1"/>
            <a:r>
              <a:rPr lang="en-US" altLang="zh-TW">
                <a:latin typeface="Gill Sans MT" charset="0"/>
                <a:ea typeface="微軟正黑體" charset="0"/>
                <a:hlinkClick r:id="rId2"/>
              </a:rPr>
              <a:t>https://www.youtube.com/watch?v=4yIWBO_7nio</a:t>
            </a:r>
            <a:r>
              <a:rPr lang="en-US" altLang="zh-TW">
                <a:latin typeface="Gill Sans MT" charset="0"/>
                <a:ea typeface="微軟正黑體" charset="0"/>
              </a:rPr>
              <a:t> (Hymn at the Royal Wedding, 2011; </a:t>
            </a:r>
          </a:p>
          <a:p>
            <a:pPr eaLnBrk="1" hangingPunct="1"/>
            <a:r>
              <a:rPr lang="en-US" altLang="zh-TW">
                <a:latin typeface="Gill Sans MT" charset="0"/>
                <a:ea typeface="微軟正黑體" charset="0"/>
              </a:rPr>
              <a:t>Ending of the Opening ceremony of London Olympic Games, 2012)</a:t>
            </a:r>
          </a:p>
          <a:p>
            <a:pPr lvl="1" eaLnBrk="1" hangingPunct="1"/>
            <a:r>
              <a:rPr lang="en-US" altLang="zh-TW" sz="1400">
                <a:latin typeface="Gill Sans MT" charset="0"/>
                <a:ea typeface="微軟正黑體" charset="0"/>
              </a:rPr>
              <a:t>https://tw.video.search.yahoo.com/search/video;_ylt=AwrtFmTVq4VfeEIAQERt1gt.?p=london+olympic+2012+jerusalem&amp;fr=mcafee&amp;fr2=p%3As%2Cv%3Ai%2Cm%3Apivot#id=2&amp;vid=ee8381612c7bfb4d3bd836a58bbb82f0&amp;action=view</a:t>
            </a:r>
            <a:endParaRPr lang="zh-TW" altLang="en-US" sz="1400">
              <a:latin typeface="Gill Sans MT" charset="0"/>
              <a:ea typeface="微軟正黑體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19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301</Words>
  <Application>Microsoft Macintosh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Arial</vt:lpstr>
      <vt:lpstr>Calibri</vt:lpstr>
      <vt:lpstr>Gill Sans MT</vt:lpstr>
      <vt:lpstr>Tahoma</vt:lpstr>
      <vt:lpstr>Times</vt:lpstr>
      <vt:lpstr>Wingdings 2</vt:lpstr>
      <vt:lpstr>Office 佈景主題</vt:lpstr>
      <vt:lpstr>Blake Q _2021</vt:lpstr>
      <vt:lpstr>Blake questions 1</vt:lpstr>
      <vt:lpstr>Blake Questions 2</vt:lpstr>
      <vt:lpstr>Blake supplements 1</vt:lpstr>
      <vt:lpstr>Blake Supplements 2: Blake in Popular Imagination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Blake Q _2020</dc:title>
  <dc:subject/>
  <dc:creator>Mac Mac</dc:creator>
  <cp:keywords/>
  <dc:description/>
  <cp:lastModifiedBy>Microsoft Office User</cp:lastModifiedBy>
  <cp:revision>5</cp:revision>
  <dcterms:created xsi:type="dcterms:W3CDTF">2020-10-13T23:53:22Z</dcterms:created>
  <dcterms:modified xsi:type="dcterms:W3CDTF">2021-10-19T15:09:56Z</dcterms:modified>
  <cp:category/>
</cp:coreProperties>
</file>