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83" r:id="rId1"/>
  </p:sldMasterIdLst>
  <p:notesMasterIdLst>
    <p:notesMasterId r:id="rId64"/>
  </p:notesMasterIdLst>
  <p:handoutMasterIdLst>
    <p:handoutMasterId r:id="rId65"/>
  </p:handoutMasterIdLst>
  <p:sldIdLst>
    <p:sldId id="256" r:id="rId2"/>
    <p:sldId id="285" r:id="rId3"/>
    <p:sldId id="288" r:id="rId4"/>
    <p:sldId id="280" r:id="rId5"/>
    <p:sldId id="300" r:id="rId6"/>
    <p:sldId id="399" r:id="rId7"/>
    <p:sldId id="401" r:id="rId8"/>
    <p:sldId id="258" r:id="rId9"/>
    <p:sldId id="257" r:id="rId10"/>
    <p:sldId id="306" r:id="rId11"/>
    <p:sldId id="327" r:id="rId12"/>
    <p:sldId id="397" r:id="rId13"/>
    <p:sldId id="346" r:id="rId14"/>
    <p:sldId id="319" r:id="rId15"/>
    <p:sldId id="320" r:id="rId16"/>
    <p:sldId id="328" r:id="rId17"/>
    <p:sldId id="339" r:id="rId18"/>
    <p:sldId id="396" r:id="rId19"/>
    <p:sldId id="297" r:id="rId20"/>
    <p:sldId id="360" r:id="rId21"/>
    <p:sldId id="361" r:id="rId22"/>
    <p:sldId id="298" r:id="rId23"/>
    <p:sldId id="262" r:id="rId24"/>
    <p:sldId id="271" r:id="rId25"/>
    <p:sldId id="345" r:id="rId26"/>
    <p:sldId id="395" r:id="rId27"/>
    <p:sldId id="266" r:id="rId28"/>
    <p:sldId id="344" r:id="rId29"/>
    <p:sldId id="364" r:id="rId30"/>
    <p:sldId id="398" r:id="rId31"/>
    <p:sldId id="348" r:id="rId32"/>
    <p:sldId id="349" r:id="rId33"/>
    <p:sldId id="350" r:id="rId34"/>
    <p:sldId id="351" r:id="rId35"/>
    <p:sldId id="352" r:id="rId36"/>
    <p:sldId id="353" r:id="rId37"/>
    <p:sldId id="354" r:id="rId38"/>
    <p:sldId id="355" r:id="rId39"/>
    <p:sldId id="356" r:id="rId40"/>
    <p:sldId id="357" r:id="rId41"/>
    <p:sldId id="358" r:id="rId42"/>
    <p:sldId id="362" r:id="rId43"/>
    <p:sldId id="394" r:id="rId44"/>
    <p:sldId id="336" r:id="rId45"/>
    <p:sldId id="268" r:id="rId46"/>
    <p:sldId id="310" r:id="rId47"/>
    <p:sldId id="270" r:id="rId48"/>
    <p:sldId id="272" r:id="rId49"/>
    <p:sldId id="299" r:id="rId50"/>
    <p:sldId id="347" r:id="rId51"/>
    <p:sldId id="321" r:id="rId52"/>
    <p:sldId id="324" r:id="rId53"/>
    <p:sldId id="325" r:id="rId54"/>
    <p:sldId id="326" r:id="rId55"/>
    <p:sldId id="329" r:id="rId56"/>
    <p:sldId id="330" r:id="rId57"/>
    <p:sldId id="331" r:id="rId58"/>
    <p:sldId id="332" r:id="rId59"/>
    <p:sldId id="333" r:id="rId60"/>
    <p:sldId id="334" r:id="rId61"/>
    <p:sldId id="335" r:id="rId62"/>
    <p:sldId id="340" r:id="rId63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ahoma" charset="0"/>
        <a:ea typeface="新細明體" charset="0"/>
        <a:cs typeface="新細明體" charset="0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ahoma" charset="0"/>
        <a:ea typeface="新細明體" charset="0"/>
        <a:cs typeface="新細明體" charset="0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ahoma" charset="0"/>
        <a:ea typeface="新細明體" charset="0"/>
        <a:cs typeface="新細明體" charset="0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ahoma" charset="0"/>
        <a:ea typeface="新細明體" charset="0"/>
        <a:cs typeface="新細明體" charset="0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ahoma" charset="0"/>
        <a:ea typeface="新細明體" charset="0"/>
        <a:cs typeface="新細明體" charset="0"/>
      </a:defRPr>
    </a:lvl5pPr>
    <a:lvl6pPr marL="2286000" algn="l" defTabSz="457200" rtl="0" eaLnBrk="1" latinLnBrk="0" hangingPunct="1">
      <a:defRPr kumimoji="1" kern="1200">
        <a:solidFill>
          <a:schemeClr val="tx1"/>
        </a:solidFill>
        <a:latin typeface="Tahoma" charset="0"/>
        <a:ea typeface="新細明體" charset="0"/>
        <a:cs typeface="新細明體" charset="0"/>
      </a:defRPr>
    </a:lvl6pPr>
    <a:lvl7pPr marL="2743200" algn="l" defTabSz="457200" rtl="0" eaLnBrk="1" latinLnBrk="0" hangingPunct="1">
      <a:defRPr kumimoji="1" kern="1200">
        <a:solidFill>
          <a:schemeClr val="tx1"/>
        </a:solidFill>
        <a:latin typeface="Tahoma" charset="0"/>
        <a:ea typeface="新細明體" charset="0"/>
        <a:cs typeface="新細明體" charset="0"/>
      </a:defRPr>
    </a:lvl7pPr>
    <a:lvl8pPr marL="3200400" algn="l" defTabSz="457200" rtl="0" eaLnBrk="1" latinLnBrk="0" hangingPunct="1">
      <a:defRPr kumimoji="1" kern="1200">
        <a:solidFill>
          <a:schemeClr val="tx1"/>
        </a:solidFill>
        <a:latin typeface="Tahoma" charset="0"/>
        <a:ea typeface="新細明體" charset="0"/>
        <a:cs typeface="新細明體" charset="0"/>
      </a:defRPr>
    </a:lvl8pPr>
    <a:lvl9pPr marL="3657600" algn="l" defTabSz="457200" rtl="0" eaLnBrk="1" latinLnBrk="0" hangingPunct="1">
      <a:defRPr kumimoji="1" kern="1200">
        <a:solidFill>
          <a:schemeClr val="tx1"/>
        </a:solidFill>
        <a:latin typeface="Tahoma" charset="0"/>
        <a:ea typeface="新細明體" charset="0"/>
        <a:cs typeface="新細明體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40"/>
  </p:normalViewPr>
  <p:slideViewPr>
    <p:cSldViewPr>
      <p:cViewPr varScale="1">
        <p:scale>
          <a:sx n="92" d="100"/>
          <a:sy n="92" d="100"/>
        </p:scale>
        <p:origin x="1664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71" d="100"/>
        <a:sy n="171" d="100"/>
      </p:scale>
      <p:origin x="0" y="70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smtClean="0">
                <a:latin typeface="Tahoma" pitchFamily="34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1F6CE119-4AFD-FF49-B950-5E297CCD7E6B}" type="datetimeFigureOut">
              <a:rPr lang="zh-TW" altLang="en-US"/>
              <a:pPr/>
              <a:t>2021/10/12</a:t>
            </a:fld>
            <a:endParaRPr lang="en-US" altLang="zh-TW"/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smtClean="0">
                <a:latin typeface="Tahoma" pitchFamily="34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22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217FE4FB-9296-A942-80E9-3F11DD98BDB5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928702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9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按一下以編輯母片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E25A5900-52A3-AF40-BC62-DDD3E2F9576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087384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新細明體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12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fld id="{34BBAF5B-25D5-FC40-B0A1-31406AC49F7F}" type="slidenum">
              <a:rPr lang="en-US" altLang="zh-TW"/>
              <a:pPr/>
              <a:t>1</a:t>
            </a:fld>
            <a:endParaRPr lang="en-US" altLang="zh-TW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TW">
              <a:ea typeface="新細明體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12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fld id="{F4470399-F986-9246-A57D-B021DF4C958F}" type="slidenum">
              <a:rPr lang="en-US" altLang="zh-TW"/>
              <a:pPr/>
              <a:t>47</a:t>
            </a:fld>
            <a:endParaRPr lang="en-US" altLang="zh-TW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TW">
              <a:ea typeface="新細明體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https://chawtonhouse.org/2017/05/woman-writer-month-elizabeth-montagu/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A5900-52A3-AF40-BC62-DDD3E2F95760}" type="slidenum">
              <a:rPr lang="en-US" altLang="zh-TW" smtClean="0"/>
              <a:pPr/>
              <a:t>50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560442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/>
              <a:t>http://</a:t>
            </a:r>
            <a:r>
              <a:rPr kumimoji="1" lang="en-US" altLang="zh-TW" dirty="0" err="1"/>
              <a:t>kenney-mencher.com</a:t>
            </a:r>
            <a:r>
              <a:rPr kumimoji="1" lang="en-US" altLang="zh-TW" dirty="0"/>
              <a:t>/</a:t>
            </a:r>
            <a:r>
              <a:rPr kumimoji="1" lang="en-US" altLang="zh-TW" dirty="0" err="1"/>
              <a:t>pic_old</a:t>
            </a:r>
            <a:r>
              <a:rPr kumimoji="1" lang="en-US" altLang="zh-TW" dirty="0"/>
              <a:t>/</a:t>
            </a:r>
            <a:r>
              <a:rPr kumimoji="1" lang="en-US" altLang="zh-TW" dirty="0" err="1"/>
              <a:t>classic_early_christian_byzantine</a:t>
            </a:r>
            <a:r>
              <a:rPr kumimoji="1" lang="en-US" altLang="zh-TW" dirty="0"/>
              <a:t>/</a:t>
            </a:r>
            <a:r>
              <a:rPr kumimoji="1" lang="en-US" altLang="zh-TW"/>
              <a:t>acropolis_parthenon.htm</a:t>
            </a:r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98ECF-6DB4-494A-AC61-D67960205AD1}" type="slidenum">
              <a:rPr kumimoji="1" lang="zh-TW" altLang="en-US" smtClean="0"/>
              <a:t>55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483643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/>
              <a:t>http://</a:t>
            </a:r>
            <a:r>
              <a:rPr kumimoji="1" lang="en-US" altLang="zh-TW" dirty="0" err="1"/>
              <a:t>ict.debevec.org</a:t>
            </a:r>
            <a:r>
              <a:rPr kumimoji="1" lang="en-US" altLang="zh-TW" dirty="0"/>
              <a:t>/~</a:t>
            </a:r>
            <a:r>
              <a:rPr kumimoji="1" lang="en-US" altLang="zh-TW" dirty="0" err="1"/>
              <a:t>debevec</a:t>
            </a:r>
            <a:r>
              <a:rPr kumimoji="1" lang="en-US" altLang="zh-TW" dirty="0"/>
              <a:t>/Parthenon/</a:t>
            </a:r>
            <a:r>
              <a:rPr kumimoji="1" lang="en-US" altLang="zh-TW" dirty="0" err="1"/>
              <a:t>ShotByShot</a:t>
            </a:r>
            <a:r>
              <a:rPr kumimoji="1" lang="en-US" altLang="zh-TW" dirty="0"/>
              <a:t>/sequence01/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98ECF-6DB4-494A-AC61-D67960205AD1}" type="slidenum">
              <a:rPr kumimoji="1" lang="zh-TW" altLang="en-US" smtClean="0"/>
              <a:t>58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65574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12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fld id="{91319A9A-6B31-8B43-B0B9-FBD3B29E732A}" type="slidenum">
              <a:rPr lang="en-US" altLang="zh-TW"/>
              <a:pPr/>
              <a:t>8</a:t>
            </a:fld>
            <a:endParaRPr lang="en-US" altLang="zh-TW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TW">
              <a:ea typeface="新細明體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12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fld id="{020A6102-B1F5-AD41-91DE-FCB31BE26B81}" type="slidenum">
              <a:rPr lang="en-US" altLang="zh-TW"/>
              <a:pPr/>
              <a:t>9</a:t>
            </a:fld>
            <a:endParaRPr lang="en-US" altLang="zh-TW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TW">
              <a:ea typeface="新細明體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/>
              <a:t>http://</a:t>
            </a:r>
            <a:r>
              <a:rPr kumimoji="1" lang="en-US" altLang="zh-TW" dirty="0" err="1"/>
              <a:t>www.betterlivingthroughbeowulf.com</a:t>
            </a:r>
            <a:r>
              <a:rPr kumimoji="1" lang="en-US" altLang="zh-TW" dirty="0"/>
              <a:t>/?</a:t>
            </a:r>
            <a:r>
              <a:rPr kumimoji="1" lang="en-US" altLang="zh-TW" dirty="0" err="1"/>
              <a:t>attachment_id</a:t>
            </a:r>
            <a:r>
              <a:rPr kumimoji="1" lang="en-US" altLang="zh-TW" dirty="0"/>
              <a:t>=16259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A5900-52A3-AF40-BC62-DDD3E2F95760}" type="slidenum">
              <a:rPr lang="en-US" altLang="zh-TW" smtClean="0"/>
              <a:pPr/>
              <a:t>22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66709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12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fld id="{07B797A6-D40E-934D-A0E1-E474C21C9DCD}" type="slidenum">
              <a:rPr lang="en-US" altLang="zh-TW"/>
              <a:pPr/>
              <a:t>23</a:t>
            </a:fld>
            <a:endParaRPr lang="en-US" altLang="zh-TW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TW">
              <a:ea typeface="新細明體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12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fld id="{6D75E701-63D2-F84D-9950-C568CBA98E5D}" type="slidenum">
              <a:rPr lang="en-US" altLang="zh-TW"/>
              <a:pPr/>
              <a:t>27</a:t>
            </a:fld>
            <a:endParaRPr lang="en-US" altLang="zh-TW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TW">
              <a:ea typeface="新細明體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GB" altLang="zh-TW" dirty="0"/>
              <a:t>https://</a:t>
            </a:r>
            <a:r>
              <a:rPr kumimoji="1" lang="en-GB" altLang="zh-TW" dirty="0" err="1"/>
              <a:t>www.bl.uk</a:t>
            </a:r>
            <a:r>
              <a:rPr kumimoji="1" lang="en-GB" altLang="zh-TW" dirty="0"/>
              <a:t>/collection-items/the-ancient-mariner-illustrations-by-</a:t>
            </a:r>
            <a:r>
              <a:rPr kumimoji="1" lang="en-GB" altLang="zh-TW" dirty="0" err="1"/>
              <a:t>dore</a:t>
            </a:r>
            <a:r>
              <a:rPr kumimoji="1" lang="en-GB" altLang="zh-TW" dirty="0"/>
              <a:t>; https://</a:t>
            </a:r>
            <a:r>
              <a:rPr kumimoji="1" lang="en-GB" altLang="zh-TW" dirty="0" err="1"/>
              <a:t>graphicarts.princeton.edu</a:t>
            </a:r>
            <a:r>
              <a:rPr kumimoji="1" lang="en-GB" altLang="zh-TW" dirty="0"/>
              <a:t>/2016/03/02/</a:t>
            </a:r>
            <a:r>
              <a:rPr kumimoji="1" lang="en-GB" altLang="zh-TW" dirty="0" err="1"/>
              <a:t>coleridge</a:t>
            </a:r>
            <a:r>
              <a:rPr kumimoji="1" lang="en-GB" altLang="zh-TW" dirty="0"/>
              <a:t>-and-</a:t>
            </a:r>
            <a:r>
              <a:rPr kumimoji="1" lang="en-GB" altLang="zh-TW" dirty="0" err="1"/>
              <a:t>dore</a:t>
            </a:r>
            <a:r>
              <a:rPr kumimoji="1" lang="en-GB" altLang="zh-TW" dirty="0"/>
              <a:t>/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5A5900-52A3-AF40-BC62-DDD3E2F95760}" type="slidenum">
              <a:rPr lang="en-US" altLang="zh-TW" smtClean="0"/>
              <a:pPr/>
              <a:t>36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313456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12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algn="r"/>
            <a:fld id="{BD20DFEE-ED8B-174F-A054-B007D69D8348}" type="slidenum">
              <a:rPr lang="en-US" altLang="zh-TW"/>
              <a:pPr algn="r"/>
              <a:t>37</a:t>
            </a:fld>
            <a:endParaRPr lang="en-US" altLang="zh-TW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TW">
              <a:ea typeface="新細明體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12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fld id="{1DB05968-45EC-9A44-9132-FACBDB6A2035}" type="slidenum">
              <a:rPr lang="en-US" altLang="zh-TW"/>
              <a:pPr/>
              <a:t>45</a:t>
            </a:fld>
            <a:endParaRPr lang="en-US" altLang="zh-TW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TW">
              <a:ea typeface="新細明體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標題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22" name="子標題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zh-TW" altLang="en-US"/>
              <a:t>按一下以編輯母片子標題樣式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20" name="頁尾版面配置區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8" name="橢圓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橢圓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09E90-BE4A-DC47-92F8-4F058F5E4925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標題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B4DB-E55B-164D-AD92-EFFE7B20283A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zh-TW" altLang="en-GB"/>
              <a:t>按一下以編輯母片標題樣式</a:t>
            </a:r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1182688" y="2017713"/>
            <a:ext cx="7772400" cy="4114800"/>
          </a:xfrm>
        </p:spPr>
        <p:txBody>
          <a:bodyPr/>
          <a:lstStyle/>
          <a:p>
            <a:pPr lvl="0"/>
            <a:r>
              <a:rPr lang="zh-TW" altLang="en-GB" noProof="0"/>
              <a:t>按一下圖示以新增表格</a:t>
            </a:r>
            <a:endParaRPr lang="zh-TW" altLang="en-US" noProof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7BFCF8-8B5A-A046-8193-71488F47ADE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11868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04386-3CD3-1048-9379-14E29BF66EFA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E4E6-4D12-4A48-9B6B-6FA0B79BEE9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矩形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橢圓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橢圓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DE0E-EC83-1D4F-B673-12E024F0F40A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56882-7269-EA41-BDBD-A3970DD9D979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E7BB7-A7BE-2D42-BC9F-4CD6995E71C1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D6DA-13EA-BD45-B94C-DBB004B24468}" type="slidenum">
              <a:rPr lang="en-US" altLang="zh-TW" smtClean="0"/>
              <a:pPr/>
              <a:t>‹#›</a:t>
            </a:fld>
            <a:endParaRPr lang="en-US" altLang="zh-TW"/>
          </a:p>
        </p:txBody>
      </p:sp>
      <p:sp>
        <p:nvSpPr>
          <p:cNvPr id="6" name="矩形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141B9-8ADD-B44B-B43B-B86E0DFA051A}" type="slidenum">
              <a:rPr lang="en-US" altLang="zh-TW" smtClean="0"/>
              <a:pPr/>
              <a:t>‹#›</a:t>
            </a:fld>
            <a:endParaRPr lang="en-US" altLang="zh-TW"/>
          </a:p>
        </p:txBody>
      </p:sp>
      <p:sp>
        <p:nvSpPr>
          <p:cNvPr id="8" name="矩形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zh-TW" altLang="en-US"/>
              <a:t>將圖片拖曳至版面配置區或按一下圖示以新增</a:t>
            </a:r>
            <a:endParaRPr kumimoji="0" lang="en-US" dirty="0"/>
          </a:p>
        </p:txBody>
      </p:sp>
      <p:sp>
        <p:nvSpPr>
          <p:cNvPr id="9" name="流程圖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流程圖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圓形圖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橢圓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甜甜圈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矩形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標題版面配置區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9" name="文字版面配置區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  <a:p>
            <a:pPr lvl="1" eaLnBrk="1" latinLnBrk="0" hangingPunct="1"/>
            <a:r>
              <a:rPr kumimoji="0" lang="zh-TW" altLang="en-US"/>
              <a:t>第二層</a:t>
            </a:r>
          </a:p>
          <a:p>
            <a:pPr lvl="2" eaLnBrk="1" latinLnBrk="0" hangingPunct="1"/>
            <a:r>
              <a:rPr kumimoji="0" lang="zh-TW" altLang="en-US"/>
              <a:t>第三層</a:t>
            </a:r>
          </a:p>
          <a:p>
            <a:pPr lvl="3" eaLnBrk="1" latinLnBrk="0" hangingPunct="1"/>
            <a:r>
              <a:rPr kumimoji="0" lang="zh-TW" altLang="en-US"/>
              <a:t>第四層</a:t>
            </a:r>
          </a:p>
          <a:p>
            <a:pPr lvl="4" eaLnBrk="1" latinLnBrk="0" hangingPunct="1"/>
            <a:r>
              <a:rPr kumimoji="0" lang="zh-TW" altLang="en-US"/>
              <a:t>第五層</a:t>
            </a:r>
            <a:endParaRPr kumimoji="0" lang="en-US"/>
          </a:p>
        </p:txBody>
      </p:sp>
      <p:sp>
        <p:nvSpPr>
          <p:cNvPr id="24" name="日期版面配置區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22" name="投影片編號版面配置區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19C56882-7269-EA41-BDBD-A3970DD9D979}" type="slidenum">
              <a:rPr lang="en-US" altLang="zh-TW" smtClean="0"/>
              <a:pPr/>
              <a:t>‹#›</a:t>
            </a:fld>
            <a:endParaRPr lang="en-US" altLang="zh-TW"/>
          </a:p>
        </p:txBody>
      </p:sp>
      <p:sp>
        <p:nvSpPr>
          <p:cNvPr id="15" name="矩形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4" r:id="rId1"/>
    <p:sldLayoutId id="2147484185" r:id="rId2"/>
    <p:sldLayoutId id="2147484186" r:id="rId3"/>
    <p:sldLayoutId id="2147484187" r:id="rId4"/>
    <p:sldLayoutId id="2147484188" r:id="rId5"/>
    <p:sldLayoutId id="2147484189" r:id="rId6"/>
    <p:sldLayoutId id="2147484190" r:id="rId7"/>
    <p:sldLayoutId id="2147484191" r:id="rId8"/>
    <p:sldLayoutId id="2147484192" r:id="rId9"/>
    <p:sldLayoutId id="2147484193" r:id="rId10"/>
    <p:sldLayoutId id="2147484194" r:id="rId11"/>
    <p:sldLayoutId id="2147484195" r:id="rId12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google.com.tw/url?sa=i&amp;rct=j&amp;q=&amp;esrc=s&amp;frm=1&amp;source=images&amp;cd=&amp;cad=rja&amp;docid=Bael5eAkSoAL5M&amp;tbnid=KrnlAig5OMbeRM:&amp;ved=0CAUQjRw&amp;url=http://www.cozytours.co.uk/TourPickupPoints.aspx?ID=83&amp;WebItem=6&amp;ei=g3pGUt2-AsSmkwX8sIDADQ&amp;psig=AFQjCNHktfWfI1WnU6o46E6eeaSlDZALwA&amp;ust=1380436946050341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telegraph.co.uk/travel/destination/uk/69203/The-Lake-District-attractions.html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RGH4p4z4s5A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reerepublic.com/focus/fr/1630734/posts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>
                <a:ea typeface="新細明體" charset="0"/>
                <a:cs typeface="Times New Roman" charset="0"/>
              </a:rPr>
              <a:t>Coleridge: 1772-1834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Wingdings" charset="0"/>
              <a:buNone/>
            </a:pPr>
            <a:r>
              <a:rPr lang="en-US" altLang="zh-TW" dirty="0">
                <a:latin typeface="+mj-lt"/>
                <a:ea typeface="新細明體" charset="0"/>
                <a:cs typeface="Arial Unicode MS" charset="0"/>
              </a:rPr>
              <a:t>1. “</a:t>
            </a:r>
            <a:r>
              <a:rPr lang="en-US" altLang="zh-TW" sz="2800" dirty="0">
                <a:latin typeface="+mj-lt"/>
                <a:ea typeface="新細明體" charset="0"/>
                <a:cs typeface="Arial Unicode MS" charset="0"/>
              </a:rPr>
              <a:t>Frost at Midnight” 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endParaRPr lang="en-US" altLang="zh-TW" sz="2800" dirty="0">
              <a:latin typeface="+mj-lt"/>
              <a:ea typeface="新細明體" charset="0"/>
              <a:cs typeface="Arial Unicode MS" charset="0"/>
            </a:endParaRP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r>
              <a:rPr lang="en-US" altLang="zh-TW" dirty="0">
                <a:latin typeface="+mj-lt"/>
                <a:ea typeface="新細明體" charset="0"/>
                <a:cs typeface="Arial Unicode MS" charset="0"/>
              </a:rPr>
              <a:t>2.	 “</a:t>
            </a:r>
            <a:r>
              <a:rPr lang="en-US" altLang="zh-TW" sz="2800" dirty="0" err="1">
                <a:latin typeface="+mj-lt"/>
                <a:ea typeface="新細明體" charset="0"/>
                <a:cs typeface="Arial Unicode MS" charset="0"/>
              </a:rPr>
              <a:t>Kubla</a:t>
            </a:r>
            <a:r>
              <a:rPr lang="en-US" altLang="zh-TW" sz="2800" dirty="0">
                <a:latin typeface="+mj-lt"/>
                <a:ea typeface="新細明體" charset="0"/>
                <a:cs typeface="Arial Unicode MS" charset="0"/>
              </a:rPr>
              <a:t> Kahn” 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endParaRPr lang="en-US" altLang="zh-TW" sz="2800" dirty="0">
              <a:latin typeface="+mj-lt"/>
              <a:ea typeface="新細明體" charset="0"/>
              <a:cs typeface="Arial Unicode MS" charset="0"/>
            </a:endParaRPr>
          </a:p>
          <a:p>
            <a:pPr marL="82296" indent="0">
              <a:lnSpc>
                <a:spcPct val="80000"/>
              </a:lnSpc>
              <a:buNone/>
            </a:pPr>
            <a:r>
              <a:rPr lang="en-US" altLang="zh-TW" dirty="0">
                <a:ea typeface="新細明體" charset="0"/>
                <a:cs typeface="Arial Unicode MS" charset="0"/>
              </a:rPr>
              <a:t>3. “The Rime of the Ancient </a:t>
            </a:r>
            <a:r>
              <a:rPr lang="en-US" altLang="zh-TW">
                <a:ea typeface="新細明體" charset="0"/>
                <a:cs typeface="Arial Unicode MS" charset="0"/>
              </a:rPr>
              <a:t>Mariner”</a:t>
            </a:r>
          </a:p>
          <a:p>
            <a:pPr marL="82296" indent="0">
              <a:lnSpc>
                <a:spcPct val="80000"/>
              </a:lnSpc>
              <a:buNone/>
            </a:pPr>
            <a:endParaRPr lang="en-US" altLang="zh-TW" dirty="0">
              <a:ea typeface="新細明體" charset="0"/>
              <a:cs typeface="Arial Unicode MS" charset="0"/>
            </a:endParaRPr>
          </a:p>
          <a:p>
            <a:pPr marL="82296" indent="0" eaLnBrk="1" hangingPunct="1">
              <a:lnSpc>
                <a:spcPct val="80000"/>
              </a:lnSpc>
              <a:buNone/>
            </a:pPr>
            <a:r>
              <a:rPr lang="en-US" altLang="zh-TW" sz="2800" i="1" dirty="0">
                <a:latin typeface="+mj-lt"/>
                <a:ea typeface="新細明體" charset="0"/>
                <a:cs typeface="Arial Unicode MS" charset="0"/>
              </a:rPr>
              <a:t>4. </a:t>
            </a:r>
            <a:r>
              <a:rPr lang="en-US" altLang="zh-TW" sz="2800" i="1" dirty="0" err="1">
                <a:latin typeface="+mj-lt"/>
                <a:ea typeface="新細明體" charset="0"/>
                <a:cs typeface="Arial Unicode MS" charset="0"/>
              </a:rPr>
              <a:t>Biographia</a:t>
            </a:r>
            <a:r>
              <a:rPr lang="en-US" altLang="zh-TW" sz="2800" i="1" dirty="0">
                <a:latin typeface="+mj-lt"/>
                <a:ea typeface="新細明體" charset="0"/>
                <a:cs typeface="Arial Unicode MS" charset="0"/>
              </a:rPr>
              <a:t> </a:t>
            </a:r>
            <a:r>
              <a:rPr lang="en-US" altLang="zh-TW" sz="2800" i="1" dirty="0" err="1">
                <a:latin typeface="+mj-lt"/>
                <a:ea typeface="新細明體" charset="0"/>
                <a:cs typeface="Arial Unicode MS" charset="0"/>
              </a:rPr>
              <a:t>Literaria</a:t>
            </a:r>
            <a:endParaRPr lang="en-US" altLang="zh-TW" sz="2800" i="1" dirty="0">
              <a:latin typeface="+mj-lt"/>
              <a:ea typeface="新細明體" charset="0"/>
              <a:cs typeface="Arial Unicode MS" charset="0"/>
            </a:endParaRP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endParaRPr lang="en-US" altLang="zh-TW" sz="2800" dirty="0">
              <a:latin typeface="Arial Unicode MS" charset="0"/>
              <a:ea typeface="新細明體" charset="0"/>
              <a:cs typeface="Arial Unicode MS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2133600"/>
            <a:ext cx="2806700" cy="3365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GB" altLang="zh-TW" dirty="0"/>
              <a:t>Marginalia and Notebooks</a:t>
            </a:r>
            <a:endParaRPr kumimoji="1"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752600"/>
            <a:ext cx="2571750" cy="41148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1676400"/>
            <a:ext cx="2978303" cy="426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4166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GB" altLang="zh-TW" dirty="0"/>
              <a:t>“Frost at Midnight” (pp. </a:t>
            </a:r>
            <a:r>
              <a:rPr kumimoji="1" lang="en-GB" altLang="zh-TW"/>
              <a:t>482-83)</a:t>
            </a:r>
            <a:endParaRPr kumimoji="1"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ea typeface="新細明體" charset="0"/>
              </a:rPr>
              <a:t>Q1. Compare the </a:t>
            </a:r>
            <a:r>
              <a:rPr lang="en-US" altLang="zh-TW" dirty="0">
                <a:solidFill>
                  <a:srgbClr val="FF0000"/>
                </a:solidFill>
                <a:ea typeface="新細明體" charset="0"/>
              </a:rPr>
              <a:t>childhood accounts </a:t>
            </a:r>
            <a:r>
              <a:rPr lang="en-US" altLang="zh-TW" dirty="0">
                <a:ea typeface="新細明體" charset="0"/>
              </a:rPr>
              <a:t>and blessings for the </a:t>
            </a:r>
            <a:r>
              <a:rPr lang="en-US" altLang="zh-TW" dirty="0">
                <a:solidFill>
                  <a:srgbClr val="FF0000"/>
                </a:solidFill>
                <a:ea typeface="新細明體" charset="0"/>
              </a:rPr>
              <a:t>silent auditor </a:t>
            </a:r>
            <a:r>
              <a:rPr lang="en-US" altLang="zh-TW" dirty="0">
                <a:ea typeface="新細明體" charset="0"/>
              </a:rPr>
              <a:t>in “Frost at Midnight” and “Tintern Abbey.” </a:t>
            </a:r>
          </a:p>
          <a:p>
            <a:pPr marL="82296" indent="0">
              <a:buNone/>
            </a:pPr>
            <a:endParaRPr lang="en-US" altLang="zh-TW" dirty="0">
              <a:ea typeface="新細明體" charset="0"/>
            </a:endParaRPr>
          </a:p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878416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0A2B10-2578-B040-ACA8-5D759AAB6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err="1"/>
              <a:t>Q_Frost</a:t>
            </a:r>
            <a:r>
              <a:rPr kumimoji="1" lang="en-US" altLang="zh-TW" dirty="0"/>
              <a:t> </a:t>
            </a:r>
            <a:endParaRPr kumimoji="1"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D7F9142-5A22-4541-93BC-D929B12E92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zh-TW" dirty="0">
                <a:ea typeface="新細明體" charset="0"/>
              </a:rPr>
              <a:t>Q2. How does the interaction between the “thin blue flame” and the “Idling spirit” serve </a:t>
            </a:r>
            <a:r>
              <a:rPr lang="en-US" altLang="zh-TW" dirty="0">
                <a:solidFill>
                  <a:srgbClr val="FF0000"/>
                </a:solidFill>
                <a:ea typeface="新細明體" charset="0"/>
              </a:rPr>
              <a:t>as a miniature model of the mind </a:t>
            </a:r>
            <a:r>
              <a:rPr lang="en-US" altLang="zh-TW" dirty="0">
                <a:ea typeface="新細明體" charset="0"/>
              </a:rPr>
              <a:t>that is at once creative and perceiving the universe, and of </a:t>
            </a:r>
            <a:r>
              <a:rPr lang="en-US" altLang="zh-TW" dirty="0">
                <a:solidFill>
                  <a:srgbClr val="FF0000"/>
                </a:solidFill>
                <a:ea typeface="新細明體" charset="0"/>
              </a:rPr>
              <a:t>the process of composition</a:t>
            </a:r>
            <a:r>
              <a:rPr lang="en-US" altLang="zh-TW" dirty="0">
                <a:ea typeface="新細明體" charset="0"/>
              </a:rPr>
              <a:t>?  Please connect it with the idealized model of composition as designated in  “</a:t>
            </a:r>
            <a:r>
              <a:rPr lang="en-US" altLang="zh-TW" dirty="0" err="1">
                <a:ea typeface="新細明體" charset="0"/>
              </a:rPr>
              <a:t>Kubla</a:t>
            </a:r>
            <a:r>
              <a:rPr lang="en-US" altLang="zh-TW" dirty="0">
                <a:ea typeface="新細明體" charset="0"/>
              </a:rPr>
              <a:t> Khan” and what Wordsworth describes in the Preface to the </a:t>
            </a:r>
            <a:r>
              <a:rPr lang="en-US" altLang="zh-TW" i="1" dirty="0">
                <a:ea typeface="新細明體" charset="0"/>
              </a:rPr>
              <a:t>Lyrical Ballads</a:t>
            </a:r>
            <a:r>
              <a:rPr lang="en-US" altLang="zh-TW" dirty="0">
                <a:ea typeface="新細明體" charset="0"/>
              </a:rPr>
              <a:t>, “spontaneous overflow of powerful feelings,” and what Coleridge calls the primary and secondary imagination in </a:t>
            </a:r>
            <a:r>
              <a:rPr lang="en-US" altLang="zh-TW" i="1" dirty="0">
                <a:ea typeface="新細明體" charset="0"/>
              </a:rPr>
              <a:t>Biographia </a:t>
            </a:r>
            <a:r>
              <a:rPr lang="en-US" altLang="zh-TW" i="1" dirty="0" err="1">
                <a:ea typeface="新細明體" charset="0"/>
              </a:rPr>
              <a:t>Literaria</a:t>
            </a:r>
            <a:r>
              <a:rPr lang="en-US" altLang="zh-TW" dirty="0">
                <a:ea typeface="新細明體" charset="0"/>
              </a:rPr>
              <a:t>.   </a:t>
            </a:r>
          </a:p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706239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Conversation Poem 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TW" dirty="0"/>
              <a:t>“a sustained blank-verse lyric of description and meditation, in the mode of conversation addressed to a silent auditor” (see note to “The </a:t>
            </a:r>
            <a:r>
              <a:rPr kumimoji="1" lang="en-US" altLang="zh-TW" dirty="0" err="1"/>
              <a:t>Eolian</a:t>
            </a:r>
            <a:r>
              <a:rPr kumimoji="1" lang="en-US" altLang="zh-TW" dirty="0"/>
              <a:t> Harp,” p. 444, n.) 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755974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8382000" cy="990600"/>
          </a:xfrm>
        </p:spPr>
        <p:txBody>
          <a:bodyPr>
            <a:normAutofit fontScale="90000"/>
          </a:bodyPr>
          <a:lstStyle/>
          <a:p>
            <a:r>
              <a:rPr lang="en-US" altLang="zh-TW" sz="3600" dirty="0"/>
              <a:t>Christ’s Hospital, founded by Edward VI in 1552</a:t>
            </a:r>
            <a:endParaRPr lang="zh-TW" altLang="en-US" sz="3600" dirty="0"/>
          </a:p>
        </p:txBody>
      </p:sp>
      <p:pic>
        <p:nvPicPr>
          <p:cNvPr id="1026" name="Picture 2" descr="「christ hospital london」的圖片搜尋結果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143000"/>
            <a:ext cx="7315200" cy="2819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5D940761-3537-AA4A-9BEE-5545FCD103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4114800"/>
            <a:ext cx="3429000" cy="25019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672C53D6-2EBC-EE4C-BDBA-815FAEE2B7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4114800"/>
            <a:ext cx="3657600" cy="250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1997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「redbreast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676400"/>
            <a:ext cx="2743200" cy="3581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1676400" y="571500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Redbreast (robin)</a:t>
            </a:r>
            <a:endParaRPr lang="zh-TW" altLang="en-US" dirty="0"/>
          </a:p>
        </p:txBody>
      </p:sp>
      <p:pic>
        <p:nvPicPr>
          <p:cNvPr id="2052" name="Picture 4" descr="「eave-drops」的圖片搜尋結果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6764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5715000" y="55626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Eave-drops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233795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GB" altLang="zh-TW" dirty="0"/>
              <a:t>“</a:t>
            </a:r>
            <a:r>
              <a:rPr kumimoji="1" lang="en-GB" altLang="zh-TW" dirty="0" err="1"/>
              <a:t>Kubla</a:t>
            </a:r>
            <a:r>
              <a:rPr kumimoji="1" lang="en-GB" altLang="zh-TW" dirty="0"/>
              <a:t> Khan” (p. 464-66)</a:t>
            </a:r>
            <a:endParaRPr kumimoji="1" lang="zh-TW" altLang="en-US" dirty="0"/>
          </a:p>
        </p:txBody>
      </p:sp>
      <p:sp>
        <p:nvSpPr>
          <p:cNvPr id="2" name="文字版面配置區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2824373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GB" altLang="zh-TW" dirty="0"/>
              <a:t>Q_KK</a:t>
            </a:r>
            <a:endParaRPr kumimoji="1"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dirty="0">
                <a:latin typeface="Cambria Math" panose="02040503050406030204" pitchFamily="18" charset="0"/>
                <a:ea typeface="Cambria Math" panose="02040503050406030204" pitchFamily="18" charset="0"/>
              </a:rPr>
              <a:t>6. Comment on the </a:t>
            </a:r>
            <a:r>
              <a:rPr lang="en-US" altLang="zh-TW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framing device</a:t>
            </a:r>
            <a:r>
              <a:rPr lang="en-US" altLang="zh-TW" dirty="0">
                <a:latin typeface="Cambria Math" panose="02040503050406030204" pitchFamily="18" charset="0"/>
                <a:ea typeface="Cambria Math" panose="02040503050406030204" pitchFamily="18" charset="0"/>
              </a:rPr>
              <a:t> (</a:t>
            </a:r>
            <a:r>
              <a:rPr lang="en-US" altLang="zh-TW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TW" dirty="0">
                <a:latin typeface="Cambria Math" panose="02040503050406030204" pitchFamily="18" charset="0"/>
                <a:ea typeface="Cambria Math" panose="02040503050406030204" pitchFamily="18" charset="0"/>
              </a:rPr>
              <a:t>. e. the preface) of “</a:t>
            </a:r>
            <a:r>
              <a:rPr lang="en-US" altLang="zh-TW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Kubla</a:t>
            </a:r>
            <a:r>
              <a:rPr lang="en-US" altLang="zh-TW" dirty="0">
                <a:latin typeface="Cambria Math" panose="02040503050406030204" pitchFamily="18" charset="0"/>
                <a:ea typeface="Cambria Math" panose="02040503050406030204" pitchFamily="18" charset="0"/>
              </a:rPr>
              <a:t> Khan.”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dirty="0">
                <a:latin typeface="Cambria Math" panose="02040503050406030204" pitchFamily="18" charset="0"/>
                <a:ea typeface="Cambria Math" panose="02040503050406030204" pitchFamily="18" charset="0"/>
              </a:rPr>
              <a:t>7. Explain the image of the orient that is suggested in “</a:t>
            </a:r>
            <a:r>
              <a:rPr lang="en-US" altLang="zh-TW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Kubla</a:t>
            </a:r>
            <a:r>
              <a:rPr lang="en-US" altLang="zh-TW" dirty="0">
                <a:latin typeface="Cambria Math" panose="02040503050406030204" pitchFamily="18" charset="0"/>
                <a:ea typeface="Cambria Math" panose="02040503050406030204" pitchFamily="18" charset="0"/>
              </a:rPr>
              <a:t> Khan.” Why did Coleridge choose to write about a mythic China more than 300 years earlier when he could easily get information about contemporary China?</a:t>
            </a:r>
          </a:p>
          <a:p>
            <a:pPr>
              <a:lnSpc>
                <a:spcPct val="90000"/>
              </a:lnSpc>
            </a:pPr>
            <a:endParaRPr kumimoji="1" lang="zh-TW" altLang="en-US" dirty="0"/>
          </a:p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375814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44C09F0-17B6-CD43-93A2-DAF22FE25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Q_KK</a:t>
            </a:r>
            <a:endParaRPr kumimoji="1"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7F5864B-3768-FE47-94F4-232C35D29D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TW" dirty="0"/>
              <a:t>8. </a:t>
            </a:r>
            <a:r>
              <a:rPr lang="en-GB" altLang="zh-TW" dirty="0"/>
              <a:t>Edward Said in </a:t>
            </a:r>
            <a:r>
              <a:rPr lang="en-GB" altLang="zh-TW" i="1" dirty="0"/>
              <a:t>Orientalism: Western Conceptions of the Orient </a:t>
            </a:r>
            <a:r>
              <a:rPr lang="en-GB" altLang="zh-TW" dirty="0"/>
              <a:t>(1978) acknowledges how representations of the East enable a "Western style for dominating, restructuring and having authority over the Orient." Explain your views on whether (to what degree) “</a:t>
            </a:r>
            <a:r>
              <a:rPr lang="en-GB" altLang="zh-TW" dirty="0" err="1"/>
              <a:t>Kubla</a:t>
            </a:r>
            <a:r>
              <a:rPr lang="en-GB" altLang="zh-TW" dirty="0"/>
              <a:t> Khan” coheres with or diverges from what Said calls “Orientalism.” </a:t>
            </a:r>
          </a:p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472907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1042757"/>
            <a:ext cx="3771900" cy="4138841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1485900" y="5842951"/>
            <a:ext cx="617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altLang="zh-TW" dirty="0" err="1"/>
              <a:t>Kubla</a:t>
            </a:r>
            <a:r>
              <a:rPr kumimoji="1" lang="en-GB" altLang="zh-TW" dirty="0"/>
              <a:t> Khan Hunting. National Palace Museum, Taipei </a:t>
            </a:r>
            <a:endParaRPr kumimoji="1"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1042758"/>
            <a:ext cx="3686477" cy="413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5919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8" descr="Map of Engla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838200"/>
            <a:ext cx="4438650" cy="512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limbingthegreatwall.com/wp-content/uploads/2014/03/Macartney-Mission-to-China-179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001" y="685800"/>
            <a:ext cx="8044074" cy="54726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1108077" y="6248400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James </a:t>
            </a:r>
            <a:r>
              <a:rPr lang="en-US" altLang="zh-TW" dirty="0" err="1"/>
              <a:t>Gillray</a:t>
            </a:r>
            <a:r>
              <a:rPr lang="en-US" altLang="zh-TW" dirty="0"/>
              <a:t>. </a:t>
            </a:r>
            <a:r>
              <a:rPr lang="en-US" altLang="zh-TW" i="1" dirty="0"/>
              <a:t>The Reception of the </a:t>
            </a:r>
            <a:r>
              <a:rPr lang="en-US" altLang="zh-TW" i="1" dirty="0" err="1"/>
              <a:t>Diplomatique</a:t>
            </a:r>
            <a:r>
              <a:rPr lang="en-US" altLang="zh-TW" i="1" dirty="0"/>
              <a:t> &amp; his Suite at the court of Pekin</a:t>
            </a:r>
            <a:r>
              <a:rPr lang="en-US" altLang="zh-TW" dirty="0"/>
              <a:t>. 1792. </a:t>
            </a:r>
            <a:endParaRPr lang="zh-TW" altLang="en-US" dirty="0"/>
          </a:p>
        </p:txBody>
      </p:sp>
      <p:sp>
        <p:nvSpPr>
          <p:cNvPr id="2" name="文字方塊 1"/>
          <p:cNvSpPr txBox="1"/>
          <p:nvPr/>
        </p:nvSpPr>
        <p:spPr>
          <a:xfrm>
            <a:off x="2209800" y="35419"/>
            <a:ext cx="5184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altLang="zh-TW" sz="2800" dirty="0" err="1"/>
              <a:t>Macartney</a:t>
            </a:r>
            <a:r>
              <a:rPr kumimoji="1" lang="en-GB" altLang="zh-TW" sz="2800" dirty="0"/>
              <a:t> Embassy </a:t>
            </a:r>
            <a:r>
              <a:rPr kumimoji="1" lang="en-GB" altLang="zh-TW" dirty="0"/>
              <a:t>(1793) 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860968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020" y="533400"/>
            <a:ext cx="8178979" cy="506787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143000" y="5914462"/>
            <a:ext cx="7776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TW" i="1" dirty="0"/>
              <a:t>The Approach of the Emperor of China to His Tent in Tartary to Receive the British Ambassador</a:t>
            </a:r>
            <a:r>
              <a:rPr lang="en-GB" altLang="zh-TW" dirty="0"/>
              <a:t>, by </a:t>
            </a:r>
            <a:r>
              <a:rPr lang="en-GB" altLang="zh-TW" dirty="0">
                <a:solidFill>
                  <a:srgbClr val="0000FF"/>
                </a:solidFill>
              </a:rPr>
              <a:t>William Alexander </a:t>
            </a:r>
            <a:r>
              <a:rPr lang="en-GB" altLang="zh-TW" dirty="0"/>
              <a:t>(1793)</a:t>
            </a:r>
          </a:p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310367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914400"/>
            <a:ext cx="4123249" cy="2613248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333500" y="273278"/>
            <a:ext cx="3657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zh-TW" sz="3200" dirty="0" err="1"/>
              <a:t>Xanadu</a:t>
            </a:r>
            <a:r>
              <a:rPr lang="en-GB" altLang="zh-TW" sz="3200" dirty="0"/>
              <a:t> </a:t>
            </a:r>
            <a:r>
              <a:rPr lang="zh-TW" altLang="en-US" sz="3200" dirty="0"/>
              <a:t>（上都）</a:t>
            </a:r>
            <a:endParaRPr kumimoji="1" lang="zh-TW" altLang="en-US" sz="3200" dirty="0"/>
          </a:p>
        </p:txBody>
      </p:sp>
      <p:sp>
        <p:nvSpPr>
          <p:cNvPr id="5" name="文字方塊 4"/>
          <p:cNvSpPr txBox="1"/>
          <p:nvPr/>
        </p:nvSpPr>
        <p:spPr>
          <a:xfrm>
            <a:off x="5410200" y="3810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TW" dirty="0"/>
              <a:t>“A damsel with a</a:t>
            </a:r>
            <a:r>
              <a:rPr kumimoji="1" lang="en-GB" altLang="zh-TW" dirty="0"/>
              <a:t> dulcimer”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3771900"/>
            <a:ext cx="4038600" cy="2857500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5867400" y="5638800"/>
            <a:ext cx="2819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altLang="zh-TW" dirty="0"/>
              <a:t>Mount </a:t>
            </a:r>
            <a:r>
              <a:rPr kumimoji="1" lang="en-GB" altLang="zh-TW" dirty="0" err="1"/>
              <a:t>Abora</a:t>
            </a:r>
            <a:r>
              <a:rPr lang="en-GB" altLang="zh-TW" dirty="0"/>
              <a:t> (or Amara in Milton), in nowadays Ethiopia</a:t>
            </a:r>
            <a:endParaRPr kumimoji="1" lang="zh-TW" altLang="en-US" dirty="0"/>
          </a:p>
        </p:txBody>
      </p:sp>
      <p:pic>
        <p:nvPicPr>
          <p:cNvPr id="8" name="圖片 7" descr="damzel with a dulcime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400" y="946666"/>
            <a:ext cx="29972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7346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>
                <a:ea typeface="新細明體" charset="0"/>
              </a:rPr>
              <a:t>“</a:t>
            </a:r>
            <a:r>
              <a:rPr lang="en-US" altLang="zh-TW" dirty="0" err="1">
                <a:ea typeface="新細明體" charset="0"/>
              </a:rPr>
              <a:t>Kubla</a:t>
            </a:r>
            <a:r>
              <a:rPr lang="en-US" altLang="zh-TW" dirty="0">
                <a:ea typeface="新細明體" charset="0"/>
              </a:rPr>
              <a:t> Khan” 1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spcBef>
                <a:spcPts val="0"/>
              </a:spcBef>
              <a:buFont typeface="Wingdings" charset="0"/>
              <a:buNone/>
            </a:pPr>
            <a:r>
              <a:rPr lang="en-US" altLang="zh-TW" dirty="0">
                <a:latin typeface="+mj-lt"/>
                <a:ea typeface="新細明體" charset="0"/>
              </a:rPr>
              <a:t>1. Fragment: stimulating thought in two temporalities</a:t>
            </a:r>
          </a:p>
          <a:p>
            <a:pPr eaLnBrk="1" hangingPunct="1">
              <a:spcBef>
                <a:spcPts val="0"/>
              </a:spcBef>
              <a:buFont typeface="Wingdings" charset="0"/>
              <a:buNone/>
            </a:pPr>
            <a:r>
              <a:rPr lang="en-US" altLang="zh-TW" dirty="0">
                <a:latin typeface="+mj-lt"/>
                <a:ea typeface="新細明體" charset="0"/>
              </a:rPr>
              <a:t>    A. (past) once completed, now in ruin </a:t>
            </a:r>
          </a:p>
          <a:p>
            <a:pPr eaLnBrk="1" hangingPunct="1">
              <a:spcBef>
                <a:spcPts val="0"/>
              </a:spcBef>
              <a:buFont typeface="Wingdings" charset="0"/>
              <a:buNone/>
            </a:pPr>
            <a:r>
              <a:rPr lang="en-US" altLang="zh-TW" dirty="0">
                <a:latin typeface="+mj-lt"/>
                <a:ea typeface="新細明體" charset="0"/>
              </a:rPr>
              <a:t>   ex. Parthenon marbles: We lament what </a:t>
            </a:r>
            <a:r>
              <a:rPr lang="en-US" altLang="zh-TW" u="sng" dirty="0">
                <a:latin typeface="+mj-lt"/>
                <a:ea typeface="新細明體" charset="0"/>
              </a:rPr>
              <a:t>could have been </a:t>
            </a:r>
            <a:r>
              <a:rPr lang="en-US" altLang="zh-TW" dirty="0">
                <a:latin typeface="+mj-lt"/>
                <a:ea typeface="新細明體" charset="0"/>
              </a:rPr>
              <a:t>there if it </a:t>
            </a:r>
            <a:r>
              <a:rPr lang="en-US" altLang="zh-TW" u="sng" dirty="0">
                <a:latin typeface="+mj-lt"/>
                <a:ea typeface="新細明體" charset="0"/>
              </a:rPr>
              <a:t>was</a:t>
            </a:r>
            <a:r>
              <a:rPr lang="en-US" altLang="zh-TW" dirty="0">
                <a:latin typeface="+mj-lt"/>
                <a:ea typeface="新細明體" charset="0"/>
              </a:rPr>
              <a:t> preserved better.</a:t>
            </a:r>
          </a:p>
          <a:p>
            <a:pPr eaLnBrk="1" hangingPunct="1">
              <a:spcBef>
                <a:spcPts val="0"/>
              </a:spcBef>
              <a:buFont typeface="Wingdings" charset="0"/>
              <a:buNone/>
            </a:pPr>
            <a:endParaRPr lang="en-US" altLang="zh-TW" dirty="0">
              <a:latin typeface="+mj-lt"/>
              <a:ea typeface="新細明體" charset="0"/>
            </a:endParaRPr>
          </a:p>
          <a:p>
            <a:pPr eaLnBrk="1" hangingPunct="1">
              <a:spcBef>
                <a:spcPts val="0"/>
              </a:spcBef>
              <a:buFont typeface="Wingdings" charset="0"/>
              <a:buNone/>
            </a:pPr>
            <a:r>
              <a:rPr lang="en-US" altLang="zh-TW" dirty="0">
                <a:latin typeface="+mj-lt"/>
                <a:ea typeface="新細明體" charset="0"/>
              </a:rPr>
              <a:t>	B. (future) yet to be completed: We imagine what </a:t>
            </a:r>
            <a:r>
              <a:rPr lang="en-US" altLang="zh-TW" u="sng" dirty="0">
                <a:latin typeface="+mj-lt"/>
                <a:ea typeface="新細明體" charset="0"/>
              </a:rPr>
              <a:t>could be</a:t>
            </a:r>
            <a:r>
              <a:rPr lang="en-US" altLang="zh-TW" dirty="0">
                <a:latin typeface="+mj-lt"/>
                <a:ea typeface="新細明體" charset="0"/>
              </a:rPr>
              <a:t> there if it </a:t>
            </a:r>
            <a:r>
              <a:rPr lang="en-US" altLang="zh-TW" u="sng" dirty="0">
                <a:latin typeface="+mj-lt"/>
                <a:ea typeface="新細明體" charset="0"/>
              </a:rPr>
              <a:t>were finished</a:t>
            </a:r>
            <a:r>
              <a:rPr lang="en-US" altLang="zh-TW" dirty="0">
                <a:latin typeface="+mj-lt"/>
                <a:ea typeface="新細明體" charset="0"/>
              </a:rPr>
              <a:t>.</a:t>
            </a:r>
          </a:p>
          <a:p>
            <a:pPr eaLnBrk="1" hangingPunct="1">
              <a:spcBef>
                <a:spcPts val="0"/>
              </a:spcBef>
              <a:buFont typeface="Wingdings" charset="0"/>
              <a:buNone/>
            </a:pPr>
            <a:endParaRPr lang="en-US" altLang="zh-TW" dirty="0">
              <a:latin typeface="+mj-lt"/>
              <a:ea typeface="新細明體" charset="0"/>
            </a:endParaRPr>
          </a:p>
          <a:p>
            <a:pPr eaLnBrk="1" hangingPunct="1">
              <a:spcBef>
                <a:spcPts val="0"/>
              </a:spcBef>
              <a:buFont typeface="Wingdings" charset="0"/>
              <a:buNone/>
            </a:pPr>
            <a:r>
              <a:rPr lang="en-US" altLang="zh-TW" dirty="0">
                <a:latin typeface="+mj-lt"/>
                <a:ea typeface="新細明體" charset="0"/>
              </a:rPr>
              <a:t>	C.  Friedrich Schlegel: “All Romantic poetry is the poetry of </a:t>
            </a:r>
            <a:r>
              <a:rPr lang="en-US" altLang="zh-TW" dirty="0">
                <a:solidFill>
                  <a:srgbClr val="FF0000"/>
                </a:solidFill>
                <a:latin typeface="+mj-lt"/>
                <a:ea typeface="新細明體" charset="0"/>
              </a:rPr>
              <a:t>becoming</a:t>
            </a:r>
            <a:r>
              <a:rPr lang="en-US" altLang="zh-TW" dirty="0">
                <a:latin typeface="+mj-lt"/>
                <a:ea typeface="新細明體" charset="0"/>
              </a:rPr>
              <a:t>”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>
                <a:ea typeface="新細明體" charset="0"/>
              </a:rPr>
              <a:t>“</a:t>
            </a:r>
            <a:r>
              <a:rPr lang="en-US" altLang="zh-TW" dirty="0" err="1">
                <a:ea typeface="新細明體" charset="0"/>
              </a:rPr>
              <a:t>Kubla</a:t>
            </a:r>
            <a:r>
              <a:rPr lang="en-US" altLang="zh-TW" dirty="0">
                <a:ea typeface="新細明體" charset="0"/>
              </a:rPr>
              <a:t> Khan” 2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609600" indent="-609600" eaLnBrk="1" hangingPunct="1">
              <a:spcBef>
                <a:spcPts val="0"/>
              </a:spcBef>
              <a:buFont typeface="Wingdings" charset="0"/>
              <a:buAutoNum type="arabicPeriod" startAt="2"/>
            </a:pPr>
            <a:r>
              <a:rPr lang="en-US" altLang="zh-TW" sz="2800" dirty="0">
                <a:latin typeface="+mj-lt"/>
                <a:ea typeface="新細明體" charset="0"/>
              </a:rPr>
              <a:t>Two types of fragment:</a:t>
            </a:r>
          </a:p>
          <a:p>
            <a:pPr marL="609600" indent="-609600" eaLnBrk="1" hangingPunct="1">
              <a:spcBef>
                <a:spcPts val="0"/>
              </a:spcBef>
              <a:buFont typeface="Wingdings" charset="0"/>
              <a:buNone/>
            </a:pPr>
            <a:r>
              <a:rPr lang="en-US" altLang="zh-TW" sz="2800" dirty="0">
                <a:latin typeface="+mj-lt"/>
                <a:ea typeface="新細明體" charset="0"/>
              </a:rPr>
              <a:t>	A. intentional</a:t>
            </a:r>
          </a:p>
          <a:p>
            <a:pPr marL="609600" indent="-609600" eaLnBrk="1" hangingPunct="1">
              <a:spcBef>
                <a:spcPts val="0"/>
              </a:spcBef>
              <a:buFont typeface="Wingdings" charset="0"/>
              <a:buNone/>
            </a:pPr>
            <a:r>
              <a:rPr lang="en-US" altLang="zh-TW" sz="2800" dirty="0">
                <a:latin typeface="+mj-lt"/>
                <a:ea typeface="新細明體" charset="0"/>
              </a:rPr>
              <a:t>	B. accidental</a:t>
            </a:r>
          </a:p>
          <a:p>
            <a:pPr marL="609600" indent="-609600" eaLnBrk="1" hangingPunct="1">
              <a:spcBef>
                <a:spcPts val="0"/>
              </a:spcBef>
              <a:buFont typeface="Wingdings" charset="0"/>
              <a:buAutoNum type="arabicPeriod" startAt="3"/>
            </a:pPr>
            <a:r>
              <a:rPr lang="en-US" altLang="zh-TW" sz="2800" dirty="0">
                <a:latin typeface="+mj-lt"/>
                <a:ea typeface="新細明體" charset="0"/>
              </a:rPr>
              <a:t>The “composition” in a dream:</a:t>
            </a:r>
          </a:p>
          <a:p>
            <a:pPr marL="609600" indent="-609600" eaLnBrk="1" hangingPunct="1">
              <a:spcBef>
                <a:spcPts val="0"/>
              </a:spcBef>
              <a:buFont typeface="Wingdings" charset="0"/>
              <a:buNone/>
            </a:pPr>
            <a:r>
              <a:rPr lang="en-US" altLang="zh-TW" sz="2800" dirty="0">
                <a:latin typeface="+mj-lt"/>
                <a:ea typeface="新細明體" charset="0"/>
              </a:rPr>
              <a:t>4.	</a:t>
            </a:r>
            <a:r>
              <a:rPr lang="en-US" altLang="zh-TW" sz="2800" dirty="0">
                <a:solidFill>
                  <a:srgbClr val="FF0000"/>
                </a:solidFill>
                <a:latin typeface="+mj-lt"/>
                <a:ea typeface="新細明體" charset="0"/>
              </a:rPr>
              <a:t>Liminal (threshold) </a:t>
            </a:r>
            <a:r>
              <a:rPr lang="en-US" altLang="zh-TW" sz="2800" dirty="0">
                <a:latin typeface="+mj-lt"/>
                <a:ea typeface="新細明體" charset="0"/>
              </a:rPr>
              <a:t>state between sleep and awakening ( “when we are laid asleep / In body, and become a living soul,” Wordsworth’s “Tintern Abbey,” </a:t>
            </a:r>
            <a:r>
              <a:rPr lang="en-US" altLang="zh-TW" sz="2800" i="1" dirty="0">
                <a:latin typeface="+mj-lt"/>
                <a:ea typeface="新細明體" charset="0"/>
              </a:rPr>
              <a:t>ll</a:t>
            </a:r>
            <a:r>
              <a:rPr lang="en-US" altLang="zh-TW" sz="2800" dirty="0">
                <a:latin typeface="+mj-lt"/>
                <a:ea typeface="新細明體" charset="0"/>
              </a:rPr>
              <a:t>. 46-47)</a:t>
            </a:r>
          </a:p>
          <a:p>
            <a:pPr marL="609600" indent="-609600" eaLnBrk="1" hangingPunct="1"/>
            <a:endParaRPr lang="en-US" altLang="zh-TW" dirty="0">
              <a:latin typeface="Tahoma" charset="0"/>
              <a:ea typeface="新細明體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/>
              <a:t>The Romantic </a:t>
            </a:r>
            <a:r>
              <a:rPr kumimoji="1" lang="en-US" altLang="zh-TW" dirty="0"/>
              <a:t>Fragment Poem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zh-TW" dirty="0"/>
              <a:t>STC published only three poems in 1816: “</a:t>
            </a:r>
            <a:r>
              <a:rPr lang="en-US" altLang="zh-TW" dirty="0" err="1"/>
              <a:t>Kubla</a:t>
            </a:r>
            <a:r>
              <a:rPr lang="en-US" altLang="zh-TW" dirty="0"/>
              <a:t> Khan,” “Christabel,” “The Pain of Sleep” (all fragments) </a:t>
            </a:r>
          </a:p>
          <a:p>
            <a:r>
              <a:rPr lang="en-US" altLang="zh-TW" dirty="0"/>
              <a:t>Poetic theories of language </a:t>
            </a:r>
          </a:p>
          <a:p>
            <a:r>
              <a:rPr lang="en-US" altLang="zh-TW" dirty="0"/>
              <a:t>Shelley’s “Ozymandias,” though a complete sonnet, expressing a sense of  insecurity of poetic </a:t>
            </a:r>
            <a:r>
              <a:rPr lang="en-US" altLang="zh-TW" dirty="0">
                <a:solidFill>
                  <a:srgbClr val="C00000"/>
                </a:solidFill>
              </a:rPr>
              <a:t>permanence </a:t>
            </a:r>
          </a:p>
          <a:p>
            <a:r>
              <a:rPr kumimoji="1" lang="en-US" altLang="zh-TW" dirty="0"/>
              <a:t>See </a:t>
            </a:r>
            <a:r>
              <a:rPr lang="en-US" altLang="zh-TW" dirty="0" err="1"/>
              <a:t>Janowitz</a:t>
            </a:r>
            <a:r>
              <a:rPr lang="en-US" altLang="zh-TW" dirty="0"/>
              <a:t>, Anne. “The Romantic Fragment.” </a:t>
            </a:r>
            <a:r>
              <a:rPr lang="en-US" altLang="zh-TW" i="1" dirty="0"/>
              <a:t>A Companion to Romanticism</a:t>
            </a:r>
            <a:r>
              <a:rPr lang="en-US" altLang="zh-TW" dirty="0"/>
              <a:t>. Edited by  Duncan Wu, Blackwell, 1998, pp. 442-51. </a:t>
            </a:r>
          </a:p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824850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352D192-5C04-4847-B651-414C81350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Reference books on reserve</a:t>
            </a:r>
            <a:endParaRPr kumimoji="1"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5CC8C1E-56BF-524A-8DED-CF898DE00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82296" indent="0">
              <a:buNone/>
            </a:pPr>
            <a:endParaRPr lang="zh-TW" altLang="zh-TW" dirty="0"/>
          </a:p>
          <a:p>
            <a:pPr lvl="0"/>
            <a:r>
              <a:rPr lang="en-US" altLang="zh-TW" dirty="0" err="1"/>
              <a:t>Burwick</a:t>
            </a:r>
            <a:r>
              <a:rPr lang="en-US" altLang="zh-TW" dirty="0"/>
              <a:t>, Frederick, editor. </a:t>
            </a:r>
            <a:r>
              <a:rPr lang="en-US" altLang="zh-TW" i="1" dirty="0"/>
              <a:t>Romanticism: Keywords</a:t>
            </a:r>
            <a:r>
              <a:rPr lang="en-US" altLang="zh-TW" dirty="0"/>
              <a:t>. Wiley-Blackwell, 2015. [Ref PN 603 B86 2015] </a:t>
            </a:r>
            <a:endParaRPr lang="zh-TW" altLang="zh-TW" dirty="0"/>
          </a:p>
          <a:p>
            <a:pPr lvl="0"/>
            <a:r>
              <a:rPr lang="en-US" altLang="zh-TW" dirty="0"/>
              <a:t>Butler, Marilyn. </a:t>
            </a:r>
            <a:r>
              <a:rPr lang="en-US" altLang="zh-TW" i="1" dirty="0"/>
              <a:t>Romantics, Rebels, and Reactionaries. English Literature and its Background, 1760-1830</a:t>
            </a:r>
            <a:r>
              <a:rPr lang="en-US" altLang="zh-TW" dirty="0"/>
              <a:t>. Oxford University Press, 1982. [PR146 B82]</a:t>
            </a:r>
            <a:endParaRPr lang="zh-TW" altLang="zh-TW" dirty="0"/>
          </a:p>
          <a:p>
            <a:pPr lvl="0"/>
            <a:r>
              <a:rPr lang="en-US" altLang="zh-TW" dirty="0"/>
              <a:t>McCalman, Iain, Gillian Russell, and Clara Tuite, editors. </a:t>
            </a:r>
            <a:r>
              <a:rPr lang="en-US" altLang="zh-TW" i="1" dirty="0"/>
              <a:t>Oxford Companion to the Romantic Age: British Culture, 1776-1832</a:t>
            </a:r>
            <a:r>
              <a:rPr lang="en-US" altLang="zh-TW" dirty="0"/>
              <a:t>. Oxford University Press, 2001. [PR447 R64 1999] </a:t>
            </a:r>
            <a:endParaRPr lang="zh-TW" altLang="zh-TW" dirty="0"/>
          </a:p>
          <a:p>
            <a:pPr lvl="0"/>
            <a:r>
              <a:rPr lang="en-US" altLang="zh-TW" dirty="0"/>
              <a:t>Roe, Nicholas. </a:t>
            </a:r>
            <a:r>
              <a:rPr lang="en-US" altLang="zh-TW" i="1" dirty="0"/>
              <a:t>Romanticism: An Oxford Guide</a:t>
            </a:r>
            <a:r>
              <a:rPr lang="en-US" altLang="zh-TW" dirty="0"/>
              <a:t>. Oxford University Press, 2005. [PR457 R4575 2005] </a:t>
            </a:r>
            <a:endParaRPr lang="zh-TW" altLang="zh-TW" dirty="0"/>
          </a:p>
          <a:p>
            <a:r>
              <a:rPr lang="en-US" altLang="zh-TW" dirty="0"/>
              <a:t>Please also consult </a:t>
            </a:r>
            <a:r>
              <a:rPr lang="en-US" altLang="zh-TW" i="1" dirty="0"/>
              <a:t>Cambridge Companion to William Wordsworth</a:t>
            </a:r>
            <a:r>
              <a:rPr lang="en-US" altLang="zh-TW" dirty="0"/>
              <a:t>; </a:t>
            </a:r>
            <a:r>
              <a:rPr lang="en-US" altLang="zh-TW" i="1" dirty="0"/>
              <a:t>Cambridge Companion</a:t>
            </a:r>
            <a:r>
              <a:rPr lang="en-US" altLang="zh-TW" dirty="0"/>
              <a:t> to William Blake, and to all the other major authors. </a:t>
            </a:r>
            <a:endParaRPr lang="zh-TW" altLang="zh-TW" dirty="0"/>
          </a:p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473193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228600"/>
            <a:ext cx="6675438" cy="533400"/>
          </a:xfrm>
        </p:spPr>
        <p:txBody>
          <a:bodyPr>
            <a:normAutofit fontScale="90000"/>
          </a:bodyPr>
          <a:lstStyle/>
          <a:p>
            <a:pPr algn="l">
              <a:lnSpc>
                <a:spcPct val="100000"/>
              </a:lnSpc>
            </a:pPr>
            <a:r>
              <a:rPr lang="en-US" altLang="zh-TW" sz="2800" dirty="0">
                <a:ea typeface="新細明體" charset="0"/>
              </a:rPr>
              <a:t>“</a:t>
            </a:r>
            <a:r>
              <a:rPr lang="en-US" altLang="zh-TW" sz="2800" dirty="0" err="1">
                <a:ea typeface="新細明體" charset="0"/>
              </a:rPr>
              <a:t>Kubla</a:t>
            </a:r>
            <a:r>
              <a:rPr lang="en-US" altLang="zh-TW" sz="2800" dirty="0">
                <a:ea typeface="新細明體" charset="0"/>
              </a:rPr>
              <a:t> Khan” 3: </a:t>
            </a:r>
            <a:r>
              <a:rPr lang="en-US" altLang="zh-TW" sz="2700" dirty="0">
                <a:ea typeface="新細明體" charset="0"/>
              </a:rPr>
              <a:t>Plato’s Parable of the Cave</a:t>
            </a:r>
            <a:br>
              <a:rPr lang="en-US" altLang="zh-TW" sz="2700" dirty="0">
                <a:ea typeface="新細明體" charset="0"/>
              </a:rPr>
            </a:br>
            <a:endParaRPr lang="en-US" altLang="zh-TW" sz="2700" dirty="0">
              <a:ea typeface="新細明體" charset="0"/>
            </a:endParaRPr>
          </a:p>
        </p:txBody>
      </p:sp>
      <p:graphicFrame>
        <p:nvGraphicFramePr>
          <p:cNvPr id="26652" name="Group 28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3568152833"/>
              </p:ext>
            </p:extLst>
          </p:nvPr>
        </p:nvGraphicFramePr>
        <p:xfrm>
          <a:off x="990600" y="2362200"/>
          <a:ext cx="8153399" cy="4076701"/>
        </p:xfrm>
        <a:graphic>
          <a:graphicData uri="http://schemas.openxmlformats.org/drawingml/2006/table">
            <a:tbl>
              <a:tblPr/>
              <a:tblGrid>
                <a:gridCol w="19052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51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68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562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566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1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新細明體" charset="0"/>
                          <a:cs typeface="新細明體" charset="0"/>
                        </a:rPr>
                        <a:t>Plato: Idea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1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新細明體" charset="0"/>
                          <a:cs typeface="新細明體" charset="0"/>
                        </a:rPr>
                        <a:t>Form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1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新細明體" charset="0"/>
                          <a:cs typeface="新細明體" charset="0"/>
                        </a:rPr>
                        <a:t>Pattern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1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新細明體" charset="0"/>
                          <a:cs typeface="新細明體" charset="0"/>
                        </a:rPr>
                        <a:t>Logos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1" lang="zh-TW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新細明體" charset="0"/>
                          <a:cs typeface="新細明體" charset="0"/>
                        </a:rPr>
                        <a:t>理型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1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新細明體" charset="0"/>
                          <a:cs typeface="新細明體" charset="0"/>
                        </a:rPr>
                        <a:t>“thing”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1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新細明體" charset="0"/>
                          <a:cs typeface="新細明體" charset="0"/>
                        </a:rPr>
                        <a:t>Concrete object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1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新細明體" charset="0"/>
                          <a:cs typeface="新細明體" charset="0"/>
                        </a:rPr>
                        <a:t>“image”: mental picture of that object 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1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新細明體" charset="0"/>
                          <a:cs typeface="新細明體" charset="0"/>
                        </a:rPr>
                        <a:t>“expression”: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1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新細明體" charset="0"/>
                          <a:cs typeface="新細明體" charset="0"/>
                        </a:rPr>
                        <a:t>Linguistic </a:t>
                      </a:r>
                      <a:r>
                        <a:rPr kumimoji="1" lang="en-US" altLang="zh-TW" sz="28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新細明體" charset="0"/>
                          <a:cs typeface="新細明體" charset="0"/>
                        </a:rPr>
                        <a:t>representation</a:t>
                      </a:r>
                      <a:r>
                        <a:rPr kumimoji="1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新細明體" charset="0"/>
                          <a:cs typeface="新細明體" charset="0"/>
                        </a:rPr>
                        <a:t> of that object 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09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1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新細明體" charset="0"/>
                          <a:cs typeface="新細明體" charset="0"/>
                        </a:rPr>
                        <a:t>Chairness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1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新細明體" charset="0"/>
                          <a:cs typeface="新細明體" charset="0"/>
                        </a:rPr>
                        <a:t>A chair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1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新細明體" charset="0"/>
                          <a:cs typeface="新細明體" charset="0"/>
                        </a:rPr>
                        <a:t>A mental picture of a chair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1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新細明體" charset="0"/>
                          <a:cs typeface="新細明體" charset="0"/>
                        </a:rPr>
                        <a:t>“chair” --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1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新細明體" charset="0"/>
                          <a:cs typeface="新細明體" charset="0"/>
                        </a:rPr>
                        <a:t>the word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文字方塊 1"/>
          <p:cNvSpPr txBox="1"/>
          <p:nvPr/>
        </p:nvSpPr>
        <p:spPr>
          <a:xfrm>
            <a:off x="914400" y="1143000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“all the </a:t>
            </a:r>
            <a:r>
              <a:rPr lang="en-US" altLang="zh-TW" sz="2400" dirty="0">
                <a:solidFill>
                  <a:srgbClr val="0000FF"/>
                </a:solidFill>
              </a:rPr>
              <a:t>images </a:t>
            </a:r>
            <a:r>
              <a:rPr lang="en-US" altLang="zh-TW" sz="2400" dirty="0"/>
              <a:t>rose up before him as </a:t>
            </a:r>
            <a:r>
              <a:rPr lang="en-US" altLang="zh-TW" sz="2400" dirty="0">
                <a:solidFill>
                  <a:srgbClr val="0000FF"/>
                </a:solidFill>
              </a:rPr>
              <a:t>things</a:t>
            </a:r>
            <a:r>
              <a:rPr lang="en-US" altLang="zh-TW" sz="2400" dirty="0"/>
              <a:t>, with a parallel production of the correspondent </a:t>
            </a:r>
            <a:r>
              <a:rPr lang="en-US" altLang="zh-TW" sz="2400" dirty="0">
                <a:solidFill>
                  <a:srgbClr val="0000FF"/>
                </a:solidFill>
              </a:rPr>
              <a:t>expressions</a:t>
            </a:r>
            <a:r>
              <a:rPr lang="en-US" altLang="zh-TW" sz="2400" dirty="0"/>
              <a:t>”</a:t>
            </a:r>
            <a:r>
              <a:rPr lang="en-US" altLang="zh-TW" dirty="0"/>
              <a:t>(p. 464-65)</a:t>
            </a:r>
            <a:endParaRPr kumimoji="1" lang="zh-TW" alt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2782" y="533400"/>
            <a:ext cx="4267200" cy="533400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3837709" y="6139934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altLang="zh-TW" dirty="0" err="1"/>
              <a:t>Taroko</a:t>
            </a:r>
            <a:r>
              <a:rPr kumimoji="1" lang="en-GB" altLang="zh-TW" dirty="0"/>
              <a:t> Gorge </a:t>
            </a:r>
            <a:r>
              <a:rPr kumimoji="1" lang="zh-TW" altLang="en-US" dirty="0"/>
              <a:t>太魯閣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1066800" y="2286000"/>
            <a:ext cx="335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*”daemon”</a:t>
            </a:r>
          </a:p>
          <a:p>
            <a:endParaRPr lang="en-US" altLang="zh-TW" dirty="0"/>
          </a:p>
          <a:p>
            <a:r>
              <a:rPr lang="en-US" altLang="zh-TW" dirty="0"/>
              <a:t>*Genesis and Apocalypse (lines 20-24)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852549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altLang="zh-TW" dirty="0"/>
              <a:t>Harvest, the Time of Judgment</a:t>
            </a:r>
            <a:endParaRPr lang="zh-TW" altLang="en-US" dirty="0"/>
          </a:p>
        </p:txBody>
      </p:sp>
      <p:sp>
        <p:nvSpPr>
          <p:cNvPr id="31746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zh-TW">
                <a:latin typeface="Gill Sans MT" charset="0"/>
                <a:ea typeface="微軟正黑體" charset="0"/>
              </a:rPr>
              <a:t>Let both grow together until the harvest: and in the time of harvest I will say to the reapers, Gather ye together first the tares, and bind them in bundles to burn them: but gather the wheat into my barn (</a:t>
            </a:r>
            <a:r>
              <a:rPr lang="en-GB" altLang="zh-TW" b="1">
                <a:solidFill>
                  <a:srgbClr val="2E2224"/>
                </a:solidFill>
                <a:latin typeface="Gill Sans MT" charset="0"/>
                <a:ea typeface="微軟正黑體" charset="0"/>
              </a:rPr>
              <a:t>Matthew 13:30</a:t>
            </a:r>
            <a:r>
              <a:rPr lang="en-GB" altLang="zh-TW">
                <a:latin typeface="Gill Sans MT" charset="0"/>
                <a:ea typeface="微軟正黑體" charset="0"/>
              </a:rPr>
              <a:t>)</a:t>
            </a:r>
          </a:p>
          <a:p>
            <a:endParaRPr lang="zh-TW" altLang="en-US">
              <a:latin typeface="Gill Sans MT" charset="0"/>
              <a:ea typeface="微軟正黑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918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cozytours.co.uk/images/tours/2011/lake/lakes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33400"/>
            <a:ext cx="64770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文字方塊 1"/>
          <p:cNvSpPr txBox="1">
            <a:spLocks noChangeArrowheads="1"/>
          </p:cNvSpPr>
          <p:nvPr/>
        </p:nvSpPr>
        <p:spPr bwMode="auto">
          <a:xfrm>
            <a:off x="1828800" y="5029200"/>
            <a:ext cx="6858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ahoma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charset="0"/>
                <a:ea typeface="新細明體" charset="0"/>
              </a:defRPr>
            </a:lvl9pPr>
          </a:lstStyle>
          <a:p>
            <a:pPr eaLnBrk="1" hangingPunct="1"/>
            <a:r>
              <a:rPr lang="en-US" altLang="zh-TW" dirty="0"/>
              <a:t>Lake District, </a:t>
            </a:r>
            <a:r>
              <a:rPr lang="en-US" altLang="zh-TW" dirty="0" err="1"/>
              <a:t>Cumbria</a:t>
            </a:r>
            <a:endParaRPr lang="en-US" altLang="zh-TW" dirty="0"/>
          </a:p>
          <a:p>
            <a:pPr eaLnBrk="1" hangingPunct="1"/>
            <a:r>
              <a:rPr lang="en-US" altLang="zh-TW" dirty="0"/>
              <a:t>Daily Telegraph Travel Guide: </a:t>
            </a:r>
            <a:r>
              <a:rPr lang="en-US" altLang="zh-TW" dirty="0">
                <a:hlinkClick r:id="rId4"/>
              </a:rPr>
              <a:t>http://www.telegraph.co.uk/travel/destination/uk/69203/The-Lake-District-attractions.html</a:t>
            </a:r>
            <a:endParaRPr lang="zh-TW" alt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2E13CED-E372-D24D-814B-1A979D1D7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Discussion </a:t>
            </a:r>
            <a:endParaRPr kumimoji="1"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F857C0C-FF9E-1842-95A9-1220F2162F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>
                <a:latin typeface="Cambria Math" panose="02040503050406030204" pitchFamily="18" charset="0"/>
                <a:ea typeface="Cambria Math" panose="02040503050406030204" pitchFamily="18" charset="0"/>
              </a:rPr>
              <a:t>Comment on the </a:t>
            </a:r>
            <a:r>
              <a:rPr lang="en-US" altLang="zh-TW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framing device</a:t>
            </a:r>
            <a:r>
              <a:rPr lang="en-US" altLang="zh-TW" dirty="0">
                <a:latin typeface="Cambria Math" panose="02040503050406030204" pitchFamily="18" charset="0"/>
                <a:ea typeface="Cambria Math" panose="02040503050406030204" pitchFamily="18" charset="0"/>
              </a:rPr>
              <a:t> (</a:t>
            </a:r>
            <a:r>
              <a:rPr lang="en-US" altLang="zh-TW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TW" dirty="0">
                <a:latin typeface="Cambria Math" panose="02040503050406030204" pitchFamily="18" charset="0"/>
                <a:ea typeface="Cambria Math" panose="02040503050406030204" pitchFamily="18" charset="0"/>
              </a:rPr>
              <a:t>. e. the preface) of “</a:t>
            </a:r>
            <a:r>
              <a:rPr lang="en-US" altLang="zh-TW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Kubla</a:t>
            </a:r>
            <a:r>
              <a:rPr lang="en-US" altLang="zh-TW" dirty="0">
                <a:latin typeface="Cambria Math" panose="02040503050406030204" pitchFamily="18" charset="0"/>
                <a:ea typeface="Cambria Math" panose="02040503050406030204" pitchFamily="18" charset="0"/>
              </a:rPr>
              <a:t> Khan”: why does Coleridge present this poem in this manner? How does it function? 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161832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GB" altLang="zh-TW" dirty="0"/>
              <a:t>“The Rime of the Ancient Mariner”</a:t>
            </a:r>
            <a:endParaRPr kumimoji="1"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9677783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GB" altLang="zh-TW" dirty="0"/>
              <a:t>Q_AM</a:t>
            </a:r>
            <a:endParaRPr kumimoji="1"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altLang="zh-TW" dirty="0">
                <a:latin typeface="Times New Roman" panose="02020603050405020304" pitchFamily="18" charset="0"/>
                <a:ea typeface="新細明體" charset="0"/>
                <a:cs typeface="Times New Roman" panose="02020603050405020304" pitchFamily="18" charset="0"/>
              </a:rPr>
              <a:t>2. Read the legend of </a:t>
            </a:r>
            <a:r>
              <a:rPr lang="en-US" altLang="zh-TW" dirty="0">
                <a:solidFill>
                  <a:srgbClr val="0000FF"/>
                </a:solidFill>
                <a:latin typeface="Times New Roman" panose="02020603050405020304" pitchFamily="18" charset="0"/>
                <a:ea typeface="新細明體" charset="0"/>
                <a:cs typeface="Times New Roman" panose="02020603050405020304" pitchFamily="18" charset="0"/>
              </a:rPr>
              <a:t>“the Wandering Jew</a:t>
            </a:r>
            <a:r>
              <a:rPr lang="en-US" altLang="zh-TW" dirty="0">
                <a:latin typeface="Times New Roman" panose="02020603050405020304" pitchFamily="18" charset="0"/>
                <a:ea typeface="新細明體" charset="0"/>
                <a:cs typeface="Times New Roman" panose="02020603050405020304" pitchFamily="18" charset="0"/>
              </a:rPr>
              <a:t>” (Ahasuerus) as an archetype of the Ancient Mariner. </a:t>
            </a:r>
          </a:p>
          <a:p>
            <a:pPr>
              <a:lnSpc>
                <a:spcPct val="90000"/>
              </a:lnSpc>
            </a:pPr>
            <a:r>
              <a:rPr lang="en-US" altLang="zh-TW" dirty="0">
                <a:latin typeface="Times New Roman" panose="02020603050405020304" pitchFamily="18" charset="0"/>
                <a:ea typeface="新細明體" charset="0"/>
                <a:cs typeface="Times New Roman" panose="02020603050405020304" pitchFamily="18" charset="0"/>
              </a:rPr>
              <a:t>3. In which way does the meaning of “marriage” as sacramental, a form of holy communion, play a central role in “The Ancient Mariner”?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4. Explain the three references to the “</a:t>
            </a:r>
            <a:r>
              <a:rPr lang="en-US" altLang="zh-TW" sz="28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slimy things</a:t>
            </a:r>
            <a:r>
              <a:rPr lang="en-US" altLang="zh-TW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” (l. 125, 238, 273) as marking the shifts of  the poem.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5. Compare the “moral lesson” of “Nutting” and “The Ancient Mariner” and how it is presented in the two poems. </a:t>
            </a:r>
          </a:p>
          <a:p>
            <a:pPr lvl="1">
              <a:lnSpc>
                <a:spcPct val="90000"/>
              </a:lnSpc>
            </a:pPr>
            <a:endParaRPr lang="en-US" altLang="zh-TW" dirty="0">
              <a:ea typeface="新細明體" charset="0"/>
            </a:endParaRPr>
          </a:p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875183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altLang="zh-TW" sz="4000" dirty="0">
                <a:latin typeface="Tahoma" charset="0"/>
                <a:ea typeface="新細明體" charset="0"/>
              </a:rPr>
              <a:t>“The Rime of the Ancient Mariner”</a:t>
            </a:r>
            <a:r>
              <a:rPr lang="en-US" altLang="zh-TW" dirty="0">
                <a:latin typeface="Tahoma" charset="0"/>
                <a:ea typeface="新細明體" charset="0"/>
              </a:rPr>
              <a:t> </a:t>
            </a:r>
            <a:r>
              <a:rPr lang="en-US" altLang="zh-TW" sz="3100" dirty="0">
                <a:latin typeface="Tahoma" charset="0"/>
                <a:ea typeface="新細明體" charset="0"/>
              </a:rPr>
              <a:t>pp. 448ff</a:t>
            </a:r>
            <a:endParaRPr lang="zh-TW" altLang="en-US" sz="3100" dirty="0">
              <a:latin typeface="Tahoma" charset="0"/>
              <a:ea typeface="新細明體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</a:pPr>
            <a:r>
              <a:rPr kumimoji="1" lang="en-GB" altLang="zh-TW" sz="2800" dirty="0"/>
              <a:t>The first poem in the </a:t>
            </a:r>
            <a:r>
              <a:rPr kumimoji="1" lang="en-GB" altLang="zh-TW" sz="2800" i="1" dirty="0"/>
              <a:t>Lyrical Ballads  </a:t>
            </a:r>
            <a:r>
              <a:rPr kumimoji="1" lang="en-GB" altLang="zh-TW" sz="2800" dirty="0"/>
              <a:t>(1798)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kumimoji="1" lang="en-GB" altLang="zh-TW" sz="2800" dirty="0"/>
              <a:t>1798 poem proper, 1816 glossary and epigram from Thomas Burnet, </a:t>
            </a:r>
            <a:r>
              <a:rPr kumimoji="1" lang="en-GB" altLang="zh-TW" sz="2800" i="1" dirty="0" err="1"/>
              <a:t>Archaeologiae</a:t>
            </a:r>
            <a:r>
              <a:rPr kumimoji="1" lang="en-GB" altLang="zh-TW" sz="2800" i="1" dirty="0"/>
              <a:t> </a:t>
            </a:r>
            <a:r>
              <a:rPr kumimoji="1" lang="en-GB" altLang="zh-TW" sz="2800" i="1" dirty="0" err="1"/>
              <a:t>Philosophicae</a:t>
            </a:r>
            <a:r>
              <a:rPr kumimoji="1" lang="en-GB" altLang="zh-TW" sz="2800" i="1" dirty="0"/>
              <a:t> </a:t>
            </a:r>
            <a:r>
              <a:rPr kumimoji="1" lang="en-GB" altLang="zh-TW" sz="2800" dirty="0"/>
              <a:t>(1692), see p. 448, n. 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altLang="zh-TW" sz="2800" dirty="0">
                <a:ea typeface="新細明體" charset="0"/>
              </a:rPr>
              <a:t>influences Mary Shelley’s </a:t>
            </a:r>
            <a:r>
              <a:rPr lang="en-US" altLang="zh-TW" sz="2800" i="1" dirty="0">
                <a:ea typeface="新細明體" charset="0"/>
              </a:rPr>
              <a:t>Frankenstein</a:t>
            </a:r>
            <a:endParaRPr kumimoji="1" lang="en-GB" altLang="zh-TW" sz="2800" dirty="0"/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kumimoji="1" lang="en-GB" altLang="zh-TW" sz="2800" dirty="0">
                <a:hlinkClick r:id="rId2"/>
              </a:rPr>
              <a:t>https://www.youtube.com/watch?v=RGH4p4z4s5A</a:t>
            </a:r>
            <a:r>
              <a:rPr kumimoji="1" lang="en-GB" altLang="zh-TW" sz="2800" dirty="0"/>
              <a:t> (Richard Burton-the Am, Robert Hardy-the WG, John Neville-the narrator), Part I and II (11 min.)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endParaRPr lang="en-US" altLang="zh-TW" sz="2800" dirty="0">
              <a:latin typeface="+mj-lt"/>
              <a:ea typeface="新細明體" charset="0"/>
            </a:endParaRPr>
          </a:p>
          <a:p>
            <a:pPr>
              <a:lnSpc>
                <a:spcPct val="90000"/>
              </a:lnSpc>
              <a:spcBef>
                <a:spcPts val="0"/>
              </a:spcBef>
            </a:pPr>
            <a:endParaRPr lang="en-US" altLang="zh-TW" sz="2000" dirty="0">
              <a:latin typeface="+mj-lt"/>
              <a:ea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5557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kumimoji="1" lang="en-GB" altLang="zh-TW" dirty="0"/>
              <a:t>The plot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altLang="zh-TW" dirty="0">
                <a:ea typeface="新細明體" charset="0"/>
              </a:rPr>
              <a:t>I. the Wedding Guest detained, sailing south, stranded, welcoming and shooting the albatross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altLang="zh-TW" dirty="0">
                <a:ea typeface="新細明體" charset="0"/>
              </a:rPr>
              <a:t>II. Stranded again, the Bloody Sun, a painted ship upon a painted ocean, hung with the dead albatross; “</a:t>
            </a:r>
            <a:r>
              <a:rPr lang="en-US" altLang="zh-TW" dirty="0">
                <a:solidFill>
                  <a:srgbClr val="0000FF"/>
                </a:solidFill>
                <a:ea typeface="新細明體" charset="0"/>
              </a:rPr>
              <a:t>slimy things”</a:t>
            </a:r>
            <a:r>
              <a:rPr lang="en-US" altLang="zh-TW" dirty="0">
                <a:ea typeface="新細明體" charset="0"/>
              </a:rPr>
              <a:t>; 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altLang="zh-TW" dirty="0">
                <a:ea typeface="新細明體" charset="0"/>
              </a:rPr>
              <a:t>III. Life-in-Death wins the game; “the horned moon, 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altLang="zh-TW" dirty="0">
                <a:ea typeface="新細明體" charset="0"/>
              </a:rPr>
              <a:t>he alone survives; every men cursed him with their eyes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altLang="zh-TW" dirty="0">
                <a:solidFill>
                  <a:srgbClr val="0000FF"/>
                </a:solidFill>
                <a:ea typeface="新細明體" charset="0"/>
              </a:rPr>
              <a:t>IV. Blessing the slimy things; praying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altLang="zh-TW" dirty="0">
                <a:ea typeface="新細明體" charset="0"/>
              </a:rPr>
              <a:t>V. rain comes; sailing forth; a ghastly crew; two spirits comment; more penance 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altLang="zh-TW" dirty="0">
                <a:ea typeface="新細明體" charset="0"/>
              </a:rPr>
              <a:t>VI. A Seraph band; pilot and hermit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altLang="zh-TW" dirty="0">
                <a:ea typeface="新細明體" charset="0"/>
              </a:rPr>
              <a:t>VII. Rescue; confession and absolution; back to the Wedding Guest</a:t>
            </a:r>
            <a:endParaRPr kumimoji="1"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152400"/>
            <a:ext cx="1928354" cy="128270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5867400" y="304800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altLang="zh-TW" dirty="0"/>
              <a:t>The horned moon with a star (3 Dec. 2008)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624722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rcRect t="6277" b="6277"/>
          <a:stretch>
            <a:fillRect/>
          </a:stretch>
        </p:blipFill>
        <p:spPr>
          <a:xfrm>
            <a:off x="762000" y="457200"/>
            <a:ext cx="4114800" cy="5105400"/>
          </a:xfrm>
        </p:spPr>
      </p:pic>
      <p:sp>
        <p:nvSpPr>
          <p:cNvPr id="5" name="文字方塊 4"/>
          <p:cNvSpPr txBox="1"/>
          <p:nvPr/>
        </p:nvSpPr>
        <p:spPr>
          <a:xfrm>
            <a:off x="1752600" y="59436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altLang="zh-TW" dirty="0"/>
              <a:t>Albatross</a:t>
            </a:r>
            <a:endParaRPr kumimoji="1"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685800"/>
            <a:ext cx="3619500" cy="4876800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4953000" y="5943600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altLang="zh-TW" dirty="0"/>
              <a:t>A sculpture of the Ancient Mariner, </a:t>
            </a:r>
            <a:r>
              <a:rPr kumimoji="1" lang="en-GB" altLang="zh-TW" dirty="0" err="1"/>
              <a:t>Watchet</a:t>
            </a:r>
            <a:r>
              <a:rPr kumimoji="1" lang="en-GB" altLang="zh-TW" dirty="0"/>
              <a:t>, Somerset, UK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573791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1404420" y="165442"/>
            <a:ext cx="7543800" cy="1371600"/>
          </a:xfrm>
        </p:spPr>
        <p:txBody>
          <a:bodyPr>
            <a:normAutofit fontScale="90000"/>
          </a:bodyPr>
          <a:lstStyle/>
          <a:p>
            <a:r>
              <a:rPr kumimoji="1" lang="en-GB" altLang="zh-TW" sz="4000" dirty="0"/>
              <a:t>“The Rime of the Ancient Mariner” </a:t>
            </a:r>
            <a:r>
              <a:rPr kumimoji="1" lang="en-GB" altLang="zh-TW" sz="2400" dirty="0"/>
              <a:t>illustrated by Gustave </a:t>
            </a:r>
            <a:r>
              <a:rPr kumimoji="1" lang="en-GB" altLang="zh-TW" sz="2400" dirty="0" err="1"/>
              <a:t>Doré</a:t>
            </a:r>
            <a:r>
              <a:rPr kumimoji="1" lang="en-GB" altLang="zh-TW" sz="2400" dirty="0"/>
              <a:t> (1870s)</a:t>
            </a:r>
            <a:br>
              <a:rPr kumimoji="1" lang="en-GB" altLang="zh-TW" sz="2400" dirty="0"/>
            </a:br>
            <a:endParaRPr kumimoji="1" lang="zh-TW" altLang="en-US" sz="2400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600" y="2304365"/>
            <a:ext cx="3508193" cy="4553635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100" y="1537042"/>
            <a:ext cx="3048000" cy="455363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A3AC049C-6186-8D40-915A-E838402EB2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565" y="1523187"/>
            <a:ext cx="3625974" cy="469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8564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50963" y="214313"/>
            <a:ext cx="7793037" cy="1462087"/>
          </a:xfrm>
        </p:spPr>
        <p:txBody>
          <a:bodyPr/>
          <a:lstStyle/>
          <a:p>
            <a:pPr eaLnBrk="1" hangingPunct="1"/>
            <a:r>
              <a:rPr lang="en-US" altLang="zh-TW" sz="4000" dirty="0">
                <a:latin typeface="Tahoma" charset="0"/>
                <a:ea typeface="新細明體" charset="0"/>
              </a:rPr>
              <a:t>Post hoc ergo propter hoc: </a:t>
            </a:r>
            <a:r>
              <a:rPr lang="en-US" altLang="zh-TW" sz="2800" dirty="0">
                <a:latin typeface="Tahoma" charset="0"/>
                <a:ea typeface="新細明體" charset="0"/>
              </a:rPr>
              <a:t>after this therefore because of this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371600" y="1828800"/>
            <a:ext cx="7772400" cy="4114800"/>
          </a:xfrm>
        </p:spPr>
        <p:txBody>
          <a:bodyPr>
            <a:normAutofit lnSpcReduction="10000"/>
          </a:bodyPr>
          <a:lstStyle/>
          <a:p>
            <a:pPr eaLnBrk="1" hangingPunct="1">
              <a:buFont typeface="Wingdings" charset="0"/>
              <a:buNone/>
            </a:pPr>
            <a:r>
              <a:rPr lang="en-US" altLang="zh-TW" dirty="0">
                <a:latin typeface="+mj-lt"/>
                <a:ea typeface="新細明體" charset="0"/>
              </a:rPr>
              <a:t>[killing the Albatross]</a:t>
            </a:r>
          </a:p>
          <a:p>
            <a:pPr eaLnBrk="1" hangingPunct="1">
              <a:buFont typeface="Wingdings" charset="0"/>
              <a:buNone/>
            </a:pPr>
            <a:r>
              <a:rPr lang="en-US" altLang="zh-TW" dirty="0">
                <a:latin typeface="+mj-lt"/>
                <a:ea typeface="新細明體" charset="0"/>
              </a:rPr>
              <a:t>[the Sun hid in the mist]</a:t>
            </a:r>
          </a:p>
          <a:p>
            <a:pPr eaLnBrk="1" hangingPunct="1">
              <a:buFont typeface="Wingdings" charset="0"/>
              <a:buNone/>
            </a:pPr>
            <a:r>
              <a:rPr lang="en-US" altLang="zh-TW" dirty="0">
                <a:latin typeface="+mj-lt"/>
                <a:ea typeface="新細明體" charset="0"/>
              </a:rPr>
              <a:t>the crew </a:t>
            </a:r>
            <a:r>
              <a:rPr lang="en-US" altLang="zh-TW" u="sng" dirty="0">
                <a:latin typeface="+mj-lt"/>
                <a:ea typeface="新細明體" charset="0"/>
              </a:rPr>
              <a:t>blaming</a:t>
            </a:r>
            <a:r>
              <a:rPr lang="en-US" altLang="zh-TW" dirty="0">
                <a:latin typeface="+mj-lt"/>
                <a:ea typeface="新細明體" charset="0"/>
              </a:rPr>
              <a:t> AM for killing the bird who had brought good luck</a:t>
            </a:r>
          </a:p>
          <a:p>
            <a:pPr eaLnBrk="1" hangingPunct="1">
              <a:buFont typeface="Wingdings" charset="0"/>
              <a:buNone/>
            </a:pPr>
            <a:r>
              <a:rPr lang="en-US" altLang="zh-TW" dirty="0">
                <a:latin typeface="+mj-lt"/>
                <a:ea typeface="新細明體" charset="0"/>
              </a:rPr>
              <a:t>[the fog cleared]</a:t>
            </a:r>
          </a:p>
          <a:p>
            <a:pPr eaLnBrk="1" hangingPunct="1">
              <a:buFont typeface="Wingdings" charset="0"/>
              <a:buNone/>
            </a:pPr>
            <a:r>
              <a:rPr lang="en-US" altLang="zh-TW" dirty="0">
                <a:latin typeface="+mj-lt"/>
                <a:ea typeface="新細明體" charset="0"/>
              </a:rPr>
              <a:t>	the crew</a:t>
            </a:r>
            <a:r>
              <a:rPr lang="en-US" altLang="zh-TW" u="sng" dirty="0">
                <a:latin typeface="+mj-lt"/>
                <a:ea typeface="新細明體" charset="0"/>
              </a:rPr>
              <a:t> justifying </a:t>
            </a:r>
            <a:r>
              <a:rPr lang="en-US" altLang="zh-TW" dirty="0">
                <a:latin typeface="+mj-lt"/>
                <a:ea typeface="新細明體" charset="0"/>
              </a:rPr>
              <a:t>AM’s cruelty with the bird who had brought the mist; they are all accomplices</a:t>
            </a:r>
          </a:p>
          <a:p>
            <a:pPr eaLnBrk="1" hangingPunct="1"/>
            <a:endParaRPr lang="en-US" altLang="zh-TW" dirty="0">
              <a:latin typeface="Tahoma" charset="0"/>
              <a:ea typeface="新細明體" charset="0"/>
            </a:endParaRPr>
          </a:p>
          <a:p>
            <a:pPr eaLnBrk="1" hangingPunct="1"/>
            <a:endParaRPr lang="en-US" altLang="zh-TW" dirty="0">
              <a:latin typeface="Tahoma" charset="0"/>
              <a:ea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0721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GB" altLang="zh-TW" dirty="0"/>
              <a:t>The Wandering Jew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altLang="zh-TW" b="1" dirty="0"/>
              <a:t>The Wandering Jew,</a:t>
            </a:r>
            <a:r>
              <a:rPr lang="en-GB" altLang="zh-TW" dirty="0"/>
              <a:t>  a Christian legend, doomed to live until the Second Coming of Christ because he taunted Jesus on the way to the Crucifixion (John 18:20–22). Jesus replied, “I go, and you will wait till I return.” </a:t>
            </a:r>
          </a:p>
          <a:p>
            <a:r>
              <a:rPr lang="en-GB" altLang="zh-TW" dirty="0"/>
              <a:t>Revived in 1602 in a German pamphlet, </a:t>
            </a:r>
            <a:r>
              <a:rPr lang="en-GB" altLang="zh-TW"/>
              <a:t>with the belief </a:t>
            </a:r>
            <a:r>
              <a:rPr lang="en-GB" altLang="zh-TW" dirty="0"/>
              <a:t>that the Antichrist would appear in 1600 and be aided by </a:t>
            </a:r>
            <a:r>
              <a:rPr lang="en-GB" altLang="zh-TW"/>
              <a:t>the Jews. </a:t>
            </a:r>
            <a:endParaRPr lang="en-GB" altLang="zh-TW" dirty="0"/>
          </a:p>
          <a:p>
            <a:endParaRPr lang="en-GB" altLang="zh-TW" dirty="0"/>
          </a:p>
          <a:p>
            <a:r>
              <a:rPr lang="en-US" altLang="zh-TW" dirty="0"/>
              <a:t> </a:t>
            </a:r>
            <a:endParaRPr lang="en-GB" altLang="zh-TW" dirty="0"/>
          </a:p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434406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1840TurnerSlaveShip72dpi550px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28600"/>
            <a:ext cx="7696200" cy="5520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952500" y="5749290"/>
            <a:ext cx="8382000" cy="1061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ahoma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charset="0"/>
                <a:ea typeface="新細明體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dirty="0">
                <a:latin typeface="Arial" charset="0"/>
              </a:rPr>
              <a:t>J. M. W. Turner. </a:t>
            </a:r>
            <a:r>
              <a:rPr lang="en-US" altLang="zh-TW" i="1" dirty="0">
                <a:latin typeface="Arial" charset="0"/>
              </a:rPr>
              <a:t>Slavers throwing overboard the Dead and Dying—Typhon coming on </a:t>
            </a:r>
            <a:r>
              <a:rPr lang="en-US" altLang="zh-TW" dirty="0">
                <a:latin typeface="Arial" charset="0"/>
              </a:rPr>
              <a:t>c. 1839. in Ruskin’s collection</a:t>
            </a:r>
            <a:endParaRPr lang="en-US" altLang="zh-TW" dirty="0">
              <a:latin typeface="Arial" charset="0"/>
              <a:hlinkClick r:id="rId3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zh-TW" dirty="0">
                <a:latin typeface="Arial" charset="0"/>
                <a:hlinkClick r:id="rId3"/>
              </a:rPr>
              <a:t>www.freerepublic.com/focus/fr/1630734/posts</a:t>
            </a:r>
            <a:r>
              <a:rPr lang="en-US" altLang="zh-TW" dirty="0">
                <a:latin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192280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dirty="0">
                <a:ea typeface="新細明體" charset="0"/>
              </a:rPr>
              <a:t>Coleridge_Q_1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altLang="zh-TW" dirty="0">
                <a:latin typeface="+mj-lt"/>
                <a:ea typeface="新細明體" charset="0"/>
              </a:rPr>
              <a:t>1. Compare the childhood accounts and blessings for the silent auditor in “Frost at Midnight” and “</a:t>
            </a:r>
            <a:r>
              <a:rPr lang="en-US" altLang="zh-TW" dirty="0" err="1">
                <a:latin typeface="+mj-lt"/>
                <a:ea typeface="新細明體" charset="0"/>
              </a:rPr>
              <a:t>Tintern</a:t>
            </a:r>
            <a:r>
              <a:rPr lang="en-US" altLang="zh-TW" dirty="0">
                <a:latin typeface="+mj-lt"/>
                <a:ea typeface="新細明體" charset="0"/>
              </a:rPr>
              <a:t> Abbey.” </a:t>
            </a:r>
          </a:p>
          <a:p>
            <a:pPr>
              <a:lnSpc>
                <a:spcPct val="90000"/>
              </a:lnSpc>
            </a:pPr>
            <a:r>
              <a:rPr lang="en-US" altLang="zh-TW" dirty="0">
                <a:latin typeface="+mj-lt"/>
                <a:ea typeface="新細明體" charset="0"/>
              </a:rPr>
              <a:t>2. Read </a:t>
            </a:r>
            <a:r>
              <a:rPr lang="en-US" altLang="zh-TW" dirty="0">
                <a:solidFill>
                  <a:srgbClr val="0000FF"/>
                </a:solidFill>
                <a:latin typeface="+mj-lt"/>
                <a:ea typeface="新細明體" charset="0"/>
              </a:rPr>
              <a:t>“the Wandering Jew</a:t>
            </a:r>
            <a:r>
              <a:rPr lang="en-US" altLang="zh-TW" dirty="0">
                <a:latin typeface="+mj-lt"/>
                <a:ea typeface="新細明體" charset="0"/>
              </a:rPr>
              <a:t>” (</a:t>
            </a:r>
            <a:r>
              <a:rPr lang="en-US" altLang="zh-TW" dirty="0" err="1">
                <a:latin typeface="+mj-lt"/>
                <a:ea typeface="新細明體" charset="0"/>
              </a:rPr>
              <a:t>Ahasuerus</a:t>
            </a:r>
            <a:r>
              <a:rPr lang="en-US" altLang="zh-TW" dirty="0">
                <a:latin typeface="+mj-lt"/>
                <a:ea typeface="新細明體" charset="0"/>
              </a:rPr>
              <a:t>) as an archetype of the Ancient Mariner. </a:t>
            </a:r>
          </a:p>
          <a:p>
            <a:pPr>
              <a:lnSpc>
                <a:spcPct val="90000"/>
              </a:lnSpc>
            </a:pPr>
            <a:r>
              <a:rPr lang="en-US" altLang="zh-TW" dirty="0">
                <a:latin typeface="+mj-lt"/>
                <a:ea typeface="新細明體" charset="0"/>
              </a:rPr>
              <a:t>3. In which way does the meaning of “marriage” as sacramental, a form of holy communion, play a central role in “The Ancient Mariner”? </a:t>
            </a:r>
          </a:p>
          <a:p>
            <a:pPr lvl="1">
              <a:lnSpc>
                <a:spcPct val="90000"/>
              </a:lnSpc>
            </a:pPr>
            <a:r>
              <a:rPr lang="en-US" altLang="zh-TW" dirty="0">
                <a:latin typeface="+mj-lt"/>
                <a:ea typeface="新細明體" charset="0"/>
              </a:rPr>
              <a:t>http://</a:t>
            </a:r>
            <a:r>
              <a:rPr lang="en-US" altLang="zh-TW" dirty="0" err="1">
                <a:latin typeface="+mj-lt"/>
                <a:ea typeface="新細明體" charset="0"/>
              </a:rPr>
              <a:t>www.oed.com</a:t>
            </a:r>
            <a:r>
              <a:rPr lang="en-US" altLang="zh-TW" dirty="0">
                <a:latin typeface="+mj-lt"/>
                <a:ea typeface="新細明體" charset="0"/>
              </a:rPr>
              <a:t>/view/Entry/169523?redirectedFrom=</a:t>
            </a:r>
            <a:r>
              <a:rPr lang="en-US" altLang="zh-TW" dirty="0" err="1">
                <a:latin typeface="+mj-lt"/>
                <a:ea typeface="新細明體" charset="0"/>
              </a:rPr>
              <a:t>sacrement#eid</a:t>
            </a:r>
            <a:endParaRPr lang="en-US" altLang="zh-TW" dirty="0">
              <a:latin typeface="+mj-lt"/>
              <a:ea typeface="新細明體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219200"/>
            <a:ext cx="3657600" cy="44196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3429000" y="228600"/>
            <a:ext cx="434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altLang="zh-TW" sz="2800" dirty="0"/>
              <a:t>John Ruskin and Turner</a:t>
            </a:r>
            <a:endParaRPr kumimoji="1" lang="zh-TW" altLang="en-US" sz="2800" dirty="0"/>
          </a:p>
        </p:txBody>
      </p:sp>
      <p:sp>
        <p:nvSpPr>
          <p:cNvPr id="5" name="文字方塊 4"/>
          <p:cNvSpPr txBox="1"/>
          <p:nvPr/>
        </p:nvSpPr>
        <p:spPr>
          <a:xfrm>
            <a:off x="990600" y="59436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altLang="zh-TW" dirty="0" err="1"/>
              <a:t>Brantwood</a:t>
            </a:r>
            <a:r>
              <a:rPr kumimoji="1" lang="en-GB" altLang="zh-TW" dirty="0"/>
              <a:t>, Lake District</a:t>
            </a:r>
            <a:endParaRPr kumimoji="1"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1295400"/>
            <a:ext cx="4243037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971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GB" altLang="zh-TW" dirty="0"/>
              <a:t>Abolition of slavery</a:t>
            </a:r>
            <a:endParaRPr kumimoji="1" lang="zh-TW" altLang="en-US" dirty="0"/>
          </a:p>
        </p:txBody>
      </p:sp>
      <p:pic>
        <p:nvPicPr>
          <p:cNvPr id="5" name="內容版面配置區 9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6" r="10266"/>
          <a:stretch>
            <a:fillRect/>
          </a:stretch>
        </p:blipFill>
        <p:spPr>
          <a:xfrm>
            <a:off x="1752600" y="1828800"/>
            <a:ext cx="2695207" cy="3065462"/>
          </a:xfrm>
        </p:spPr>
      </p:pic>
      <p:pic>
        <p:nvPicPr>
          <p:cNvPr id="6" name="圖片 10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9" r="2569"/>
          <a:stretch>
            <a:fillRect/>
          </a:stretch>
        </p:blipFill>
        <p:spPr bwMode="auto">
          <a:xfrm>
            <a:off x="5257800" y="1905000"/>
            <a:ext cx="2746851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5184648" y="5715000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altLang="zh-TW" dirty="0"/>
              <a:t>Abolitionist badge/plate, made by Wedgwood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006371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22533" name="Picture 2" descr="https://encrypted-tbn2.gstatic.com/images?q=tbn:ANd9GcQkcCqr1qh5YbuQ3AJrXG8L99CKqnWe3v4yTiY-a71mR8YVoL5cF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04800"/>
            <a:ext cx="72961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382" y="1939636"/>
            <a:ext cx="5029200" cy="37719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6172200" y="1905000"/>
            <a:ext cx="2895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TW" sz="2000" dirty="0"/>
              <a:t>*Domestic production of porcelain, changing the ruling style of porcelain, </a:t>
            </a:r>
            <a:r>
              <a:rPr lang="en-GB" altLang="zh-TW" sz="2000" dirty="0" err="1">
                <a:solidFill>
                  <a:srgbClr val="FF0000"/>
                </a:solidFill>
              </a:rPr>
              <a:t>Eritria</a:t>
            </a:r>
            <a:r>
              <a:rPr lang="en-GB" altLang="zh-TW" sz="2000" dirty="0"/>
              <a:t> </a:t>
            </a:r>
          </a:p>
          <a:p>
            <a:endParaRPr lang="en-GB" altLang="zh-TW" sz="2000" dirty="0"/>
          </a:p>
          <a:p>
            <a:r>
              <a:rPr lang="en-GB" altLang="zh-TW" sz="2000" dirty="0"/>
              <a:t>*a pioneer of modern industrialization  </a:t>
            </a:r>
          </a:p>
          <a:p>
            <a:endParaRPr lang="en-GB" altLang="zh-TW" sz="2000" dirty="0"/>
          </a:p>
          <a:p>
            <a:r>
              <a:rPr lang="en-GB" altLang="zh-TW" sz="2000" dirty="0"/>
              <a:t>*Sponsor</a:t>
            </a:r>
            <a:r>
              <a:rPr kumimoji="1" lang="en-GB" altLang="zh-TW" sz="2000" dirty="0"/>
              <a:t>ed Coleridge; </a:t>
            </a:r>
          </a:p>
        </p:txBody>
      </p:sp>
    </p:spTree>
    <p:extLst>
      <p:ext uri="{BB962C8B-B14F-4D97-AF65-F5344CB8AC3E}">
        <p14:creationId xmlns:p14="http://schemas.microsoft.com/office/powerpoint/2010/main" val="17377888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9551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GB" altLang="zh-TW" i="1" dirty="0" err="1"/>
              <a:t>Biographia</a:t>
            </a:r>
            <a:r>
              <a:rPr kumimoji="1" lang="en-GB" altLang="zh-TW" i="1" dirty="0"/>
              <a:t> </a:t>
            </a:r>
            <a:r>
              <a:rPr kumimoji="1" lang="en-GB" altLang="zh-TW" i="1" dirty="0" err="1"/>
              <a:t>Literaria</a:t>
            </a:r>
            <a:r>
              <a:rPr kumimoji="1" lang="en-GB" altLang="zh-TW" i="1" dirty="0"/>
              <a:t> </a:t>
            </a:r>
            <a:endParaRPr kumimoji="1" lang="zh-TW" altLang="en-US" i="1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GB" altLang="zh-TW" dirty="0"/>
              <a:t>The Theory of Imagination </a:t>
            </a:r>
          </a:p>
          <a:p>
            <a:r>
              <a:rPr kumimoji="1" lang="en-GB" altLang="zh-TW"/>
              <a:t>The Cult </a:t>
            </a:r>
            <a:r>
              <a:rPr kumimoji="1" lang="en-GB" altLang="zh-TW" dirty="0"/>
              <a:t>of Shakespeare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853453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zh-TW" dirty="0">
                <a:ea typeface="新細明體" charset="0"/>
              </a:rPr>
              <a:t>Romantic Theory of </a:t>
            </a:r>
            <a:br>
              <a:rPr lang="en-US" altLang="zh-TW" dirty="0">
                <a:ea typeface="新細明體" charset="0"/>
              </a:rPr>
            </a:br>
            <a:r>
              <a:rPr lang="en-US" altLang="zh-TW" dirty="0">
                <a:ea typeface="新細明體" charset="0"/>
              </a:rPr>
              <a:t>the Imagination (1)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n-US" altLang="zh-TW" dirty="0">
                <a:latin typeface="Tahoma" charset="0"/>
                <a:ea typeface="新細明體" charset="0"/>
              </a:rPr>
              <a:t>I.	</a:t>
            </a:r>
            <a:r>
              <a:rPr lang="en-US" altLang="zh-TW" dirty="0">
                <a:latin typeface="+mj-lt"/>
                <a:ea typeface="新細明體" charset="0"/>
              </a:rPr>
              <a:t>17th century Scottish philosophical school of “Common </a:t>
            </a:r>
            <a:r>
              <a:rPr lang="en-US" altLang="zh-TW" b="1" dirty="0">
                <a:solidFill>
                  <a:srgbClr val="0000FF"/>
                </a:solidFill>
                <a:latin typeface="+mj-lt"/>
                <a:ea typeface="新細明體" charset="0"/>
              </a:rPr>
              <a:t>Sense</a:t>
            </a:r>
            <a:r>
              <a:rPr lang="en-US" altLang="zh-TW" dirty="0">
                <a:latin typeface="+mj-lt"/>
                <a:ea typeface="新細明體" charset="0"/>
              </a:rPr>
              <a:t>” (physical sensation + mental sentiment)</a:t>
            </a:r>
          </a:p>
          <a:p>
            <a:pPr eaLnBrk="1" hangingPunct="1">
              <a:buFont typeface="Wingdings" charset="0"/>
              <a:buNone/>
            </a:pPr>
            <a:r>
              <a:rPr lang="en-US" altLang="zh-TW" dirty="0">
                <a:latin typeface="+mj-lt"/>
                <a:ea typeface="新細明體" charset="0"/>
              </a:rPr>
              <a:t>II. Ex. Adam Smith, David Hume, moral sentiments</a:t>
            </a:r>
          </a:p>
          <a:p>
            <a:pPr eaLnBrk="1" hangingPunct="1">
              <a:buFont typeface="Wingdings" charset="0"/>
              <a:buNone/>
            </a:pPr>
            <a:endParaRPr lang="en-US" altLang="zh-TW" dirty="0">
              <a:latin typeface="+mj-lt"/>
              <a:ea typeface="新細明體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2"/>
          <a:srcRect l="-1133" t="-739" r="-78969" b="-2886"/>
          <a:stretch/>
        </p:blipFill>
        <p:spPr>
          <a:xfrm>
            <a:off x="914400" y="228600"/>
            <a:ext cx="7857705" cy="5596601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914400" y="5841918"/>
            <a:ext cx="784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TW" sz="2000" dirty="0"/>
              <a:t>David Hume and Adam Smith, Scottish </a:t>
            </a:r>
            <a:r>
              <a:rPr kumimoji="1" lang="en-GB" altLang="zh-TW" sz="2000" dirty="0"/>
              <a:t>National Portrait Gallery, Edinburgh</a:t>
            </a:r>
            <a:endParaRPr kumimoji="1" lang="zh-TW" altLang="en-US" sz="2000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533400"/>
            <a:ext cx="3405378" cy="520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5430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zh-TW" dirty="0">
                <a:ea typeface="新細明體" charset="0"/>
              </a:rPr>
              <a:t>Romantic Theory of the Imagination (2)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1295400" y="1676400"/>
            <a:ext cx="7272339" cy="4324257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spcBef>
                <a:spcPts val="0"/>
              </a:spcBef>
              <a:buFont typeface="Wingdings" charset="0"/>
              <a:buNone/>
            </a:pPr>
            <a:r>
              <a:rPr lang="en-US" altLang="zh-TW" dirty="0">
                <a:latin typeface="+mj-lt"/>
                <a:ea typeface="新細明體" charset="0"/>
              </a:rPr>
              <a:t>III. Imagination as the basis of social morality: </a:t>
            </a:r>
          </a:p>
          <a:p>
            <a:pPr eaLnBrk="1" hangingPunct="1">
              <a:spcBef>
                <a:spcPts val="0"/>
              </a:spcBef>
              <a:buFont typeface="Wingdings" charset="0"/>
              <a:buNone/>
            </a:pPr>
            <a:r>
              <a:rPr lang="en-US" altLang="zh-TW" dirty="0">
                <a:latin typeface="+mj-lt"/>
                <a:ea typeface="新細明體" charset="0"/>
              </a:rPr>
              <a:t>	  A. as the foundation of a coherent individual identity:</a:t>
            </a:r>
          </a:p>
          <a:p>
            <a:pPr eaLnBrk="1" hangingPunct="1">
              <a:spcBef>
                <a:spcPts val="0"/>
              </a:spcBef>
              <a:buFont typeface="Wingdings" charset="0"/>
              <a:buNone/>
            </a:pPr>
            <a:r>
              <a:rPr lang="en-US" altLang="zh-TW" dirty="0">
                <a:latin typeface="+mj-lt"/>
                <a:ea typeface="新細明體" charset="0"/>
              </a:rPr>
              <a:t>       I of yesterday--I of today--I of tomorrow</a:t>
            </a:r>
          </a:p>
          <a:p>
            <a:pPr eaLnBrk="1" hangingPunct="1">
              <a:spcBef>
                <a:spcPts val="0"/>
              </a:spcBef>
              <a:buFont typeface="Wingdings" charset="0"/>
              <a:buNone/>
            </a:pPr>
            <a:r>
              <a:rPr lang="en-US" altLang="zh-TW" dirty="0">
                <a:latin typeface="+mj-lt"/>
                <a:ea typeface="新細明體" charset="0"/>
              </a:rPr>
              <a:t> 	  B. as the premise of morals</a:t>
            </a:r>
          </a:p>
          <a:p>
            <a:pPr eaLnBrk="1" hangingPunct="1">
              <a:spcBef>
                <a:spcPts val="0"/>
              </a:spcBef>
              <a:buFont typeface="Wingdings" charset="0"/>
              <a:buNone/>
            </a:pPr>
            <a:r>
              <a:rPr lang="en-US" altLang="zh-TW" dirty="0">
                <a:latin typeface="+mj-lt"/>
                <a:ea typeface="新細明體" charset="0"/>
              </a:rPr>
              <a:t>      ex. I am afraid of fire, which might also be feared by others. </a:t>
            </a:r>
            <a:r>
              <a:rPr lang="zh-TW" altLang="en-US" dirty="0">
                <a:latin typeface="+mj-lt"/>
                <a:ea typeface="新細明體" charset="0"/>
              </a:rPr>
              <a:t>己所不欲，勿施於人；人飢己飢，人溺己溺；惻隱之心</a:t>
            </a:r>
            <a:r>
              <a:rPr lang="en-US" altLang="zh-TW" dirty="0">
                <a:latin typeface="+mj-lt"/>
                <a:ea typeface="新細明體" charset="0"/>
              </a:rPr>
              <a:t> of Mencius, possibly transmitted through 17</a:t>
            </a:r>
            <a:r>
              <a:rPr lang="en-US" altLang="zh-TW" baseline="30000" dirty="0">
                <a:latin typeface="+mj-lt"/>
                <a:ea typeface="新細明體" charset="0"/>
              </a:rPr>
              <a:t>th</a:t>
            </a:r>
            <a:r>
              <a:rPr lang="en-US" altLang="zh-TW" dirty="0">
                <a:latin typeface="+mj-lt"/>
                <a:ea typeface="新細明體" charset="0"/>
              </a:rPr>
              <a:t> Missionaries’ accounts 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zh-TW" dirty="0">
                <a:ea typeface="新細明體" charset="0"/>
              </a:rPr>
              <a:t>Romantic Theory of the Imagination (3)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n-US" altLang="zh-TW" dirty="0">
                <a:latin typeface="+mj-lt"/>
                <a:ea typeface="新細明體" charset="0"/>
              </a:rPr>
              <a:t>IV. Coleridge’s theory (pp. 496) in </a:t>
            </a:r>
            <a:r>
              <a:rPr lang="en-US" altLang="zh-TW" i="1" dirty="0" err="1">
                <a:latin typeface="+mj-lt"/>
                <a:ea typeface="新細明體" charset="0"/>
              </a:rPr>
              <a:t>Biographia</a:t>
            </a:r>
            <a:r>
              <a:rPr lang="en-US" altLang="zh-TW" i="1" dirty="0">
                <a:latin typeface="+mj-lt"/>
                <a:ea typeface="新細明體" charset="0"/>
              </a:rPr>
              <a:t> </a:t>
            </a:r>
            <a:r>
              <a:rPr lang="en-US" altLang="zh-TW" i="1" dirty="0" err="1">
                <a:latin typeface="+mj-lt"/>
                <a:ea typeface="新細明體" charset="0"/>
              </a:rPr>
              <a:t>Literaria</a:t>
            </a:r>
            <a:r>
              <a:rPr lang="en-US" altLang="zh-TW" dirty="0">
                <a:latin typeface="+mj-lt"/>
                <a:ea typeface="新細明體" charset="0"/>
              </a:rPr>
              <a:t>, chapter 13</a:t>
            </a:r>
          </a:p>
          <a:p>
            <a:pPr eaLnBrk="1" hangingPunct="1">
              <a:buFont typeface="Wingdings" charset="0"/>
              <a:buNone/>
            </a:pPr>
            <a:r>
              <a:rPr lang="en-US" altLang="zh-TW" dirty="0">
                <a:latin typeface="+mj-lt"/>
                <a:ea typeface="新細明體" charset="0"/>
              </a:rPr>
              <a:t>	 A. Primary imagination: ordinary perception shared by all</a:t>
            </a:r>
          </a:p>
          <a:p>
            <a:pPr eaLnBrk="1" hangingPunct="1">
              <a:buFont typeface="Wingdings" charset="0"/>
              <a:buNone/>
            </a:pPr>
            <a:r>
              <a:rPr lang="en-US" altLang="zh-TW" dirty="0">
                <a:latin typeface="+mj-lt"/>
                <a:ea typeface="新細明體" charset="0"/>
              </a:rPr>
              <a:t>     	B. Secondary imagination: poetic imagination</a:t>
            </a:r>
          </a:p>
          <a:p>
            <a:pPr eaLnBrk="1" hangingPunct="1">
              <a:buFont typeface="Wingdings" charset="0"/>
              <a:buNone/>
            </a:pPr>
            <a:r>
              <a:rPr lang="en-US" altLang="zh-TW" dirty="0">
                <a:latin typeface="+mj-lt"/>
                <a:ea typeface="新細明體" charset="0"/>
              </a:rPr>
              <a:t>	 C. Fancy</a:t>
            </a:r>
          </a:p>
          <a:p>
            <a:pPr eaLnBrk="1" hangingPunct="1">
              <a:buFont typeface="Wingdings" charset="0"/>
              <a:buNone/>
            </a:pPr>
            <a:r>
              <a:rPr lang="en-US" altLang="zh-TW" dirty="0">
                <a:latin typeface="+mj-lt"/>
                <a:ea typeface="新細明體" charset="0"/>
              </a:rPr>
              <a:t>    </a:t>
            </a:r>
          </a:p>
          <a:p>
            <a:pPr eaLnBrk="1" hangingPunct="1"/>
            <a:endParaRPr lang="en-US" altLang="zh-TW" dirty="0">
              <a:latin typeface="Tahoma" charset="0"/>
              <a:ea typeface="新細明體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GB" altLang="zh-TW" dirty="0"/>
              <a:t>Mechanic vs. organic form p. 506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GB" altLang="zh-TW" dirty="0"/>
              <a:t>Exalts Shakespeare against Voltaire’s criticism</a:t>
            </a:r>
          </a:p>
          <a:p>
            <a:r>
              <a:rPr kumimoji="1" lang="en-GB" altLang="zh-TW" dirty="0"/>
              <a:t>An living body is an organized one—each part is at once end and means</a:t>
            </a:r>
          </a:p>
          <a:p>
            <a:r>
              <a:rPr kumimoji="1" lang="en-GB" altLang="zh-TW" dirty="0"/>
              <a:t>The organic form is innate; it shapes as it develops itself from within, and the fullness of its development is one and the same with the perfection of its outward form 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029424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GB" altLang="zh-TW" dirty="0"/>
              <a:t>Coleridge_Q_2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4. Explain the three references to “slimy things” (l. 125, 238, 273) as marking the turning point of the poem.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5. Compare the “moral lesson” of “Nutting” and “The Ancient Mariner” and the way it is presented.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6. Explain the function of the framing device (</a:t>
            </a:r>
            <a:r>
              <a:rPr lang="en-US" altLang="zh-TW" sz="28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TW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. e. the preface) of “</a:t>
            </a:r>
            <a:r>
              <a:rPr lang="en-US" altLang="zh-TW" sz="28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Kubla</a:t>
            </a:r>
            <a:r>
              <a:rPr lang="en-US" altLang="zh-TW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 Khan.”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7. Explain the image of the orient that is suggested in “</a:t>
            </a:r>
            <a:r>
              <a:rPr lang="en-US" altLang="zh-TW" sz="28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Kubla</a:t>
            </a:r>
            <a:r>
              <a:rPr lang="en-US" altLang="zh-TW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 Khan.” Why did Coleridge choose to write about a mythic China more than 300 years earlier when he could easily get information about contemporary China?</a:t>
            </a:r>
          </a:p>
          <a:p>
            <a:pPr>
              <a:lnSpc>
                <a:spcPct val="90000"/>
              </a:lnSpc>
            </a:pPr>
            <a:endParaRPr kumimoji="1" lang="zh-TW" altLang="en-US" dirty="0"/>
          </a:p>
          <a:p>
            <a:pPr>
              <a:lnSpc>
                <a:spcPct val="90000"/>
              </a:lnSpc>
            </a:pPr>
            <a:endParaRPr lang="zh-TW" altLang="en-US" dirty="0">
              <a:latin typeface="Tahoma" charset="0"/>
              <a:ea typeface="新細明體" charset="0"/>
            </a:endParaRPr>
          </a:p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798580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050" y="1905000"/>
            <a:ext cx="2914650" cy="396240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1676400" y="381000"/>
            <a:ext cx="70104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Elizabeth Montagu, “The Queen of </a:t>
            </a:r>
            <a:r>
              <a:rPr lang="en-US" altLang="zh-TW" sz="2400"/>
              <a:t>the Bluestockings,</a:t>
            </a:r>
            <a:r>
              <a:rPr lang="en-US" altLang="zh-TW" sz="2400" dirty="0"/>
              <a:t>” defending Shakespeare against Voltaire (1750)</a:t>
            </a:r>
            <a:endParaRPr lang="zh-TW" altLang="en-US" sz="2400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905000"/>
            <a:ext cx="2362200" cy="3968496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1600200" y="6019800"/>
            <a:ext cx="708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BBC Radio 4 “In our time” https://</a:t>
            </a:r>
            <a:r>
              <a:rPr lang="en-US" altLang="zh-TW" dirty="0" err="1"/>
              <a:t>www.bbc.co.uk</a:t>
            </a:r>
            <a:r>
              <a:rPr lang="en-US" altLang="zh-TW" dirty="0"/>
              <a:t>/</a:t>
            </a:r>
            <a:r>
              <a:rPr lang="en-US" altLang="zh-TW" dirty="0" err="1"/>
              <a:t>programmes</a:t>
            </a:r>
            <a:r>
              <a:rPr lang="en-US" altLang="zh-TW" dirty="0"/>
              <a:t>/b045c0h9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230130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GB" altLang="zh-TW" dirty="0"/>
              <a:t>Supplements</a:t>
            </a:r>
            <a:endParaRPr kumimoji="1"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7278018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1235076" y="312211"/>
            <a:ext cx="7556500" cy="1116012"/>
          </a:xfrm>
        </p:spPr>
        <p:txBody>
          <a:bodyPr/>
          <a:lstStyle/>
          <a:p>
            <a:r>
              <a:rPr kumimoji="1" lang="en-GB" altLang="zh-TW" dirty="0"/>
              <a:t>“The Aeolian Harp”</a:t>
            </a:r>
            <a:endParaRPr kumimoji="1"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202" y="3316477"/>
            <a:ext cx="2593173" cy="1734785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4724400" y="1676400"/>
            <a:ext cx="33528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TW" b="1" dirty="0">
                <a:latin typeface="+mj-lt"/>
              </a:rPr>
              <a:t>Unitarianism</a:t>
            </a:r>
            <a:r>
              <a:rPr lang="en-GB" altLang="zh-TW" dirty="0">
                <a:latin typeface="+mj-lt"/>
              </a:rPr>
              <a:t> is a theological movement, named for its understanding of God as one person, vs. </a:t>
            </a:r>
            <a:r>
              <a:rPr lang="en-GB" altLang="zh-TW" dirty="0" err="1">
                <a:latin typeface="+mj-lt"/>
              </a:rPr>
              <a:t>Trinitarianism</a:t>
            </a:r>
            <a:r>
              <a:rPr lang="en-GB" altLang="zh-TW" dirty="0">
                <a:latin typeface="+mj-lt"/>
              </a:rPr>
              <a:t>, which defines God as three persons coexisting consubstantially as one being. Unitarians maintain that Jesus was a prophet, and in some sense the "son" of God, but not God himself.</a:t>
            </a:r>
            <a:endParaRPr kumimoji="1" lang="en-GB" altLang="zh-TW" dirty="0">
              <a:latin typeface="+mj-lt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1066800" y="1676400"/>
            <a:ext cx="32766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altLang="zh-TW" b="1" dirty="0">
                <a:latin typeface="+mj-lt"/>
              </a:rPr>
              <a:t>Synaesthesia</a:t>
            </a:r>
            <a:r>
              <a:rPr kumimoji="1" lang="en-GB" altLang="zh-TW" dirty="0">
                <a:latin typeface="+mj-lt"/>
              </a:rPr>
              <a:t>:</a:t>
            </a:r>
          </a:p>
          <a:p>
            <a:r>
              <a:rPr kumimoji="1" lang="en-US" altLang="zh-TW" dirty="0">
                <a:latin typeface="+mj-lt"/>
              </a:rPr>
              <a:t> production, from a sense-impression of one kind, of an associated mental image of a sense-impression of another kind</a:t>
            </a:r>
            <a:endParaRPr kumimoji="1" lang="zh-TW" altLang="en-US" dirty="0">
              <a:latin typeface="+mj-lt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1221" y="5105401"/>
            <a:ext cx="2731134" cy="1752599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4673600"/>
            <a:ext cx="3884060" cy="21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0198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460500"/>
            <a:ext cx="4191000" cy="34163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828800" y="5948065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TW" dirty="0"/>
              <a:t>Casement window</a:t>
            </a:r>
            <a:endParaRPr kumimoji="1"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143000"/>
            <a:ext cx="4038600" cy="373380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5943600" y="5486400"/>
            <a:ext cx="2209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altLang="zh-TW" dirty="0"/>
              <a:t>Sash window, (Georgian and Victorian periods)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8074034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GB" altLang="zh-TW" dirty="0"/>
              <a:t>Birds of Paradise</a:t>
            </a:r>
            <a:endParaRPr kumimoji="1"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209800"/>
            <a:ext cx="4485704" cy="2788316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2133600"/>
            <a:ext cx="3962400" cy="26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61585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610" y="529191"/>
            <a:ext cx="4591383" cy="5746698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0942" y="1111302"/>
            <a:ext cx="2921291" cy="3519351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5364233" y="38099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Parthenon Temple, Acropolis, Athens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1975064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Eligin Room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6054" y="-2209800"/>
            <a:ext cx="9296400" cy="1068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764596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384300"/>
            <a:ext cx="8978900" cy="40894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2447219" y="5993101"/>
            <a:ext cx="3399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altLang="zh-TW" dirty="0"/>
              <a:t>East pediment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3220919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35294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759" y="127503"/>
            <a:ext cx="7989839" cy="569276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873061" y="5961130"/>
            <a:ext cx="27646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altLang="zh-TW" dirty="0"/>
              <a:t>The Temporary Elgin Room. Archibald Archer. Oil on canvas 1819. </a:t>
            </a:r>
            <a:endParaRPr kumimoji="1"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5582304" y="5934670"/>
            <a:ext cx="30061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altLang="zh-TW" dirty="0"/>
              <a:t>Haydon: Benjamin West (President of RA), Joseph </a:t>
            </a:r>
            <a:r>
              <a:rPr kumimoji="1" lang="en-GB" altLang="zh-TW" dirty="0" err="1"/>
              <a:t>Planta</a:t>
            </a:r>
            <a:r>
              <a:rPr kumimoji="1" lang="en-GB" altLang="zh-TW" dirty="0"/>
              <a:t> (Principal Librarian) 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396580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E1C917D-E4C9-7F43-ADA8-1836D6982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Coleridge_Q_3</a:t>
            </a:r>
            <a:endParaRPr kumimoji="1"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07A7BA3-E8EB-D74A-AD03-BC48B6C08F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TW" dirty="0"/>
              <a:t>8. </a:t>
            </a:r>
            <a:r>
              <a:rPr lang="en-GB" altLang="zh-TW" dirty="0"/>
              <a:t>Edward Said in </a:t>
            </a:r>
            <a:r>
              <a:rPr lang="en-GB" altLang="zh-TW" i="1" dirty="0"/>
              <a:t>Orientalism: Western Conceptions of the Orient </a:t>
            </a:r>
            <a:r>
              <a:rPr lang="en-GB" altLang="zh-TW" dirty="0"/>
              <a:t>(1978) acknowledges how representations of the East enable a "Western style for dominating, restructuring and having authority over the Orient." Explain your views on whether (to what degree) “</a:t>
            </a:r>
            <a:r>
              <a:rPr lang="en-GB" altLang="zh-TW" dirty="0" err="1"/>
              <a:t>Kubla</a:t>
            </a:r>
            <a:r>
              <a:rPr lang="en-GB" altLang="zh-TW" dirty="0"/>
              <a:t> Khan” coheres with or diverges from what Said calls “Orientalism.” </a:t>
            </a:r>
          </a:p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3462670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ile:Antonio Canova-The three Graces-Hermitag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3600450" cy="4800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381000" y="6183868"/>
            <a:ext cx="6006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The Three Graces (1814-17). Hermitage, St. Petersburg 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4572000" y="487069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en-US" altLang="zh-TW" dirty="0"/>
            </a:br>
            <a:r>
              <a:rPr lang="en-US" altLang="zh-TW" i="1" dirty="0"/>
              <a:t>Psyche Revived by Cupid’s Kiss</a:t>
            </a:r>
            <a:r>
              <a:rPr lang="en-US" altLang="zh-TW" dirty="0"/>
              <a:t>. Louvre.</a:t>
            </a:r>
            <a:endParaRPr lang="zh-TW" altLang="en-US" dirty="0"/>
          </a:p>
        </p:txBody>
      </p:sp>
      <p:pic>
        <p:nvPicPr>
          <p:cNvPr id="1032" name="Picture 8" descr="Psyche Revived by Cupid’s Kiss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996" y="1143000"/>
            <a:ext cx="3746008" cy="33637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2362200" y="685800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Antonio CANOVA (1757 – 1822)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1141486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457200"/>
            <a:ext cx="6299200" cy="47244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2971800" y="5715000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西洋樓</a:t>
            </a:r>
            <a:r>
              <a:rPr lang="en-GB" altLang="zh-TW" dirty="0"/>
              <a:t>, Summer Palace, Beijing 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0078640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524000"/>
            <a:ext cx="1371600" cy="20574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1981200" y="4648200"/>
            <a:ext cx="388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http://</a:t>
            </a:r>
            <a:r>
              <a:rPr lang="en-US" altLang="zh-TW" dirty="0" err="1"/>
              <a:t>www.metacafe.com</a:t>
            </a:r>
            <a:r>
              <a:rPr lang="en-US" altLang="zh-TW" dirty="0"/>
              <a:t>/watch/7309560/</a:t>
            </a:r>
            <a:r>
              <a:rPr lang="en-US" altLang="zh-TW" dirty="0" err="1"/>
              <a:t>samuel_taylor_coleridge_kubla_khan</a:t>
            </a:r>
            <a:r>
              <a:rPr lang="en-US" altLang="zh-TW" dirty="0"/>
              <a:t>/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258221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0A2B10-2578-B040-ACA8-5D759AAB6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Coleridge_Q_4 </a:t>
            </a:r>
            <a:endParaRPr kumimoji="1"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D7F9142-5A22-4541-93BC-D929B12E92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zh-TW" dirty="0">
                <a:ea typeface="新細明體" charset="0"/>
              </a:rPr>
              <a:t>Q2. How does the interaction between the “thin blue flame” and the “Idling spirit” serve </a:t>
            </a:r>
            <a:r>
              <a:rPr lang="en-US" altLang="zh-TW" dirty="0">
                <a:solidFill>
                  <a:srgbClr val="FF0000"/>
                </a:solidFill>
                <a:ea typeface="新細明體" charset="0"/>
              </a:rPr>
              <a:t>as a miniature model of the mind </a:t>
            </a:r>
            <a:r>
              <a:rPr lang="en-US" altLang="zh-TW" dirty="0">
                <a:ea typeface="新細明體" charset="0"/>
              </a:rPr>
              <a:t>that is at once creative and perceiving the universe, and of </a:t>
            </a:r>
            <a:r>
              <a:rPr lang="en-US" altLang="zh-TW" dirty="0">
                <a:solidFill>
                  <a:srgbClr val="FF0000"/>
                </a:solidFill>
                <a:ea typeface="新細明體" charset="0"/>
              </a:rPr>
              <a:t>the process of composition</a:t>
            </a:r>
            <a:r>
              <a:rPr lang="en-US" altLang="zh-TW" dirty="0">
                <a:ea typeface="新細明體" charset="0"/>
              </a:rPr>
              <a:t>?  Please connect it with the idealized model of composition as designated in  “</a:t>
            </a:r>
            <a:r>
              <a:rPr lang="en-US" altLang="zh-TW" dirty="0" err="1">
                <a:ea typeface="新細明體" charset="0"/>
              </a:rPr>
              <a:t>Kubla</a:t>
            </a:r>
            <a:r>
              <a:rPr lang="en-US" altLang="zh-TW" dirty="0">
                <a:ea typeface="新細明體" charset="0"/>
              </a:rPr>
              <a:t> Khan” and what Wordsworth describes in the Preface to the </a:t>
            </a:r>
            <a:r>
              <a:rPr lang="en-US" altLang="zh-TW" i="1" dirty="0">
                <a:ea typeface="新細明體" charset="0"/>
              </a:rPr>
              <a:t>Lyrical Ballads</a:t>
            </a:r>
            <a:r>
              <a:rPr lang="en-US" altLang="zh-TW" dirty="0">
                <a:ea typeface="新細明體" charset="0"/>
              </a:rPr>
              <a:t>, “spontaneous overflow of powerful feelings,” and what Coleridge calls the primary and secondary imagination in </a:t>
            </a:r>
            <a:r>
              <a:rPr lang="en-US" altLang="zh-TW" i="1" dirty="0">
                <a:ea typeface="新細明體" charset="0"/>
              </a:rPr>
              <a:t>Biographia </a:t>
            </a:r>
            <a:r>
              <a:rPr lang="en-US" altLang="zh-TW" i="1" dirty="0" err="1">
                <a:ea typeface="新細明體" charset="0"/>
              </a:rPr>
              <a:t>Literaria</a:t>
            </a:r>
            <a:r>
              <a:rPr lang="en-US" altLang="zh-TW" dirty="0">
                <a:ea typeface="新細明體" charset="0"/>
              </a:rPr>
              <a:t>.   </a:t>
            </a:r>
          </a:p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309942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>
                <a:ea typeface="新細明體" charset="0"/>
                <a:cs typeface="Times New Roman" charset="0"/>
              </a:rPr>
              <a:t>Coleridge (1) pp. 441ff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buFont typeface="Wingdings" charset="0"/>
              <a:buNone/>
            </a:pPr>
            <a:r>
              <a:rPr lang="en-US" altLang="zh-TW" sz="2800" dirty="0">
                <a:latin typeface="+mj-lt"/>
                <a:ea typeface="新細明體" charset="0"/>
              </a:rPr>
              <a:t>1.Pantisocracy, with Robert Southey (1794), collapsed, but still married to Sara </a:t>
            </a:r>
            <a:r>
              <a:rPr lang="en-US" altLang="zh-TW" sz="2800" dirty="0" err="1">
                <a:latin typeface="+mj-lt"/>
                <a:ea typeface="新細明體" charset="0"/>
              </a:rPr>
              <a:t>Fricker</a:t>
            </a:r>
            <a:endParaRPr lang="en-US" altLang="zh-TW" sz="2800" dirty="0">
              <a:latin typeface="+mj-lt"/>
              <a:ea typeface="新細明體" charset="0"/>
            </a:endParaRPr>
          </a:p>
          <a:p>
            <a:pPr eaLnBrk="1" hangingPunct="1">
              <a:buFont typeface="Wingdings" charset="0"/>
              <a:buNone/>
            </a:pPr>
            <a:r>
              <a:rPr lang="en-US" altLang="zh-TW" sz="2800" i="1" dirty="0">
                <a:latin typeface="+mj-lt"/>
                <a:ea typeface="新細明體" charset="0"/>
              </a:rPr>
              <a:t>2.Lyrical Ballads</a:t>
            </a:r>
            <a:r>
              <a:rPr lang="en-US" altLang="zh-TW" sz="2800" dirty="0">
                <a:latin typeface="+mj-lt"/>
                <a:ea typeface="新細明體" charset="0"/>
              </a:rPr>
              <a:t> (1798) joint venture with Wordsworth; </a:t>
            </a:r>
          </a:p>
          <a:p>
            <a:pPr eaLnBrk="1" hangingPunct="1">
              <a:buFont typeface="Wingdings" charset="0"/>
              <a:buNone/>
            </a:pPr>
            <a:r>
              <a:rPr lang="en-US" altLang="zh-TW" sz="2800" dirty="0">
                <a:latin typeface="+mj-lt"/>
                <a:ea typeface="新細明體" charset="0"/>
              </a:rPr>
              <a:t>3. Translation of German aesthetics </a:t>
            </a:r>
          </a:p>
          <a:p>
            <a:pPr eaLnBrk="1" hangingPunct="1">
              <a:buFont typeface="Wingdings" charset="0"/>
              <a:buNone/>
            </a:pPr>
            <a:r>
              <a:rPr lang="en-US" altLang="zh-TW" sz="2800" dirty="0">
                <a:latin typeface="+mj-lt"/>
                <a:ea typeface="新細明體" charset="0"/>
              </a:rPr>
              <a:t>4.“Dejection: An Ode” (1802) (in love with Sara Hutchinson, decline in creativity, and health), a reply to the opening of WW’s “Immortality Ode”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>
                <a:ea typeface="新細明體" charset="0"/>
                <a:cs typeface="Times New Roman" charset="0"/>
              </a:rPr>
              <a:t>Coleridge (2)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371600"/>
            <a:ext cx="7313613" cy="5486400"/>
          </a:xfrm>
        </p:spPr>
        <p:txBody>
          <a:bodyPr>
            <a:noAutofit/>
          </a:bodyPr>
          <a:lstStyle/>
          <a:p>
            <a:pPr marL="609600" indent="-609600" eaLnBrk="1" hangingPunct="1">
              <a:spcBef>
                <a:spcPts val="0"/>
              </a:spcBef>
              <a:buFont typeface="Wingdings" charset="0"/>
              <a:buNone/>
            </a:pPr>
            <a:r>
              <a:rPr lang="en-US" altLang="zh-TW" sz="2400" dirty="0">
                <a:latin typeface="+mj-lt"/>
                <a:ea typeface="新細明體" charset="0"/>
              </a:rPr>
              <a:t>6.	</a:t>
            </a:r>
            <a:r>
              <a:rPr lang="en-US" altLang="zh-TW" sz="2400" dirty="0">
                <a:solidFill>
                  <a:srgbClr val="FF0000"/>
                </a:solidFill>
                <a:latin typeface="+mj-lt"/>
                <a:ea typeface="新細明體" charset="0"/>
              </a:rPr>
              <a:t>The Sage of </a:t>
            </a:r>
            <a:r>
              <a:rPr lang="en-US" altLang="zh-TW" sz="2400" dirty="0" err="1">
                <a:solidFill>
                  <a:srgbClr val="FF0000"/>
                </a:solidFill>
                <a:latin typeface="+mj-lt"/>
                <a:ea typeface="新細明體" charset="0"/>
              </a:rPr>
              <a:t>Highgate</a:t>
            </a:r>
            <a:r>
              <a:rPr lang="en-US" altLang="zh-TW" sz="2400" dirty="0">
                <a:latin typeface="+mj-lt"/>
                <a:ea typeface="新細明體" charset="0"/>
              </a:rPr>
              <a:t> since 1816 (p. 442); with hypnotic power in  “conversation”</a:t>
            </a:r>
          </a:p>
          <a:p>
            <a:pPr marL="609600" indent="-609600" eaLnBrk="1" hangingPunct="1">
              <a:spcBef>
                <a:spcPts val="0"/>
              </a:spcBef>
              <a:buFont typeface="Wingdings" charset="0"/>
              <a:buNone/>
            </a:pPr>
            <a:r>
              <a:rPr lang="en-US" altLang="zh-TW" sz="2400" dirty="0">
                <a:latin typeface="+mj-lt"/>
                <a:ea typeface="新細明體" charset="0"/>
              </a:rPr>
              <a:t>	see Hazlitt, “My First Acquaintance with Poets”</a:t>
            </a:r>
          </a:p>
          <a:p>
            <a:pPr marL="609600" indent="-609600" eaLnBrk="1" hangingPunct="1">
              <a:spcBef>
                <a:spcPts val="0"/>
              </a:spcBef>
              <a:buFont typeface="Wingdings" charset="0"/>
              <a:buNone/>
            </a:pPr>
            <a:r>
              <a:rPr lang="en-US" altLang="zh-TW" sz="2400" dirty="0">
                <a:latin typeface="+mj-lt"/>
                <a:ea typeface="新細明體" charset="0"/>
              </a:rPr>
              <a:t>	 (STC’s reading of “AM”)</a:t>
            </a: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en-US" altLang="zh-TW" sz="2400" i="1" dirty="0">
                <a:latin typeface="+mj-lt"/>
                <a:ea typeface="新細明體" charset="0"/>
              </a:rPr>
              <a:t>7.      </a:t>
            </a:r>
            <a:r>
              <a:rPr lang="en-US" altLang="zh-TW" sz="2400" dirty="0">
                <a:latin typeface="+mj-lt"/>
                <a:ea typeface="新細明體" charset="0"/>
              </a:rPr>
              <a:t>Heir to Edmund Burke, as an Anglican elitist   (p. 	443), “clerisy”; </a:t>
            </a:r>
          </a:p>
          <a:p>
            <a:pPr marL="609600" indent="-609600" eaLnBrk="1" hangingPunct="1">
              <a:spcBef>
                <a:spcPts val="0"/>
              </a:spcBef>
              <a:buFont typeface="Wingdings" charset="0"/>
              <a:buNone/>
            </a:pPr>
            <a:r>
              <a:rPr lang="en-US" altLang="zh-TW" sz="2400" dirty="0">
                <a:latin typeface="+mj-lt"/>
                <a:ea typeface="新細明體" charset="0"/>
              </a:rPr>
              <a:t>8. 	</a:t>
            </a:r>
            <a:r>
              <a:rPr lang="en-US" altLang="zh-TW" sz="2400" dirty="0">
                <a:solidFill>
                  <a:srgbClr val="FF0000"/>
                </a:solidFill>
                <a:latin typeface="+mj-lt"/>
                <a:ea typeface="新細明體" charset="0"/>
              </a:rPr>
              <a:t>Great in promise but short in performance, charge of plagiarism</a:t>
            </a:r>
          </a:p>
          <a:p>
            <a:pPr marL="609600" indent="-609600" eaLnBrk="1" hangingPunct="1">
              <a:spcBef>
                <a:spcPts val="0"/>
              </a:spcBef>
              <a:buFont typeface="Wingdings" charset="0"/>
              <a:buNone/>
            </a:pPr>
            <a:r>
              <a:rPr lang="en-US" altLang="zh-TW" sz="2400" dirty="0">
                <a:latin typeface="+mj-lt"/>
                <a:ea typeface="新細明體" charset="0"/>
              </a:rPr>
              <a:t>9.  	Legacy of STC vs. Bentham’s utilitarian</a:t>
            </a:r>
            <a:r>
              <a:rPr lang="en-GB" altLang="zh-TW" sz="2400" dirty="0" err="1">
                <a:latin typeface="+mj-lt"/>
                <a:ea typeface="新細明體" charset="0"/>
              </a:rPr>
              <a:t>i</a:t>
            </a:r>
            <a:r>
              <a:rPr lang="en-US" altLang="zh-TW" sz="2400" dirty="0" err="1">
                <a:latin typeface="+mj-lt"/>
                <a:ea typeface="新細明體" charset="0"/>
              </a:rPr>
              <a:t>sm</a:t>
            </a:r>
            <a:r>
              <a:rPr lang="en-US" altLang="zh-TW" sz="2400" dirty="0">
                <a:latin typeface="+mj-lt"/>
                <a:ea typeface="新細明體" charset="0"/>
              </a:rPr>
              <a:t> </a:t>
            </a:r>
            <a:r>
              <a:rPr lang="zh-TW" altLang="en-US" sz="2400" dirty="0">
                <a:latin typeface="+mj-lt"/>
                <a:ea typeface="新細明體" charset="0"/>
              </a:rPr>
              <a:t>功利主義、效益主義</a:t>
            </a:r>
            <a:r>
              <a:rPr lang="en-US" altLang="zh-TW" sz="2400" dirty="0">
                <a:latin typeface="+mj-lt"/>
                <a:ea typeface="新細明體" charset="0"/>
              </a:rPr>
              <a:t>(p. 443): </a:t>
            </a:r>
            <a:r>
              <a:rPr lang="en-US" altLang="zh-TW" sz="2400" u="sng" dirty="0">
                <a:latin typeface="+mj-lt"/>
                <a:ea typeface="新細明體" charset="0"/>
              </a:rPr>
              <a:t>CULTURE</a:t>
            </a:r>
            <a:r>
              <a:rPr lang="en-US" altLang="zh-TW" sz="2400" dirty="0">
                <a:latin typeface="+mj-lt"/>
                <a:ea typeface="新細明體" charset="0"/>
              </a:rPr>
              <a:t> as a force to combat the fragmented, market-driven modern society; </a:t>
            </a:r>
          </a:p>
          <a:p>
            <a:pPr marL="609600" indent="-609600">
              <a:spcBef>
                <a:spcPts val="0"/>
              </a:spcBef>
              <a:buNone/>
            </a:pPr>
            <a:r>
              <a:rPr lang="en-US" altLang="zh-TW" sz="2400" dirty="0">
                <a:latin typeface="+mj-lt"/>
                <a:ea typeface="新細明體" charset="0"/>
              </a:rPr>
              <a:t>	</a:t>
            </a:r>
            <a:r>
              <a:rPr lang="en-US" altLang="zh-TW" sz="2400" dirty="0">
                <a:ea typeface="新細明體" charset="0"/>
              </a:rPr>
              <a:t>influencing Thomas Carlyle, Matthew Arnold, John Ruskin </a:t>
            </a:r>
            <a:endParaRPr lang="en-US" altLang="zh-TW" sz="2400" dirty="0">
              <a:latin typeface="+mj-lt"/>
              <a:ea typeface="新細明體" charset="0"/>
            </a:endParaRPr>
          </a:p>
          <a:p>
            <a:pPr marL="609600" indent="-609600" eaLnBrk="1" hangingPunct="1">
              <a:spcBef>
                <a:spcPts val="0"/>
              </a:spcBef>
              <a:buFont typeface="Wingdings" charset="0"/>
              <a:buAutoNum type="arabicPeriod" startAt="7"/>
            </a:pPr>
            <a:endParaRPr lang="en-US" altLang="zh-TW" sz="2400" dirty="0">
              <a:latin typeface="+mj-lt"/>
              <a:ea typeface="新細明體" charset="0"/>
            </a:endParaRPr>
          </a:p>
          <a:p>
            <a:pPr marL="609600" indent="-609600" eaLnBrk="1" hangingPunct="1">
              <a:spcBef>
                <a:spcPts val="0"/>
              </a:spcBef>
              <a:buFont typeface="Wingdings" charset="0"/>
              <a:buAutoNum type="arabicPeriod" startAt="7"/>
            </a:pPr>
            <a:endParaRPr lang="en-US" altLang="zh-TW" sz="2400" dirty="0">
              <a:latin typeface="Tahoma" charset="0"/>
              <a:ea typeface="新細明體" charset="0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典雅色系">
  <a:themeElements>
    <a:clrScheme name="優勢">
      <a:dk1>
        <a:sysClr val="windowText" lastClr="000000"/>
      </a:dk1>
      <a:lt1>
        <a:sysClr val="window" lastClr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典雅色系">
      <a:maj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典雅色系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典雅色系.thmx</Template>
  <TotalTime>1782</TotalTime>
  <Words>2762</Words>
  <Application>Microsoft Macintosh PowerPoint</Application>
  <PresentationFormat>如螢幕大小 (4:3)</PresentationFormat>
  <Paragraphs>218</Paragraphs>
  <Slides>62</Slides>
  <Notes>13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62</vt:i4>
      </vt:variant>
    </vt:vector>
  </HeadingPairs>
  <TitlesOfParts>
    <vt:vector size="72" baseType="lpstr">
      <vt:lpstr>Arial Unicode MS</vt:lpstr>
      <vt:lpstr>Arial</vt:lpstr>
      <vt:lpstr>Cambria Math</vt:lpstr>
      <vt:lpstr>Gill Sans MT</vt:lpstr>
      <vt:lpstr>Tahoma</vt:lpstr>
      <vt:lpstr>Times New Roman</vt:lpstr>
      <vt:lpstr>Verdana</vt:lpstr>
      <vt:lpstr>Wingdings</vt:lpstr>
      <vt:lpstr>Wingdings 2</vt:lpstr>
      <vt:lpstr>典雅色系</vt:lpstr>
      <vt:lpstr>Coleridge: 1772-1834</vt:lpstr>
      <vt:lpstr>PowerPoint 簡報</vt:lpstr>
      <vt:lpstr>PowerPoint 簡報</vt:lpstr>
      <vt:lpstr>Coleridge_Q_1</vt:lpstr>
      <vt:lpstr>Coleridge_Q_2</vt:lpstr>
      <vt:lpstr>Coleridge_Q_3</vt:lpstr>
      <vt:lpstr>Coleridge_Q_4 </vt:lpstr>
      <vt:lpstr>Coleridge (1) pp. 441ff</vt:lpstr>
      <vt:lpstr>Coleridge (2)</vt:lpstr>
      <vt:lpstr>Marginalia and Notebooks</vt:lpstr>
      <vt:lpstr>“Frost at Midnight” (pp. 482-83)</vt:lpstr>
      <vt:lpstr>Q_Frost </vt:lpstr>
      <vt:lpstr>Conversation Poem </vt:lpstr>
      <vt:lpstr>Christ’s Hospital, founded by Edward VI in 1552</vt:lpstr>
      <vt:lpstr>PowerPoint 簡報</vt:lpstr>
      <vt:lpstr>“Kubla Khan” (p. 464-66)</vt:lpstr>
      <vt:lpstr>Q_KK</vt:lpstr>
      <vt:lpstr>Q_KK</vt:lpstr>
      <vt:lpstr>PowerPoint 簡報</vt:lpstr>
      <vt:lpstr>PowerPoint 簡報</vt:lpstr>
      <vt:lpstr>PowerPoint 簡報</vt:lpstr>
      <vt:lpstr>PowerPoint 簡報</vt:lpstr>
      <vt:lpstr>“Kubla Khan” 1</vt:lpstr>
      <vt:lpstr>“Kubla Khan” 2</vt:lpstr>
      <vt:lpstr>The Romantic Fragment Poem</vt:lpstr>
      <vt:lpstr>Reference books on reserve</vt:lpstr>
      <vt:lpstr>“Kubla Khan” 3: Plato’s Parable of the Cave </vt:lpstr>
      <vt:lpstr>PowerPoint 簡報</vt:lpstr>
      <vt:lpstr>Harvest, the Time of Judgment</vt:lpstr>
      <vt:lpstr>Discussion </vt:lpstr>
      <vt:lpstr>“The Rime of the Ancient Mariner”</vt:lpstr>
      <vt:lpstr>Q_AM</vt:lpstr>
      <vt:lpstr>“The Rime of the Ancient Mariner” pp. 448ff</vt:lpstr>
      <vt:lpstr>The plot</vt:lpstr>
      <vt:lpstr>PowerPoint 簡報</vt:lpstr>
      <vt:lpstr>“The Rime of the Ancient Mariner” illustrated by Gustave Doré (1870s) </vt:lpstr>
      <vt:lpstr>Post hoc ergo propter hoc: after this therefore because of this</vt:lpstr>
      <vt:lpstr>The Wandering Jew</vt:lpstr>
      <vt:lpstr>PowerPoint 簡報</vt:lpstr>
      <vt:lpstr>PowerPoint 簡報</vt:lpstr>
      <vt:lpstr>Abolition of slavery</vt:lpstr>
      <vt:lpstr>PowerPoint 簡報</vt:lpstr>
      <vt:lpstr>PowerPoint 簡報</vt:lpstr>
      <vt:lpstr>Biographia Literaria </vt:lpstr>
      <vt:lpstr>Romantic Theory of  the Imagination (1)</vt:lpstr>
      <vt:lpstr>PowerPoint 簡報</vt:lpstr>
      <vt:lpstr>Romantic Theory of the Imagination (2)</vt:lpstr>
      <vt:lpstr>Romantic Theory of the Imagination (3)</vt:lpstr>
      <vt:lpstr>Mechanic vs. organic form p. 506</vt:lpstr>
      <vt:lpstr>PowerPoint 簡報</vt:lpstr>
      <vt:lpstr>Supplements</vt:lpstr>
      <vt:lpstr>“The Aeolian Harp”</vt:lpstr>
      <vt:lpstr>PowerPoint 簡報</vt:lpstr>
      <vt:lpstr>Birds of Paradise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user</dc:creator>
  <cp:keywords/>
  <dc:description/>
  <cp:lastModifiedBy>Microsoft Office User</cp:lastModifiedBy>
  <cp:revision>274</cp:revision>
  <cp:lastPrinted>1601-01-01T00:00:00Z</cp:lastPrinted>
  <dcterms:created xsi:type="dcterms:W3CDTF">1601-01-01T00:00:00Z</dcterms:created>
  <dcterms:modified xsi:type="dcterms:W3CDTF">2021-10-12T02:43:27Z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