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0" r:id="rId3"/>
    <p:sldId id="300" r:id="rId4"/>
    <p:sldId id="399" r:id="rId5"/>
    <p:sldId id="401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0"/>
  </p:normalViewPr>
  <p:slideViewPr>
    <p:cSldViewPr snapToGrid="0" snapToObjects="1">
      <p:cViewPr varScale="1">
        <p:scale>
          <a:sx n="92" d="100"/>
          <a:sy n="92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27E24E-07C4-144A-AECB-917861AC1A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A9A6151-5E9C-8F4E-ADEE-5B2AC54195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4CAAE58-908C-A547-92E8-05A9A2F5B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0C57-4704-CB49-AB73-68E1FEA57315}" type="datetimeFigureOut">
              <a:rPr kumimoji="1" lang="zh-TW" altLang="en-US" smtClean="0"/>
              <a:t>2021/10/12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BB02B5B-A8A8-7E45-BDF4-51C482FFF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2A091A8-BB3E-F149-8DF3-D9BAAA493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C6B1-DF23-4A40-8526-383CD7B97A7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4777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58C9B3-6479-FB40-864A-4823A84A9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CED86E3-FE49-D24D-A14F-A09C0C664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4B50B3A-D27A-494B-AE02-384A0C465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0C57-4704-CB49-AB73-68E1FEA57315}" type="datetimeFigureOut">
              <a:rPr kumimoji="1" lang="zh-TW" altLang="en-US" smtClean="0"/>
              <a:t>2021/10/12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4507CBE-2DC8-1D4B-A9F3-2D56A7DF3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8AF514A-AE06-684B-9294-C1EFE6AC8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C6B1-DF23-4A40-8526-383CD7B97A7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9914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9FD0E2D-BF7F-2E48-BACA-1E3DA54718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9DADAC0-788E-EA4A-A476-26D30423A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ADB4AE2-35A4-DC4E-99FB-78C8BDAA8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0C57-4704-CB49-AB73-68E1FEA57315}" type="datetimeFigureOut">
              <a:rPr kumimoji="1" lang="zh-TW" altLang="en-US" smtClean="0"/>
              <a:t>2021/10/12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2DF18B5-3191-2D42-8864-107364351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70E08D6-FC9F-3049-AC6C-B9EB56E2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C6B1-DF23-4A40-8526-383CD7B97A7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1392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707E05-D340-5746-8EFF-5FD70876E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9325261-208A-0746-A608-1417748F9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E67FA04-C2F3-6E46-B679-0198BA4DC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0C57-4704-CB49-AB73-68E1FEA57315}" type="datetimeFigureOut">
              <a:rPr kumimoji="1" lang="zh-TW" altLang="en-US" smtClean="0"/>
              <a:t>2021/10/12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C4551CD-5EEA-5249-BBEB-18F8DDE53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C85EE28-2F95-9E4B-968A-90F92F13C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C6B1-DF23-4A40-8526-383CD7B97A7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2611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F87985-D968-3C4B-88EF-1B8B9DBA0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1955EAE-6F05-1647-A962-0FE81F2FF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FDB3F53-54C5-F146-BB6E-F4D856CA8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0C57-4704-CB49-AB73-68E1FEA57315}" type="datetimeFigureOut">
              <a:rPr kumimoji="1" lang="zh-TW" altLang="en-US" smtClean="0"/>
              <a:t>2021/10/12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AE10E23-AA9C-1447-8BF1-E6091D707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F579487-3696-8742-A2EE-C1C8226D7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C6B1-DF23-4A40-8526-383CD7B97A7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1865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367E73-CB75-E94B-B7BE-B864B087A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C8737C-5597-EE46-9764-624C15FB5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C6F98BE-CC40-B24C-BBB6-B278C2F36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E05B874-8B52-844A-AAA4-D9C630854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0C57-4704-CB49-AB73-68E1FEA57315}" type="datetimeFigureOut">
              <a:rPr kumimoji="1" lang="zh-TW" altLang="en-US" smtClean="0"/>
              <a:t>2021/10/12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A11D563-6A1A-D849-9C7A-CB30C1D63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85DBA5C-8F65-DC4B-8F65-F5EEAD1AE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C6B1-DF23-4A40-8526-383CD7B97A7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2358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B809E5-DA91-B847-BE8D-89B0C58E4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9538185-7BDD-904A-BD46-78EA3FF94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7E9F53B-6FF4-5F40-BFC4-E66CCAFC0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3077FA5-E0D5-3947-9ADE-84618A11AB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9D3D126-8005-B04F-B16C-BCD7521E93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7660964-436C-3149-ABB1-FBAC6E07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0C57-4704-CB49-AB73-68E1FEA57315}" type="datetimeFigureOut">
              <a:rPr kumimoji="1" lang="zh-TW" altLang="en-US" smtClean="0"/>
              <a:t>2021/10/12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4D5535E5-0ED0-544C-8062-CDF461E37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4E37A66-53C4-104F-8B5D-A809C89C7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C6B1-DF23-4A40-8526-383CD7B97A7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435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7340E3-C5E9-D248-BDAC-11B937F22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2BFAC85-2CC4-E340-8E01-0A990C0C0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0C57-4704-CB49-AB73-68E1FEA57315}" type="datetimeFigureOut">
              <a:rPr kumimoji="1" lang="zh-TW" altLang="en-US" smtClean="0"/>
              <a:t>2021/10/12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46914AD-4891-B345-ACFC-D284B7576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208F9BB-41FE-FC4D-93B0-43DE44862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C6B1-DF23-4A40-8526-383CD7B97A7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9705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E38F8EE-81E0-8041-818E-BF1A4A989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0C57-4704-CB49-AB73-68E1FEA57315}" type="datetimeFigureOut">
              <a:rPr kumimoji="1" lang="zh-TW" altLang="en-US" smtClean="0"/>
              <a:t>2021/10/12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41B4E55-AFFD-F444-8477-A8ADDF110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CA60BED-E94B-104F-BA7A-C78B3428F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C6B1-DF23-4A40-8526-383CD7B97A7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1588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063D1C-6B93-5F43-847C-E8866205B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B957F23-C9FC-3F47-8141-69757EA3E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9DBF67D-D880-9C44-B754-0F7856142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14B4717-069B-1F48-B1F4-8D5B43BB9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0C57-4704-CB49-AB73-68E1FEA57315}" type="datetimeFigureOut">
              <a:rPr kumimoji="1" lang="zh-TW" altLang="en-US" smtClean="0"/>
              <a:t>2021/10/12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BC91ADE-D0EF-DF4D-AA3C-06AE88679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68D745E-C097-C54F-9215-1F9DA78DC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C6B1-DF23-4A40-8526-383CD7B97A7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3264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9C5F5A-BBAA-B743-BD4E-31ADC48A3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4858E30-75AE-294C-808E-F80524D84A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1876374-C232-7044-AE52-474980A39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4DC45ED-5199-7A49-9E8D-038E8AF8F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0C57-4704-CB49-AB73-68E1FEA57315}" type="datetimeFigureOut">
              <a:rPr kumimoji="1" lang="zh-TW" altLang="en-US" smtClean="0"/>
              <a:t>2021/10/12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94D5B10-D586-5E4F-8ADC-A8B9BB76A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0B28FCB-D77F-2846-BF52-17ABDF639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C6B1-DF23-4A40-8526-383CD7B97A7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6527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B89FD2-D787-074E-BFC2-63F81B106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A42631B-83AE-5E47-A003-FEB355271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2320E91-226E-8249-8B80-D4FDF4C5D2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20C57-4704-CB49-AB73-68E1FEA57315}" type="datetimeFigureOut">
              <a:rPr kumimoji="1" lang="zh-TW" altLang="en-US" smtClean="0"/>
              <a:t>2021/10/12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65A5A12-61E5-4344-888F-4B6B0BB0D4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E967A7E-A721-B149-A279-8E2BB14F99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2C6B1-DF23-4A40-8526-383CD7B97A7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8427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1061F1-43C3-AC48-8F98-BBB4A5CF79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/>
              <a:t>Coleridge _Q 2021 _updated</a:t>
            </a:r>
            <a:endParaRPr kumimoji="1"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FDBF7ED-F85C-2549-8AB8-12F08051D1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38158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ea typeface="新細明體" charset="0"/>
              </a:rPr>
              <a:t>Coleridge_Q_1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TW" dirty="0">
                <a:latin typeface="+mj-lt"/>
                <a:ea typeface="新細明體" charset="0"/>
              </a:rPr>
              <a:t>1. Compare the childhood accounts and blessings for the silent auditor in “Frost at Midnight” and “</a:t>
            </a:r>
            <a:r>
              <a:rPr lang="en-US" altLang="zh-TW" dirty="0" err="1">
                <a:latin typeface="+mj-lt"/>
                <a:ea typeface="新細明體" charset="0"/>
              </a:rPr>
              <a:t>Tintern</a:t>
            </a:r>
            <a:r>
              <a:rPr lang="en-US" altLang="zh-TW" dirty="0">
                <a:latin typeface="+mj-lt"/>
                <a:ea typeface="新細明體" charset="0"/>
              </a:rPr>
              <a:t> Abbey.” </a:t>
            </a:r>
          </a:p>
          <a:p>
            <a:pPr>
              <a:lnSpc>
                <a:spcPct val="90000"/>
              </a:lnSpc>
            </a:pPr>
            <a:r>
              <a:rPr lang="en-US" altLang="zh-TW" dirty="0">
                <a:latin typeface="+mj-lt"/>
                <a:ea typeface="新細明體" charset="0"/>
              </a:rPr>
              <a:t>2. Read </a:t>
            </a:r>
            <a:r>
              <a:rPr lang="en-US" altLang="zh-TW" dirty="0">
                <a:solidFill>
                  <a:srgbClr val="0000FF"/>
                </a:solidFill>
                <a:latin typeface="+mj-lt"/>
                <a:ea typeface="新細明體" charset="0"/>
              </a:rPr>
              <a:t>“the Wandering Jew</a:t>
            </a:r>
            <a:r>
              <a:rPr lang="en-US" altLang="zh-TW" dirty="0">
                <a:latin typeface="+mj-lt"/>
                <a:ea typeface="新細明體" charset="0"/>
              </a:rPr>
              <a:t>” (</a:t>
            </a:r>
            <a:r>
              <a:rPr lang="en-US" altLang="zh-TW" dirty="0" err="1">
                <a:latin typeface="+mj-lt"/>
                <a:ea typeface="新細明體" charset="0"/>
              </a:rPr>
              <a:t>Ahasuerus</a:t>
            </a:r>
            <a:r>
              <a:rPr lang="en-US" altLang="zh-TW" dirty="0">
                <a:latin typeface="+mj-lt"/>
                <a:ea typeface="新細明體" charset="0"/>
              </a:rPr>
              <a:t>) as an archetype of the Ancient Mariner. </a:t>
            </a:r>
          </a:p>
          <a:p>
            <a:pPr>
              <a:lnSpc>
                <a:spcPct val="90000"/>
              </a:lnSpc>
            </a:pPr>
            <a:r>
              <a:rPr lang="en-US" altLang="zh-TW" dirty="0">
                <a:latin typeface="+mj-lt"/>
                <a:ea typeface="新細明體" charset="0"/>
              </a:rPr>
              <a:t>3. In which way does the meaning of “marriage” as sacramental, a form of holy communion, play a central role in “The Ancient Mariner”? 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latin typeface="+mj-lt"/>
                <a:ea typeface="新細明體" charset="0"/>
              </a:rPr>
              <a:t>http://</a:t>
            </a:r>
            <a:r>
              <a:rPr lang="en-US" altLang="zh-TW" dirty="0" err="1">
                <a:latin typeface="+mj-lt"/>
                <a:ea typeface="新細明體" charset="0"/>
              </a:rPr>
              <a:t>www.oed.com</a:t>
            </a:r>
            <a:r>
              <a:rPr lang="en-US" altLang="zh-TW" dirty="0">
                <a:latin typeface="+mj-lt"/>
                <a:ea typeface="新細明體" charset="0"/>
              </a:rPr>
              <a:t>/view/Entry/169523?redirectedFrom=</a:t>
            </a:r>
            <a:r>
              <a:rPr lang="en-US" altLang="zh-TW" dirty="0" err="1">
                <a:latin typeface="+mj-lt"/>
                <a:ea typeface="新細明體" charset="0"/>
              </a:rPr>
              <a:t>sacrement#eid</a:t>
            </a:r>
            <a:endParaRPr lang="en-US" altLang="zh-TW" dirty="0">
              <a:latin typeface="+mj-lt"/>
              <a:ea typeface="新細明體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GB" altLang="zh-TW" dirty="0"/>
              <a:t>Coleridge_Q_2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TW" dirty="0">
                <a:latin typeface="Cambria Math" panose="02040503050406030204" pitchFamily="18" charset="0"/>
                <a:ea typeface="Cambria Math" panose="02040503050406030204" pitchFamily="18" charset="0"/>
              </a:rPr>
              <a:t>4. Explain the three references to “slimy things” (l. 125, 238, 273) as marking the turning point of the poem.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TW" dirty="0">
                <a:latin typeface="Cambria Math" panose="02040503050406030204" pitchFamily="18" charset="0"/>
                <a:ea typeface="Cambria Math" panose="02040503050406030204" pitchFamily="18" charset="0"/>
              </a:rPr>
              <a:t>5. Compare the “moral lesson” of “Nutting” and “The Ancient Mariner” and the way it is presented.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TW" dirty="0">
                <a:latin typeface="Cambria Math" panose="02040503050406030204" pitchFamily="18" charset="0"/>
                <a:ea typeface="Cambria Math" panose="02040503050406030204" pitchFamily="18" charset="0"/>
              </a:rPr>
              <a:t>6. Explain the function of the framing device (</a:t>
            </a:r>
            <a:r>
              <a:rPr lang="en-US" altLang="zh-TW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altLang="zh-TW" dirty="0">
                <a:latin typeface="Cambria Math" panose="02040503050406030204" pitchFamily="18" charset="0"/>
                <a:ea typeface="Cambria Math" panose="02040503050406030204" pitchFamily="18" charset="0"/>
              </a:rPr>
              <a:t>. e. the preface) of “</a:t>
            </a:r>
            <a:r>
              <a:rPr lang="en-US" altLang="zh-TW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Kubla</a:t>
            </a:r>
            <a:r>
              <a:rPr lang="en-US" altLang="zh-TW" dirty="0">
                <a:latin typeface="Cambria Math" panose="02040503050406030204" pitchFamily="18" charset="0"/>
                <a:ea typeface="Cambria Math" panose="02040503050406030204" pitchFamily="18" charset="0"/>
              </a:rPr>
              <a:t> Khan.”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TW" dirty="0">
                <a:latin typeface="Cambria Math" panose="02040503050406030204" pitchFamily="18" charset="0"/>
                <a:ea typeface="Cambria Math" panose="02040503050406030204" pitchFamily="18" charset="0"/>
              </a:rPr>
              <a:t>7. Explain the image of the orient that is suggested in “</a:t>
            </a:r>
            <a:r>
              <a:rPr lang="en-US" altLang="zh-TW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Kubla</a:t>
            </a:r>
            <a:r>
              <a:rPr lang="en-US" altLang="zh-TW" dirty="0">
                <a:latin typeface="Cambria Math" panose="02040503050406030204" pitchFamily="18" charset="0"/>
                <a:ea typeface="Cambria Math" panose="02040503050406030204" pitchFamily="18" charset="0"/>
              </a:rPr>
              <a:t> Khan.” Why did Coleridge choose to write about a mythic China more than 300 years earlier when he could easily get information about contemporary China?</a:t>
            </a:r>
          </a:p>
          <a:p>
            <a:pPr>
              <a:lnSpc>
                <a:spcPct val="90000"/>
              </a:lnSpc>
            </a:pPr>
            <a:endParaRPr kumimoji="1" lang="zh-TW" altLang="en-US" dirty="0"/>
          </a:p>
          <a:p>
            <a:pPr>
              <a:lnSpc>
                <a:spcPct val="90000"/>
              </a:lnSpc>
            </a:pPr>
            <a:endParaRPr lang="zh-TW" altLang="en-US" dirty="0">
              <a:latin typeface="Tahoma" charset="0"/>
              <a:ea typeface="新細明體" charset="0"/>
            </a:endParaRP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9858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1C917D-E4C9-7F43-ADA8-1836D6982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Coleridge_Q_3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7A7BA3-E8EB-D74A-AD03-BC48B6C08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/>
              <a:t>8. </a:t>
            </a:r>
            <a:r>
              <a:rPr lang="en-GB" altLang="zh-TW" dirty="0"/>
              <a:t>Edward Said in </a:t>
            </a:r>
            <a:r>
              <a:rPr lang="en-GB" altLang="zh-TW" i="1" dirty="0"/>
              <a:t>Orientalism: Western Conceptions of the Orient </a:t>
            </a:r>
            <a:r>
              <a:rPr lang="en-GB" altLang="zh-TW" dirty="0"/>
              <a:t>(1978) acknowledges how representations of the East enable a "Western style for dominating, restructuring and having authority over the Orient." Explain your views on whether (to what degree) “</a:t>
            </a:r>
            <a:r>
              <a:rPr lang="en-GB" altLang="zh-TW" dirty="0" err="1"/>
              <a:t>Kubla</a:t>
            </a:r>
            <a:r>
              <a:rPr lang="en-GB" altLang="zh-TW" dirty="0"/>
              <a:t> Khan” coheres with or diverges from what Said calls “Orientalism.” 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4626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0A2B10-2578-B040-ACA8-5D759AAB6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Coleridge_Q_4 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7F9142-5A22-4541-93BC-D929B12E9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ea typeface="新細明體" charset="0"/>
              </a:rPr>
              <a:t>9. How does the interaction between the “thin blue flame” and the “Idling spirit” serve </a:t>
            </a:r>
            <a:r>
              <a:rPr lang="en-US" altLang="zh-TW" dirty="0">
                <a:solidFill>
                  <a:srgbClr val="FF0000"/>
                </a:solidFill>
                <a:ea typeface="新細明體" charset="0"/>
              </a:rPr>
              <a:t>as a miniature model of the mind </a:t>
            </a:r>
            <a:r>
              <a:rPr lang="en-US" altLang="zh-TW" dirty="0">
                <a:ea typeface="新細明體" charset="0"/>
              </a:rPr>
              <a:t>that is at once creative and perceiving the universe, and of </a:t>
            </a:r>
            <a:r>
              <a:rPr lang="en-US" altLang="zh-TW" dirty="0">
                <a:solidFill>
                  <a:srgbClr val="FF0000"/>
                </a:solidFill>
                <a:ea typeface="新細明體" charset="0"/>
              </a:rPr>
              <a:t>the process of composition</a:t>
            </a:r>
            <a:r>
              <a:rPr lang="en-US" altLang="zh-TW" dirty="0">
                <a:ea typeface="新細明體" charset="0"/>
              </a:rPr>
              <a:t>?  Please connect it with the idealized model of composition as designated in  “</a:t>
            </a:r>
            <a:r>
              <a:rPr lang="en-US" altLang="zh-TW" dirty="0" err="1">
                <a:ea typeface="新細明體" charset="0"/>
              </a:rPr>
              <a:t>Kubla</a:t>
            </a:r>
            <a:r>
              <a:rPr lang="en-US" altLang="zh-TW" dirty="0">
                <a:ea typeface="新細明體" charset="0"/>
              </a:rPr>
              <a:t> Khan” and what Wordsworth describes in the Preface to the </a:t>
            </a:r>
            <a:r>
              <a:rPr lang="en-US" altLang="zh-TW" i="1" dirty="0">
                <a:ea typeface="新細明體" charset="0"/>
              </a:rPr>
              <a:t>Lyrical Ballads</a:t>
            </a:r>
            <a:r>
              <a:rPr lang="en-US" altLang="zh-TW" dirty="0">
                <a:ea typeface="新細明體" charset="0"/>
              </a:rPr>
              <a:t>, “spontaneous overflow of powerful feelings,” and what Coleridge calls the primary and secondary imagination in </a:t>
            </a:r>
            <a:r>
              <a:rPr lang="en-US" altLang="zh-TW" i="1" dirty="0">
                <a:ea typeface="新細明體" charset="0"/>
              </a:rPr>
              <a:t>Biographia </a:t>
            </a:r>
            <a:r>
              <a:rPr lang="en-US" altLang="zh-TW" i="1" dirty="0" err="1">
                <a:ea typeface="新細明體" charset="0"/>
              </a:rPr>
              <a:t>Literaria</a:t>
            </a:r>
            <a:r>
              <a:rPr lang="en-US" altLang="zh-TW" dirty="0">
                <a:ea typeface="新細明體" charset="0"/>
              </a:rPr>
              <a:t>.   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0994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389</Words>
  <Application>Microsoft Macintosh PowerPoint</Application>
  <PresentationFormat>寬螢幕</PresentationFormat>
  <Paragraphs>16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Tahoma</vt:lpstr>
      <vt:lpstr>Office 佈景主題</vt:lpstr>
      <vt:lpstr>Coleridge _Q 2021 _updated</vt:lpstr>
      <vt:lpstr>Coleridge_Q_1</vt:lpstr>
      <vt:lpstr>Coleridge_Q_2</vt:lpstr>
      <vt:lpstr>Coleridge_Q_3</vt:lpstr>
      <vt:lpstr>Coleridge_Q_4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Coleridge _Q 2021 _updated</dc:title>
  <dc:creator>Microsoft Office User</dc:creator>
  <cp:lastModifiedBy>Microsoft Office User</cp:lastModifiedBy>
  <cp:revision>1</cp:revision>
  <dcterms:created xsi:type="dcterms:W3CDTF">2021-10-12T02:39:49Z</dcterms:created>
  <dcterms:modified xsi:type="dcterms:W3CDTF">2021-10-12T02:40:38Z</dcterms:modified>
</cp:coreProperties>
</file>