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69" r:id="rId1"/>
  </p:sldMasterIdLst>
  <p:notesMasterIdLst>
    <p:notesMasterId r:id="rId42"/>
  </p:notesMasterIdLst>
  <p:sldIdLst>
    <p:sldId id="256" r:id="rId2"/>
    <p:sldId id="257" r:id="rId3"/>
    <p:sldId id="310" r:id="rId4"/>
    <p:sldId id="260" r:id="rId5"/>
    <p:sldId id="261" r:id="rId6"/>
    <p:sldId id="262" r:id="rId7"/>
    <p:sldId id="311" r:id="rId8"/>
    <p:sldId id="263" r:id="rId9"/>
    <p:sldId id="316" r:id="rId10"/>
    <p:sldId id="264" r:id="rId11"/>
    <p:sldId id="265" r:id="rId12"/>
    <p:sldId id="313" r:id="rId13"/>
    <p:sldId id="329" r:id="rId14"/>
    <p:sldId id="327" r:id="rId15"/>
    <p:sldId id="328" r:id="rId16"/>
    <p:sldId id="330" r:id="rId17"/>
    <p:sldId id="312" r:id="rId18"/>
    <p:sldId id="268" r:id="rId19"/>
    <p:sldId id="308" r:id="rId20"/>
    <p:sldId id="307" r:id="rId21"/>
    <p:sldId id="309" r:id="rId22"/>
    <p:sldId id="272" r:id="rId23"/>
    <p:sldId id="273" r:id="rId24"/>
    <p:sldId id="298" r:id="rId25"/>
    <p:sldId id="274" r:id="rId26"/>
    <p:sldId id="276" r:id="rId27"/>
    <p:sldId id="282" r:id="rId28"/>
    <p:sldId id="283" r:id="rId29"/>
    <p:sldId id="314" r:id="rId30"/>
    <p:sldId id="300" r:id="rId31"/>
    <p:sldId id="301" r:id="rId32"/>
    <p:sldId id="280" r:id="rId33"/>
    <p:sldId id="315" r:id="rId34"/>
    <p:sldId id="287" r:id="rId35"/>
    <p:sldId id="285" r:id="rId36"/>
    <p:sldId id="281" r:id="rId37"/>
    <p:sldId id="324" r:id="rId38"/>
    <p:sldId id="323" r:id="rId39"/>
    <p:sldId id="322" r:id="rId40"/>
    <p:sldId id="319" r:id="rId4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charset="0"/>
        <a:ea typeface="新細明體" charset="0"/>
        <a:cs typeface="新細明體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charset="0"/>
        <a:ea typeface="新細明體" charset="0"/>
        <a:cs typeface="新細明體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charset="0"/>
        <a:ea typeface="新細明體" charset="0"/>
        <a:cs typeface="新細明體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charset="0"/>
        <a:ea typeface="新細明體" charset="0"/>
        <a:cs typeface="新細明體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charset="0"/>
        <a:ea typeface="新細明體" charset="0"/>
        <a:cs typeface="新細明體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Tahoma" charset="0"/>
        <a:ea typeface="新細明體" charset="0"/>
        <a:cs typeface="新細明體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Tahoma" charset="0"/>
        <a:ea typeface="新細明體" charset="0"/>
        <a:cs typeface="新細明體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Tahoma" charset="0"/>
        <a:ea typeface="新細明體" charset="0"/>
        <a:cs typeface="新細明體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Tahoma" charset="0"/>
        <a:ea typeface="新細明體" charset="0"/>
        <a:cs typeface="新細明體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0"/>
  </p:normalViewPr>
  <p:slideViewPr>
    <p:cSldViewPr>
      <p:cViewPr varScale="1">
        <p:scale>
          <a:sx n="92" d="100"/>
          <a:sy n="92" d="100"/>
        </p:scale>
        <p:origin x="16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22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  <a:endParaRPr lang="en-US" altLang="zh-TW" noProof="0"/>
          </a:p>
          <a:p>
            <a:pPr lvl="1"/>
            <a:r>
              <a:rPr lang="zh-TW" altLang="en-US" noProof="0"/>
              <a:t>第二層</a:t>
            </a:r>
            <a:endParaRPr lang="en-US" altLang="zh-TW" noProof="0"/>
          </a:p>
          <a:p>
            <a:pPr lvl="2"/>
            <a:r>
              <a:rPr lang="zh-TW" altLang="en-US" noProof="0"/>
              <a:t>第三層</a:t>
            </a:r>
            <a:endParaRPr lang="en-US" altLang="zh-TW" noProof="0"/>
          </a:p>
          <a:p>
            <a:pPr lvl="3"/>
            <a:r>
              <a:rPr lang="zh-TW" altLang="en-US" noProof="0"/>
              <a:t>第四層</a:t>
            </a:r>
            <a:endParaRPr lang="en-US" altLang="zh-TW" noProof="0"/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E2405D3-026D-7141-AAA6-ADEB481D5E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9584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0"/>
        <a:cs typeface="新細明體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21E203-16A1-AE45-B7DA-1E872AC9D395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D1DC04-1C09-5744-AEB9-A6E147ACFC7E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2F971-A61B-6746-A776-BA5C25789494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http://</a:t>
            </a:r>
            <a:r>
              <a:rPr lang="en-US" altLang="zh-TW" dirty="0" err="1"/>
              <a:t>commons.wikimedia.org</a:t>
            </a:r>
            <a:r>
              <a:rPr lang="en-US" altLang="zh-TW" dirty="0"/>
              <a:t>/wiki/File:Alkaios_Sappho_Staatliche_Antikensammlungen_2416_full.jpg</a:t>
            </a:r>
          </a:p>
          <a:p>
            <a:pPr>
              <a:defRPr/>
            </a:pPr>
            <a:r>
              <a:rPr lang="en-US" altLang="zh-TW" dirty="0"/>
              <a:t>http://</a:t>
            </a:r>
            <a:r>
              <a:rPr lang="en-US" altLang="zh-TW" dirty="0" err="1"/>
              <a:t>en.academic.ru</a:t>
            </a:r>
            <a:r>
              <a:rPr lang="en-US" altLang="zh-TW" dirty="0"/>
              <a:t>/</a:t>
            </a:r>
            <a:r>
              <a:rPr lang="en-US" altLang="zh-TW" dirty="0" err="1"/>
              <a:t>dic.nsf</a:t>
            </a:r>
            <a:r>
              <a:rPr lang="en-US" altLang="zh-TW" dirty="0"/>
              <a:t>/</a:t>
            </a:r>
            <a:r>
              <a:rPr lang="en-US" altLang="zh-TW" dirty="0" err="1"/>
              <a:t>enwiki</a:t>
            </a:r>
            <a:r>
              <a:rPr lang="en-US" altLang="zh-TW" dirty="0"/>
              <a:t>/17053</a:t>
            </a:r>
            <a:endParaRPr lang="zh-TW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http://</a:t>
            </a:r>
            <a:r>
              <a:rPr kumimoji="1" lang="en-US" altLang="zh-TW" dirty="0" err="1"/>
              <a:t>commons.wikimedia.org</a:t>
            </a:r>
            <a:r>
              <a:rPr kumimoji="1" lang="en-US" altLang="zh-TW" dirty="0"/>
              <a:t>/wiki/File:Chass%C3%A9riau,_Th%C3%A9odore_-_Sappho_Leaping_into_the_Sea_from_the_Leucadian_Promontory_-_c._1840.jpg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405D3-026D-7141-AAA6-ADEB481D5E9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0010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20E560-437C-044A-9935-7805DA91499A}" type="slidenum">
              <a:rPr lang="en-US" altLang="zh-TW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E2EFC1-D2F1-F74C-865F-94C3DE379207}" type="slidenum">
              <a:rPr lang="en-US" altLang="zh-TW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http://</a:t>
            </a:r>
            <a:r>
              <a:rPr kumimoji="1" lang="en-US" altLang="zh-TW" dirty="0" err="1"/>
              <a:t>en.wikipedia.org</a:t>
            </a:r>
            <a:r>
              <a:rPr kumimoji="1" lang="en-US" altLang="zh-TW" dirty="0"/>
              <a:t>/wiki/Bard</a:t>
            </a:r>
          </a:p>
          <a:p>
            <a:r>
              <a:rPr kumimoji="1" lang="en-US" altLang="zh-TW" dirty="0"/>
              <a:t>http://</a:t>
            </a:r>
            <a:r>
              <a:rPr kumimoji="1" lang="en-US" altLang="zh-TW" dirty="0" err="1"/>
              <a:t>en.wikipedia.org</a:t>
            </a:r>
            <a:r>
              <a:rPr kumimoji="1" lang="en-US" altLang="zh-TW" dirty="0"/>
              <a:t>/wiki/Ossian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405D3-026D-7141-AAA6-ADEB481D5E9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8438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BB5C85-DBFF-5446-BD35-1F37D517D4FC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FB91FC-3D12-AE4D-9DA9-18BEEB50D761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D9741-0AB2-8141-85FE-ED77B7890C22}" type="slidenum">
              <a:rPr lang="en-US" altLang="zh-TW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03A90-BA6C-D24B-8B6A-9C4AB4EC69A6}" type="slidenum">
              <a:rPr lang="en-US" altLang="zh-TW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B4D911-9158-FA4B-B071-29A26A4561BE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A3F1B5-E412-BD41-BD02-2BCE2CBB3BEB}" type="slidenum">
              <a:rPr lang="en-US" altLang="zh-TW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BCF1C8-7EB2-5F4D-B705-D264E4DD3D53}" type="slidenum">
              <a:rPr lang="en-US" altLang="zh-TW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BFA7B0-F9E5-8843-9F8C-2388C92AD7EB}" type="slidenum">
              <a:rPr lang="en-US" altLang="zh-TW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531F5-7901-9043-8C67-78B6534B86B8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77A115-72E4-5D4F-A98A-3B9E7ACEAC5F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855EF0-2D80-7E43-A538-BE6B26042FCD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77ABE9-FBC1-4B42-8469-7FE2081CD3DA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0B3C36-A327-7244-8C12-2FD81DC296B2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1448DD-C883-0344-A4FF-3183C6120561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http://www.allposters.co.uk/-sp/Afternoon-Tea-Posters_i2831497_.htm?awc=2884_1442308108_c0043de1db6d7d5cbe048c8cbfb011a6&amp;aw_affid=75963&amp;aw_gid=0&amp;aw_bid=0&amp;aw_pid=0&amp;aw_cr=&amp;aw_sitename=AfternoonTea&amp;AID=479487044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405D3-026D-7141-AAA6-ADEB481D5E9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335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A1B7F-1FCF-2D4D-B12F-D2038B27FBE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CAB5F-AC54-9147-87E9-C3129AEFF32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0EDA8-B824-BB42-BFCC-2A18B14B7C1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BA43F-E524-5C44-BCAA-327D49B0A7C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37510-DED9-E946-9167-8ED802938CE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BA43F-E524-5C44-BCAA-327D49B0A7C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E54A2-D126-FA48-8EB2-9DCB4B1E411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C8F82-0003-3C4E-B703-53BCECFBF2B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973BD8B6-C6BA-6240-9D84-76C620921F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8BA43F-E524-5C44-BCAA-327D49B0A7C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iRWBI0JTY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te.org.uk/art/artworks/wright-sir-brooke-boothby-n04132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j5h1kKjVY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676401"/>
            <a:ext cx="8001000" cy="106679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TW" dirty="0"/>
              <a:t>British Romanticism (1785-1832)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9600"/>
            <a:ext cx="8001000" cy="1524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altLang="zh-TW" dirty="0">
                <a:ea typeface="+mn-ea"/>
              </a:rPr>
              <a:t>1785 Willia</a:t>
            </a:r>
            <a:r>
              <a:rPr lang="en-US" altLang="zh-TW" dirty="0"/>
              <a:t>m </a:t>
            </a:r>
            <a:r>
              <a:rPr kumimoji="0" lang="en-US" altLang="zh-TW" dirty="0">
                <a:ea typeface="+mn-ea"/>
              </a:rPr>
              <a:t>Cowper’s </a:t>
            </a:r>
            <a:r>
              <a:rPr kumimoji="0" lang="en-US" altLang="zh-TW" i="1" dirty="0">
                <a:ea typeface="+mn-ea"/>
              </a:rPr>
              <a:t>The Task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/>
              <a:t>1832 The first Reform Bill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/>
              <a:t>From Mrs. </a:t>
            </a:r>
            <a:r>
              <a:rPr lang="en-US" altLang="zh-TW" dirty="0" err="1"/>
              <a:t>Barbauld</a:t>
            </a:r>
            <a:r>
              <a:rPr lang="en-US" altLang="zh-TW" dirty="0"/>
              <a:t> to L. E. Landon (L.E.L)</a:t>
            </a:r>
            <a:endParaRPr kumimoji="0" lang="en-US" altLang="zh-TW" dirty="0"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Economic background (1)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609600" indent="-609600" fontAlgn="auto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kumimoji="0" lang="en-US" altLang="zh-TW" sz="2800" dirty="0">
                <a:ea typeface="+mn-ea"/>
              </a:rPr>
              <a:t>A.	</a:t>
            </a:r>
            <a:r>
              <a:rPr kumimoji="0"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Revolution, the new mode of production (p. 7)</a:t>
            </a:r>
          </a:p>
          <a:p>
            <a:pPr marL="609600" indent="-6096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 James Watt in 1765 remodeled steam engine </a:t>
            </a:r>
          </a:p>
          <a:p>
            <a:pPr marL="609600" indent="-6096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Urban sprawl, ex. Manchester</a:t>
            </a:r>
          </a:p>
          <a:p>
            <a:pPr marL="609600" indent="-6096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 Rural decline, enclosure of “commons” (p. 7), checkerboard landscape with hedges and walls</a:t>
            </a:r>
          </a:p>
          <a:p>
            <a:pPr marL="609600" indent="-6096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 Adam Smith</a:t>
            </a:r>
            <a:r>
              <a:rPr lang="en-GB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(1776) </a:t>
            </a:r>
            <a:r>
              <a:rPr kumimoji="0" lang="en-US" altLang="zh-TW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Wealth of Nation</a:t>
            </a:r>
            <a:r>
              <a:rPr kumimoji="0"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laissez-faire (the unseen hand of the market), widened the disparity 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wealth</a:t>
            </a:r>
          </a:p>
          <a:p>
            <a:pPr marL="609600" indent="-6096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Polarized Two Nations—the capital Vs. the </a:t>
            </a:r>
            <a:r>
              <a:rPr kumimoji="0" lang="en-US" altLang="zh-TW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kumimoji="0"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609600" indent="-6096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Luddite destroying machines (p. 8)</a:t>
            </a:r>
            <a:endParaRPr kumimoji="0" lang="en-US" altLang="zh-TW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/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Economic background (2)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en-US" altLang="zh-TW" sz="2800" dirty="0">
                <a:ea typeface="+mn-ea"/>
              </a:rPr>
              <a:t>B.	Consumer society (p. 8)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en-US" altLang="zh-TW" sz="2800" dirty="0">
                <a:ea typeface="+mn-ea"/>
              </a:rPr>
              <a:t>     	Commodities from abroad: sugar, tea, muslin,    	laudanum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en-US" altLang="zh-TW" sz="2600" dirty="0">
                <a:ea typeface="+mn-ea"/>
              </a:rPr>
              <a:t>C. 	(Bourgeois) </a:t>
            </a:r>
            <a:r>
              <a:rPr kumimoji="0" lang="en-US" altLang="zh-TW" sz="2800" dirty="0">
                <a:ea typeface="+mn-ea"/>
              </a:rPr>
              <a:t>Idealization of home</a:t>
            </a:r>
            <a:r>
              <a:rPr lang="en-US" altLang="zh-TW" sz="2800" dirty="0"/>
              <a:t>: the domestic 	ideology (</a:t>
            </a:r>
            <a:r>
              <a:rPr kumimoji="0" lang="en-US" altLang="zh-TW" sz="2800" dirty="0">
                <a:ea typeface="+mn-ea"/>
              </a:rPr>
              <a:t>pp. 8-9)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zh-TW" sz="2800" dirty="0"/>
              <a:t>	</a:t>
            </a:r>
            <a:r>
              <a:rPr kumimoji="0" lang="en-US" altLang="zh-TW" sz="2800" dirty="0">
                <a:ea typeface="+mn-ea"/>
              </a:rPr>
              <a:t>the home front of imperial expansion;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en-US" altLang="zh-TW" sz="2800" dirty="0">
                <a:ea typeface="+mn-ea"/>
              </a:rPr>
              <a:t>       	</a:t>
            </a:r>
            <a:r>
              <a:rPr lang="en-US" altLang="zh-TW" sz="2800" dirty="0"/>
              <a:t>new pressures and new opportunities: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en-US" altLang="zh-TW" sz="2800" dirty="0">
                <a:ea typeface="+mn-ea"/>
              </a:rPr>
              <a:t>	proper femininity </a:t>
            </a:r>
            <a:r>
              <a:rPr lang="en-US" altLang="zh-TW" sz="2800" dirty="0"/>
              <a:t>the foundation of women’s 	</a:t>
            </a:r>
            <a:r>
              <a:rPr kumimoji="0" lang="en-US" altLang="zh-TW" sz="2800" dirty="0">
                <a:ea typeface="+mn-ea"/>
              </a:rPr>
              <a:t>missions as moral guardians;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zh-TW" sz="2800" dirty="0"/>
              <a:t>	the Bluestockings </a:t>
            </a:r>
            <a:endParaRPr kumimoji="0" lang="en-US" altLang="zh-TW" sz="2800" dirty="0">
              <a:ea typeface="+mn-ea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zh-TW" sz="2800" dirty="0"/>
              <a:t>	</a:t>
            </a:r>
            <a:endParaRPr kumimoji="0" lang="en-US" altLang="zh-TW" sz="2800" dirty="0">
              <a:ea typeface="+mn-ea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en-US" altLang="zh-TW" sz="2800" dirty="0">
                <a:ea typeface="+mn-ea"/>
              </a:rPr>
              <a:t> 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altLang="zh-TW" sz="4000" dirty="0"/>
              <a:t>Colonial commodities and </a:t>
            </a:r>
            <a:br>
              <a:rPr lang="en-US" altLang="zh-TW" sz="4000" dirty="0"/>
            </a:br>
            <a:r>
              <a:rPr lang="en-US" altLang="zh-TW" sz="4000" dirty="0"/>
              <a:t>the English Identity</a:t>
            </a:r>
            <a:endParaRPr lang="zh-TW" altLang="en-US" sz="4000" dirty="0"/>
          </a:p>
        </p:txBody>
      </p:sp>
      <p:pic>
        <p:nvPicPr>
          <p:cNvPr id="1026" name="Picture 2" descr="https://janeaustensworld.files.wordpress.com/2010/07/paintingladies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1" y="1524000"/>
            <a:ext cx="3760277" cy="420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71600" y="5867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Regency dress 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110162" y="57289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Afternoon Tea</a:t>
            </a:r>
            <a:r>
              <a:rPr lang="en-US" altLang="zh-TW" dirty="0"/>
              <a:t>. By Alexander </a:t>
            </a:r>
            <a:r>
              <a:rPr lang="en-US" altLang="zh-TW" dirty="0" err="1"/>
              <a:t>Rossie</a:t>
            </a:r>
            <a:r>
              <a:rPr lang="en-US" altLang="zh-TW" dirty="0"/>
              <a:t> (19</a:t>
            </a:r>
            <a:r>
              <a:rPr lang="en-US" altLang="zh-TW" baseline="30000" dirty="0"/>
              <a:t>th</a:t>
            </a:r>
            <a:r>
              <a:rPr lang="en-US" altLang="zh-TW" dirty="0"/>
              <a:t> C)</a:t>
            </a:r>
            <a:endParaRPr lang="zh-TW" altLang="en-US" dirty="0"/>
          </a:p>
        </p:txBody>
      </p:sp>
      <p:pic>
        <p:nvPicPr>
          <p:cNvPr id="1030" name="Picture 6" descr="Afternoon Tea Giclee Pri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4025" r="4730" b="5980"/>
          <a:stretch/>
        </p:blipFill>
        <p:spPr bwMode="auto">
          <a:xfrm>
            <a:off x="4572000" y="1524000"/>
            <a:ext cx="434599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8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D029AAA-6DCB-774D-87B7-5A58C517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Film 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03BF1C3-37DC-3149-9049-8C9957BF9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In-Class Discussion: 10 min. and one question, elect one presenter to summarize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9100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zh-TW" dirty="0"/>
              <a:t>1.1 Film viewing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u="sng" dirty="0"/>
              <a:t>History of Ideas: Romanticism (1750-1900) (10 min.) </a:t>
            </a:r>
            <a:r>
              <a:rPr lang="en-US" altLang="zh-TW" u="sng" dirty="0">
                <a:hlinkClick r:id="rId2"/>
              </a:rPr>
              <a:t>https://www.youtube.com/watch?v=OiRWBI0JTYQ</a:t>
            </a:r>
            <a:r>
              <a:rPr lang="en-GB" altLang="zh-TW" dirty="0"/>
              <a:t> </a:t>
            </a:r>
          </a:p>
          <a:p>
            <a:r>
              <a:rPr lang="en-US" altLang="zh-TW" dirty="0"/>
              <a:t>Key dates and keywords: </a:t>
            </a:r>
            <a:endParaRPr lang="zh-TW" altLang="zh-TW" dirty="0"/>
          </a:p>
          <a:p>
            <a:r>
              <a:rPr lang="en-US" altLang="zh-TW" dirty="0"/>
              <a:t>1762 Marais, Paris: Rousseau, Émile, The Child, seed of creativity </a:t>
            </a:r>
            <a:endParaRPr lang="zh-TW" altLang="zh-TW" dirty="0"/>
          </a:p>
          <a:p>
            <a:r>
              <a:rPr lang="en-US" altLang="zh-TW" dirty="0"/>
              <a:t>1770 Brooks Street, London: Thomas Chatterton; The cult of sensitive, doomed genius; The secular Christ figure, the noble loser </a:t>
            </a:r>
            <a:endParaRPr lang="zh-TW" altLang="zh-TW" dirty="0"/>
          </a:p>
          <a:p>
            <a:r>
              <a:rPr lang="en-US" altLang="zh-TW" dirty="0"/>
              <a:t>1774 Leipzig, Germany: Goethe, The Sorrows of Young Werther </a:t>
            </a:r>
            <a:endParaRPr lang="zh-TW" altLang="zh-TW" dirty="0"/>
          </a:p>
          <a:p>
            <a:r>
              <a:rPr lang="en-US" altLang="zh-TW" dirty="0"/>
              <a:t>1798 Madrid, Spain: Goya, Sleep of Reason </a:t>
            </a:r>
            <a:endParaRPr lang="zh-TW" altLang="zh-TW" dirty="0"/>
          </a:p>
          <a:p>
            <a:r>
              <a:rPr lang="en-US" altLang="zh-TW" dirty="0"/>
              <a:t>1799 Lake District, England: Wordsworth and Dorothy, Hatred toward industrialization </a:t>
            </a:r>
            <a:endParaRPr lang="zh-TW" altLang="zh-TW" dirty="0"/>
          </a:p>
          <a:p>
            <a:r>
              <a:rPr lang="en-US" altLang="zh-TW" dirty="0"/>
              <a:t>1799 Niagara, USA: Thomas Cole, sublime scenery with native Indians </a:t>
            </a:r>
            <a:endParaRPr lang="zh-TW" altLang="zh-TW" dirty="0"/>
          </a:p>
          <a:p>
            <a:r>
              <a:rPr lang="en-US" altLang="zh-TW" dirty="0"/>
              <a:t>1847 Westminster: Pugin, the new Parliament building, Gothic Revival The cult of the medieval age </a:t>
            </a:r>
            <a:endParaRPr lang="zh-TW" altLang="zh-TW" dirty="0"/>
          </a:p>
          <a:p>
            <a:r>
              <a:rPr lang="en-US" altLang="zh-TW" dirty="0"/>
              <a:t>1863 St. Germaine, Paris: Baudelaire, </a:t>
            </a:r>
            <a:r>
              <a:rPr lang="en-US" altLang="zh-TW" dirty="0" err="1"/>
              <a:t>flâneur</a:t>
            </a:r>
            <a:r>
              <a:rPr lang="en-US" altLang="zh-TW" dirty="0"/>
              <a:t> </a:t>
            </a:r>
            <a:endParaRPr lang="zh-TW" altLang="zh-TW" dirty="0"/>
          </a:p>
          <a:p>
            <a:r>
              <a:rPr lang="en-US" altLang="zh-TW" dirty="0"/>
              <a:t>1863 Le Havre: Gauguin to Tahiti </a:t>
            </a:r>
            <a:endParaRPr lang="zh-TW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4932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C43C5-3F89-AE4A-9C55-476B0755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Question on the film: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D49B1D-501C-224C-A4B3-F0E6FD8A3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[In-class Discussion for 10 min., Choose one question for your group] </a:t>
            </a:r>
          </a:p>
          <a:p>
            <a:r>
              <a:rPr lang="en-US" altLang="zh-TW" dirty="0"/>
              <a:t>1. Which aspect  of Romanticism that most appeals to you, a reader at the 21st century, and why? </a:t>
            </a:r>
            <a:endParaRPr lang="zh-TW" altLang="zh-TW" dirty="0"/>
          </a:p>
          <a:p>
            <a:r>
              <a:rPr lang="en-US" altLang="zh-TW" dirty="0"/>
              <a:t>2. Do you notice a note of irony especially toward the end of this film? Please explain the irony and whether you agree with the film maker’s opinion or not.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7463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03788EF-CC87-1344-ACEA-9026621F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resume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416D51B-A8FE-814A-AF4D-5AD453E99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0728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Candara" charset="0"/>
                <a:ea typeface="標楷體" charset="0"/>
              </a:rPr>
              <a:t>The Spirit of the Age: Zeitgeist (1)</a:t>
            </a:r>
            <a:br>
              <a:rPr kumimoji="0" lang="en-US" altLang="zh-TW" sz="3600" dirty="0">
                <a:latin typeface="Candara" charset="0"/>
                <a:ea typeface="標楷體" charset="0"/>
              </a:rPr>
            </a:br>
            <a:r>
              <a:rPr kumimoji="0" lang="en-US" altLang="zh-TW" sz="2800" dirty="0">
                <a:latin typeface="Candara" charset="0"/>
                <a:ea typeface="標楷體" charset="0"/>
              </a:rPr>
              <a:t>(*Only for the sake of distinction)</a:t>
            </a:r>
          </a:p>
        </p:txBody>
      </p:sp>
      <p:graphicFrame>
        <p:nvGraphicFramePr>
          <p:cNvPr id="15390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3152618"/>
              </p:ext>
            </p:extLst>
          </p:nvPr>
        </p:nvGraphicFramePr>
        <p:xfrm>
          <a:off x="762000" y="2362200"/>
          <a:ext cx="7772400" cy="3672570"/>
        </p:xfrm>
        <a:graphic>
          <a:graphicData uri="http://schemas.openxmlformats.org/drawingml/2006/table">
            <a:tbl>
              <a:tblPr/>
              <a:tblGrid>
                <a:gridCol w="362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5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新細明體" charset="0"/>
                          <a:cs typeface="Arial"/>
                        </a:rPr>
                        <a:t>Romanticism</a:t>
                      </a:r>
                    </a:p>
                  </a:txBody>
                  <a:tcPr marL="105508" marR="1055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新細明體" charset="0"/>
                          <a:cs typeface="Arial"/>
                        </a:rPr>
                        <a:t>Neo-classicism</a:t>
                      </a:r>
                    </a:p>
                  </a:txBody>
                  <a:tcPr marL="105508" marR="1055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新細明體" charset="0"/>
                          <a:cs typeface="Arial"/>
                        </a:rPr>
                        <a:t>chaos</a:t>
                      </a:r>
                    </a:p>
                  </a:txBody>
                  <a:tcPr marL="105508" marR="1055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新細明體" charset="0"/>
                          <a:cs typeface="Arial"/>
                        </a:rPr>
                        <a:t>order</a:t>
                      </a:r>
                    </a:p>
                  </a:txBody>
                  <a:tcPr marL="105508" marR="1055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新細明體" charset="0"/>
                          <a:cs typeface="Arial"/>
                        </a:rPr>
                        <a:t>excess</a:t>
                      </a:r>
                    </a:p>
                  </a:txBody>
                  <a:tcPr marL="105508" marR="1055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新細明體" charset="0"/>
                          <a:cs typeface="Arial"/>
                        </a:rPr>
                        <a:t>moderation</a:t>
                      </a:r>
                    </a:p>
                  </a:txBody>
                  <a:tcPr marL="105508" marR="1055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新細明體" charset="0"/>
                          <a:cs typeface="Arial"/>
                        </a:rPr>
                        <a:t>imagination</a:t>
                      </a:r>
                    </a:p>
                  </a:txBody>
                  <a:tcPr marL="105508" marR="1055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新細明體" charset="0"/>
                          <a:cs typeface="Arial"/>
                        </a:rPr>
                        <a:t>reason</a:t>
                      </a:r>
                    </a:p>
                  </a:txBody>
                  <a:tcPr marL="105508" marR="1055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新細明體" charset="0"/>
                          <a:cs typeface="Arial"/>
                        </a:rPr>
                        <a:t>The particular</a:t>
                      </a:r>
                    </a:p>
                  </a:txBody>
                  <a:tcPr marL="105508" marR="1055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新細明體" charset="0"/>
                          <a:cs typeface="Arial"/>
                        </a:rPr>
                        <a:t>The general</a:t>
                      </a:r>
                    </a:p>
                  </a:txBody>
                  <a:tcPr marL="105508" marR="1055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新細明體" charset="0"/>
                          <a:cs typeface="Arial"/>
                        </a:rPr>
                        <a:t>The individual</a:t>
                      </a:r>
                    </a:p>
                  </a:txBody>
                  <a:tcPr marL="105508" marR="1055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新細明體" charset="0"/>
                          <a:cs typeface="Arial"/>
                        </a:rPr>
                        <a:t>The society</a:t>
                      </a:r>
                    </a:p>
                  </a:txBody>
                  <a:tcPr marL="105508" marR="1055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600200" y="1447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2400" dirty="0"/>
              <a:t>A. </a:t>
            </a:r>
            <a:r>
              <a:rPr lang="en-GB" altLang="zh-TW" sz="2400" dirty="0"/>
              <a:t>Rebel against </a:t>
            </a:r>
            <a:r>
              <a:rPr lang="en-GB" altLang="zh-TW" sz="2400" i="1" dirty="0" err="1"/>
              <a:t>ancien</a:t>
            </a:r>
            <a:r>
              <a:rPr lang="en-GB" altLang="zh-TW" sz="2400" i="1" dirty="0"/>
              <a:t> regime </a:t>
            </a:r>
            <a:endParaRPr kumimoji="1" lang="zh-TW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56150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The Spirit of the Age (2)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zh-TW" sz="2800" dirty="0"/>
              <a:t>B.	Individualism (self-sufficiency, self-reference) (p. 19)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zh-TW" sz="2800" dirty="0"/>
              <a:t>	</a:t>
            </a:r>
            <a:r>
              <a:rPr lang="en-US" altLang="zh-TW" sz="3000" dirty="0"/>
              <a:t>1. the mind </a:t>
            </a:r>
            <a:r>
              <a:rPr lang="en-US" altLang="zh-TW" sz="3000" u="sng" dirty="0"/>
              <a:t>creates</a:t>
            </a:r>
            <a:r>
              <a:rPr lang="en-US" altLang="zh-TW" sz="3000" dirty="0"/>
              <a:t> the universe it </a:t>
            </a:r>
            <a:r>
              <a:rPr lang="en-US" altLang="zh-TW" sz="3000" u="sng" dirty="0"/>
              <a:t>perceives</a:t>
            </a:r>
            <a:r>
              <a:rPr lang="en-US" altLang="zh-TW" sz="3000" dirty="0"/>
              <a:t>, ex. Kant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zh-TW" sz="3000" dirty="0"/>
              <a:t>	2. disinheritance from traditions: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zh-TW" sz="3000" dirty="0"/>
              <a:t>	ex. Wordsworth: the mind, “creator and receiver both”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zh-TW" sz="3000" dirty="0"/>
              <a:t>	3. The </a:t>
            </a:r>
            <a:r>
              <a:rPr lang="en-US" altLang="zh-TW" sz="3000" dirty="0" err="1"/>
              <a:t>Faustean</a:t>
            </a:r>
            <a:r>
              <a:rPr lang="en-US" altLang="zh-TW" sz="3000" dirty="0"/>
              <a:t> figure (</a:t>
            </a:r>
            <a:r>
              <a:rPr lang="en-US" altLang="zh-TW" sz="3000" i="1" dirty="0" err="1"/>
              <a:t>Streben</a:t>
            </a:r>
            <a:r>
              <a:rPr lang="en-US" altLang="zh-TW" sz="3000" i="1" dirty="0"/>
              <a:t> </a:t>
            </a:r>
            <a:r>
              <a:rPr lang="en-US" altLang="zh-TW" sz="3000" i="1" dirty="0" err="1"/>
              <a:t>nach</a:t>
            </a:r>
            <a:r>
              <a:rPr lang="en-US" altLang="zh-TW" sz="3000" i="1" dirty="0"/>
              <a:t> </a:t>
            </a:r>
            <a:r>
              <a:rPr lang="en-US" altLang="zh-TW" sz="3000" i="1" dirty="0" err="1"/>
              <a:t>dem</a:t>
            </a:r>
            <a:r>
              <a:rPr lang="en-US" altLang="zh-TW" sz="3000" i="1" dirty="0"/>
              <a:t> </a:t>
            </a:r>
            <a:r>
              <a:rPr lang="en-US" altLang="zh-TW" sz="3000" i="1" dirty="0" err="1"/>
              <a:t>Unendlichen</a:t>
            </a:r>
            <a:r>
              <a:rPr lang="en-US" altLang="zh-TW" sz="3000" dirty="0"/>
              <a:t>): 	ceaseless striving for the unattainable (p. 9)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zh-TW" sz="3000" dirty="0"/>
              <a:t>	4. </a:t>
            </a:r>
            <a:r>
              <a:rPr kumimoji="0" lang="en-US" altLang="zh-TW" sz="3000" dirty="0"/>
              <a:t>The nonconformist, the exile, the outcast, (the loser) 	in danger of solipsism and melancholy (p. 20): 	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zh-TW" sz="3000" dirty="0"/>
              <a:t>	</a:t>
            </a:r>
            <a:r>
              <a:rPr kumimoji="0" lang="en-US" altLang="zh-TW" sz="3000" dirty="0"/>
              <a:t>ex. </a:t>
            </a:r>
            <a:r>
              <a:rPr kumimoji="0" lang="en-US" altLang="zh-TW" sz="3000"/>
              <a:t>Cain, the Wandering </a:t>
            </a:r>
            <a:r>
              <a:rPr kumimoji="0" lang="en-US" altLang="zh-TW" sz="3000" dirty="0"/>
              <a:t>Jew, Satan, Prometheus, Napoleon</a:t>
            </a:r>
          </a:p>
          <a:p>
            <a:pPr indent="-173736" fontAlgn="auto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kumimoji="0" lang="en-US" altLang="zh-TW" sz="2800" dirty="0"/>
              <a:t>	</a:t>
            </a:r>
          </a:p>
          <a:p>
            <a:pPr marL="512064" indent="-514350" fontAlgn="auto">
              <a:lnSpc>
                <a:spcPct val="120000"/>
              </a:lnSpc>
              <a:spcAft>
                <a:spcPts val="0"/>
              </a:spcAft>
              <a:buFontTx/>
              <a:buAutoNum type="alphaUcPeriod" startAt="5"/>
              <a:defRPr/>
            </a:pPr>
            <a:endParaRPr kumimoji="0" lang="en-US" altLang="zh-TW" sz="2800" dirty="0">
              <a:ea typeface="+mn-ea"/>
            </a:endParaRPr>
          </a:p>
          <a:p>
            <a:pPr indent="-173736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>
              <a:ea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0"/>
            <a:ext cx="2358824" cy="368340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09600" y="533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TW" sz="2400" dirty="0"/>
              <a:t>5. Modern women of genius, Variations of Sappho (p. 20)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248400" y="569458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57200" y="54102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1400" i="1" dirty="0"/>
              <a:t>Sappho Leaping into the Sea from the </a:t>
            </a:r>
            <a:r>
              <a:rPr kumimoji="1" lang="en-GB" altLang="zh-TW" sz="1400" i="1" dirty="0" err="1"/>
              <a:t>Leucadian</a:t>
            </a:r>
            <a:r>
              <a:rPr kumimoji="1" lang="en-GB" altLang="zh-TW" sz="1400" i="1" dirty="0"/>
              <a:t> Promontory</a:t>
            </a:r>
            <a:r>
              <a:rPr kumimoji="1" lang="en-GB" altLang="zh-TW" sz="1400" dirty="0"/>
              <a:t>, by Theodore </a:t>
            </a:r>
            <a:r>
              <a:rPr kumimoji="1" lang="en-GB" altLang="zh-TW" sz="1400" dirty="0" err="1"/>
              <a:t>Chasseriau</a:t>
            </a:r>
            <a:r>
              <a:rPr kumimoji="1" lang="en-GB" altLang="zh-TW" sz="1400" dirty="0"/>
              <a:t>, (c. 1840) </a:t>
            </a:r>
            <a:endParaRPr kumimoji="1" lang="zh-TW" altLang="en-US" sz="1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524000"/>
            <a:ext cx="2586195" cy="35052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629400" y="5257800"/>
            <a:ext cx="2133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dirty="0"/>
              <a:t>The Prince of Wales as Florizel and Mary Robinson as </a:t>
            </a:r>
            <a:r>
              <a:rPr lang="en-GB" altLang="zh-TW" dirty="0" err="1"/>
              <a:t>Perdita</a:t>
            </a:r>
            <a:r>
              <a:rPr lang="en-GB" altLang="zh-TW" dirty="0"/>
              <a:t> (1783</a:t>
            </a:r>
            <a:r>
              <a:rPr lang="zh-TW" altLang="en-US" dirty="0"/>
              <a:t>）</a:t>
            </a:r>
            <a:endParaRPr lang="en-GB" altLang="zh-TW" dirty="0"/>
          </a:p>
          <a:p>
            <a:endParaRPr kumimoji="1"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371600"/>
            <a:ext cx="2568506" cy="40386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429000" y="5715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dirty="0"/>
              <a:t>Mary Robinson by Gainsborough (1781)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687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Definition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457200" indent="-457200" fontAlgn="auto">
              <a:spcAft>
                <a:spcPts val="0"/>
              </a:spcAft>
              <a:buAutoNum type="arabicPeriod"/>
              <a:defRPr/>
            </a:pPr>
            <a:r>
              <a:rPr lang="en-US" altLang="zh-TW" dirty="0">
                <a:latin typeface="Arial"/>
                <a:cs typeface="Arial"/>
              </a:rPr>
              <a:t>Named after (and reevaluating) the </a:t>
            </a:r>
            <a:r>
              <a:rPr kumimoji="0" lang="en-US" altLang="zh-TW" dirty="0">
                <a:latin typeface="Arial"/>
                <a:cs typeface="Arial"/>
              </a:rPr>
              <a:t>medieval </a:t>
            </a:r>
            <a:r>
              <a:rPr kumimoji="0" lang="en-US" altLang="zh-TW" u="sng" dirty="0">
                <a:latin typeface="Arial"/>
                <a:cs typeface="Arial"/>
              </a:rPr>
              <a:t>romance</a:t>
            </a:r>
            <a:r>
              <a:rPr kumimoji="0" lang="en-US" altLang="zh-TW" dirty="0">
                <a:latin typeface="Arial"/>
                <a:cs typeface="Arial"/>
              </a:rPr>
              <a:t>: magic, </a:t>
            </a:r>
            <a:r>
              <a:rPr lang="en-US" altLang="zh-TW" dirty="0">
                <a:latin typeface="Arial"/>
                <a:cs typeface="Arial"/>
              </a:rPr>
              <a:t>love</a:t>
            </a:r>
            <a:r>
              <a:rPr kumimoji="0" lang="en-US" altLang="zh-TW" dirty="0">
                <a:latin typeface="Arial"/>
                <a:cs typeface="Arial"/>
              </a:rPr>
              <a:t>, chivalry, quest (p. 4)</a:t>
            </a:r>
          </a:p>
          <a:p>
            <a:pPr marL="457200" indent="-457200" fontAlgn="auto">
              <a:spcAft>
                <a:spcPts val="0"/>
              </a:spcAft>
              <a:buAutoNum type="arabicPeriod"/>
              <a:defRPr/>
            </a:pPr>
            <a:r>
              <a:rPr kumimoji="0" lang="en-US" altLang="zh-TW" dirty="0">
                <a:latin typeface="Arial"/>
                <a:cs typeface="Arial"/>
              </a:rPr>
              <a:t>a second Renaissance in English literature (p. 10) </a:t>
            </a:r>
          </a:p>
          <a:p>
            <a:pPr marL="457200" indent="-457200" fontAlgn="auto">
              <a:spcAft>
                <a:spcPts val="0"/>
              </a:spcAft>
              <a:buAutoNum type="arabicPeriod" startAt="4"/>
              <a:defRPr/>
            </a:pPr>
            <a:r>
              <a:rPr kumimoji="0" lang="en-US" altLang="zh-TW" dirty="0">
                <a:latin typeface="Arial"/>
                <a:ea typeface="+mn-ea"/>
                <a:cs typeface="Arial"/>
              </a:rPr>
              <a:t>The Age of Revolution: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en-US" altLang="zh-TW" dirty="0">
                <a:latin typeface="Arial"/>
                <a:ea typeface="+mn-ea"/>
                <a:cs typeface="Arial"/>
              </a:rPr>
              <a:t>      A. Politics (pp. 5,6)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en-US" altLang="zh-TW" dirty="0">
                <a:latin typeface="Arial"/>
                <a:ea typeface="+mn-ea"/>
                <a:cs typeface="Arial"/>
              </a:rPr>
              <a:t>      B. Economics and industrial (p. 7)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en-US" altLang="zh-TW" dirty="0">
                <a:latin typeface="Arial"/>
                <a:ea typeface="+mn-ea"/>
                <a:cs typeface="Arial"/>
              </a:rPr>
              <a:t>      C. Literature (pp. 10ff)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en-US" altLang="zh-TW" dirty="0">
                <a:latin typeface="Arial"/>
                <a:ea typeface="+mn-ea"/>
                <a:cs typeface="Arial"/>
              </a:rPr>
              <a:t>      D. Science (Natural History): Geology, Botany, 	</a:t>
            </a:r>
            <a:r>
              <a:rPr lang="en-US" altLang="zh-TW" dirty="0">
                <a:latin typeface="Arial"/>
                <a:cs typeface="Arial"/>
              </a:rPr>
              <a:t>chemistry, </a:t>
            </a:r>
            <a:r>
              <a:rPr kumimoji="0" lang="en-US" altLang="zh-TW" dirty="0">
                <a:latin typeface="Arial"/>
                <a:ea typeface="+mn-ea"/>
                <a:cs typeface="Arial"/>
              </a:rPr>
              <a:t>etc.	</a:t>
            </a:r>
          </a:p>
          <a:p>
            <a:pPr marL="1168400" lvl="1" indent="-711200" fontAlgn="auto">
              <a:spcAft>
                <a:spcPts val="0"/>
              </a:spcAft>
              <a:buFont typeface="Tahoma" charset="0"/>
              <a:buNone/>
              <a:defRPr/>
            </a:pPr>
            <a:r>
              <a:rPr kumimoji="0" lang="en-US" altLang="zh-TW" sz="2400" dirty="0">
                <a:ea typeface="+mn-ea"/>
              </a:rPr>
              <a:t>	</a:t>
            </a:r>
          </a:p>
          <a:p>
            <a:pPr marL="812800" indent="-8128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zh-TW" altLang="en-US" sz="2800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/>
              <a:t>The Spirit of the Age (3)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173736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sz="2800" dirty="0"/>
              <a:t>F.    The Cult of </a:t>
            </a:r>
            <a:r>
              <a:rPr kumimoji="0" lang="en-US" altLang="zh-TW" sz="2800" u="sng" dirty="0"/>
              <a:t>Sensibility</a:t>
            </a:r>
            <a:r>
              <a:rPr kumimoji="0" lang="en-US" altLang="zh-TW" sz="2800" dirty="0"/>
              <a:t> </a:t>
            </a:r>
          </a:p>
          <a:p>
            <a:pPr indent="-173736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sz="2800" dirty="0"/>
              <a:t>	     Scottish philosophy: the school of </a:t>
            </a:r>
            <a:r>
              <a:rPr kumimoji="0" lang="en-US" altLang="zh-TW" sz="2800" dirty="0">
                <a:solidFill>
                  <a:srgbClr val="FF0000"/>
                </a:solidFill>
              </a:rPr>
              <a:t>Common </a:t>
            </a:r>
            <a:r>
              <a:rPr kumimoji="0" lang="en-US" altLang="zh-TW" sz="2800" u="sng" dirty="0">
                <a:solidFill>
                  <a:srgbClr val="FF0000"/>
                </a:solidFill>
              </a:rPr>
              <a:t>Sense</a:t>
            </a:r>
            <a:r>
              <a:rPr lang="en-US" altLang="zh-TW" sz="2800" dirty="0">
                <a:latin typeface="Arial"/>
              </a:rPr>
              <a:t>: 	</a:t>
            </a:r>
            <a:r>
              <a:rPr kumimoji="0" lang="en-US" altLang="zh-TW" sz="2800" dirty="0"/>
              <a:t>human nature  is everywhere the same, based on 	shared sensory experience of the external world</a:t>
            </a:r>
          </a:p>
          <a:p>
            <a:pPr indent="-173736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sz="2800" dirty="0"/>
              <a:t>      	ex. David Hume</a:t>
            </a:r>
            <a:r>
              <a:rPr kumimoji="0" lang="en-US" altLang="zh-TW" sz="2800" i="1" dirty="0"/>
              <a:t>, A Treatise of Human Nature 			</a:t>
            </a:r>
            <a:r>
              <a:rPr kumimoji="0" lang="en-US" altLang="zh-TW" sz="2800" dirty="0"/>
              <a:t>(1739)</a:t>
            </a:r>
          </a:p>
          <a:p>
            <a:pPr indent="-173736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sz="2800" dirty="0"/>
              <a:t>             Adam Smith, </a:t>
            </a:r>
            <a:r>
              <a:rPr kumimoji="0" lang="en-US" altLang="zh-TW" sz="2800" i="1" dirty="0"/>
              <a:t>The Theory of Moral Sentiments 		</a:t>
            </a:r>
            <a:r>
              <a:rPr kumimoji="0" lang="en-US" altLang="zh-TW" sz="2800" dirty="0"/>
              <a:t>(1759)</a:t>
            </a:r>
          </a:p>
          <a:p>
            <a:pPr indent="-173736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sz="2800" dirty="0"/>
              <a:t>             Henry </a:t>
            </a:r>
            <a:r>
              <a:rPr kumimoji="0" lang="en-US" altLang="zh-TW" sz="2800" dirty="0" err="1"/>
              <a:t>MacKenzie</a:t>
            </a:r>
            <a:r>
              <a:rPr kumimoji="0" lang="en-US" altLang="zh-TW" sz="2800" dirty="0"/>
              <a:t>, </a:t>
            </a:r>
            <a:r>
              <a:rPr kumimoji="0" lang="en-US" altLang="zh-TW" sz="2800" i="1" dirty="0"/>
              <a:t>The Man of Feeling </a:t>
            </a:r>
            <a:r>
              <a:rPr kumimoji="0" lang="en-US" altLang="zh-TW" sz="2800" dirty="0"/>
              <a:t>(1771)</a:t>
            </a:r>
          </a:p>
          <a:p>
            <a:pPr indent="-173736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sz="2800" dirty="0"/>
              <a:t>              </a:t>
            </a:r>
          </a:p>
          <a:p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14035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/>
          <a:srcRect l="-8070" t="-21655" r="-91181" b="-2886"/>
          <a:stretch/>
        </p:blipFill>
        <p:spPr>
          <a:xfrm>
            <a:off x="0" y="-914400"/>
            <a:ext cx="8693150" cy="672623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33400" y="5715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dirty="0"/>
              <a:t>David Hume and Adam Smith, </a:t>
            </a:r>
          </a:p>
          <a:p>
            <a:r>
              <a:rPr lang="en-GB" altLang="zh-TW" dirty="0"/>
              <a:t>by David W. Stevenson, Scottish</a:t>
            </a:r>
          </a:p>
          <a:p>
            <a:r>
              <a:rPr kumimoji="1" lang="en-GB" altLang="zh-TW" dirty="0"/>
              <a:t>National Portrait Gallery, Edinburgh</a:t>
            </a:r>
            <a:endParaRPr kumimoji="1"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33400"/>
            <a:ext cx="3405378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87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Poetry and the poet (1)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sz="2800" dirty="0">
                <a:ea typeface="+mn-ea"/>
              </a:rPr>
              <a:t>A.	Master theme</a:t>
            </a:r>
            <a:r>
              <a:rPr kumimoji="0" lang="en-US" altLang="zh-TW" sz="2800" dirty="0">
                <a:latin typeface="Arial"/>
                <a:ea typeface="+mn-ea"/>
              </a:rPr>
              <a:t>—</a:t>
            </a:r>
            <a:r>
              <a:rPr kumimoji="0" lang="en-US" altLang="zh-TW" sz="2800" dirty="0">
                <a:ea typeface="+mn-ea"/>
              </a:rPr>
              <a:t>the French Revolution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/>
              <a:t>Inverting hierarchy of </a:t>
            </a:r>
            <a:r>
              <a:rPr lang="en-US" altLang="zh-TW" sz="2800" u="sng" dirty="0"/>
              <a:t>genres</a:t>
            </a:r>
            <a:r>
              <a:rPr lang="en-US" altLang="zh-TW" sz="2800" dirty="0"/>
              <a:t>, </a:t>
            </a:r>
            <a:r>
              <a:rPr lang="en-US" altLang="zh-TW" sz="2800" u="sng" dirty="0"/>
              <a:t>subjects</a:t>
            </a:r>
            <a:r>
              <a:rPr lang="en-US" altLang="zh-TW" sz="2800" dirty="0"/>
              <a:t>, </a:t>
            </a:r>
            <a:r>
              <a:rPr lang="en-US" altLang="zh-TW" sz="2800" u="sng" dirty="0"/>
              <a:t>styles</a:t>
            </a:r>
            <a:r>
              <a:rPr lang="en-US" altLang="zh-TW" sz="2800" dirty="0"/>
              <a:t> (p. 17)</a:t>
            </a:r>
            <a:endParaRPr kumimoji="0" lang="en-US" altLang="zh-TW" sz="2800" dirty="0">
              <a:ea typeface="+mn-ea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sz="2800" dirty="0">
                <a:ea typeface="+mn-ea"/>
              </a:rPr>
              <a:t>B.	Three schools of poetry  (p. 10)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800" dirty="0">
                <a:ea typeface="+mn-ea"/>
              </a:rPr>
              <a:t>1.	The Lake School: Wordsworth, Coleridge, Robert Southey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800" dirty="0">
                <a:ea typeface="+mn-ea"/>
              </a:rPr>
              <a:t>2.	The Satanic School: Byron, Shelley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800" dirty="0">
                <a:ea typeface="+mn-ea"/>
              </a:rPr>
              <a:t>3.	The Cockney School: Keats, Leigh Hunt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>
              <a:ea typeface="+mn-ea"/>
            </a:endParaRP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zh-TW" altLang="en-US" sz="2800" dirty="0">
              <a:ea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Poetry and the poet (2)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-609600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dirty="0">
                <a:ea typeface="+mn-ea"/>
              </a:rPr>
              <a:t>C.   Poetry and poet</a:t>
            </a:r>
          </a:p>
          <a:p>
            <a:pPr marL="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dirty="0">
                <a:ea typeface="+mn-ea"/>
              </a:rPr>
              <a:t>New paradigm set by the Preface to 2nd </a:t>
            </a:r>
            <a:r>
              <a:rPr kumimoji="0" lang="en-US" altLang="zh-TW" dirty="0" err="1">
                <a:ea typeface="+mn-ea"/>
              </a:rPr>
              <a:t>edn</a:t>
            </a:r>
            <a:r>
              <a:rPr kumimoji="0" lang="en-US" altLang="zh-TW" dirty="0">
                <a:ea typeface="+mn-ea"/>
              </a:rPr>
              <a:t>. of </a:t>
            </a:r>
            <a:r>
              <a:rPr kumimoji="0" lang="en-US" altLang="zh-TW" i="1" dirty="0">
                <a:ea typeface="+mn-ea"/>
              </a:rPr>
              <a:t>The 	Lyrical Ballads</a:t>
            </a:r>
            <a:r>
              <a:rPr kumimoji="0" lang="en-US" altLang="zh-TW" dirty="0">
                <a:ea typeface="+mn-ea"/>
              </a:rPr>
              <a:t> (1800)</a:t>
            </a:r>
          </a:p>
          <a:p>
            <a:pPr marL="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dirty="0">
                <a:ea typeface="+mn-ea"/>
              </a:rPr>
              <a:t>The Four paradigms of literary criticism:</a:t>
            </a:r>
          </a:p>
          <a:p>
            <a:pPr marL="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dirty="0">
                <a:ea typeface="+mn-ea"/>
              </a:rPr>
              <a:t>1</a:t>
            </a:r>
            <a:r>
              <a:rPr kumimoji="0" lang="en-US" altLang="zh-TW" u="sng" dirty="0">
                <a:ea typeface="+mn-ea"/>
              </a:rPr>
              <a:t>. the Text</a:t>
            </a:r>
            <a:r>
              <a:rPr kumimoji="0" lang="en-US" altLang="zh-TW" dirty="0">
                <a:ea typeface="+mn-ea"/>
              </a:rPr>
              <a:t>: New Criticism, Deconstruction theory</a:t>
            </a:r>
          </a:p>
          <a:p>
            <a:pPr marL="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dirty="0">
                <a:ea typeface="+mn-ea"/>
              </a:rPr>
              <a:t>2. </a:t>
            </a:r>
            <a:r>
              <a:rPr kumimoji="0" lang="en-US" altLang="zh-TW" u="sng" dirty="0">
                <a:ea typeface="+mn-ea"/>
              </a:rPr>
              <a:t>the Reader</a:t>
            </a:r>
            <a:r>
              <a:rPr kumimoji="0" lang="en-US" altLang="zh-TW" dirty="0">
                <a:ea typeface="+mn-ea"/>
              </a:rPr>
              <a:t>: Reader-response theory</a:t>
            </a:r>
          </a:p>
          <a:p>
            <a:pPr marL="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dirty="0"/>
              <a:t>3.	</a:t>
            </a:r>
            <a:r>
              <a:rPr kumimoji="0" lang="en-US" altLang="zh-TW" u="sng" dirty="0"/>
              <a:t>the World</a:t>
            </a:r>
            <a:r>
              <a:rPr kumimoji="0" lang="en-US" altLang="zh-TW" dirty="0"/>
              <a:t>: Neo-classical mimesis (the poet as the 	mirror)</a:t>
            </a:r>
          </a:p>
          <a:p>
            <a:pPr marL="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dirty="0"/>
              <a:t>4.</a:t>
            </a:r>
            <a:r>
              <a:rPr kumimoji="0" lang="en-US" altLang="zh-TW" u="sng" dirty="0"/>
              <a:t>	***the Author</a:t>
            </a:r>
            <a:r>
              <a:rPr kumimoji="0" lang="en-US" altLang="zh-TW" dirty="0"/>
              <a:t>: Romantic emphasis on personal 	expression, ex. Abrams’s </a:t>
            </a:r>
            <a:r>
              <a:rPr kumimoji="0" lang="en-US" altLang="zh-TW" i="1" dirty="0"/>
              <a:t>The Mirror and the Lamp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dirty="0">
              <a:ea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0200"/>
            <a:ext cx="3581400" cy="4419600"/>
          </a:xfrm>
          <a:prstGeom prst="rect">
            <a:avLst/>
          </a:prstGeom>
        </p:spPr>
      </p:pic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Poetry and the poet (3)</a:t>
            </a:r>
            <a:endParaRPr lang="en-US" altLang="zh-TW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936750"/>
            <a:ext cx="3749675" cy="4102100"/>
          </a:xfrm>
        </p:spPr>
        <p:txBody>
          <a:bodyPr rtlCol="0">
            <a:normAutofit/>
          </a:bodyPr>
          <a:lstStyle/>
          <a:p>
            <a:pPr marL="283464" indent="0" fontAlgn="auto">
              <a:spcAft>
                <a:spcPts val="0"/>
              </a:spcAft>
              <a:buNone/>
              <a:defRPr/>
            </a:pPr>
            <a:endParaRPr kumimoji="0" lang="en-US" altLang="zh-TW" sz="2800" dirty="0">
              <a:ea typeface="+mn-ea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>
              <a:ea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953000" y="6096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i="1" dirty="0"/>
              <a:t>The Bard</a:t>
            </a:r>
            <a:r>
              <a:rPr kumimoji="1" lang="en-GB" altLang="zh-TW" dirty="0"/>
              <a:t>, by John Martin (c. 1817)</a:t>
            </a:r>
            <a:endParaRPr kumimoji="1"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09600" y="1600200"/>
            <a:ext cx="358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2800" u="sng" dirty="0"/>
              <a:t>The Bard</a:t>
            </a:r>
            <a:r>
              <a:rPr kumimoji="0" lang="en-US" altLang="zh-TW" sz="2800" dirty="0"/>
              <a:t>: poet-prophet: modeled on Ossian, Milton, the biblical prophets; improvisators of Italy (pp. 14-15); </a:t>
            </a:r>
          </a:p>
          <a:p>
            <a:r>
              <a:rPr kumimoji="0" lang="en-US" altLang="zh-TW" sz="2800" dirty="0"/>
              <a:t>the double image of the poet: solitary genius vs. the Grubb Street hack (p. 12, see illus.)</a:t>
            </a:r>
            <a:endParaRPr kumimoji="1" lang="zh-TW" alt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591"/>
            <a:ext cx="7776000" cy="1143000"/>
          </a:xfrm>
        </p:spPr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Poetry and the age (4)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kumimoji="0" lang="en-US" altLang="zh-TW" sz="2800" dirty="0"/>
              <a:t>D.	Sources of inspiration  </a:t>
            </a:r>
          </a:p>
          <a:p>
            <a:pPr marL="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800" dirty="0"/>
              <a:t>1. </a:t>
            </a:r>
            <a:r>
              <a:rPr lang="en-US" altLang="zh-TW" sz="2800" u="sng" dirty="0"/>
              <a:t>T</a:t>
            </a:r>
            <a:r>
              <a:rPr kumimoji="0" lang="en-US" altLang="zh-TW" sz="2800" u="sng" dirty="0"/>
              <a:t>he Self</a:t>
            </a:r>
            <a:r>
              <a:rPr kumimoji="0" lang="en-US" altLang="zh-TW" sz="2800" dirty="0"/>
              <a:t>:</a:t>
            </a:r>
            <a:endParaRPr lang="en-US" altLang="zh-TW" sz="2800" dirty="0"/>
          </a:p>
          <a:p>
            <a:pPr marL="0" lvl="1" indent="-533400" fontAlgn="auto">
              <a:spcAft>
                <a:spcPts val="0"/>
              </a:spcAft>
              <a:buFont typeface="Tahoma" charset="0"/>
              <a:buNone/>
              <a:defRPr/>
            </a:pPr>
            <a:r>
              <a:rPr lang="en-US" altLang="zh-TW" dirty="0"/>
              <a:t>	ex. </a:t>
            </a:r>
            <a:r>
              <a:rPr kumimoji="0" lang="en-US" altLang="zh-TW" dirty="0"/>
              <a:t>Wordsworth</a:t>
            </a:r>
            <a:r>
              <a:rPr kumimoji="0" lang="en-GB" altLang="zh-TW" dirty="0">
                <a:latin typeface="Arial"/>
              </a:rPr>
              <a:t>’</a:t>
            </a:r>
            <a:r>
              <a:rPr kumimoji="0" lang="en-US" altLang="zh-TW" dirty="0"/>
              <a:t>s </a:t>
            </a:r>
            <a:r>
              <a:rPr kumimoji="0" lang="en-US" altLang="zh-TW" i="1" dirty="0"/>
              <a:t>The Prelude</a:t>
            </a:r>
            <a:r>
              <a:rPr kumimoji="0" lang="en-US" altLang="zh-TW" dirty="0"/>
              <a:t>; Byron</a:t>
            </a:r>
            <a:r>
              <a:rPr kumimoji="0" lang="en-GB" altLang="zh-TW" dirty="0">
                <a:latin typeface="Arial"/>
              </a:rPr>
              <a:t>’</a:t>
            </a:r>
            <a:r>
              <a:rPr kumimoji="0" lang="en-US" altLang="zh-TW" dirty="0"/>
              <a:t>s </a:t>
            </a:r>
            <a:r>
              <a:rPr kumimoji="0" lang="en-US" altLang="zh-TW" i="1" dirty="0"/>
              <a:t>Childe 	Harold</a:t>
            </a:r>
            <a:r>
              <a:rPr kumimoji="0" lang="en-GB" altLang="zh-TW" i="1" dirty="0">
                <a:latin typeface="Arial"/>
              </a:rPr>
              <a:t>’</a:t>
            </a:r>
            <a:r>
              <a:rPr kumimoji="0" lang="en-US" altLang="zh-TW" i="1" dirty="0"/>
              <a:t>s Pilgrimage</a:t>
            </a:r>
            <a:r>
              <a:rPr kumimoji="0" lang="en-US" altLang="zh-TW" dirty="0"/>
              <a:t> (p. 14)</a:t>
            </a:r>
          </a:p>
          <a:p>
            <a:pPr marL="0" lvl="1" indent="-533400" fontAlgn="auto">
              <a:spcAft>
                <a:spcPts val="0"/>
              </a:spcAft>
              <a:buFont typeface="Tahoma" charset="0"/>
              <a:buNone/>
              <a:defRPr/>
            </a:pPr>
            <a:r>
              <a:rPr lang="en-US" altLang="zh-TW" i="1" dirty="0"/>
              <a:t>	</a:t>
            </a:r>
            <a:r>
              <a:rPr lang="en-US" altLang="zh-TW" dirty="0"/>
              <a:t>ex. Coleridge: “deep thinking” is attainable only by 		a man of “deep feeling”</a:t>
            </a:r>
            <a:endParaRPr kumimoji="0" lang="en-US" altLang="zh-TW" dirty="0"/>
          </a:p>
          <a:p>
            <a:pPr marL="0" indent="-173736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sz="2800" dirty="0"/>
              <a:t> 	2. </a:t>
            </a:r>
            <a:r>
              <a:rPr kumimoji="0" lang="en-US" altLang="zh-TW" sz="2800" u="sng" dirty="0"/>
              <a:t>Nature</a:t>
            </a:r>
            <a:r>
              <a:rPr kumimoji="0" lang="en-US" altLang="zh-TW" sz="2800" dirty="0"/>
              <a:t>: (p. 13)</a:t>
            </a:r>
          </a:p>
          <a:p>
            <a:pPr marL="0" indent="-173736">
              <a:spcAft>
                <a:spcPts val="0"/>
              </a:spcAft>
              <a:buNone/>
              <a:defRPr/>
            </a:pPr>
            <a:r>
              <a:rPr kumimoji="0" lang="en-US" altLang="zh-TW" sz="2800" dirty="0"/>
              <a:t>	a.</a:t>
            </a:r>
            <a:r>
              <a:rPr lang="en-US" altLang="zh-TW" sz="2800" dirty="0"/>
              <a:t> a site of freedom from society (p. 20); 	</a:t>
            </a:r>
            <a:r>
              <a:rPr kumimoji="0" lang="en-US" altLang="zh-TW" sz="2800" dirty="0"/>
              <a:t>“commune” 	between nature and men; 		</a:t>
            </a:r>
          </a:p>
          <a:p>
            <a:pPr marL="0" indent="-173736">
              <a:spcAft>
                <a:spcPts val="0"/>
              </a:spcAft>
              <a:buNone/>
              <a:defRPr/>
            </a:pPr>
            <a:r>
              <a:rPr lang="en-US" altLang="zh-TW" sz="2800" dirty="0"/>
              <a:t>	</a:t>
            </a:r>
            <a:r>
              <a:rPr kumimoji="0" lang="en-US" altLang="zh-TW" sz="2800" dirty="0"/>
              <a:t>b.</a:t>
            </a:r>
            <a:r>
              <a:rPr kumimoji="0" lang="en-US" altLang="zh-TW" sz="2800" dirty="0">
                <a:latin typeface="Arial"/>
              </a:rPr>
              <a:t> “</a:t>
            </a:r>
            <a:r>
              <a:rPr kumimoji="0" lang="en-US" altLang="zh-TW" sz="2800" dirty="0"/>
              <a:t>nature poetry”: more meditative than 	</a:t>
            </a:r>
            <a:r>
              <a:rPr lang="en-US" altLang="zh-TW" sz="2800" dirty="0"/>
              <a:t>descriptive (p. 13); </a:t>
            </a:r>
            <a:endParaRPr kumimoji="0" lang="en-US" altLang="zh-TW" sz="2800" dirty="0"/>
          </a:p>
          <a:p>
            <a:pPr marL="609600" indent="-6096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Poetry and the age (5)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kumimoji="0" lang="en-US" altLang="zh-TW" sz="2800" dirty="0">
                <a:ea typeface="+mn-ea"/>
              </a:rPr>
              <a:t>3.	</a:t>
            </a:r>
            <a:r>
              <a:rPr kumimoji="0" lang="en-US" altLang="zh-TW" sz="2800" u="sng" dirty="0">
                <a:ea typeface="+mn-ea"/>
              </a:rPr>
              <a:t>The Past</a:t>
            </a:r>
            <a:r>
              <a:rPr kumimoji="0" lang="en-US" altLang="zh-TW" sz="2800" dirty="0">
                <a:ea typeface="+mn-ea"/>
              </a:rPr>
              <a:t>: origin (individual, collective)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800" dirty="0">
                <a:ea typeface="+mn-ea"/>
              </a:rPr>
              <a:t>A. Autobiography as a central motif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800" dirty="0">
                <a:ea typeface="+mn-ea"/>
              </a:rPr>
              <a:t>B. </a:t>
            </a:r>
            <a:r>
              <a:rPr kumimoji="0" lang="en-US" altLang="zh-TW" sz="2800" dirty="0">
                <a:solidFill>
                  <a:srgbClr val="FF0000"/>
                </a:solidFill>
                <a:ea typeface="+mn-ea"/>
              </a:rPr>
              <a:t>medieval revival </a:t>
            </a:r>
            <a:r>
              <a:rPr kumimoji="0" lang="en-US" altLang="zh-TW" sz="2800" dirty="0">
                <a:ea typeface="+mn-ea"/>
              </a:rPr>
              <a:t>[before and beyond Enlightenment] (pp. 4; 11-12; 15; 17)</a:t>
            </a:r>
          </a:p>
          <a:p>
            <a:pPr marL="990600" lvl="1" indent="-533400" fontAlgn="auto">
              <a:lnSpc>
                <a:spcPct val="90000"/>
              </a:lnSpc>
              <a:spcAft>
                <a:spcPts val="0"/>
              </a:spcAft>
              <a:buFont typeface="Tahoma" charset="0"/>
              <a:buNone/>
              <a:defRPr/>
            </a:pPr>
            <a:r>
              <a:rPr kumimoji="0" lang="en-US" altLang="zh-TW" sz="2400" dirty="0">
                <a:ea typeface="+mn-ea"/>
              </a:rPr>
              <a:t>	</a:t>
            </a:r>
            <a:r>
              <a:rPr kumimoji="0" lang="en-US" altLang="zh-TW" dirty="0">
                <a:ea typeface="+mn-ea"/>
              </a:rPr>
              <a:t>a. adventures to distant past </a:t>
            </a:r>
          </a:p>
          <a:p>
            <a:pPr marL="990600" lvl="1" indent="-533400" fontAlgn="auto">
              <a:lnSpc>
                <a:spcPct val="90000"/>
              </a:lnSpc>
              <a:spcAft>
                <a:spcPts val="0"/>
              </a:spcAft>
              <a:buFont typeface="Tahoma" charset="0"/>
              <a:buNone/>
              <a:defRPr/>
            </a:pPr>
            <a:r>
              <a:rPr kumimoji="0" lang="en-US" altLang="zh-TW" dirty="0">
                <a:ea typeface="+mn-ea"/>
              </a:rPr>
              <a:t>        b. reclaiming the national heritage of untrammeled imagination, as in Spenser and Shakespeare </a:t>
            </a:r>
          </a:p>
          <a:p>
            <a:pPr marL="990600" lvl="1" indent="-533400" fontAlgn="auto">
              <a:lnSpc>
                <a:spcPct val="90000"/>
              </a:lnSpc>
              <a:spcAft>
                <a:spcPts val="0"/>
              </a:spcAft>
              <a:buFont typeface="Tahoma" charset="0"/>
              <a:buNone/>
              <a:defRPr/>
            </a:pPr>
            <a:r>
              <a:rPr kumimoji="0" lang="en-US" altLang="zh-TW" dirty="0">
                <a:ea typeface="+mn-ea"/>
              </a:rPr>
              <a:t>	ex. Walpole, Byron </a:t>
            </a:r>
          </a:p>
          <a:p>
            <a:pPr marL="990600" lvl="1" indent="-533400" fontAlgn="auto">
              <a:lnSpc>
                <a:spcPct val="90000"/>
              </a:lnSpc>
              <a:spcAft>
                <a:spcPts val="0"/>
              </a:spcAft>
              <a:buFont typeface="Tahoma" charset="0"/>
              <a:buNone/>
              <a:defRPr/>
            </a:pPr>
            <a:r>
              <a:rPr kumimoji="0" lang="en-US" altLang="zh-TW" dirty="0">
                <a:ea typeface="+mn-ea"/>
              </a:rPr>
              <a:t>	c. psychological investigation: </a:t>
            </a:r>
          </a:p>
          <a:p>
            <a:pPr marL="990600" lvl="1" indent="-533400" fontAlgn="auto">
              <a:lnSpc>
                <a:spcPct val="90000"/>
              </a:lnSpc>
              <a:spcAft>
                <a:spcPts val="0"/>
              </a:spcAft>
              <a:buFont typeface="Tahoma" charset="0"/>
              <a:buNone/>
              <a:defRPr/>
            </a:pPr>
            <a:r>
              <a:rPr kumimoji="0" lang="en-US" altLang="zh-TW" dirty="0">
                <a:ea typeface="+mn-ea"/>
              </a:rPr>
              <a:t>	ex. Keats, </a:t>
            </a:r>
            <a:r>
              <a:rPr kumimoji="0" lang="en-GB" altLang="zh-TW" dirty="0">
                <a:latin typeface="Arial"/>
                <a:ea typeface="+mn-ea"/>
              </a:rPr>
              <a:t>“</a:t>
            </a:r>
            <a:r>
              <a:rPr kumimoji="0" lang="en-US" altLang="zh-TW" dirty="0">
                <a:ea typeface="+mn-ea"/>
              </a:rPr>
              <a:t>La Belle Dame Sans Merci</a:t>
            </a:r>
            <a:r>
              <a:rPr kumimoji="0" lang="en-GB" altLang="zh-TW" dirty="0">
                <a:latin typeface="Arial"/>
                <a:ea typeface="+mn-ea"/>
              </a:rPr>
              <a:t>”</a:t>
            </a:r>
            <a:r>
              <a:rPr kumimoji="0" lang="en-US" altLang="zh-TW" dirty="0">
                <a:ea typeface="+mn-ea"/>
              </a:rPr>
              <a:t>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Poetry and the age (6)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  <a:buFontTx/>
              <a:buNone/>
            </a:pPr>
            <a:r>
              <a:rPr kumimoji="0" lang="en-US" altLang="zh-TW" sz="2800" dirty="0">
                <a:latin typeface="Candara" charset="0"/>
                <a:cs typeface="Tahoma" charset="0"/>
              </a:rPr>
              <a:t>4. </a:t>
            </a:r>
            <a:r>
              <a:rPr kumimoji="0" lang="en-US" altLang="zh-TW" sz="2800" u="sng" dirty="0">
                <a:latin typeface="Candara" charset="0"/>
                <a:cs typeface="Tahoma" charset="0"/>
              </a:rPr>
              <a:t>The foreign land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, primitivism, noble savage (Rousseau), cp. Montaigne</a:t>
            </a:r>
            <a:r>
              <a:rPr kumimoji="0" lang="en-GB" altLang="zh-TW" sz="2800" dirty="0">
                <a:latin typeface="Arial" charset="0"/>
                <a:cs typeface="Tahoma" charset="0"/>
              </a:rPr>
              <a:t>’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s relativist view of the Cannibals </a:t>
            </a:r>
            <a:endParaRPr lang="en-US" altLang="zh-TW" sz="2800" dirty="0">
              <a:latin typeface="Candara" charset="0"/>
              <a:cs typeface="Tahoma" charset="0"/>
            </a:endParaRPr>
          </a:p>
          <a:p>
            <a:pPr>
              <a:spcAft>
                <a:spcPts val="0"/>
              </a:spcAft>
              <a:buFontTx/>
              <a:buNone/>
            </a:pPr>
            <a:r>
              <a:rPr kumimoji="0" lang="en-US" altLang="zh-TW" sz="2800" dirty="0">
                <a:latin typeface="Candara" charset="0"/>
                <a:cs typeface="Tahoma" charset="0"/>
              </a:rPr>
              <a:t>5. </a:t>
            </a:r>
            <a:r>
              <a:rPr kumimoji="0" lang="en-US" altLang="zh-TW" sz="2800" u="sng" dirty="0">
                <a:latin typeface="Candara" charset="0"/>
                <a:cs typeface="Tahoma" charset="0"/>
              </a:rPr>
              <a:t>the common place 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and the </a:t>
            </a:r>
            <a:r>
              <a:rPr lang="en-US" altLang="zh-TW" sz="2800" dirty="0">
                <a:latin typeface="Candara" charset="0"/>
                <a:cs typeface="Tahoma" charset="0"/>
              </a:rPr>
              <a:t>everyday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 (pp. 16-17); 	a. Wordsworth</a:t>
            </a:r>
            <a:r>
              <a:rPr lang="en-GB" altLang="zh-TW" sz="2800" dirty="0">
                <a:latin typeface="Arial" charset="0"/>
                <a:cs typeface="Tahoma" charset="0"/>
              </a:rPr>
              <a:t>: 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to choose incidents from common life and to use</a:t>
            </a:r>
            <a:r>
              <a:rPr kumimoji="0" lang="en-US" altLang="zh-TW" sz="2800" dirty="0">
                <a:latin typeface="Arial" charset="0"/>
                <a:cs typeface="Tahoma" charset="0"/>
              </a:rPr>
              <a:t> “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a language really spoken by men</a:t>
            </a:r>
            <a:r>
              <a:rPr kumimoji="0" lang="en-GB" altLang="zh-TW" sz="2800" dirty="0">
                <a:latin typeface="Arial" charset="0"/>
                <a:cs typeface="Tahoma" charset="0"/>
              </a:rPr>
              <a:t>”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 Vs. </a:t>
            </a:r>
            <a:r>
              <a:rPr kumimoji="0" lang="en-GB" altLang="zh-TW" sz="2800" dirty="0">
                <a:latin typeface="Arial" charset="0"/>
                <a:cs typeface="Tahoma" charset="0"/>
              </a:rPr>
              <a:t>“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poetic diction</a:t>
            </a:r>
            <a:r>
              <a:rPr kumimoji="0" lang="en-GB" altLang="zh-TW" sz="2800" dirty="0">
                <a:latin typeface="Arial" charset="0"/>
                <a:cs typeface="Tahoma" charset="0"/>
              </a:rPr>
              <a:t>” </a:t>
            </a:r>
          </a:p>
          <a:p>
            <a:pPr>
              <a:spcAft>
                <a:spcPts val="0"/>
              </a:spcAft>
              <a:buFontTx/>
              <a:buNone/>
            </a:pPr>
            <a:r>
              <a:rPr lang="en-GB" altLang="zh-TW" sz="2800" dirty="0">
                <a:latin typeface="Arial" charset="0"/>
                <a:cs typeface="Tahoma" charset="0"/>
              </a:rPr>
              <a:t>	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Influencing May Fourth Movement, ex. </a:t>
            </a:r>
            <a:r>
              <a:rPr kumimoji="0" lang="zh-TW" altLang="en-US" sz="2800" dirty="0">
                <a:latin typeface="Candara" charset="0"/>
                <a:cs typeface="Tahoma" charset="0"/>
              </a:rPr>
              <a:t>胡適「文學改良芻議」</a:t>
            </a:r>
            <a:endParaRPr kumimoji="0" lang="en-US" altLang="zh-TW" sz="2800" dirty="0">
              <a:latin typeface="Candara" charset="0"/>
              <a:cs typeface="Tahoma" charset="0"/>
            </a:endParaRPr>
          </a:p>
          <a:p>
            <a:pPr>
              <a:spcAft>
                <a:spcPts val="0"/>
              </a:spcAft>
              <a:buNone/>
            </a:pPr>
            <a:r>
              <a:rPr kumimoji="0" lang="en-US" altLang="zh-TW" sz="2800" dirty="0">
                <a:latin typeface="Candara" charset="0"/>
                <a:cs typeface="Tahoma" charset="0"/>
              </a:rPr>
              <a:t>	b. to create a sense of wonder in the </a:t>
            </a:r>
            <a:r>
              <a:rPr lang="en-US" altLang="zh-TW" sz="2800" dirty="0">
                <a:latin typeface="Candara" charset="0"/>
                <a:cs typeface="Tahoma" charset="0"/>
              </a:rPr>
              <a:t>familiar; shattering the lethargy of custom (p. 17)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Poetry and the age (7)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73736" fontAlgn="auto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kumimoji="0" lang="en-US" altLang="zh-TW" sz="3000" dirty="0"/>
              <a:t>6. </a:t>
            </a:r>
            <a:r>
              <a:rPr kumimoji="0" lang="en-US" altLang="zh-TW" sz="3000" u="sng" dirty="0"/>
              <a:t>the </a:t>
            </a:r>
            <a:r>
              <a:rPr lang="en-US" altLang="zh-TW" sz="3000" u="sng" dirty="0"/>
              <a:t>S</a:t>
            </a:r>
            <a:r>
              <a:rPr kumimoji="0" lang="en-US" altLang="zh-TW" sz="3000" u="sng" dirty="0"/>
              <a:t>upernatural</a:t>
            </a:r>
            <a:r>
              <a:rPr kumimoji="0" lang="en-US" altLang="zh-TW" sz="3000" dirty="0"/>
              <a:t>, the occult (p. 17-18)</a:t>
            </a:r>
          </a:p>
          <a:p>
            <a:pPr indent="-173736" fontAlgn="auto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kumimoji="0" lang="en-US" altLang="zh-TW" sz="3000" dirty="0"/>
              <a:t>7. </a:t>
            </a:r>
            <a:r>
              <a:rPr kumimoji="0" lang="en-US" altLang="zh-TW" sz="3000" u="sng" dirty="0"/>
              <a:t>Death and the Gothic</a:t>
            </a:r>
            <a:r>
              <a:rPr kumimoji="0" lang="en-US" altLang="zh-TW" sz="3000" dirty="0"/>
              <a:t>: legacy of Graveyard Poetry, ex. Blair, Thomas Gray (the Dark Romanticism)</a:t>
            </a:r>
          </a:p>
          <a:p>
            <a:pPr indent="-173736" fontAlgn="auto">
              <a:spcAft>
                <a:spcPts val="0"/>
              </a:spcAft>
              <a:buFontTx/>
              <a:buNone/>
              <a:defRPr/>
            </a:pPr>
            <a:endParaRPr kumimoji="0" lang="en-US" altLang="zh-TW" dirty="0">
              <a:ea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Poetry and the age (8)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zh-TW" dirty="0"/>
              <a:t>E	Form: </a:t>
            </a:r>
          </a:p>
          <a:p>
            <a:pPr marL="609600" indent="-609600" fontAlgn="auto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dirty="0"/>
              <a:t>	1. Lyric (p. 13): the lyric “I”—reversing hierarchy</a:t>
            </a:r>
          </a:p>
          <a:p>
            <a:pPr marL="609600" indent="-609600" fontAlgn="auto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dirty="0"/>
              <a:t>	2. Fragment, trace of a grand original conception</a:t>
            </a:r>
          </a:p>
          <a:p>
            <a:pPr marL="609600" indent="-609600" fontAlgn="auto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dirty="0"/>
              <a:t>	3. Hybrid genres: new principles of organization and style, ex. Elegiac sonnet, lyrical ballad, historical novel, illuminated printing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427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GB" altLang="zh-TW" dirty="0"/>
              <a:t>The Political-Economic Context </a:t>
            </a:r>
            <a:br>
              <a:rPr kumimoji="1" lang="en-GB" altLang="zh-TW" dirty="0"/>
            </a:br>
            <a:endParaRPr kumimoji="1"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/>
              <a:t>1775-83 American War of Independence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/>
              <a:t>1789 French Revolution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/>
              <a:t>1793-1815 Napoleonic War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/>
              <a:t>1807 Abolition of Slave Trade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/>
              <a:t>1819 </a:t>
            </a:r>
            <a:r>
              <a:rPr lang="en-US" altLang="zh-TW" sz="2800" dirty="0" err="1"/>
              <a:t>Peterloo</a:t>
            </a:r>
            <a:r>
              <a:rPr lang="en-US" altLang="zh-TW" sz="2800" dirty="0"/>
              <a:t> Massacre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/>
              <a:t>1832 the first Reform Bill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/>
          </a:p>
          <a:p>
            <a:r>
              <a:rPr kumimoji="1" lang="en-GB" altLang="zh-TW" dirty="0"/>
              <a:t>(see Texts and Contexts pp. 28-30)</a:t>
            </a:r>
          </a:p>
          <a:p>
            <a:r>
              <a:rPr kumimoji="1" lang="en-GB" altLang="zh-TW" dirty="0"/>
              <a:t>The entanglement between aesthetics and politics, art and activism (pp. 4-5) [Romantics were never </a:t>
            </a:r>
            <a:r>
              <a:rPr kumimoji="1" lang="en-GB" altLang="zh-TW" u="sng" dirty="0"/>
              <a:t>escapists</a:t>
            </a:r>
            <a:r>
              <a:rPr kumimoji="1" lang="en-GB" altLang="zh-TW" dirty="0"/>
              <a:t>]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438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Poetry and the age (9)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800" dirty="0"/>
              <a:t>Criteria: </a:t>
            </a:r>
            <a:r>
              <a:rPr kumimoji="0" lang="en-US" altLang="zh-TW" sz="2800" u="sng" dirty="0"/>
              <a:t>the organic the</a:t>
            </a:r>
            <a:r>
              <a:rPr kumimoji="0" lang="en-US" altLang="zh-TW" sz="2800" dirty="0"/>
              <a:t>ory (p. 14): self-originating and self-organizing process; parallel to the growth of a plant, beginning with a seed-like idea and grows by </a:t>
            </a:r>
            <a:r>
              <a:rPr kumimoji="0" lang="en-US" altLang="zh-TW" sz="2800" u="sng" dirty="0"/>
              <a:t>assimilating</a:t>
            </a:r>
            <a:r>
              <a:rPr kumimoji="0" lang="en-US" altLang="zh-TW" sz="2800" dirty="0"/>
              <a:t> both the feelings and the materials of sensory experience, and </a:t>
            </a:r>
            <a:r>
              <a:rPr kumimoji="0" lang="en-US" altLang="zh-TW" sz="2800" u="sng" dirty="0"/>
              <a:t>evolves</a:t>
            </a:r>
            <a:r>
              <a:rPr kumimoji="0" lang="en-US" altLang="zh-TW" sz="2800" dirty="0"/>
              <a:t> into an organic whole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/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800" dirty="0"/>
              <a:t>Good poetry as </a:t>
            </a:r>
            <a:r>
              <a:rPr kumimoji="0" lang="en-GB" altLang="zh-TW" sz="2800" dirty="0">
                <a:latin typeface="Arial"/>
              </a:rPr>
              <a:t>“</a:t>
            </a:r>
            <a:r>
              <a:rPr kumimoji="0" lang="en-US" altLang="zh-TW" sz="2800" dirty="0"/>
              <a:t>spontaneous overflow of powerful feelings</a:t>
            </a:r>
            <a:r>
              <a:rPr kumimoji="0" lang="en-GB" altLang="zh-TW" sz="2800" dirty="0">
                <a:latin typeface="Arial"/>
              </a:rPr>
              <a:t>”; </a:t>
            </a:r>
            <a:r>
              <a:rPr kumimoji="0" lang="en-GB" altLang="zh-TW" sz="2800" dirty="0">
                <a:latin typeface="Times"/>
                <a:cs typeface="Times"/>
              </a:rPr>
              <a:t>originating from “emotion recollected in tranquillity”</a:t>
            </a:r>
            <a:r>
              <a:rPr kumimoji="0" lang="en-US" altLang="zh-TW" sz="2800" dirty="0">
                <a:latin typeface="Times"/>
                <a:cs typeface="Times"/>
              </a:rPr>
              <a:t> </a:t>
            </a:r>
            <a:r>
              <a:rPr kumimoji="0" lang="en-US" altLang="zh-TW" sz="2800" dirty="0"/>
              <a:t>(Wordsworth; pp. 13)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>
              <a:ea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Poetry and the age (9)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/>
          <a:lstStyle/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Coleridge</a:t>
            </a:r>
            <a:r>
              <a:rPr kumimoji="0" lang="en-GB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’s </a:t>
            </a:r>
            <a:r>
              <a:rPr kumimoji="0"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defense of Shakespeare</a:t>
            </a:r>
            <a:r>
              <a:rPr kumimoji="0" lang="en-GB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’s</a:t>
            </a:r>
            <a:r>
              <a:rPr kumimoji="0"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natural genius against Voltaire</a:t>
            </a:r>
            <a:r>
              <a:rPr kumimoji="0" lang="en-GB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’s </a:t>
            </a:r>
            <a:r>
              <a:rPr kumimoji="0"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criticism (pp. 499-501)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8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Fragment poems</a:t>
            </a:r>
            <a:r>
              <a:rPr kumimoji="0"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 (F. Schlegel), poetry should forever be becoming, defiant of limits ex. </a:t>
            </a:r>
            <a:r>
              <a:rPr kumimoji="0" lang="en-GB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“</a:t>
            </a:r>
            <a:r>
              <a:rPr kumimoji="0" lang="en-US" altLang="zh-TW" sz="28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Kubla</a:t>
            </a:r>
            <a:r>
              <a:rPr kumimoji="0"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Khan”(p. 19)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zh-TW" altLang="en-US" dirty="0">
              <a:ea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The Marketplace (1)  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812800" indent="-812800" fontAlgn="auto">
              <a:spcAft>
                <a:spcPts val="0"/>
              </a:spcAft>
              <a:buFontTx/>
              <a:buAutoNum type="romanUcPeriod"/>
              <a:defRPr/>
            </a:pPr>
            <a:r>
              <a:rPr kumimoji="0" lang="en-US" altLang="zh-TW" sz="2800" dirty="0"/>
              <a:t>Spread of literacy (pp. </a:t>
            </a:r>
            <a:r>
              <a:rPr lang="en-US" altLang="zh-TW" sz="2800" dirty="0"/>
              <a:t>11, </a:t>
            </a:r>
            <a:r>
              <a:rPr kumimoji="0" lang="en-US" altLang="zh-TW" sz="2800" dirty="0"/>
              <a:t>20-22), our age of the New Media, news feed </a:t>
            </a:r>
          </a:p>
          <a:p>
            <a:pPr marL="812800" indent="-812800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sz="2800" dirty="0"/>
              <a:t>	A. printing press powered by steam engine, circulating libraries, creating modern celebrity, ex. Byron; Landon (LEL)</a:t>
            </a:r>
          </a:p>
          <a:p>
            <a:pPr marL="812800" indent="-812800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sz="2800" dirty="0"/>
              <a:t>	pirated edition, ex. Percy Shelley; Southey </a:t>
            </a:r>
          </a:p>
          <a:p>
            <a:pPr marL="812800" indent="-812800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sz="2800" dirty="0"/>
              <a:t>	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Marketplace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12800" indent="-812800" fontAlgn="auto">
              <a:spcAft>
                <a:spcPts val="0"/>
              </a:spcAft>
              <a:buFontTx/>
              <a:buNone/>
              <a:defRPr/>
            </a:pPr>
            <a:r>
              <a:rPr lang="en-US" altLang="zh-TW" dirty="0"/>
              <a:t>B. </a:t>
            </a:r>
            <a:r>
              <a:rPr lang="en-US" altLang="zh-TW" u="sng" dirty="0"/>
              <a:t>conservative</a:t>
            </a:r>
            <a:r>
              <a:rPr lang="en-US" altLang="zh-TW" dirty="0"/>
              <a:t> reaction: a “republic of letters” (p. 23) vs. the public readership (mistrust of the popular)</a:t>
            </a:r>
          </a:p>
          <a:p>
            <a:pPr indent="-173736" fontAlgn="auto">
              <a:spcAft>
                <a:spcPts val="0"/>
              </a:spcAft>
              <a:buFontTx/>
              <a:buNone/>
              <a:defRPr/>
            </a:pPr>
            <a:r>
              <a:rPr lang="en-US" altLang="zh-TW" dirty="0"/>
              <a:t>	  	 1. Coleridge: a modern readership a 	</a:t>
            </a:r>
            <a:r>
              <a:rPr lang="en-US" altLang="zh-TW" dirty="0">
                <a:latin typeface="Arial"/>
              </a:rPr>
              <a:t>“</a:t>
            </a:r>
            <a:r>
              <a:rPr lang="en-US" altLang="zh-TW" dirty="0" err="1"/>
              <a:t>misgrowth</a:t>
            </a:r>
            <a:r>
              <a:rPr lang="en-GB" altLang="zh-TW" dirty="0">
                <a:latin typeface="Arial"/>
              </a:rPr>
              <a:t>”</a:t>
            </a:r>
            <a:r>
              <a:rPr lang="en-US" altLang="zh-TW" dirty="0"/>
              <a:t> (p. 21)</a:t>
            </a:r>
          </a:p>
          <a:p>
            <a:pPr indent="-173736" fontAlgn="auto">
              <a:spcAft>
                <a:spcPts val="0"/>
              </a:spcAft>
              <a:buFontTx/>
              <a:buNone/>
              <a:defRPr/>
            </a:pPr>
            <a:r>
              <a:rPr lang="en-US" altLang="zh-TW" dirty="0"/>
              <a:t>		 2. charges of sedition (Tom Paine), blasphemy 	   	(William Hone)</a:t>
            </a:r>
          </a:p>
          <a:p>
            <a:pPr indent="-173736" fontAlgn="auto">
              <a:spcAft>
                <a:spcPts val="0"/>
              </a:spcAft>
              <a:buFontTx/>
              <a:buNone/>
              <a:defRPr/>
            </a:pPr>
            <a:r>
              <a:rPr lang="en-US" altLang="zh-TW" dirty="0"/>
              <a:t>		  3. Bowdlerized edition of </a:t>
            </a:r>
            <a:r>
              <a:rPr lang="en-US" altLang="zh-TW" i="1" dirty="0"/>
              <a:t>The Family 			Shakespeare</a:t>
            </a:r>
            <a:r>
              <a:rPr lang="en-US" altLang="zh-TW" dirty="0"/>
              <a:t> (1807), regulating the reading 		of women and children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1946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Romantic Prose: </a:t>
            </a:r>
            <a:r>
              <a:rPr lang="en-US" altLang="zh-TW" sz="2800" dirty="0">
                <a:latin typeface="Candara" charset="0"/>
                <a:ea typeface="標楷體" charset="0"/>
              </a:rPr>
              <a:t>essay, review, pamphlet</a:t>
            </a:r>
            <a:r>
              <a:rPr kumimoji="0" lang="en-US" altLang="zh-TW" sz="2800" dirty="0">
                <a:latin typeface="Candara" charset="0"/>
                <a:ea typeface="標楷體" charset="0"/>
              </a:rPr>
              <a:t>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indent="-173736" fontAlgn="auto">
              <a:spcAft>
                <a:spcPts val="0"/>
              </a:spcAft>
              <a:buNone/>
              <a:defRPr/>
            </a:pPr>
            <a:r>
              <a:rPr kumimoji="0" lang="en-US" altLang="zh-TW" sz="3300" dirty="0"/>
              <a:t>Pamphlets of the 1790s (pp. 183--) and Magazines of the 1820s </a:t>
            </a:r>
          </a:p>
          <a:p>
            <a:pPr indent="-173736" fontAlgn="auto">
              <a:spcAft>
                <a:spcPts val="0"/>
              </a:spcAft>
              <a:buNone/>
              <a:defRPr/>
            </a:pPr>
            <a:r>
              <a:rPr kumimoji="0" lang="en-US" altLang="zh-TW" sz="3300" dirty="0"/>
              <a:t>D. </a:t>
            </a:r>
            <a:r>
              <a:rPr kumimoji="0" lang="en-US" altLang="zh-TW" sz="3300" u="sng" dirty="0">
                <a:solidFill>
                  <a:srgbClr val="FF0000"/>
                </a:solidFill>
              </a:rPr>
              <a:t>Familiar essay</a:t>
            </a:r>
            <a:r>
              <a:rPr kumimoji="0" lang="en-US" altLang="zh-TW" sz="3300" dirty="0"/>
              <a:t>: intimate-feeling commentaries, prompted by incidents in the author’s life, and on a range of subjects, turning toward the </a:t>
            </a:r>
            <a:r>
              <a:rPr lang="en-US" altLang="zh-TW" sz="3300" dirty="0"/>
              <a:t>subjective, different from </a:t>
            </a:r>
            <a:r>
              <a:rPr kumimoji="0" lang="en-US" altLang="zh-TW" sz="3300" dirty="0"/>
              <a:t>the urbane</a:t>
            </a:r>
            <a:r>
              <a:rPr lang="en-US" altLang="zh-TW" sz="3300" dirty="0"/>
              <a:t> </a:t>
            </a:r>
            <a:r>
              <a:rPr kumimoji="0" lang="en-US" altLang="zh-TW" sz="3300" dirty="0"/>
              <a:t>style of Addison and Hume </a:t>
            </a:r>
            <a:r>
              <a:rPr lang="en-US" altLang="zh-TW" sz="3300" dirty="0"/>
              <a:t>(pp. 23-24)</a:t>
            </a:r>
            <a:endParaRPr kumimoji="0" lang="en-US" altLang="zh-TW" sz="3300" dirty="0"/>
          </a:p>
          <a:p>
            <a:pPr indent="-173736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sz="3300" dirty="0"/>
              <a:t>	Ex. Hazlitt, De </a:t>
            </a:r>
            <a:r>
              <a:rPr kumimoji="0" lang="en-US" altLang="zh-TW" sz="3300" dirty="0" err="1"/>
              <a:t>Quincey</a:t>
            </a:r>
            <a:r>
              <a:rPr kumimoji="0" lang="en-US" altLang="zh-TW" sz="3300" dirty="0"/>
              <a:t>, Lamb</a:t>
            </a:r>
          </a:p>
          <a:p>
            <a:pPr indent="-173736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sz="3300" dirty="0"/>
              <a:t>E. </a:t>
            </a:r>
            <a:r>
              <a:rPr kumimoji="0" lang="en-US" altLang="zh-TW" sz="3300" u="sng" dirty="0"/>
              <a:t>The critic </a:t>
            </a:r>
            <a:r>
              <a:rPr kumimoji="0" lang="en-US" altLang="zh-TW" sz="3300" dirty="0"/>
              <a:t>endowed with cultural authority: Criticism </a:t>
            </a:r>
            <a:r>
              <a:rPr lang="en-US" altLang="zh-TW" sz="3300" dirty="0"/>
              <a:t>as/ </a:t>
            </a:r>
            <a:r>
              <a:rPr kumimoji="0" lang="en-US" altLang="zh-TW" sz="3300" dirty="0"/>
              <a:t>vs. Literature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3300" i="1" dirty="0"/>
              <a:t>Edinburgh Review </a:t>
            </a:r>
            <a:r>
              <a:rPr kumimoji="0" lang="en-US" altLang="zh-TW" sz="3300" dirty="0"/>
              <a:t>(1802); </a:t>
            </a:r>
            <a:r>
              <a:rPr kumimoji="0" lang="en-US" altLang="zh-TW" sz="3300" i="1" dirty="0"/>
              <a:t>Quarterly Review </a:t>
            </a:r>
            <a:r>
              <a:rPr kumimoji="0" lang="en-US" altLang="zh-TW" sz="3300" dirty="0"/>
              <a:t>(1809)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3300" i="1" dirty="0"/>
              <a:t>London Magazine </a:t>
            </a:r>
            <a:r>
              <a:rPr kumimoji="0" lang="en-US" altLang="zh-TW" sz="3300" dirty="0"/>
              <a:t>(1820)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3300" dirty="0"/>
              <a:t>Ex. Coleridge, Hazlitt</a:t>
            </a:r>
          </a:p>
          <a:p>
            <a:pPr lvl="1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3300" dirty="0"/>
              <a:t>Victorian critics as important leaders of culture:</a:t>
            </a:r>
          </a:p>
          <a:p>
            <a:pPr lvl="2"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3300" dirty="0"/>
              <a:t>Ex. Carlyle, Ruskin, Walter Pater 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zh-TW" altLang="en-US" sz="2800" dirty="0">
              <a:ea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Candara" charset="0"/>
                <a:ea typeface="標楷體" charset="0"/>
              </a:rPr>
              <a:t>Romantic drama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120000"/>
              </a:lnSpc>
              <a:spcAft>
                <a:spcPts val="0"/>
              </a:spcAft>
              <a:buFontTx/>
              <a:buAutoNum type="alphaUcPeriod"/>
            </a:pPr>
            <a:r>
              <a:rPr kumimoji="0" lang="en-US" altLang="zh-TW" sz="2800" dirty="0">
                <a:latin typeface="Candara" charset="0"/>
                <a:cs typeface="Tahoma" charset="0"/>
              </a:rPr>
              <a:t>Demotion of words (p. 24)</a:t>
            </a:r>
          </a:p>
          <a:p>
            <a:pPr marL="609600" indent="-609600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kumimoji="0" lang="en-US" altLang="zh-TW" sz="2800" dirty="0">
                <a:latin typeface="Candara" charset="0"/>
                <a:cs typeface="Tahoma" charset="0"/>
              </a:rPr>
              <a:t>	1. theatre as a site of social mixing,  mirroring social order,</a:t>
            </a:r>
            <a:r>
              <a:rPr lang="en-US" altLang="zh-TW" sz="2800" dirty="0">
                <a:latin typeface="Candara" charset="0"/>
                <a:cs typeface="Tahoma" charset="0"/>
              </a:rPr>
              <a:t> 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incurring censorship</a:t>
            </a:r>
          </a:p>
          <a:p>
            <a:pPr marL="609600" indent="-609600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kumimoji="0" lang="en-US" altLang="zh-TW" sz="2800" dirty="0">
                <a:latin typeface="Candara" charset="0"/>
                <a:cs typeface="Tahoma" charset="0"/>
              </a:rPr>
              <a:t>	2. legitimate (spoken word) drama performed only in 	two royal theatres: Drury Lane and Covent Garden</a:t>
            </a:r>
          </a:p>
          <a:p>
            <a:pPr marL="609600" indent="-609600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kumimoji="0" lang="en-US" altLang="zh-TW" sz="2800" dirty="0">
                <a:latin typeface="Candara" charset="0"/>
                <a:cs typeface="Tahoma" charset="0"/>
              </a:rPr>
              <a:t>	3. spectacle, multi-media </a:t>
            </a:r>
          </a:p>
          <a:p>
            <a:pPr marL="609600" indent="-609600">
              <a:lnSpc>
                <a:spcPct val="120000"/>
              </a:lnSpc>
              <a:spcAft>
                <a:spcPts val="0"/>
              </a:spcAft>
              <a:buFontTx/>
              <a:buAutoNum type="alphaUcPeriod" startAt="2"/>
            </a:pPr>
            <a:r>
              <a:rPr kumimoji="0" lang="en-US" altLang="zh-TW" sz="2800" i="1" dirty="0">
                <a:solidFill>
                  <a:srgbClr val="FF0000"/>
                </a:solidFill>
                <a:latin typeface="Candara" charset="0"/>
                <a:cs typeface="Tahoma" charset="0"/>
              </a:rPr>
              <a:t>Closet drama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, to be read, not performed (p. 24)</a:t>
            </a:r>
          </a:p>
          <a:p>
            <a:pPr marL="609600" indent="-609600">
              <a:lnSpc>
                <a:spcPct val="120000"/>
              </a:lnSpc>
              <a:spcAft>
                <a:spcPts val="0"/>
              </a:spcAft>
              <a:buFontTx/>
              <a:buAutoNum type="alphaUcPeriod" startAt="3"/>
            </a:pPr>
            <a:r>
              <a:rPr kumimoji="0" lang="en-US" altLang="zh-TW" sz="2800" dirty="0">
                <a:latin typeface="Candara" charset="0"/>
                <a:cs typeface="Tahoma" charset="0"/>
              </a:rPr>
              <a:t>The most successful </a:t>
            </a:r>
            <a:r>
              <a:rPr lang="en-US" altLang="zh-TW" sz="2800" dirty="0">
                <a:latin typeface="Candara" charset="0"/>
                <a:cs typeface="Tahoma" charset="0"/>
              </a:rPr>
              <a:t>pieces</a:t>
            </a:r>
            <a:endParaRPr kumimoji="0" lang="en-US" altLang="zh-TW" sz="2800" dirty="0">
              <a:latin typeface="Candara" charset="0"/>
              <a:cs typeface="Tahoma" charset="0"/>
            </a:endParaRPr>
          </a:p>
          <a:p>
            <a:pPr marL="609600" indent="-609600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kumimoji="0" lang="en-US" altLang="zh-TW" sz="2800" dirty="0">
                <a:latin typeface="Candara" charset="0"/>
                <a:cs typeface="Tahoma" charset="0"/>
              </a:rPr>
              <a:t>	1. </a:t>
            </a:r>
            <a:r>
              <a:rPr lang="en-US" altLang="zh-TW" sz="2800" dirty="0">
                <a:latin typeface="Candara" charset="0"/>
                <a:cs typeface="Tahoma" charset="0"/>
              </a:rPr>
              <a:t>Coleridge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, </a:t>
            </a:r>
            <a:r>
              <a:rPr kumimoji="0" lang="en-US" altLang="zh-TW" sz="2800" i="1" dirty="0">
                <a:latin typeface="Candara" charset="0"/>
                <a:cs typeface="Tahoma" charset="0"/>
              </a:rPr>
              <a:t>Remorse</a:t>
            </a:r>
            <a:r>
              <a:rPr lang="en-US" altLang="zh-TW" sz="2800" dirty="0">
                <a:latin typeface="Candara" charset="0"/>
                <a:cs typeface="Tahoma" charset="0"/>
              </a:rPr>
              <a:t> 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(1813) </a:t>
            </a:r>
          </a:p>
          <a:p>
            <a:pPr marL="609600" indent="-609600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lang="en-US" altLang="zh-TW" sz="2800" dirty="0">
                <a:latin typeface="Candara" charset="0"/>
                <a:cs typeface="Tahoma" charset="0"/>
              </a:rPr>
              <a:t>	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2. Percy Shelley, </a:t>
            </a:r>
            <a:r>
              <a:rPr kumimoji="0" lang="en-US" altLang="zh-TW" sz="2800" i="1" dirty="0">
                <a:latin typeface="Candara" charset="0"/>
                <a:cs typeface="Tahoma" charset="0"/>
              </a:rPr>
              <a:t>The Cenci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 (1820)</a:t>
            </a:r>
            <a:endParaRPr kumimoji="0" lang="zh-TW" altLang="en-US" sz="2800" dirty="0">
              <a:latin typeface="Candara" charset="0"/>
              <a:cs typeface="Tahoma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Novel of the period </a:t>
            </a:r>
            <a:r>
              <a:rPr kumimoji="0" lang="en-US" altLang="zh-TW" sz="2400" dirty="0">
                <a:latin typeface="Candara" charset="0"/>
                <a:ea typeface="標楷體" charset="0"/>
              </a:rPr>
              <a:t>(p. 25)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001000" cy="4114800"/>
          </a:xfrm>
        </p:spPr>
        <p:txBody>
          <a:bodyPr>
            <a:normAutofit fontScale="77500" lnSpcReduction="20000"/>
          </a:bodyPr>
          <a:lstStyle/>
          <a:p>
            <a:pPr marL="812800" indent="-812800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kumimoji="0" lang="en-US" altLang="zh-TW" sz="2800" dirty="0">
                <a:latin typeface="Candara" charset="0"/>
                <a:cs typeface="Tahoma" charset="0"/>
              </a:rPr>
              <a:t>I.	</a:t>
            </a:r>
            <a:r>
              <a:rPr kumimoji="0" lang="en-US" altLang="zh-TW" sz="2800" u="sng" dirty="0">
                <a:latin typeface="Candara" charset="0"/>
                <a:cs typeface="Tahoma" charset="0"/>
              </a:rPr>
              <a:t>The Gothic Nov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el: Walpole, Ann Radcliff, Lewis </a:t>
            </a:r>
          </a:p>
          <a:p>
            <a:pPr marL="812800" indent="-812800">
              <a:lnSpc>
                <a:spcPct val="120000"/>
              </a:lnSpc>
              <a:spcAft>
                <a:spcPts val="0"/>
              </a:spcAft>
              <a:buFontTx/>
              <a:buAutoNum type="romanUcPeriod" startAt="2"/>
            </a:pPr>
            <a:r>
              <a:rPr kumimoji="0" lang="en-US" altLang="zh-TW" sz="2800" u="sng" dirty="0">
                <a:latin typeface="Candara" charset="0"/>
                <a:cs typeface="Tahoma" charset="0"/>
              </a:rPr>
              <a:t>The Novel of Purpose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: </a:t>
            </a:r>
          </a:p>
          <a:p>
            <a:pPr marL="812800" indent="-812800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kumimoji="0" lang="en-US" altLang="zh-TW" sz="2800" dirty="0">
                <a:latin typeface="Candara" charset="0"/>
                <a:cs typeface="Tahoma" charset="0"/>
              </a:rPr>
              <a:t>	A. Jacobin novel: Godwin </a:t>
            </a:r>
          </a:p>
          <a:p>
            <a:pPr marL="812800" indent="-812800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kumimoji="0" lang="en-US" altLang="zh-TW" sz="2800" dirty="0">
                <a:latin typeface="Candara" charset="0"/>
                <a:cs typeface="Tahoma" charset="0"/>
              </a:rPr>
              <a:t>	B. Loyalist novel</a:t>
            </a:r>
          </a:p>
          <a:p>
            <a:pPr marL="812800" indent="-812800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kumimoji="0" lang="en-US" altLang="zh-TW" sz="2800" dirty="0">
                <a:latin typeface="Candara" charset="0"/>
                <a:cs typeface="Tahoma" charset="0"/>
              </a:rPr>
              <a:t>III.	</a:t>
            </a:r>
            <a:r>
              <a:rPr kumimoji="0" lang="en-US" altLang="zh-TW" sz="2800" u="sng" dirty="0">
                <a:latin typeface="Candara" charset="0"/>
                <a:cs typeface="Tahoma" charset="0"/>
              </a:rPr>
              <a:t>The Historical Novel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: </a:t>
            </a:r>
            <a:r>
              <a:rPr kumimoji="0" lang="en-US" altLang="zh-TW" sz="2800" dirty="0" err="1">
                <a:latin typeface="Candara" charset="0"/>
                <a:cs typeface="Tahoma" charset="0"/>
              </a:rPr>
              <a:t>Edgeworth</a:t>
            </a:r>
            <a:r>
              <a:rPr kumimoji="0" lang="en-GB" altLang="zh-TW" sz="2800" dirty="0">
                <a:latin typeface="Arial" charset="0"/>
                <a:cs typeface="Tahoma" charset="0"/>
              </a:rPr>
              <a:t>’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s </a:t>
            </a:r>
            <a:r>
              <a:rPr kumimoji="0" lang="en-US" altLang="zh-TW" sz="2800" i="1" dirty="0">
                <a:latin typeface="Candara" charset="0"/>
                <a:cs typeface="Tahoma" charset="0"/>
              </a:rPr>
              <a:t>Castle </a:t>
            </a:r>
            <a:r>
              <a:rPr kumimoji="0" lang="en-US" altLang="zh-TW" sz="2800" i="1" dirty="0" err="1">
                <a:latin typeface="Candara" charset="0"/>
                <a:cs typeface="Tahoma" charset="0"/>
              </a:rPr>
              <a:t>Rackrent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; Scott</a:t>
            </a:r>
            <a:r>
              <a:rPr kumimoji="0" lang="en-GB" altLang="zh-TW" sz="2800" dirty="0">
                <a:latin typeface="Arial" charset="0"/>
                <a:cs typeface="Tahoma" charset="0"/>
              </a:rPr>
              <a:t>’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s </a:t>
            </a:r>
            <a:r>
              <a:rPr kumimoji="0" lang="en-US" altLang="zh-TW" sz="2800" i="1" dirty="0">
                <a:latin typeface="Candara" charset="0"/>
                <a:cs typeface="Tahoma" charset="0"/>
              </a:rPr>
              <a:t>Waverley 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series</a:t>
            </a:r>
          </a:p>
          <a:p>
            <a:pPr marL="812800" indent="-812800">
              <a:lnSpc>
                <a:spcPct val="120000"/>
              </a:lnSpc>
              <a:spcAft>
                <a:spcPts val="0"/>
              </a:spcAft>
              <a:buFontTx/>
              <a:buAutoNum type="romanUcPeriod" startAt="4"/>
            </a:pPr>
            <a:r>
              <a:rPr kumimoji="0" lang="en-US" altLang="zh-TW" sz="2800" u="sng" dirty="0">
                <a:latin typeface="Candara" charset="0"/>
                <a:cs typeface="Tahoma" charset="0"/>
              </a:rPr>
              <a:t>The Novel of manners 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(</a:t>
            </a:r>
            <a:r>
              <a:rPr kumimoji="0" lang="zh-TW" altLang="en-US" sz="2800" dirty="0">
                <a:latin typeface="Candara" charset="0"/>
                <a:cs typeface="Tahoma" charset="0"/>
              </a:rPr>
              <a:t>時尚小說</a:t>
            </a:r>
            <a:r>
              <a:rPr kumimoji="0" lang="en-US" altLang="zh-TW" sz="2800" dirty="0">
                <a:latin typeface="Candara" charset="0"/>
                <a:cs typeface="Tahoma" charset="0"/>
              </a:rPr>
              <a:t>) : Jane Austen</a:t>
            </a:r>
          </a:p>
          <a:p>
            <a:pPr marL="812800" indent="-812800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kumimoji="0" lang="en-US" altLang="zh-TW" sz="2800" dirty="0">
                <a:latin typeface="Candara" charset="0"/>
                <a:cs typeface="Tahoma" charset="0"/>
              </a:rPr>
              <a:t>	depicts the revolutions of the mind, records workings of the mind in flux</a:t>
            </a:r>
          </a:p>
          <a:p>
            <a:pPr marL="812800" indent="-812800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lang="en-US" altLang="zh-TW" sz="2800" dirty="0">
                <a:latin typeface="Candara" charset="0"/>
                <a:cs typeface="Tahoma" charset="0"/>
              </a:rPr>
              <a:t>V.	First Science Fiction: Mary Shelley’s </a:t>
            </a:r>
            <a:r>
              <a:rPr lang="en-US" altLang="zh-TW" sz="2800" i="1" dirty="0">
                <a:latin typeface="Candara" charset="0"/>
                <a:cs typeface="Tahoma" charset="0"/>
              </a:rPr>
              <a:t>Frankenstein</a:t>
            </a:r>
            <a:endParaRPr kumimoji="0" lang="en-US" altLang="zh-TW" sz="2800" i="1" dirty="0">
              <a:latin typeface="Candara" charset="0"/>
              <a:cs typeface="Tahoma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B74239C-981E-094D-B3FF-28B372D9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Homework 1: Introduction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F121200-17F7-5045-96B5-3F2B4A9F1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482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56999B-B7C0-544E-ACBD-EF20C644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Homework: </a:t>
            </a:r>
            <a:br>
              <a:rPr lang="en-US" altLang="zh-TW" dirty="0"/>
            </a:br>
            <a:r>
              <a:rPr lang="en-US" altLang="zh-TW" dirty="0"/>
              <a:t>Compare the two paintings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32090C-9B70-3D47-831D-19179BF2F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/>
              <a:t>Please access the two pictures at the following websites:</a:t>
            </a:r>
          </a:p>
          <a:p>
            <a:pPr lvl="1"/>
            <a:r>
              <a:rPr lang="en-US" altLang="zh-TW" dirty="0">
                <a:hlinkClick r:id="rId2"/>
              </a:rPr>
              <a:t>https://www.tate.org.uk/art/artworks/wright-sir-brooke-boothby-n04132</a:t>
            </a:r>
            <a:endParaRPr lang="en-US" altLang="zh-TW" dirty="0"/>
          </a:p>
          <a:p>
            <a:pPr lvl="1"/>
            <a:r>
              <a:rPr lang="en-US" altLang="zh-TW" dirty="0"/>
              <a:t>https://</a:t>
            </a:r>
            <a:r>
              <a:rPr lang="en-US" altLang="zh-TW" dirty="0" err="1"/>
              <a:t>en.wikipedia.org</a:t>
            </a:r>
            <a:r>
              <a:rPr lang="en-US" altLang="zh-TW" dirty="0"/>
              <a:t>/wiki/</a:t>
            </a:r>
            <a:r>
              <a:rPr lang="en-US" altLang="zh-TW" dirty="0" err="1"/>
              <a:t>Mr_and_Mrs_Andrews</a:t>
            </a:r>
            <a:r>
              <a:rPr lang="en-US" altLang="zh-TW" dirty="0"/>
              <a:t>#/media/File:Thomas_Gainsborough_-_</a:t>
            </a:r>
            <a:r>
              <a:rPr lang="en-US" altLang="zh-TW" dirty="0" err="1"/>
              <a:t>Mr_and_Mrs_Andrews.jpg</a:t>
            </a:r>
            <a:endParaRPr lang="en-US" altLang="zh-TW" dirty="0"/>
          </a:p>
          <a:p>
            <a:r>
              <a:rPr lang="en-US" altLang="zh-TW" dirty="0"/>
              <a:t>Describe their different composition (in terms of figure </a:t>
            </a:r>
            <a:r>
              <a:rPr lang="zh-TW" altLang="en-US" dirty="0"/>
              <a:t>人物 </a:t>
            </a:r>
            <a:r>
              <a:rPr lang="en-US" altLang="zh-TW" dirty="0"/>
              <a:t>and ground</a:t>
            </a:r>
            <a:r>
              <a:rPr lang="zh-TW" altLang="en-US" dirty="0"/>
              <a:t> 背景</a:t>
            </a:r>
            <a:r>
              <a:rPr lang="en-US" altLang="zh-TW" dirty="0"/>
              <a:t>). </a:t>
            </a:r>
          </a:p>
          <a:p>
            <a:r>
              <a:rPr lang="en-US" altLang="zh-TW" dirty="0"/>
              <a:t>Infer the different modes of relationship between humans and nature which are implied in these two pictures. </a:t>
            </a:r>
          </a:p>
          <a:p>
            <a:r>
              <a:rPr kumimoji="1" lang="en-US" altLang="zh-TW" dirty="0"/>
              <a:t>Please upload your homework to NTU Cool in </a:t>
            </a:r>
            <a:r>
              <a:rPr kumimoji="1" lang="en-US" altLang="zh-TW" u="sng" dirty="0"/>
              <a:t>Word file </a:t>
            </a:r>
            <a:r>
              <a:rPr kumimoji="1" lang="en-US" altLang="zh-TW" dirty="0"/>
              <a:t>by midnight 28 Sept.  </a:t>
            </a:r>
            <a:endParaRPr kumimoji="1"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5473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文字方塊 6"/>
          <p:cNvSpPr txBox="1">
            <a:spLocks noChangeArrowheads="1"/>
          </p:cNvSpPr>
          <p:nvPr/>
        </p:nvSpPr>
        <p:spPr bwMode="auto">
          <a:xfrm>
            <a:off x="5375670" y="5815013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charset="0"/>
                <a:ea typeface="新細明體" charset="0"/>
              </a:defRPr>
            </a:lvl9pPr>
          </a:lstStyle>
          <a:p>
            <a:r>
              <a:rPr lang="en-GB" altLang="zh-TW" sz="1800" i="1" dirty="0">
                <a:latin typeface="Arial" charset="0"/>
                <a:cs typeface="Arial" charset="0"/>
              </a:rPr>
              <a:t>Sir Brooke Boothby </a:t>
            </a:r>
            <a:r>
              <a:rPr lang="en-GB" altLang="zh-TW" sz="1800" dirty="0">
                <a:latin typeface="Arial" charset="0"/>
                <a:cs typeface="Arial" charset="0"/>
              </a:rPr>
              <a:t>(1781), by Joseph Wright of Derby.</a:t>
            </a:r>
            <a:endParaRPr lang="zh-TW" altLang="en-US" sz="1800" dirty="0">
              <a:latin typeface="Arial" charset="0"/>
              <a:cs typeface="Arial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81162E-30A4-1B46-A690-82E0F233F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194" y="396874"/>
            <a:ext cx="4476752" cy="4953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DAA1422-EA2B-B745-9BE2-FCC3721D3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0212"/>
            <a:ext cx="4520807" cy="488632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B6CA8F3-BC10-CB40-A101-D6FEA4EE2DBA}"/>
              </a:ext>
            </a:extLst>
          </p:cNvPr>
          <p:cNvSpPr txBox="1"/>
          <p:nvPr/>
        </p:nvSpPr>
        <p:spPr>
          <a:xfrm>
            <a:off x="796530" y="5781457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i="1" dirty="0"/>
              <a:t>Mr. and Mrs. Andrews </a:t>
            </a:r>
            <a:r>
              <a:rPr kumimoji="1" lang="en-US" altLang="zh-TW" dirty="0"/>
              <a:t>(1750), by Thomas Gainsborough.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739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latin typeface="Candara" charset="0"/>
                <a:ea typeface="標楷體" charset="0"/>
              </a:rPr>
              <a:t>Political background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 rtlCol="0">
            <a:noAutofit/>
          </a:bodyPr>
          <a:lstStyle/>
          <a:p>
            <a:pPr marL="609600" indent="-609600" fontAlgn="auto">
              <a:spcAft>
                <a:spcPts val="0"/>
              </a:spcAft>
              <a:buFontTx/>
              <a:buAutoNum type="alphaUcPeriod"/>
              <a:defRPr/>
            </a:pPr>
            <a:r>
              <a:rPr kumimoji="0" lang="en-US" altLang="zh-TW" dirty="0">
                <a:ea typeface="+mn-ea"/>
              </a:rPr>
              <a:t>The Whiggish historiography sees the English </a:t>
            </a:r>
            <a:r>
              <a:rPr kumimoji="0" lang="en-US" altLang="zh-TW" u="sng" dirty="0">
                <a:ea typeface="+mn-ea"/>
              </a:rPr>
              <a:t>Liberty</a:t>
            </a:r>
            <a:r>
              <a:rPr kumimoji="0" lang="en-US" altLang="zh-TW" dirty="0">
                <a:ea typeface="+mn-ea"/>
              </a:rPr>
              <a:t> as an Anglo-Saxon legacy (vs. Tory)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dirty="0">
                <a:ea typeface="+mn-ea"/>
              </a:rPr>
              <a:t>1. </a:t>
            </a:r>
            <a:r>
              <a:rPr kumimoji="0" lang="en-US" altLang="zh-TW" i="1" dirty="0">
                <a:ea typeface="+mn-ea"/>
              </a:rPr>
              <a:t>Magna Carta </a:t>
            </a:r>
            <a:r>
              <a:rPr kumimoji="0" lang="en-US" altLang="zh-TW" dirty="0">
                <a:ea typeface="+mn-ea"/>
              </a:rPr>
              <a:t>(1215)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dirty="0">
                <a:ea typeface="+mn-ea"/>
              </a:rPr>
              <a:t>2.	Glorious Revolution (1689)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br>
              <a:rPr kumimoji="0" lang="en-US" altLang="zh-TW" dirty="0">
                <a:ea typeface="+mn-ea"/>
              </a:rPr>
            </a:br>
            <a:endParaRPr kumimoji="0" lang="en-US" altLang="zh-TW" dirty="0"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74382"/>
            <a:ext cx="4343400" cy="244316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943600" y="5095964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Magna Carta Wikipedia page embroidery. Designed by Cornelia Parker (2015)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zh-TW"/>
              <a:t>Reminder</a:t>
            </a:r>
            <a:endParaRPr kumimoji="1"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GB" altLang="zh-TW" dirty="0"/>
              <a:t>Thanks for staying with us.</a:t>
            </a:r>
          </a:p>
          <a:p>
            <a:r>
              <a:rPr kumimoji="1" lang="en-GB" altLang="zh-TW" dirty="0"/>
              <a:t>Please have your textbook ready. </a:t>
            </a:r>
          </a:p>
          <a:p>
            <a:r>
              <a:rPr kumimoji="1" lang="en-GB" altLang="zh-TW" dirty="0"/>
              <a:t>Look forward to reading your homework by next Tues.</a:t>
            </a:r>
          </a:p>
          <a:p>
            <a:r>
              <a:rPr kumimoji="1" lang="en-GB" altLang="zh-TW" dirty="0"/>
              <a:t>See you next week. 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813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53291" y="76200"/>
            <a:ext cx="7776000" cy="1143000"/>
          </a:xfrm>
        </p:spPr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Political background (2.1)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2564" y="990600"/>
            <a:ext cx="8001000" cy="4495800"/>
          </a:xfrm>
        </p:spPr>
        <p:txBody>
          <a:bodyPr numCol="1" rtlCol="0"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zh-TW" sz="3000" dirty="0"/>
              <a:t>B.   </a:t>
            </a:r>
            <a:r>
              <a:rPr kumimoji="0" lang="en-US" altLang="zh-TW" sz="3000" dirty="0"/>
              <a:t>The French Revolution</a:t>
            </a:r>
          </a:p>
          <a:p>
            <a:pPr marL="609600" indent="-6096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3000" dirty="0"/>
              <a:t>1. 1789 Storming of Bastille</a:t>
            </a:r>
          </a:p>
          <a:p>
            <a:pPr marL="609600" indent="-6096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3000" dirty="0"/>
              <a:t>2. 1793 Reign of Terror</a:t>
            </a:r>
            <a:endParaRPr kumimoji="0" lang="en-US" altLang="zh-TW" sz="3000" i="1" dirty="0"/>
          </a:p>
          <a:p>
            <a:pPr marL="782638" lvl="1" indent="-6096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dirty="0"/>
              <a:t>  </a:t>
            </a:r>
            <a:endParaRPr kumimoji="0" lang="en-US" altLang="zh-TW" sz="2400" dirty="0">
              <a:ea typeface="+mn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197310"/>
              </p:ext>
            </p:extLst>
          </p:nvPr>
        </p:nvGraphicFramePr>
        <p:xfrm>
          <a:off x="644236" y="3124200"/>
          <a:ext cx="8077200" cy="37338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867">
                <a:tc>
                  <a:txBody>
                    <a:bodyPr/>
                    <a:lstStyle/>
                    <a:p>
                      <a:r>
                        <a:rPr lang="en-US" altLang="zh-TW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General euphoria</a:t>
                      </a:r>
                      <a:r>
                        <a:rPr lang="en-GB" altLang="zh-TW" dirty="0">
                          <a:effectLst/>
                        </a:rPr>
                        <a:t>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Debate:</a:t>
                      </a:r>
                      <a:r>
                        <a:rPr lang="en-GB" altLang="zh-TW" dirty="0">
                          <a:effectLst/>
                        </a:rPr>
                        <a:t> 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167">
                <a:tc rowSpan="2">
                  <a:txBody>
                    <a:bodyPr/>
                    <a:lstStyle/>
                    <a:p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Wordsworth, </a:t>
                      </a:r>
                      <a:r>
                        <a:rPr lang="en-US" altLang="zh-TW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Prelude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(6.352-54; p. 390): </a:t>
                      </a:r>
                      <a:endParaRPr lang="en-GB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“But Europe at that time was thrilled with joy,</a:t>
                      </a:r>
                      <a:endParaRPr lang="en-GB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France standing on the top of golden hours,</a:t>
                      </a:r>
                      <a:endParaRPr lang="en-GB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human nature seeming born again.</a:t>
                      </a:r>
                      <a:r>
                        <a:rPr lang="en-GB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Conservative caution:</a:t>
                      </a:r>
                      <a:endParaRPr lang="en-GB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Burke, </a:t>
                      </a:r>
                      <a:r>
                        <a:rPr lang="en-US" altLang="zh-TW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Reflections on the Revolution in France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(1791) </a:t>
                      </a:r>
                      <a:endParaRPr lang="en-GB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76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Radical campaign:</a:t>
                      </a:r>
                      <a:endParaRPr lang="en-GB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Mary Wollstonecraft, </a:t>
                      </a:r>
                      <a:r>
                        <a:rPr lang="en-US" altLang="zh-TW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Vindication of the Rights of Man 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(1792)</a:t>
                      </a:r>
                      <a:endParaRPr lang="en-GB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Tom Paine, </a:t>
                      </a:r>
                      <a:r>
                        <a:rPr lang="en-US" altLang="zh-TW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Rights of Man 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(1792)</a:t>
                      </a:r>
                      <a:endParaRPr lang="en-GB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Godwin, </a:t>
                      </a:r>
                      <a:r>
                        <a:rPr lang="en-US" altLang="zh-TW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Political Justice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(1793)</a:t>
                      </a:r>
                      <a:r>
                        <a:rPr lang="en-GB" altLang="zh-TW" dirty="0">
                          <a:effectLst/>
                        </a:rPr>
                        <a:t> </a:t>
                      </a:r>
                    </a:p>
                    <a:p>
                      <a:r>
                        <a:rPr lang="en-GB" altLang="zh-TW" dirty="0">
                          <a:effectLst/>
                        </a:rPr>
                        <a:t>**the</a:t>
                      </a:r>
                      <a:r>
                        <a:rPr lang="en-GB" altLang="zh-TW" baseline="0" dirty="0">
                          <a:effectLst/>
                        </a:rPr>
                        <a:t> Revolution controversy (pp. 183-207), satirical cartoons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Political background (2.2)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dirty="0">
                <a:ea typeface="+mn-ea"/>
              </a:rPr>
              <a:t>C.	Napoleonic War (1793-1815)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dirty="0">
                <a:ea typeface="+mn-ea"/>
              </a:rPr>
              <a:t>1. Napoleon, a paradox: </a:t>
            </a:r>
          </a:p>
          <a:p>
            <a:pPr marL="1009650" lvl="1" indent="-609600">
              <a:buFont typeface="Arial" pitchFamily="34" charset="0"/>
              <a:buChar char="•"/>
              <a:defRPr/>
            </a:pPr>
            <a:r>
              <a:rPr kumimoji="0" lang="en-US" altLang="zh-TW" dirty="0">
                <a:ea typeface="+mn-ea"/>
              </a:rPr>
              <a:t>The Son of Revolution </a:t>
            </a:r>
            <a:r>
              <a:rPr kumimoji="0" lang="en-US" altLang="zh-TW" dirty="0" err="1">
                <a:ea typeface="+mn-ea"/>
              </a:rPr>
              <a:t>vs</a:t>
            </a:r>
            <a:r>
              <a:rPr lang="en-US" altLang="zh-TW" dirty="0"/>
              <a:t> the </a:t>
            </a:r>
            <a:r>
              <a:rPr kumimoji="0" lang="en-US" altLang="zh-TW" dirty="0">
                <a:ea typeface="+mn-ea"/>
              </a:rPr>
              <a:t>Emperor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dirty="0"/>
              <a:t>2. </a:t>
            </a:r>
            <a:r>
              <a:rPr lang="en-US" altLang="zh-TW" dirty="0"/>
              <a:t>D</a:t>
            </a:r>
            <a:r>
              <a:rPr kumimoji="0" lang="en-US" altLang="zh-TW" dirty="0"/>
              <a:t>efeat of Napoleon, triumph of reactionary power: the Holly Alliance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dirty="0"/>
              <a:t>   3. Repressive domestic politics    </a:t>
            </a:r>
          </a:p>
          <a:p>
            <a:pPr lvl="2" indent="-173736">
              <a:buFont typeface="Arial" pitchFamily="34" charset="0"/>
              <a:buChar char="•"/>
              <a:defRPr/>
            </a:pPr>
            <a:r>
              <a:rPr kumimoji="0" lang="en-US" altLang="zh-TW" dirty="0"/>
              <a:t>a. abolitionism failed in 1791 (slaver trade ended 1807, slavery ended 1833)</a:t>
            </a:r>
          </a:p>
          <a:p>
            <a:pPr lvl="2" indent="-173736">
              <a:buFont typeface="Arial" pitchFamily="34" charset="0"/>
              <a:buChar char="•"/>
              <a:defRPr/>
            </a:pPr>
            <a:r>
              <a:rPr kumimoji="0" lang="en-US" altLang="zh-TW" dirty="0"/>
              <a:t>b. </a:t>
            </a:r>
            <a:r>
              <a:rPr kumimoji="0" lang="en-US" altLang="zh-TW" i="1" dirty="0"/>
              <a:t>habeas corpus </a:t>
            </a:r>
            <a:r>
              <a:rPr kumimoji="0" lang="en-US" altLang="zh-TW" dirty="0"/>
              <a:t>(free from arbitrary imprisonment) 	was suspended 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dirty="0">
              <a:ea typeface="+mn-ea"/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kumimoji="0" lang="en-US" altLang="zh-TW" dirty="0">
              <a:ea typeface="+mn-ea"/>
            </a:endParaRP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zh-TW" altLang="en-US" dirty="0"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" y="762000"/>
            <a:ext cx="9055573" cy="577292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95400" y="152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/>
              <a:t> Weekday Warriors at Waterloo Station, London, bound for Waterloo, Belgium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383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dirty="0">
                <a:latin typeface="Candara" charset="0"/>
                <a:ea typeface="標楷體" charset="0"/>
              </a:rPr>
              <a:t>Political background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609600" indent="-609600" fontAlgn="auto">
              <a:spcAft>
                <a:spcPts val="0"/>
              </a:spcAft>
              <a:buFontTx/>
              <a:buAutoNum type="alphaUcPeriod" startAt="4"/>
              <a:defRPr/>
            </a:pPr>
            <a:r>
              <a:rPr kumimoji="0" lang="en-US" altLang="zh-TW" dirty="0" err="1">
                <a:ea typeface="+mn-ea"/>
              </a:rPr>
              <a:t>Peterloo</a:t>
            </a:r>
            <a:r>
              <a:rPr kumimoji="0" lang="en-US" altLang="zh-TW" dirty="0">
                <a:ea typeface="+mn-ea"/>
              </a:rPr>
              <a:t> massacre, August 1819 (p. 8)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kumimoji="0" lang="en-US" altLang="zh-TW" dirty="0">
                <a:ea typeface="+mn-ea"/>
              </a:rPr>
              <a:t>	an assembly at St. Peter</a:t>
            </a:r>
            <a:r>
              <a:rPr kumimoji="0" lang="en-GB" altLang="zh-TW" dirty="0">
                <a:latin typeface="Arial"/>
                <a:ea typeface="+mn-ea"/>
              </a:rPr>
              <a:t>’</a:t>
            </a:r>
            <a:r>
              <a:rPr kumimoji="0" lang="en-US" altLang="zh-TW" dirty="0">
                <a:ea typeface="+mn-ea"/>
              </a:rPr>
              <a:t>s Fields, Manchester,</a:t>
            </a:r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r>
              <a:rPr lang="en-US" altLang="zh-TW" dirty="0"/>
              <a:t>	petition against Corn Law, clamped down </a:t>
            </a:r>
            <a:r>
              <a:rPr kumimoji="0" lang="en-US" altLang="zh-TW" dirty="0">
                <a:ea typeface="+mn-ea"/>
              </a:rPr>
              <a:t>by cavalry, 9 </a:t>
            </a:r>
            <a:r>
              <a:rPr lang="en-US" altLang="zh-TW" dirty="0"/>
              <a:t>killed </a:t>
            </a:r>
            <a:r>
              <a:rPr kumimoji="0" lang="en-US" altLang="zh-TW" dirty="0">
                <a:ea typeface="+mn-ea"/>
              </a:rPr>
              <a:t>and several hundreds injured</a:t>
            </a:r>
          </a:p>
          <a:p>
            <a:pPr marL="457200" indent="-457200" fontAlgn="auto">
              <a:spcAft>
                <a:spcPts val="0"/>
              </a:spcAft>
              <a:buAutoNum type="alphaUcPeriod" startAt="5"/>
              <a:defRPr/>
            </a:pPr>
            <a:r>
              <a:rPr kumimoji="0" lang="en-US" altLang="zh-TW" dirty="0">
                <a:ea typeface="+mn-ea"/>
              </a:rPr>
              <a:t>  Reform Bill passed 1832 (p. 10)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en-US" altLang="zh-TW" dirty="0">
                <a:ea typeface="+mn-ea"/>
              </a:rPr>
              <a:t>       a. Abolishing </a:t>
            </a:r>
            <a:r>
              <a:rPr kumimoji="0" lang="en-US" altLang="zh-TW" u="sng" dirty="0">
                <a:ea typeface="+mn-ea"/>
              </a:rPr>
              <a:t>rotten borough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en-US" altLang="zh-TW" dirty="0">
                <a:ea typeface="+mn-ea"/>
              </a:rPr>
              <a:t>       b. Extending the franchise to industrial 		cities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en-US" altLang="zh-TW" dirty="0">
                <a:ea typeface="+mn-ea"/>
              </a:rPr>
              <a:t>       c. </a:t>
            </a:r>
            <a:r>
              <a:rPr lang="en-US" altLang="zh-TW" dirty="0"/>
              <a:t>Yet no </a:t>
            </a:r>
            <a:r>
              <a:rPr kumimoji="0" lang="en-US" altLang="zh-TW" dirty="0">
                <a:ea typeface="+mn-ea"/>
              </a:rPr>
              <a:t>universal male adult suffrage until 1918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kumimoji="0" lang="en-US" altLang="zh-TW" dirty="0">
              <a:ea typeface="+mn-ea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dirty="0">
              <a:ea typeface="+mn-ea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kumimoji="0" lang="en-US" altLang="zh-TW" dirty="0">
              <a:ea typeface="+mn-ea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zh-TW" altLang="en-US" dirty="0"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zh-TW" dirty="0" err="1"/>
              <a:t>Peterloo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GB" altLang="zh-TW" dirty="0" err="1"/>
              <a:t>Peterloo</a:t>
            </a:r>
            <a:r>
              <a:rPr kumimoji="1" lang="en-GB" altLang="zh-TW" dirty="0"/>
              <a:t>, a film made by Mike Leigh (2018)</a:t>
            </a:r>
          </a:p>
          <a:p>
            <a:r>
              <a:rPr kumimoji="1" lang="en-GB" altLang="zh-TW" dirty="0">
                <a:hlinkClick r:id="rId2"/>
              </a:rPr>
              <a:t>https://www.youtube.com/watch?v=Dj5h1kKjVYc</a:t>
            </a:r>
            <a:r>
              <a:rPr kumimoji="1" lang="en-GB" altLang="zh-TW" dirty="0"/>
              <a:t> (1’21’’)</a:t>
            </a:r>
          </a:p>
          <a:p>
            <a:r>
              <a:rPr kumimoji="1" lang="en-GB" altLang="zh-TW" dirty="0"/>
              <a:t>Realist style with </a:t>
            </a:r>
            <a:r>
              <a:rPr kumimoji="1" lang="en-GB" altLang="zh-TW" dirty="0" err="1"/>
              <a:t>Mancurian</a:t>
            </a:r>
            <a:r>
              <a:rPr kumimoji="1" lang="en-GB" altLang="zh-TW" dirty="0"/>
              <a:t> accent, local details, empathy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7147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2271</TotalTime>
  <Words>2977</Words>
  <Application>Microsoft Macintosh PowerPoint</Application>
  <PresentationFormat>如螢幕大小 (4:3)</PresentationFormat>
  <Paragraphs>286</Paragraphs>
  <Slides>40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0" baseType="lpstr">
      <vt:lpstr>Arial Unicode MS</vt:lpstr>
      <vt:lpstr>Arial</vt:lpstr>
      <vt:lpstr>Candara</vt:lpstr>
      <vt:lpstr>Footlight MT Light</vt:lpstr>
      <vt:lpstr>Goudy Old Style</vt:lpstr>
      <vt:lpstr>Tahoma</vt:lpstr>
      <vt:lpstr>Times</vt:lpstr>
      <vt:lpstr>Times New Roman</vt:lpstr>
      <vt:lpstr>Wingdings 2</vt:lpstr>
      <vt:lpstr>鳳舞九天</vt:lpstr>
      <vt:lpstr>British Romanticism (1785-1832)</vt:lpstr>
      <vt:lpstr>Definition </vt:lpstr>
      <vt:lpstr>The Political-Economic Context  </vt:lpstr>
      <vt:lpstr>Political background (1)</vt:lpstr>
      <vt:lpstr>Political background (2.1)</vt:lpstr>
      <vt:lpstr>Political background (2.2)</vt:lpstr>
      <vt:lpstr>PowerPoint 簡報</vt:lpstr>
      <vt:lpstr>Political background (3)</vt:lpstr>
      <vt:lpstr>Peterloo</vt:lpstr>
      <vt:lpstr>Economic background (1)</vt:lpstr>
      <vt:lpstr>Economic background (2)</vt:lpstr>
      <vt:lpstr>Colonial commodities and  the English Identity</vt:lpstr>
      <vt:lpstr>Film </vt:lpstr>
      <vt:lpstr>1.1 Film viewing </vt:lpstr>
      <vt:lpstr>Question on the film:</vt:lpstr>
      <vt:lpstr>To resume</vt:lpstr>
      <vt:lpstr>The Spirit of the Age: Zeitgeist (1) (*Only for the sake of distinction)</vt:lpstr>
      <vt:lpstr>The Spirit of the Age (2)</vt:lpstr>
      <vt:lpstr>PowerPoint 簡報</vt:lpstr>
      <vt:lpstr>The Spirit of the Age (3)</vt:lpstr>
      <vt:lpstr>PowerPoint 簡報</vt:lpstr>
      <vt:lpstr>Poetry and the poet (1) </vt:lpstr>
      <vt:lpstr>Poetry and the poet (2)</vt:lpstr>
      <vt:lpstr>Poetry and the poet (3)</vt:lpstr>
      <vt:lpstr>Poetry and the age (4)</vt:lpstr>
      <vt:lpstr>Poetry and the age (5)</vt:lpstr>
      <vt:lpstr>Poetry and the age (6)</vt:lpstr>
      <vt:lpstr>Poetry and the age (7)</vt:lpstr>
      <vt:lpstr>Poetry and the age (8)</vt:lpstr>
      <vt:lpstr>Poetry and the age (9)</vt:lpstr>
      <vt:lpstr>Poetry and the age (9)</vt:lpstr>
      <vt:lpstr>The Marketplace (1)   </vt:lpstr>
      <vt:lpstr>The Marketplace (2)</vt:lpstr>
      <vt:lpstr>Romantic Prose: essay, review, pamphlet </vt:lpstr>
      <vt:lpstr>Romantic drama</vt:lpstr>
      <vt:lpstr>Novel of the period (p. 25)</vt:lpstr>
      <vt:lpstr>Homework 1: Introduction</vt:lpstr>
      <vt:lpstr>Homework:  Compare the two paintings</vt:lpstr>
      <vt:lpstr>PowerPoint 簡報</vt:lpstr>
      <vt:lpstr>Reminder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Ya-feng Wu</dc:creator>
  <cp:lastModifiedBy>Microsoft Office User</cp:lastModifiedBy>
  <cp:revision>338</cp:revision>
  <cp:lastPrinted>1601-01-01T00:00:00Z</cp:lastPrinted>
  <dcterms:created xsi:type="dcterms:W3CDTF">1601-01-01T00:00:00Z</dcterms:created>
  <dcterms:modified xsi:type="dcterms:W3CDTF">2021-09-22T03:45:47Z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