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0"/>
  </p:normalViewPr>
  <p:slideViewPr>
    <p:cSldViewPr snapToGrid="0" snapToObjects="1">
      <p:cViewPr varScale="1">
        <p:scale>
          <a:sx n="92" d="100"/>
          <a:sy n="92" d="100"/>
        </p:scale>
        <p:origin x="16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F93A-A451-2245-BC80-D48690F32EA5}" type="datetimeFigureOut">
              <a:rPr kumimoji="1" lang="zh-TW" altLang="en-US" smtClean="0"/>
              <a:t>2021/9/20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1DB1-CA15-094F-996E-8C1B93A099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F93A-A451-2245-BC80-D48690F32EA5}" type="datetimeFigureOut">
              <a:rPr kumimoji="1" lang="zh-TW" altLang="en-US" smtClean="0"/>
              <a:t>2021/9/20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1DB1-CA15-094F-996E-8C1B93A099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將圖片拖曳至版面配置區或按一下圖示以新增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標題上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F93A-A451-2245-BC80-D48690F32EA5}" type="datetimeFigureOut">
              <a:rPr kumimoji="1" lang="zh-TW" altLang="en-US" smtClean="0"/>
              <a:t>2021/9/20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1DB1-CA15-094F-996E-8C1B93A099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將圖片拖曳至版面配置區或按一下圖示以新增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標題上 2 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F93A-A451-2245-BC80-D48690F32EA5}" type="datetimeFigureOut">
              <a:rPr kumimoji="1" lang="zh-TW" altLang="en-US" smtClean="0"/>
              <a:t>2021/9/20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1DB1-CA15-094F-996E-8C1B93A099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將圖片拖曳至版面配置區或按一下圖示以新增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將圖片拖曳至版面配置區或按一下圖示以新增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張含標題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F93A-A451-2245-BC80-D48690F32EA5}" type="datetimeFigureOut">
              <a:rPr kumimoji="1" lang="zh-TW" altLang="en-US" smtClean="0"/>
              <a:t>2021/9/20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1DB1-CA15-094F-996E-8C1B93A099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將圖片拖曳至版面配置區或按一下圖示以新增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將圖片拖曳至版面配置區或按一下圖示以新增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將圖片拖曳至版面配置區或按一下圖示以新增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zh-TW" altLang="en-US"/>
              <a:t>按一下以編輯母片標題樣式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張含標題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F93A-A451-2245-BC80-D48690F32EA5}" type="datetimeFigureOut">
              <a:rPr kumimoji="1" lang="zh-TW" altLang="en-US" smtClean="0"/>
              <a:t>2021/9/20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1DB1-CA15-094F-996E-8C1B93A099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將圖片拖曳至版面配置區或按一下圖示以新增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將圖片拖曳至版面配置區或按一下圖示以新增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將圖片拖曳至版面配置區或按一下圖示以新增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將圖片拖曳至版面配置區或按一下圖示以新增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zh-TW" altLang="en-US"/>
              <a:t>按一下以編輯母片標題樣式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F93A-A451-2245-BC80-D48690F32EA5}" type="datetimeFigureOut">
              <a:rPr kumimoji="1" lang="zh-TW" altLang="en-US" smtClean="0"/>
              <a:t>2021/9/20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1DB1-CA15-094F-996E-8C1B93A099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F93A-A451-2245-BC80-D48690F32EA5}" type="datetimeFigureOut">
              <a:rPr kumimoji="1" lang="zh-TW" altLang="en-US" smtClean="0"/>
              <a:t>2021/9/20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1DB1-CA15-094F-996E-8C1B93A099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F93A-A451-2245-BC80-D48690F32EA5}" type="datetimeFigureOut">
              <a:rPr kumimoji="1" lang="zh-TW" altLang="en-US" smtClean="0"/>
              <a:t>2021/9/20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1DB1-CA15-094F-996E-8C1B93A099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含 3 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F93A-A451-2245-BC80-D48690F32EA5}" type="datetimeFigureOut">
              <a:rPr kumimoji="1" lang="zh-TW" altLang="en-US" smtClean="0"/>
              <a:t>2021/9/20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1DB1-CA15-094F-996E-8C1B93A099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將圖片拖曳至版面配置區或按一下圖示以新增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將圖片拖曳至版面配置區或按一下圖示以新增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將圖片拖曳至版面配置區或按一下圖示以新增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F93A-A451-2245-BC80-D48690F32EA5}" type="datetimeFigureOut">
              <a:rPr kumimoji="1" lang="zh-TW" altLang="en-US" smtClean="0"/>
              <a:t>2021/9/20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1DB1-CA15-094F-996E-8C1B93A099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F93A-A451-2245-BC80-D48690F32EA5}" type="datetimeFigureOut">
              <a:rPr kumimoji="1" lang="zh-TW" altLang="en-US" smtClean="0"/>
              <a:t>2021/9/20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1DB1-CA15-094F-996E-8C1B93A099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F93A-A451-2245-BC80-D48690F32EA5}" type="datetimeFigureOut">
              <a:rPr kumimoji="1" lang="zh-TW" altLang="en-US" smtClean="0"/>
              <a:t>2021/9/20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1DB1-CA15-094F-996E-8C1B93A099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F93A-A451-2245-BC80-D48690F32EA5}" type="datetimeFigureOut">
              <a:rPr kumimoji="1" lang="zh-TW" altLang="en-US" smtClean="0"/>
              <a:t>2021/9/20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1DB1-CA15-094F-996E-8C1B93A0991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F93A-A451-2245-BC80-D48690F32EA5}" type="datetimeFigureOut">
              <a:rPr kumimoji="1" lang="zh-TW" altLang="en-US" smtClean="0"/>
              <a:t>2021/9/20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1DB1-CA15-094F-996E-8C1B93A0991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F93A-A451-2245-BC80-D48690F32EA5}" type="datetimeFigureOut">
              <a:rPr kumimoji="1" lang="zh-TW" altLang="en-US" smtClean="0"/>
              <a:t>2021/9/20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1DB1-CA15-094F-996E-8C1B93A09917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GB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GB"/>
              <a:t>按一下以編輯母片文字樣式</a:t>
            </a:r>
          </a:p>
          <a:p>
            <a:pPr lvl="1"/>
            <a:r>
              <a:rPr lang="zh-TW" altLang="en-GB"/>
              <a:t>第二層</a:t>
            </a:r>
          </a:p>
          <a:p>
            <a:pPr lvl="2"/>
            <a:r>
              <a:rPr lang="zh-TW" altLang="en-GB"/>
              <a:t>第三層</a:t>
            </a:r>
          </a:p>
          <a:p>
            <a:pPr lvl="3"/>
            <a:r>
              <a:rPr lang="zh-TW" altLang="en-GB"/>
              <a:t>第四層</a:t>
            </a:r>
          </a:p>
          <a:p>
            <a:pPr lvl="4"/>
            <a:r>
              <a:rPr lang="zh-TW" altLang="en-GB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686F93A-A451-2245-BC80-D48690F32EA5}" type="datetimeFigureOut">
              <a:rPr kumimoji="1" lang="zh-TW" altLang="en-US" smtClean="0"/>
              <a:t>2021/9/20</a:t>
            </a:fld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3DF51DB1-CA15-094F-996E-8C1B93A09917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GB" altLang="zh-TW" dirty="0"/>
              <a:t>British Romanticism</a:t>
            </a:r>
            <a:endParaRPr kumimoji="1" lang="zh-TW" altLang="en-US" dirty="0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GB" altLang="zh-TW" dirty="0" err="1"/>
              <a:t>Prof.</a:t>
            </a:r>
            <a:r>
              <a:rPr kumimoji="1" lang="en-GB" altLang="zh-TW" dirty="0"/>
              <a:t> Ya-feng Wu </a:t>
            </a:r>
            <a:r>
              <a:rPr kumimoji="1" lang="zh-TW" altLang="en-US" dirty="0">
                <a:latin typeface="BiauKai"/>
                <a:ea typeface="BiauKai"/>
                <a:cs typeface="BiauKai"/>
              </a:rPr>
              <a:t>吳雅鳳</a:t>
            </a:r>
          </a:p>
        </p:txBody>
      </p:sp>
    </p:spTree>
    <p:extLst>
      <p:ext uri="{BB962C8B-B14F-4D97-AF65-F5344CB8AC3E}">
        <p14:creationId xmlns:p14="http://schemas.microsoft.com/office/powerpoint/2010/main" val="161214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zh-TW" dirty="0"/>
              <a:t>Course Description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kumimoji="1" lang="en-GB" altLang="zh-TW" dirty="0"/>
              <a:t>Conducted in English.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kumimoji="1" lang="en-GB" altLang="zh-TW" dirty="0"/>
              <a:t>Intensive course with foci on text and context.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kumimoji="1" lang="en-GB" altLang="zh-TW" dirty="0"/>
              <a:t>Designed for third+ year student in the Department of Foreign Languages and Literatures. But I  welcome earnest and determined 2</a:t>
            </a:r>
            <a:r>
              <a:rPr kumimoji="1" lang="en-GB" altLang="zh-TW" baseline="30000" dirty="0"/>
              <a:t>nd</a:t>
            </a:r>
            <a:r>
              <a:rPr kumimoji="1" lang="en-GB" altLang="zh-TW" dirty="0"/>
              <a:t> year students.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kumimoji="1" lang="en-GB" altLang="zh-TW" dirty="0"/>
              <a:t>To acquire basic skills in academic research paper (MLA or APA, Chicago, or European style). 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kumimoji="1" lang="en-GB" altLang="zh-TW" dirty="0"/>
              <a:t>Basic skills of College English (required by English department of other universities)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kumimoji="1" lang="en-GB" altLang="zh-TW" dirty="0"/>
              <a:t>Suitable writing sample for postgraduate or job application </a:t>
            </a:r>
          </a:p>
          <a:p>
            <a:pPr lvl="1">
              <a:lnSpc>
                <a:spcPct val="120000"/>
              </a:lnSpc>
              <a:spcAft>
                <a:spcPts val="0"/>
              </a:spcAft>
            </a:pPr>
            <a:r>
              <a:rPr kumimoji="1" lang="en-GB" altLang="zh-TW" dirty="0"/>
              <a:t>Good training for other kinds of research report for your job</a:t>
            </a:r>
          </a:p>
          <a:p>
            <a:pPr lvl="1"/>
            <a:endParaRPr kumimoji="1" lang="en-GB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011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001000" cy="1143000"/>
          </a:xfrm>
        </p:spPr>
        <p:txBody>
          <a:bodyPr/>
          <a:lstStyle/>
          <a:p>
            <a:r>
              <a:rPr kumimoji="1" lang="en-GB" altLang="zh-TW" sz="4000" dirty="0"/>
              <a:t>Course Requirement &amp; </a:t>
            </a:r>
            <a:br>
              <a:rPr kumimoji="1" lang="en-GB" altLang="zh-TW" sz="4000" dirty="0"/>
            </a:br>
            <a:r>
              <a:rPr kumimoji="1" lang="en-GB" altLang="zh-TW" sz="4000" dirty="0"/>
              <a:t>Grading policy </a:t>
            </a:r>
            <a:endParaRPr kumimoji="1" lang="zh-TW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634975" y="1582341"/>
            <a:ext cx="805263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lain"/>
            </a:pPr>
            <a:r>
              <a:rPr lang="en-US" altLang="zh-TW" sz="2400" dirty="0"/>
              <a:t>Reflections on major authors and other short assignments (35%): expressing your own opinions, as </a:t>
            </a:r>
            <a:r>
              <a:rPr lang="en-US" altLang="zh-TW" sz="2400" u="sng" dirty="0"/>
              <a:t>preparation</a:t>
            </a:r>
            <a:r>
              <a:rPr lang="en-US" altLang="zh-TW" sz="2400" dirty="0"/>
              <a:t> for the research paper </a:t>
            </a:r>
          </a:p>
          <a:p>
            <a:pPr marL="914400" lvl="1" indent="-457200">
              <a:buFont typeface="Arial"/>
              <a:buChar char="•"/>
            </a:pPr>
            <a:r>
              <a:rPr lang="en-US" altLang="zh-TW" sz="2400" dirty="0"/>
              <a:t>3 Reflections of 2-3 pages on topics related to 8 units: Wordsworth, Coleridge, Blake, Women writers, Shelley, Byron, Essayists, Keats.   </a:t>
            </a:r>
          </a:p>
          <a:p>
            <a:r>
              <a:rPr lang="en-US" altLang="zh-TW" sz="2400" dirty="0"/>
              <a:t>2.	Research paper	(40%)	</a:t>
            </a:r>
          </a:p>
          <a:p>
            <a:pPr marL="914400" lvl="1" indent="-457200">
              <a:buFont typeface="Arial"/>
              <a:buChar char="•"/>
            </a:pPr>
            <a:r>
              <a:rPr lang="en-US" altLang="zh-TW" sz="2400" dirty="0"/>
              <a:t>10-12 page research paper in MLA / APA style </a:t>
            </a:r>
          </a:p>
          <a:p>
            <a:pPr marL="457200" indent="-457200">
              <a:buAutoNum type="arabicPeriod" startAt="3"/>
            </a:pPr>
            <a:r>
              <a:rPr lang="en-US" altLang="zh-TW" sz="2400" dirty="0"/>
              <a:t>Discussion (15%) </a:t>
            </a:r>
          </a:p>
          <a:p>
            <a:r>
              <a:rPr lang="en-US" altLang="zh-TW" sz="2400" dirty="0"/>
              <a:t>4.	Participation and attendance	(10%)	</a:t>
            </a:r>
          </a:p>
          <a:p>
            <a:pPr marL="914400" lvl="1" indent="-457200">
              <a:buFont typeface="Arial"/>
              <a:buChar char="•"/>
            </a:pPr>
            <a:r>
              <a:rPr lang="en-US" altLang="zh-TW" sz="2400" dirty="0"/>
              <a:t>Absence without leave over three times amounts to giving up the course. </a:t>
            </a:r>
          </a:p>
          <a:p>
            <a:pPr marL="457200" indent="-457200">
              <a:buAutoNum type="arabicPlain" startAt="4"/>
            </a:pP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03490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zh-TW" dirty="0"/>
              <a:t>Other Details 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GB" altLang="zh-TW" dirty="0"/>
              <a:t>Textbook: </a:t>
            </a:r>
            <a:r>
              <a:rPr lang="en-GB" altLang="zh-TW" i="1" dirty="0"/>
              <a:t>The Norton Anthology of English Literature. Romantic Period</a:t>
            </a:r>
            <a:r>
              <a:rPr lang="en-GB" altLang="zh-TW" dirty="0"/>
              <a:t>. 10th </a:t>
            </a:r>
            <a:r>
              <a:rPr lang="en-GB" altLang="zh-TW" dirty="0" err="1"/>
              <a:t>edn</a:t>
            </a:r>
            <a:r>
              <a:rPr lang="en-GB" altLang="zh-TW" dirty="0"/>
              <a:t>., vol. D., Norton, 2018. </a:t>
            </a:r>
            <a:endParaRPr kumimoji="1" lang="en-GB" altLang="zh-TW" dirty="0"/>
          </a:p>
          <a:p>
            <a:r>
              <a:rPr kumimoji="1" lang="en-GB" altLang="zh-TW" dirty="0"/>
              <a:t>For all detailed information and model assignments, please see NTU Cool website, especially under </a:t>
            </a:r>
            <a:r>
              <a:rPr kumimoji="1" lang="en-GB" altLang="zh-TW" u="sng" dirty="0"/>
              <a:t>Content</a:t>
            </a:r>
            <a:r>
              <a:rPr kumimoji="1" lang="en-GB" altLang="zh-TW" dirty="0"/>
              <a:t> for Week 1. </a:t>
            </a:r>
          </a:p>
          <a:p>
            <a:pPr lvl="1"/>
            <a:r>
              <a:rPr kumimoji="1" lang="en-GB" altLang="zh-TW" dirty="0"/>
              <a:t>Model Reflection; Model Proposal; Model Term Paper</a:t>
            </a:r>
          </a:p>
          <a:p>
            <a:pPr lvl="1"/>
            <a:r>
              <a:rPr kumimoji="1" lang="en-GB" altLang="zh-TW" dirty="0"/>
              <a:t>Guideline for Term </a:t>
            </a:r>
            <a:r>
              <a:rPr kumimoji="1" lang="en-GB" altLang="zh-TW"/>
              <a:t>Paper Proposal; Term Paper Topics</a:t>
            </a:r>
            <a:endParaRPr kumimoji="1" lang="en-GB" altLang="zh-TW" dirty="0"/>
          </a:p>
          <a:p>
            <a:r>
              <a:rPr kumimoji="1" lang="en-GB" altLang="zh-TW" dirty="0"/>
              <a:t>If you have any query, please write to me directly at </a:t>
            </a:r>
            <a:r>
              <a:rPr kumimoji="1" lang="en-GB" altLang="zh-TW" dirty="0" err="1"/>
              <a:t>yfwu@ntu.edu.tw</a:t>
            </a:r>
            <a:endParaRPr kumimoji="1" lang="en-GB" altLang="zh-TW" dirty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082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zh-TW"/>
              <a:t>Reminder</a:t>
            </a:r>
            <a:endParaRPr kumimoji="1"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GB" altLang="zh-TW" dirty="0"/>
              <a:t>Thanks for staying with us.</a:t>
            </a:r>
          </a:p>
          <a:p>
            <a:r>
              <a:rPr kumimoji="1" lang="en-GB" altLang="zh-TW" dirty="0"/>
              <a:t>Please have your textbook ready.</a:t>
            </a:r>
          </a:p>
          <a:p>
            <a:pPr lvl="1"/>
            <a:r>
              <a:rPr kumimoji="1" lang="en-GB" altLang="zh-TW" i="1" dirty="0"/>
              <a:t>Norton Anthology of English Literature</a:t>
            </a:r>
            <a:r>
              <a:rPr kumimoji="1" lang="en-GB" altLang="zh-TW" dirty="0"/>
              <a:t>, 10</a:t>
            </a:r>
            <a:r>
              <a:rPr kumimoji="1" lang="en-GB" altLang="zh-TW" baseline="30000" dirty="0"/>
              <a:t>th</a:t>
            </a:r>
            <a:r>
              <a:rPr kumimoji="1" lang="en-GB" altLang="zh-TW" dirty="0"/>
              <a:t> </a:t>
            </a:r>
            <a:r>
              <a:rPr kumimoji="1" lang="en-GB" altLang="zh-TW" dirty="0" err="1"/>
              <a:t>edn</a:t>
            </a:r>
            <a:r>
              <a:rPr kumimoji="1" lang="en-GB" altLang="zh-TW" dirty="0"/>
              <a:t>., vol. d, package 2 (D, E F)</a:t>
            </a:r>
          </a:p>
          <a:p>
            <a:pPr lvl="1"/>
            <a:r>
              <a:rPr kumimoji="1" lang="en-GB" altLang="zh-TW" dirty="0"/>
              <a:t>Bookman Bookstore; Shoppe; </a:t>
            </a:r>
          </a:p>
          <a:p>
            <a:pPr lvl="1"/>
            <a:r>
              <a:rPr kumimoji="1" lang="en-GB" altLang="zh-TW" dirty="0"/>
              <a:t>Door to Door service (15%off, pay upon arrival), please visit https://</a:t>
            </a:r>
            <a:r>
              <a:rPr kumimoji="1" lang="en-GB" altLang="zh-TW" dirty="0" err="1"/>
              <a:t>reurl.cc</a:t>
            </a:r>
            <a:r>
              <a:rPr kumimoji="1" lang="en-GB" altLang="zh-TW" dirty="0"/>
              <a:t>/vg56VA</a:t>
            </a:r>
          </a:p>
          <a:p>
            <a:r>
              <a:rPr kumimoji="1" lang="en-GB" altLang="zh-TW" dirty="0"/>
              <a:t>See you online next week. In-person class will start on Wed. 13 Oct. 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7928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原始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旅行記錄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旅行記錄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佈景主題1.thmx</Template>
  <TotalTime>878</TotalTime>
  <Words>365</Words>
  <Application>Microsoft Macintosh PowerPoint</Application>
  <PresentationFormat>如螢幕大小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BiauKai</vt:lpstr>
      <vt:lpstr>Arial</vt:lpstr>
      <vt:lpstr>Calisto MT</vt:lpstr>
      <vt:lpstr>Mistral</vt:lpstr>
      <vt:lpstr>Wingdings 2</vt:lpstr>
      <vt:lpstr>佈景主題1</vt:lpstr>
      <vt:lpstr>British Romanticism</vt:lpstr>
      <vt:lpstr>Course Description</vt:lpstr>
      <vt:lpstr>Course Requirement &amp;  Grading policy </vt:lpstr>
      <vt:lpstr>Other Details </vt:lpstr>
      <vt:lpstr>Reminder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British Romanticism</dc:title>
  <dc:creator>Ya-feng Wu</dc:creator>
  <cp:lastModifiedBy>Microsoft Office User</cp:lastModifiedBy>
  <cp:revision>53</cp:revision>
  <dcterms:created xsi:type="dcterms:W3CDTF">2019-09-01T09:36:30Z</dcterms:created>
  <dcterms:modified xsi:type="dcterms:W3CDTF">2021-09-19T22:38:10Z</dcterms:modified>
</cp:coreProperties>
</file>