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81047-3949-8947-B5AF-0CC53354BF62}" type="datetimeFigureOut">
              <a:rPr kumimoji="1" lang="zh-TW" altLang="en-US" smtClean="0"/>
              <a:t>21/10/20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GB" smtClean="0"/>
              <a:t>按一下以編輯母片文字樣式</a:t>
            </a:r>
          </a:p>
          <a:p>
            <a:pPr lvl="1"/>
            <a:r>
              <a:rPr kumimoji="1" lang="zh-TW" altLang="en-GB" smtClean="0"/>
              <a:t>第二層</a:t>
            </a:r>
          </a:p>
          <a:p>
            <a:pPr lvl="2"/>
            <a:r>
              <a:rPr kumimoji="1" lang="zh-TW" altLang="en-GB" smtClean="0"/>
              <a:t>第三層</a:t>
            </a:r>
          </a:p>
          <a:p>
            <a:pPr lvl="3"/>
            <a:r>
              <a:rPr kumimoji="1" lang="zh-TW" altLang="en-GB" smtClean="0"/>
              <a:t>第四層</a:t>
            </a:r>
          </a:p>
          <a:p>
            <a:pPr lvl="4"/>
            <a:r>
              <a:rPr kumimoji="1" lang="zh-TW" altLang="en-GB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38264-E49C-D94C-898C-55FCAB9076E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1733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  <a:ea typeface="新細明體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0"/>
              </a:defRPr>
            </a:lvl9pPr>
          </a:lstStyle>
          <a:p>
            <a:fld id="{07B797A6-D40E-934D-A0E1-E474C21C9DCD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TW">
              <a:ea typeface="新細明體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TW" altLang="en-GB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GB" smtClean="0"/>
              <a:t>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1BF-C7A8-4E43-AE3D-E5AB90C75D91}" type="datetimeFigureOut">
              <a:rPr kumimoji="1" lang="zh-TW" altLang="en-US" smtClean="0"/>
              <a:t>21/10/20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059C-4C90-D94C-9698-D3D5B3892B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484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GB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GB" smtClean="0"/>
              <a:t>按一下以編輯母片文字樣式</a:t>
            </a:r>
          </a:p>
          <a:p>
            <a:pPr lvl="1"/>
            <a:r>
              <a:rPr kumimoji="1" lang="zh-TW" altLang="en-GB" smtClean="0"/>
              <a:t>第二層</a:t>
            </a:r>
          </a:p>
          <a:p>
            <a:pPr lvl="2"/>
            <a:r>
              <a:rPr kumimoji="1" lang="zh-TW" altLang="en-GB" smtClean="0"/>
              <a:t>第三層</a:t>
            </a:r>
          </a:p>
          <a:p>
            <a:pPr lvl="3"/>
            <a:r>
              <a:rPr kumimoji="1" lang="zh-TW" altLang="en-GB" smtClean="0"/>
              <a:t>第四層</a:t>
            </a:r>
          </a:p>
          <a:p>
            <a:pPr lvl="4"/>
            <a:r>
              <a:rPr kumimoji="1" lang="zh-TW" altLang="en-GB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1BF-C7A8-4E43-AE3D-E5AB90C75D91}" type="datetimeFigureOut">
              <a:rPr kumimoji="1" lang="zh-TW" altLang="en-US" smtClean="0"/>
              <a:t>21/10/20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059C-4C90-D94C-9698-D3D5B3892B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955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TW" altLang="en-GB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TW" altLang="en-GB" smtClean="0"/>
              <a:t>按一下以編輯母片文字樣式</a:t>
            </a:r>
          </a:p>
          <a:p>
            <a:pPr lvl="1"/>
            <a:r>
              <a:rPr kumimoji="1" lang="zh-TW" altLang="en-GB" smtClean="0"/>
              <a:t>第二層</a:t>
            </a:r>
          </a:p>
          <a:p>
            <a:pPr lvl="2"/>
            <a:r>
              <a:rPr kumimoji="1" lang="zh-TW" altLang="en-GB" smtClean="0"/>
              <a:t>第三層</a:t>
            </a:r>
          </a:p>
          <a:p>
            <a:pPr lvl="3"/>
            <a:r>
              <a:rPr kumimoji="1" lang="zh-TW" altLang="en-GB" smtClean="0"/>
              <a:t>第四層</a:t>
            </a:r>
          </a:p>
          <a:p>
            <a:pPr lvl="4"/>
            <a:r>
              <a:rPr kumimoji="1" lang="zh-TW" altLang="en-GB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1BF-C7A8-4E43-AE3D-E5AB90C75D91}" type="datetimeFigureOut">
              <a:rPr kumimoji="1" lang="zh-TW" altLang="en-US" smtClean="0"/>
              <a:t>21/10/20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059C-4C90-D94C-9698-D3D5B3892B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3427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GB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GB" smtClean="0"/>
              <a:t>按一下以編輯母片文字樣式</a:t>
            </a:r>
          </a:p>
          <a:p>
            <a:pPr lvl="1"/>
            <a:r>
              <a:rPr kumimoji="1" lang="zh-TW" altLang="en-GB" smtClean="0"/>
              <a:t>第二層</a:t>
            </a:r>
          </a:p>
          <a:p>
            <a:pPr lvl="2"/>
            <a:r>
              <a:rPr kumimoji="1" lang="zh-TW" altLang="en-GB" smtClean="0"/>
              <a:t>第三層</a:t>
            </a:r>
          </a:p>
          <a:p>
            <a:pPr lvl="3"/>
            <a:r>
              <a:rPr kumimoji="1" lang="zh-TW" altLang="en-GB" smtClean="0"/>
              <a:t>第四層</a:t>
            </a:r>
          </a:p>
          <a:p>
            <a:pPr lvl="4"/>
            <a:r>
              <a:rPr kumimoji="1" lang="zh-TW" altLang="en-GB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1BF-C7A8-4E43-AE3D-E5AB90C75D91}" type="datetimeFigureOut">
              <a:rPr kumimoji="1" lang="zh-TW" altLang="en-US" smtClean="0"/>
              <a:t>21/10/20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059C-4C90-D94C-9698-D3D5B3892B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2959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TW" altLang="en-GB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GB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1BF-C7A8-4E43-AE3D-E5AB90C75D91}" type="datetimeFigureOut">
              <a:rPr kumimoji="1" lang="zh-TW" altLang="en-US" smtClean="0"/>
              <a:t>21/10/20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059C-4C90-D94C-9698-D3D5B3892B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5945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GB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GB" smtClean="0"/>
              <a:t>按一下以編輯母片文字樣式</a:t>
            </a:r>
          </a:p>
          <a:p>
            <a:pPr lvl="1"/>
            <a:r>
              <a:rPr kumimoji="1" lang="zh-TW" altLang="en-GB" smtClean="0"/>
              <a:t>第二層</a:t>
            </a:r>
          </a:p>
          <a:p>
            <a:pPr lvl="2"/>
            <a:r>
              <a:rPr kumimoji="1" lang="zh-TW" altLang="en-GB" smtClean="0"/>
              <a:t>第三層</a:t>
            </a:r>
          </a:p>
          <a:p>
            <a:pPr lvl="3"/>
            <a:r>
              <a:rPr kumimoji="1" lang="zh-TW" altLang="en-GB" smtClean="0"/>
              <a:t>第四層</a:t>
            </a:r>
          </a:p>
          <a:p>
            <a:pPr lvl="4"/>
            <a:r>
              <a:rPr kumimoji="1" lang="zh-TW" altLang="en-GB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GB" smtClean="0"/>
              <a:t>按一下以編輯母片文字樣式</a:t>
            </a:r>
          </a:p>
          <a:p>
            <a:pPr lvl="1"/>
            <a:r>
              <a:rPr kumimoji="1" lang="zh-TW" altLang="en-GB" smtClean="0"/>
              <a:t>第二層</a:t>
            </a:r>
          </a:p>
          <a:p>
            <a:pPr lvl="2"/>
            <a:r>
              <a:rPr kumimoji="1" lang="zh-TW" altLang="en-GB" smtClean="0"/>
              <a:t>第三層</a:t>
            </a:r>
          </a:p>
          <a:p>
            <a:pPr lvl="3"/>
            <a:r>
              <a:rPr kumimoji="1" lang="zh-TW" altLang="en-GB" smtClean="0"/>
              <a:t>第四層</a:t>
            </a:r>
          </a:p>
          <a:p>
            <a:pPr lvl="4"/>
            <a:r>
              <a:rPr kumimoji="1" lang="zh-TW" altLang="en-GB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1BF-C7A8-4E43-AE3D-E5AB90C75D91}" type="datetimeFigureOut">
              <a:rPr kumimoji="1" lang="zh-TW" altLang="en-US" smtClean="0"/>
              <a:t>21/10/20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059C-4C90-D94C-9698-D3D5B3892B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2071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GB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GB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GB" smtClean="0"/>
              <a:t>按一下以編輯母片文字樣式</a:t>
            </a:r>
          </a:p>
          <a:p>
            <a:pPr lvl="1"/>
            <a:r>
              <a:rPr kumimoji="1" lang="zh-TW" altLang="en-GB" smtClean="0"/>
              <a:t>第二層</a:t>
            </a:r>
          </a:p>
          <a:p>
            <a:pPr lvl="2"/>
            <a:r>
              <a:rPr kumimoji="1" lang="zh-TW" altLang="en-GB" smtClean="0"/>
              <a:t>第三層</a:t>
            </a:r>
          </a:p>
          <a:p>
            <a:pPr lvl="3"/>
            <a:r>
              <a:rPr kumimoji="1" lang="zh-TW" altLang="en-GB" smtClean="0"/>
              <a:t>第四層</a:t>
            </a:r>
          </a:p>
          <a:p>
            <a:pPr lvl="4"/>
            <a:r>
              <a:rPr kumimoji="1" lang="zh-TW" altLang="en-GB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GB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GB" smtClean="0"/>
              <a:t>按一下以編輯母片文字樣式</a:t>
            </a:r>
          </a:p>
          <a:p>
            <a:pPr lvl="1"/>
            <a:r>
              <a:rPr kumimoji="1" lang="zh-TW" altLang="en-GB" smtClean="0"/>
              <a:t>第二層</a:t>
            </a:r>
          </a:p>
          <a:p>
            <a:pPr lvl="2"/>
            <a:r>
              <a:rPr kumimoji="1" lang="zh-TW" altLang="en-GB" smtClean="0"/>
              <a:t>第三層</a:t>
            </a:r>
          </a:p>
          <a:p>
            <a:pPr lvl="3"/>
            <a:r>
              <a:rPr kumimoji="1" lang="zh-TW" altLang="en-GB" smtClean="0"/>
              <a:t>第四層</a:t>
            </a:r>
          </a:p>
          <a:p>
            <a:pPr lvl="4"/>
            <a:r>
              <a:rPr kumimoji="1" lang="zh-TW" altLang="en-GB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1BF-C7A8-4E43-AE3D-E5AB90C75D91}" type="datetimeFigureOut">
              <a:rPr kumimoji="1" lang="zh-TW" altLang="en-US" smtClean="0"/>
              <a:t>21/10/20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059C-4C90-D94C-9698-D3D5B3892B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870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GB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1BF-C7A8-4E43-AE3D-E5AB90C75D91}" type="datetimeFigureOut">
              <a:rPr kumimoji="1" lang="zh-TW" altLang="en-US" smtClean="0"/>
              <a:t>21/10/20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059C-4C90-D94C-9698-D3D5B3892B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2674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1BF-C7A8-4E43-AE3D-E5AB90C75D91}" type="datetimeFigureOut">
              <a:rPr kumimoji="1" lang="zh-TW" altLang="en-US" smtClean="0"/>
              <a:t>21/10/20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059C-4C90-D94C-9698-D3D5B3892B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6820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GB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GB" smtClean="0"/>
              <a:t>按一下以編輯母片文字樣式</a:t>
            </a:r>
          </a:p>
          <a:p>
            <a:pPr lvl="1"/>
            <a:r>
              <a:rPr kumimoji="1" lang="zh-TW" altLang="en-GB" smtClean="0"/>
              <a:t>第二層</a:t>
            </a:r>
          </a:p>
          <a:p>
            <a:pPr lvl="2"/>
            <a:r>
              <a:rPr kumimoji="1" lang="zh-TW" altLang="en-GB" smtClean="0"/>
              <a:t>第三層</a:t>
            </a:r>
          </a:p>
          <a:p>
            <a:pPr lvl="3"/>
            <a:r>
              <a:rPr kumimoji="1" lang="zh-TW" altLang="en-GB" smtClean="0"/>
              <a:t>第四層</a:t>
            </a:r>
          </a:p>
          <a:p>
            <a:pPr lvl="4"/>
            <a:r>
              <a:rPr kumimoji="1" lang="zh-TW" altLang="en-GB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GB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1BF-C7A8-4E43-AE3D-E5AB90C75D91}" type="datetimeFigureOut">
              <a:rPr kumimoji="1" lang="zh-TW" altLang="en-US" smtClean="0"/>
              <a:t>21/10/20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059C-4C90-D94C-9698-D3D5B3892B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992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GB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GB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C1BF-C7A8-4E43-AE3D-E5AB90C75D91}" type="datetimeFigureOut">
              <a:rPr kumimoji="1" lang="zh-TW" altLang="en-US" smtClean="0"/>
              <a:t>21/10/20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A059C-4C90-D94C-9698-D3D5B3892B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59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GB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GB" smtClean="0"/>
              <a:t>按一下以編輯母片文字樣式</a:t>
            </a:r>
          </a:p>
          <a:p>
            <a:pPr lvl="1"/>
            <a:r>
              <a:rPr kumimoji="1" lang="zh-TW" altLang="en-GB" smtClean="0"/>
              <a:t>第二層</a:t>
            </a:r>
          </a:p>
          <a:p>
            <a:pPr lvl="2"/>
            <a:r>
              <a:rPr kumimoji="1" lang="zh-TW" altLang="en-GB" smtClean="0"/>
              <a:t>第三層</a:t>
            </a:r>
          </a:p>
          <a:p>
            <a:pPr lvl="3"/>
            <a:r>
              <a:rPr kumimoji="1" lang="zh-TW" altLang="en-GB" smtClean="0"/>
              <a:t>第四層</a:t>
            </a:r>
          </a:p>
          <a:p>
            <a:pPr lvl="4"/>
            <a:r>
              <a:rPr kumimoji="1" lang="zh-TW" altLang="en-GB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3C1BF-C7A8-4E43-AE3D-E5AB90C75D91}" type="datetimeFigureOut">
              <a:rPr kumimoji="1" lang="zh-TW" altLang="en-US" smtClean="0"/>
              <a:t>21/10/20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059C-4C90-D94C-9698-D3D5B3892B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6505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GB" altLang="zh-TW" smtClean="0"/>
              <a:t>Coleridge_fragment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3862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charset="0"/>
              </a:rPr>
              <a:t>“</a:t>
            </a:r>
            <a:r>
              <a:rPr lang="en-US" altLang="zh-TW" dirty="0" err="1">
                <a:ea typeface="新細明體" charset="0"/>
              </a:rPr>
              <a:t>Kubla</a:t>
            </a:r>
            <a:r>
              <a:rPr lang="en-US" altLang="zh-TW" dirty="0">
                <a:ea typeface="新細明體" charset="0"/>
              </a:rPr>
              <a:t> Khan” </a:t>
            </a:r>
            <a:r>
              <a:rPr lang="en-US" altLang="zh-TW" dirty="0" smtClean="0">
                <a:ea typeface="新細明體" charset="0"/>
              </a:rPr>
              <a:t>1</a:t>
            </a:r>
            <a:endParaRPr lang="en-US" altLang="zh-TW" dirty="0">
              <a:ea typeface="新細明體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spcBef>
                <a:spcPts val="0"/>
              </a:spcBef>
              <a:buFont typeface="Wingdings" charset="0"/>
              <a:buNone/>
            </a:pPr>
            <a:r>
              <a:rPr lang="en-US" altLang="zh-TW" dirty="0">
                <a:latin typeface="+mj-lt"/>
                <a:ea typeface="新細明體" charset="0"/>
              </a:rPr>
              <a:t>1. Fragment</a:t>
            </a:r>
            <a:r>
              <a:rPr lang="en-US" altLang="zh-TW" dirty="0" smtClean="0">
                <a:latin typeface="+mj-lt"/>
                <a:ea typeface="新細明體" charset="0"/>
              </a:rPr>
              <a:t>: stimulates thinking in two temporalities</a:t>
            </a:r>
            <a:endParaRPr lang="en-US" altLang="zh-TW" dirty="0">
              <a:latin typeface="+mj-lt"/>
              <a:ea typeface="新細明體" charset="0"/>
            </a:endParaRPr>
          </a:p>
          <a:p>
            <a:pPr eaLnBrk="1" hangingPunct="1">
              <a:spcBef>
                <a:spcPts val="0"/>
              </a:spcBef>
              <a:buFont typeface="Wingdings" charset="0"/>
              <a:buNone/>
            </a:pPr>
            <a:r>
              <a:rPr lang="en-US" altLang="zh-TW" dirty="0">
                <a:latin typeface="+mj-lt"/>
                <a:ea typeface="新細明體" charset="0"/>
              </a:rPr>
              <a:t>    </a:t>
            </a:r>
            <a:r>
              <a:rPr lang="en-US" altLang="zh-TW" dirty="0" smtClean="0">
                <a:latin typeface="+mj-lt"/>
                <a:ea typeface="新細明體" charset="0"/>
              </a:rPr>
              <a:t>A</a:t>
            </a:r>
            <a:r>
              <a:rPr lang="en-US" altLang="zh-TW" dirty="0">
                <a:latin typeface="+mj-lt"/>
                <a:ea typeface="新細明體" charset="0"/>
              </a:rPr>
              <a:t>. (past) once </a:t>
            </a:r>
            <a:r>
              <a:rPr lang="en-US" altLang="zh-TW" dirty="0" smtClean="0">
                <a:latin typeface="+mj-lt"/>
                <a:ea typeface="新細明體" charset="0"/>
              </a:rPr>
              <a:t>completed, </a:t>
            </a:r>
            <a:r>
              <a:rPr lang="en-US" altLang="zh-TW" dirty="0">
                <a:latin typeface="+mj-lt"/>
                <a:ea typeface="新細明體" charset="0"/>
              </a:rPr>
              <a:t>now in ruin </a:t>
            </a:r>
          </a:p>
          <a:p>
            <a:pPr eaLnBrk="1" hangingPunct="1">
              <a:spcBef>
                <a:spcPts val="0"/>
              </a:spcBef>
              <a:buFont typeface="Wingdings" charset="0"/>
              <a:buNone/>
            </a:pPr>
            <a:r>
              <a:rPr lang="en-US" altLang="zh-TW" dirty="0">
                <a:latin typeface="+mj-lt"/>
                <a:ea typeface="新細明體" charset="0"/>
              </a:rPr>
              <a:t>   </a:t>
            </a:r>
            <a:r>
              <a:rPr lang="en-US" altLang="zh-TW" dirty="0" smtClean="0">
                <a:latin typeface="+mj-lt"/>
                <a:ea typeface="新細明體" charset="0"/>
              </a:rPr>
              <a:t>ex</a:t>
            </a:r>
            <a:r>
              <a:rPr lang="en-US" altLang="zh-TW" dirty="0">
                <a:latin typeface="+mj-lt"/>
                <a:ea typeface="新細明體" charset="0"/>
              </a:rPr>
              <a:t>. Parthenon </a:t>
            </a:r>
            <a:r>
              <a:rPr lang="en-US" altLang="zh-TW" dirty="0" smtClean="0">
                <a:latin typeface="+mj-lt"/>
                <a:ea typeface="新細明體" charset="0"/>
              </a:rPr>
              <a:t>marbles </a:t>
            </a:r>
            <a:r>
              <a:rPr lang="en-US" altLang="zh-TW" dirty="0">
                <a:latin typeface="+mj-lt"/>
                <a:ea typeface="新細明體" charset="0"/>
              </a:rPr>
              <a:t>(Elgin marbles): We lament what </a:t>
            </a:r>
            <a:r>
              <a:rPr lang="en-US" altLang="zh-TW" u="sng" dirty="0">
                <a:latin typeface="+mj-lt"/>
                <a:ea typeface="新細明體" charset="0"/>
              </a:rPr>
              <a:t>could have been </a:t>
            </a:r>
            <a:r>
              <a:rPr lang="en-US" altLang="zh-TW" dirty="0">
                <a:latin typeface="+mj-lt"/>
                <a:ea typeface="新細明體" charset="0"/>
              </a:rPr>
              <a:t>there if it </a:t>
            </a:r>
            <a:r>
              <a:rPr lang="en-US" altLang="zh-TW" u="sng" dirty="0">
                <a:latin typeface="+mj-lt"/>
                <a:ea typeface="新細明體" charset="0"/>
              </a:rPr>
              <a:t>was</a:t>
            </a:r>
            <a:r>
              <a:rPr lang="en-US" altLang="zh-TW" dirty="0">
                <a:latin typeface="+mj-lt"/>
                <a:ea typeface="新細明體" charset="0"/>
              </a:rPr>
              <a:t> </a:t>
            </a:r>
            <a:r>
              <a:rPr lang="en-US" altLang="zh-TW" dirty="0" smtClean="0">
                <a:latin typeface="+mj-lt"/>
                <a:ea typeface="新細明體" charset="0"/>
              </a:rPr>
              <a:t>preserved better.</a:t>
            </a:r>
          </a:p>
          <a:p>
            <a:pPr eaLnBrk="1" hangingPunct="1">
              <a:spcBef>
                <a:spcPts val="0"/>
              </a:spcBef>
              <a:buFont typeface="Wingdings" charset="0"/>
              <a:buNone/>
            </a:pPr>
            <a:endParaRPr lang="en-US" altLang="zh-TW" dirty="0">
              <a:latin typeface="+mj-lt"/>
              <a:ea typeface="新細明體" charset="0"/>
            </a:endParaRPr>
          </a:p>
          <a:p>
            <a:pPr eaLnBrk="1" hangingPunct="1">
              <a:spcBef>
                <a:spcPts val="0"/>
              </a:spcBef>
              <a:buFont typeface="Wingdings" charset="0"/>
              <a:buNone/>
            </a:pPr>
            <a:r>
              <a:rPr lang="en-US" altLang="zh-TW" dirty="0">
                <a:latin typeface="+mj-lt"/>
                <a:ea typeface="新細明體" charset="0"/>
              </a:rPr>
              <a:t>	</a:t>
            </a:r>
            <a:r>
              <a:rPr lang="en-US" altLang="zh-TW" dirty="0" smtClean="0">
                <a:latin typeface="+mj-lt"/>
                <a:ea typeface="新細明體" charset="0"/>
              </a:rPr>
              <a:t>B</a:t>
            </a:r>
            <a:r>
              <a:rPr lang="en-US" altLang="zh-TW" dirty="0">
                <a:latin typeface="+mj-lt"/>
                <a:ea typeface="新細明體" charset="0"/>
              </a:rPr>
              <a:t>. (future) yet to be completed: We imagine what </a:t>
            </a:r>
            <a:r>
              <a:rPr lang="en-US" altLang="zh-TW" u="sng" dirty="0">
                <a:latin typeface="+mj-lt"/>
                <a:ea typeface="新細明體" charset="0"/>
              </a:rPr>
              <a:t>could be</a:t>
            </a:r>
            <a:r>
              <a:rPr lang="en-US" altLang="zh-TW" dirty="0">
                <a:latin typeface="+mj-lt"/>
                <a:ea typeface="新細明體" charset="0"/>
              </a:rPr>
              <a:t> there if it </a:t>
            </a:r>
            <a:r>
              <a:rPr lang="en-US" altLang="zh-TW" u="sng" dirty="0">
                <a:latin typeface="+mj-lt"/>
                <a:ea typeface="新細明體" charset="0"/>
              </a:rPr>
              <a:t>were finished</a:t>
            </a:r>
            <a:r>
              <a:rPr lang="en-US" altLang="zh-TW" dirty="0" smtClean="0">
                <a:latin typeface="+mj-lt"/>
                <a:ea typeface="新細明體" charset="0"/>
              </a:rPr>
              <a:t>.</a:t>
            </a:r>
          </a:p>
          <a:p>
            <a:pPr eaLnBrk="1" hangingPunct="1">
              <a:spcBef>
                <a:spcPts val="0"/>
              </a:spcBef>
              <a:buFont typeface="Wingdings" charset="0"/>
              <a:buNone/>
            </a:pPr>
            <a:endParaRPr lang="en-US" altLang="zh-TW" dirty="0" smtClean="0">
              <a:latin typeface="+mj-lt"/>
              <a:ea typeface="新細明體" charset="0"/>
            </a:endParaRPr>
          </a:p>
          <a:p>
            <a:pPr eaLnBrk="1" hangingPunct="1">
              <a:spcBef>
                <a:spcPts val="0"/>
              </a:spcBef>
              <a:buFont typeface="Wingdings" charset="0"/>
              <a:buNone/>
            </a:pPr>
            <a:r>
              <a:rPr lang="en-US" altLang="zh-TW" dirty="0">
                <a:latin typeface="+mj-lt"/>
                <a:ea typeface="新細明體" charset="0"/>
              </a:rPr>
              <a:t>	</a:t>
            </a:r>
            <a:r>
              <a:rPr lang="en-US" altLang="zh-TW" dirty="0" smtClean="0">
                <a:latin typeface="+mj-lt"/>
                <a:ea typeface="新細明體" charset="0"/>
              </a:rPr>
              <a:t>C.  Friedrich Schlegel: “All Romantic poetry is the poetry of becoming” </a:t>
            </a:r>
            <a:endParaRPr lang="en-US" altLang="zh-TW" dirty="0">
              <a:latin typeface="+mj-lt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128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charset="0"/>
              </a:rPr>
              <a:t>“</a:t>
            </a:r>
            <a:r>
              <a:rPr lang="en-US" altLang="zh-TW" dirty="0" err="1">
                <a:ea typeface="新細明體" charset="0"/>
              </a:rPr>
              <a:t>Kubla</a:t>
            </a:r>
            <a:r>
              <a:rPr lang="en-US" altLang="zh-TW" dirty="0">
                <a:ea typeface="新細明體" charset="0"/>
              </a:rPr>
              <a:t> Khan”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spcBef>
                <a:spcPts val="0"/>
              </a:spcBef>
              <a:buFont typeface="Wingdings" charset="0"/>
              <a:buAutoNum type="arabicPeriod" startAt="2"/>
            </a:pPr>
            <a:r>
              <a:rPr lang="en-US" altLang="zh-TW" sz="2800" dirty="0">
                <a:latin typeface="+mj-lt"/>
                <a:ea typeface="新細明體" charset="0"/>
              </a:rPr>
              <a:t>Two types of fragment:</a:t>
            </a:r>
          </a:p>
          <a:p>
            <a:pPr marL="609600" indent="-609600" eaLnBrk="1" hangingPunct="1">
              <a:spcBef>
                <a:spcPts val="0"/>
              </a:spcBef>
              <a:buFont typeface="Wingdings" charset="0"/>
              <a:buNone/>
            </a:pPr>
            <a:r>
              <a:rPr lang="en-US" altLang="zh-TW" sz="2800" dirty="0">
                <a:latin typeface="+mj-lt"/>
                <a:ea typeface="新細明體" charset="0"/>
              </a:rPr>
              <a:t>	A. intentional</a:t>
            </a:r>
          </a:p>
          <a:p>
            <a:pPr marL="609600" indent="-609600" eaLnBrk="1" hangingPunct="1">
              <a:spcBef>
                <a:spcPts val="0"/>
              </a:spcBef>
              <a:buFont typeface="Wingdings" charset="0"/>
              <a:buNone/>
            </a:pPr>
            <a:r>
              <a:rPr lang="en-US" altLang="zh-TW" sz="2800" dirty="0">
                <a:latin typeface="+mj-lt"/>
                <a:ea typeface="新細明體" charset="0"/>
              </a:rPr>
              <a:t>	B. accidental</a:t>
            </a:r>
          </a:p>
          <a:p>
            <a:pPr marL="609600" indent="-609600" eaLnBrk="1" hangingPunct="1">
              <a:spcBef>
                <a:spcPts val="0"/>
              </a:spcBef>
              <a:buFont typeface="Wingdings" charset="0"/>
              <a:buAutoNum type="arabicPeriod" startAt="3"/>
            </a:pPr>
            <a:r>
              <a:rPr lang="en-US" altLang="zh-TW" sz="2800" dirty="0">
                <a:latin typeface="+mj-lt"/>
                <a:ea typeface="新細明體" charset="0"/>
              </a:rPr>
              <a:t>The “composition” in </a:t>
            </a:r>
            <a:r>
              <a:rPr lang="en-US" altLang="zh-TW" sz="2800" dirty="0" smtClean="0">
                <a:latin typeface="+mj-lt"/>
                <a:ea typeface="新細明體" charset="0"/>
              </a:rPr>
              <a:t>a dream:</a:t>
            </a:r>
            <a:endParaRPr lang="en-US" altLang="zh-TW" sz="2800" dirty="0">
              <a:latin typeface="+mj-lt"/>
              <a:ea typeface="新細明體" charset="0"/>
            </a:endParaRPr>
          </a:p>
          <a:p>
            <a:pPr marL="609600" indent="-609600" eaLnBrk="1" hangingPunct="1">
              <a:spcBef>
                <a:spcPts val="0"/>
              </a:spcBef>
              <a:buFont typeface="Wingdings" charset="0"/>
              <a:buNone/>
            </a:pPr>
            <a:r>
              <a:rPr lang="en-US" altLang="zh-TW" sz="2800" dirty="0">
                <a:latin typeface="+mj-lt"/>
                <a:ea typeface="新細明體" charset="0"/>
              </a:rPr>
              <a:t>4.	Liminal (threshold) state between </a:t>
            </a:r>
            <a:r>
              <a:rPr lang="en-US" altLang="zh-TW" sz="2800" dirty="0" smtClean="0">
                <a:latin typeface="+mj-lt"/>
                <a:ea typeface="新細明體" charset="0"/>
              </a:rPr>
              <a:t>sleep </a:t>
            </a:r>
            <a:r>
              <a:rPr lang="en-US" altLang="zh-TW" sz="2800" dirty="0">
                <a:latin typeface="+mj-lt"/>
                <a:ea typeface="新細明體" charset="0"/>
              </a:rPr>
              <a:t>and </a:t>
            </a:r>
            <a:r>
              <a:rPr lang="en-US" altLang="zh-TW" sz="2800" dirty="0" smtClean="0">
                <a:latin typeface="+mj-lt"/>
                <a:ea typeface="新細明體" charset="0"/>
              </a:rPr>
              <a:t>awakening</a:t>
            </a:r>
            <a:endParaRPr lang="en-US" altLang="zh-TW" sz="2800" dirty="0">
              <a:latin typeface="+mj-lt"/>
              <a:ea typeface="新細明體" charset="0"/>
            </a:endParaRPr>
          </a:p>
          <a:p>
            <a:pPr marL="609600" indent="-609600" eaLnBrk="1" hangingPunct="1"/>
            <a:endParaRPr lang="en-US" altLang="zh-TW" dirty="0">
              <a:latin typeface="Tahoma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713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smtClean="0"/>
              <a:t>The Romantic </a:t>
            </a:r>
            <a:r>
              <a:rPr kumimoji="1" lang="en-US" altLang="zh-TW" dirty="0" smtClean="0"/>
              <a:t>Fragment Poem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STC </a:t>
            </a:r>
            <a:r>
              <a:rPr lang="en-US" altLang="zh-TW" dirty="0" smtClean="0"/>
              <a:t>published only </a:t>
            </a:r>
            <a:r>
              <a:rPr lang="en-US" altLang="zh-TW" dirty="0"/>
              <a:t>three </a:t>
            </a:r>
            <a:r>
              <a:rPr lang="en-US" altLang="zh-TW" dirty="0" smtClean="0"/>
              <a:t>poems in 1816, </a:t>
            </a:r>
            <a:r>
              <a:rPr lang="en-US" altLang="zh-TW" dirty="0"/>
              <a:t>all fragments: “</a:t>
            </a:r>
            <a:r>
              <a:rPr lang="en-US" altLang="zh-TW" dirty="0" err="1"/>
              <a:t>Kubla</a:t>
            </a:r>
            <a:r>
              <a:rPr lang="en-US" altLang="zh-TW" dirty="0"/>
              <a:t> Khan”, “Christabel”, “The Pain of Sleep” </a:t>
            </a:r>
          </a:p>
          <a:p>
            <a:r>
              <a:rPr lang="en-US" altLang="zh-TW" dirty="0"/>
              <a:t>Poetic theories of language</a:t>
            </a:r>
          </a:p>
          <a:p>
            <a:r>
              <a:rPr lang="en-US" altLang="zh-TW" dirty="0"/>
              <a:t>p. 446 Shelley’s “</a:t>
            </a:r>
            <a:r>
              <a:rPr lang="en-US" altLang="zh-TW" dirty="0" err="1" smtClean="0"/>
              <a:t>Ozymandias</a:t>
            </a:r>
            <a:r>
              <a:rPr lang="en-US" altLang="zh-TW" dirty="0" smtClean="0"/>
              <a:t>”, </a:t>
            </a:r>
            <a:r>
              <a:rPr lang="en-US" altLang="zh-TW" dirty="0"/>
              <a:t>though a complete sonnet, growing insecurity of poetic permanence </a:t>
            </a:r>
          </a:p>
          <a:p>
            <a:r>
              <a:rPr kumimoji="1" lang="en-US" altLang="zh-TW" dirty="0" smtClean="0"/>
              <a:t>See </a:t>
            </a:r>
            <a:r>
              <a:rPr lang="en-US" altLang="zh-TW" dirty="0" err="1"/>
              <a:t>Janowitz</a:t>
            </a:r>
            <a:r>
              <a:rPr lang="en-US" altLang="zh-TW" dirty="0"/>
              <a:t>, Anne. “The Romantic Fragment.” </a:t>
            </a:r>
            <a:r>
              <a:rPr lang="en-US" altLang="zh-TW" i="1" dirty="0"/>
              <a:t>A Companion to Romanticism</a:t>
            </a:r>
            <a:r>
              <a:rPr lang="en-US" altLang="zh-TW" dirty="0"/>
              <a:t>. Ed. Duncan Wu. Oxford: Blackwell, 1998. 442-51.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120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Macintosh PowerPoint</Application>
  <PresentationFormat>如螢幕大小 (4:3)</PresentationFormat>
  <Paragraphs>21</Paragraphs>
  <Slides>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Coleridge_fragment</vt:lpstr>
      <vt:lpstr>“Kubla Khan” 1</vt:lpstr>
      <vt:lpstr>“Kubla Khan” 2</vt:lpstr>
      <vt:lpstr>The Romantic Fragment Poem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Coleridge_fragment</dc:title>
  <dc:subject/>
  <dc:creator>Mac Mac</dc:creator>
  <cp:keywords/>
  <dc:description/>
  <cp:lastModifiedBy>Mac Mac</cp:lastModifiedBy>
  <cp:revision>1</cp:revision>
  <dcterms:created xsi:type="dcterms:W3CDTF">2020-10-20T21:56:28Z</dcterms:created>
  <dcterms:modified xsi:type="dcterms:W3CDTF">2020-10-20T21:57:01Z</dcterms:modified>
  <cp:category/>
</cp:coreProperties>
</file>