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4" r:id="rId3"/>
    <p:sldId id="277" r:id="rId4"/>
    <p:sldId id="257" r:id="rId5"/>
    <p:sldId id="260" r:id="rId6"/>
    <p:sldId id="258" r:id="rId7"/>
    <p:sldId id="261" r:id="rId8"/>
    <p:sldId id="259" r:id="rId9"/>
    <p:sldId id="268" r:id="rId10"/>
    <p:sldId id="295" r:id="rId11"/>
    <p:sldId id="367" r:id="rId12"/>
    <p:sldId id="368" r:id="rId13"/>
    <p:sldId id="369" r:id="rId14"/>
    <p:sldId id="370" r:id="rId15"/>
    <p:sldId id="372" r:id="rId16"/>
    <p:sldId id="371" r:id="rId17"/>
    <p:sldId id="377" r:id="rId18"/>
    <p:sldId id="313" r:id="rId19"/>
    <p:sldId id="314" r:id="rId20"/>
    <p:sldId id="315" r:id="rId21"/>
    <p:sldId id="317" r:id="rId22"/>
    <p:sldId id="319" r:id="rId23"/>
    <p:sldId id="320" r:id="rId24"/>
    <p:sldId id="359" r:id="rId25"/>
    <p:sldId id="378" r:id="rId26"/>
    <p:sldId id="360" r:id="rId27"/>
    <p:sldId id="383" r:id="rId28"/>
    <p:sldId id="380" r:id="rId29"/>
    <p:sldId id="382" r:id="rId30"/>
    <p:sldId id="364" r:id="rId31"/>
    <p:sldId id="365" r:id="rId32"/>
    <p:sldId id="366" r:id="rId33"/>
    <p:sldId id="384" r:id="rId34"/>
    <p:sldId id="265" r:id="rId35"/>
    <p:sldId id="374" r:id="rId36"/>
    <p:sldId id="264" r:id="rId37"/>
    <p:sldId id="275" r:id="rId38"/>
    <p:sldId id="278" r:id="rId39"/>
    <p:sldId id="276" r:id="rId40"/>
    <p:sldId id="386" r:id="rId41"/>
    <p:sldId id="373" r:id="rId42"/>
  </p:sldIdLst>
  <p:sldSz cx="9144000" cy="6858000" type="screen4x3"/>
  <p:notesSz cx="6883400" cy="9906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7489" autoAdjust="0"/>
  </p:normalViewPr>
  <p:slideViewPr>
    <p:cSldViewPr>
      <p:cViewPr varScale="1">
        <p:scale>
          <a:sx n="161" d="100"/>
          <a:sy n="161" d="100"/>
        </p:scale>
        <p:origin x="10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EB834-BA6F-4DCF-922B-9AC2AA3669AB}" type="datetimeFigureOut">
              <a:rPr lang="zh-TW" altLang="en-US" smtClean="0"/>
              <a:pPr/>
              <a:t>2021/10/5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AACB-5DC1-42A5-8BCF-1BC521A1A6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747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8" tIns="47964" rIns="95928" bIns="47964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8" tIns="47964" rIns="95928" bIns="47964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05350"/>
            <a:ext cx="5508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8" tIns="47964" rIns="95928" bIns="47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8" tIns="47964" rIns="95928" bIns="47964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8" tIns="47964" rIns="95928" bIns="47964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E09AA805-229B-4E89-B9EF-6BBD1138C5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293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479BB-685F-4877-AF79-83D457EAC2C8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7168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02894-A86D-4612-A8D2-4F2EB334A60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0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02894-A86D-4612-A8D2-4F2EB334A60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9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02894-A86D-4612-A8D2-4F2EB334A60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00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02894-A86D-4612-A8D2-4F2EB334A60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471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1EC57-156E-4A2B-8FDD-38B3D361D50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34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8C21E-290D-4C70-99A2-839E55E242A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6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9286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1EC57-156E-4A2B-8FDD-38B3D361D507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03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8C21E-290D-4C70-99A2-839E55E242AA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550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311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2301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8C21E-290D-4C70-99A2-839E55E242AA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904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2A708-B324-4ECD-A59D-DDF9EA6C481D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987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2A708-B324-4ECD-A59D-DDF9EA6C481D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60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73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805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24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161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241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614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AA805-229B-4E89-B9EF-6BBD1138C53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361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kumimoji="0" lang="zh-TW" altLang="zh-TW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kumimoji="0" lang="zh-TW" altLang="zh-TW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/>
            </a:p>
          </p:txBody>
        </p:sp>
      </p:grp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F918207-981D-4F2E-A4C6-9C976E65AA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A80E-D0E6-49DD-9DF4-F1F4BFBA08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8B4E-4B6F-45A7-9977-90487A769D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F319-112E-45E7-B658-7BFD2D1E82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AE68-7AA8-429E-8CD5-6848E89198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C487-1728-4D0D-A671-5ABF641BB7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2317-2DED-4E37-9855-2AFF9CB58B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9E80-B63F-4B36-9079-F95C1F1430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04F6-024D-4CE5-AFA7-95F1DE9721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59F2-8882-4A59-A9DD-3AFE0D52F6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0FDA-0B03-4DA8-BBA5-AD80194D8A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  <a:ea typeface="+mn-ea"/>
              </a:defRPr>
            </a:lvl1pPr>
          </a:lstStyle>
          <a:p>
            <a:pPr>
              <a:defRPr/>
            </a:pPr>
            <a:fld id="{2D4F940A-A5D0-480A-A86C-CECC7EF004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Arial Unicode MS" pitchFamily="34" charset="-120"/>
                <a:ea typeface="標楷體" pitchFamily="65" charset="-120"/>
              </a:endParaRPr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Arial Unicode MS" pitchFamily="34" charset="-120"/>
                <a:ea typeface="標楷體" pitchFamily="65" charset="-120"/>
              </a:endParaRPr>
            </a:p>
          </p:txBody>
        </p:sp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Arial Unicode MS" pitchFamily="34" charset="-120"/>
                <a:ea typeface="標楷體" pitchFamily="65" charset="-120"/>
              </a:endParaRPr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Arial Unicode MS" pitchFamily="34" charset="-120"/>
                <a:ea typeface="標楷體" pitchFamily="65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Unicode MS" pitchFamily="34" charset="-12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Unicode MS" pitchFamily="34" charset="-12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Unicode MS" pitchFamily="34" charset="-12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Unicode MS" pitchFamily="34" charset="-12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kumimoji="1" sz="2400">
          <a:solidFill>
            <a:schemeClr val="tx1"/>
          </a:solidFill>
          <a:latin typeface="+mn-lt"/>
          <a:ea typeface="+mn-ea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zh-TW" altLang="en-US" b="1" dirty="0"/>
              <a:t>從資工 電機 到資管</a:t>
            </a:r>
            <a:br>
              <a:rPr lang="en-US" altLang="zh-TW" sz="4000" b="1" dirty="0"/>
            </a:br>
            <a:endParaRPr lang="en-US" altLang="zh-TW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zh-TW" sz="23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zh-TW" altLang="en-US" dirty="0">
                <a:latin typeface="Times New Roman" pitchFamily="18" charset="0"/>
              </a:rPr>
              <a:t>陳建錦</a:t>
            </a:r>
            <a:endParaRPr lang="en-US" altLang="zh-TW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zh-TW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dirty="0">
                <a:latin typeface="Times New Roman" pitchFamily="18" charset="0"/>
              </a:rPr>
              <a:t>2021/10/5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AF9D6-DFE1-401E-A544-62FF7289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別急著轉走、休學或重考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58B0D4-2870-4873-8B28-C9C37914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第一次上課聽到很多同學似乎一開始志不在此</a:t>
            </a:r>
            <a:endParaRPr lang="en-US" altLang="zh-TW" dirty="0"/>
          </a:p>
          <a:p>
            <a:pPr lvl="1"/>
            <a:r>
              <a:rPr lang="zh-TW" altLang="en-US" dirty="0"/>
              <a:t>因為</a:t>
            </a:r>
            <a:r>
              <a:rPr lang="en-US" altLang="zh-TW" dirty="0"/>
              <a:t>{</a:t>
            </a:r>
            <a:r>
              <a:rPr lang="zh-TW" altLang="en-US" dirty="0"/>
              <a:t>醫學</a:t>
            </a:r>
            <a:r>
              <a:rPr lang="en-US" altLang="zh-TW" dirty="0"/>
              <a:t>/</a:t>
            </a:r>
            <a:r>
              <a:rPr lang="zh-TW" altLang="en-US" dirty="0"/>
              <a:t>電機</a:t>
            </a:r>
            <a:r>
              <a:rPr lang="en-US" altLang="zh-TW" dirty="0"/>
              <a:t>/</a:t>
            </a:r>
            <a:r>
              <a:rPr lang="zh-TW" altLang="en-US" dirty="0"/>
              <a:t>資工</a:t>
            </a:r>
            <a:r>
              <a:rPr lang="en-US" altLang="zh-TW" dirty="0"/>
              <a:t>/</a:t>
            </a:r>
            <a:r>
              <a:rPr lang="zh-TW" altLang="en-US" dirty="0"/>
              <a:t>國企</a:t>
            </a:r>
            <a:r>
              <a:rPr lang="en-US" altLang="zh-TW" dirty="0"/>
              <a:t>/</a:t>
            </a:r>
            <a:r>
              <a:rPr lang="zh-TW" altLang="en-US" dirty="0"/>
              <a:t>財金</a:t>
            </a:r>
            <a:r>
              <a:rPr lang="en-US" altLang="zh-TW" dirty="0"/>
              <a:t>}</a:t>
            </a:r>
            <a:r>
              <a:rPr lang="zh-TW" altLang="en-US" dirty="0"/>
              <a:t>沒上，就來到這裡</a:t>
            </a:r>
            <a:endParaRPr lang="en-US" altLang="zh-TW" dirty="0"/>
          </a:p>
          <a:p>
            <a:r>
              <a:rPr lang="zh-TW" altLang="en-US" dirty="0"/>
              <a:t>又或者把資管當成了資工</a:t>
            </a:r>
            <a:endParaRPr lang="en-US" altLang="zh-TW" dirty="0"/>
          </a:p>
          <a:p>
            <a:pPr lvl="3"/>
            <a:endParaRPr lang="en-US" altLang="zh-TW" dirty="0"/>
          </a:p>
          <a:p>
            <a:r>
              <a:rPr lang="zh-TW" altLang="en-US" dirty="0"/>
              <a:t>引用李瑞庭老師對學生的話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 </a:t>
            </a:r>
            <a:r>
              <a:rPr lang="en-US" altLang="zh-TW" b="1" dirty="0"/>
              <a:t>“</a:t>
            </a:r>
            <a:r>
              <a:rPr lang="zh-TW" altLang="en-US" sz="4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屬於資管的時代來臨了</a:t>
            </a:r>
            <a:r>
              <a:rPr lang="en-US" altLang="zh-TW" b="1" dirty="0"/>
              <a:t>”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21DD1B-B2FE-4DBD-A455-B763A23F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83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4EED0F-13D7-4798-8AD8-6A432644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也許這句話你聽過好 幾次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E47E28-BE6B-4569-91C9-56D1FCB4A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杜鵑花節，笑容可掬的學長姊跟你們介紹資管系</a:t>
            </a:r>
            <a:endParaRPr lang="en-US" altLang="zh-TW" dirty="0"/>
          </a:p>
          <a:p>
            <a:pPr lvl="2"/>
            <a:endParaRPr lang="en-US" altLang="zh-TW" dirty="0"/>
          </a:p>
          <a:p>
            <a:r>
              <a:rPr lang="zh-TW" altLang="en-US" dirty="0"/>
              <a:t>以後系上老師也一定會這樣跟你們說</a:t>
            </a:r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r>
              <a:rPr lang="zh-TW" altLang="en-US" dirty="0"/>
              <a:t>由我 </a:t>
            </a:r>
            <a:r>
              <a:rPr lang="zh-TW" altLang="en-US" dirty="0">
                <a:solidFill>
                  <a:srgbClr val="00B050"/>
                </a:solidFill>
              </a:rPr>
              <a:t>一個技術背景出身的人</a:t>
            </a:r>
            <a:r>
              <a:rPr lang="zh-TW" altLang="en-US" dirty="0"/>
              <a:t> 來解釋資管的重要性 ，也許能給你們另一種想法與感覺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4841BA-66AC-4653-B0E7-1F801035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5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AF1520-0104-4647-B50C-543742B6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甚麼是資管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E97799-43F9-46BA-970A-1E13C6819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zh-TW" altLang="en-US" sz="2800" b="1" dirty="0">
                <a:solidFill>
                  <a:srgbClr val="FF0000"/>
                </a:solidFill>
              </a:rPr>
              <a:t>利用資訊科技輔助企業經營，甚至創造企業價值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altLang="zh-TW" sz="2800" dirty="0"/>
              <a:t>-- </a:t>
            </a:r>
            <a:r>
              <a:rPr lang="zh-TW" altLang="en-US" sz="2800" dirty="0"/>
              <a:t>孔令傑 </a:t>
            </a:r>
            <a:endParaRPr lang="en-US" altLang="zh-TW" sz="2800" dirty="0"/>
          </a:p>
          <a:p>
            <a:r>
              <a:rPr lang="zh-TW" altLang="en-US" sz="2800" dirty="0"/>
              <a:t>以</a:t>
            </a:r>
            <a:r>
              <a:rPr lang="zh-TW" altLang="en-US" sz="2800" b="1" dirty="0"/>
              <a:t>網路購物電商平台</a:t>
            </a:r>
            <a:r>
              <a:rPr lang="zh-TW" altLang="en-US" sz="2800" dirty="0"/>
              <a:t>為例</a:t>
            </a:r>
            <a:endParaRPr lang="en-US" altLang="zh-TW" sz="2800" dirty="0"/>
          </a:p>
          <a:p>
            <a:pPr lvl="1"/>
            <a:r>
              <a:rPr lang="zh-TW" altLang="en-US" sz="2300" dirty="0"/>
              <a:t>輔助企業經營</a:t>
            </a:r>
            <a:r>
              <a:rPr lang="en-US" altLang="zh-TW" sz="2300" dirty="0"/>
              <a:t>: </a:t>
            </a:r>
            <a:r>
              <a:rPr lang="zh-TW" altLang="en-US" sz="2300" dirty="0"/>
              <a:t>我們應該需要</a:t>
            </a:r>
            <a:r>
              <a:rPr lang="zh-TW" altLang="en-US" sz="2300" b="1" dirty="0">
                <a:solidFill>
                  <a:srgbClr val="00B050"/>
                </a:solidFill>
              </a:rPr>
              <a:t>推薦系統</a:t>
            </a:r>
            <a:r>
              <a:rPr lang="zh-TW" altLang="en-US" sz="2300" dirty="0"/>
              <a:t>來協助商品銷售</a:t>
            </a:r>
            <a:endParaRPr lang="en-US" altLang="zh-TW" sz="2300" dirty="0"/>
          </a:p>
          <a:p>
            <a:pPr lvl="1"/>
            <a:r>
              <a:rPr lang="en-US" altLang="zh-TW" sz="2300" dirty="0"/>
              <a:t>How?? </a:t>
            </a:r>
            <a:r>
              <a:rPr lang="zh-TW" altLang="en-US" sz="2300" dirty="0"/>
              <a:t>寫程式啊</a:t>
            </a:r>
            <a:r>
              <a:rPr lang="en-US" altLang="zh-TW" sz="2300" dirty="0"/>
              <a:t>!!</a:t>
            </a:r>
            <a:r>
              <a:rPr lang="zh-TW" altLang="en-US" sz="2300" dirty="0"/>
              <a:t>  難道沿街叫賣</a:t>
            </a:r>
            <a:r>
              <a:rPr lang="en-US" altLang="zh-TW" sz="2300" dirty="0"/>
              <a:t>?</a:t>
            </a:r>
          </a:p>
          <a:p>
            <a:pPr lvl="1"/>
            <a:r>
              <a:rPr lang="zh-TW" altLang="en-US" sz="2300" dirty="0"/>
              <a:t>某種程度</a:t>
            </a:r>
            <a:r>
              <a:rPr lang="en-US" altLang="zh-TW" sz="2300" dirty="0"/>
              <a:t>…</a:t>
            </a:r>
            <a:r>
              <a:rPr lang="zh-TW" altLang="en-US" sz="2300" dirty="0"/>
              <a:t>它是一種</a:t>
            </a:r>
            <a:r>
              <a:rPr lang="zh-TW" altLang="en-US" sz="2300" b="1" dirty="0">
                <a:solidFill>
                  <a:srgbClr val="FF0000"/>
                </a:solidFill>
              </a:rPr>
              <a:t>工程問題</a:t>
            </a:r>
            <a:endParaRPr lang="en-US" altLang="zh-TW" sz="2300" b="1" dirty="0">
              <a:solidFill>
                <a:srgbClr val="FF0000"/>
              </a:solidFill>
            </a:endParaRPr>
          </a:p>
          <a:p>
            <a:pPr lvl="2"/>
            <a:r>
              <a:rPr lang="zh-TW" altLang="en-US" sz="2000" dirty="0"/>
              <a:t>推薦清單推得越準越好</a:t>
            </a:r>
            <a:endParaRPr lang="en-US" altLang="zh-TW" sz="2000" dirty="0"/>
          </a:p>
          <a:p>
            <a:pPr lvl="3"/>
            <a:endParaRPr lang="en-US" altLang="zh-TW" sz="800" dirty="0"/>
          </a:p>
          <a:p>
            <a:pPr lvl="3"/>
            <a:endParaRPr lang="en-US" altLang="zh-TW" sz="800" dirty="0"/>
          </a:p>
          <a:p>
            <a:r>
              <a:rPr lang="zh-TW" altLang="en-US" sz="2800" dirty="0"/>
              <a:t>但實務上</a:t>
            </a:r>
            <a:r>
              <a:rPr lang="en-US" altLang="zh-TW" sz="2800" dirty="0"/>
              <a:t>…</a:t>
            </a:r>
            <a:r>
              <a:rPr lang="zh-TW" altLang="en-US" sz="2800" dirty="0"/>
              <a:t>真的只有越準越好嗎</a:t>
            </a:r>
            <a:r>
              <a:rPr lang="en-US" altLang="zh-TW" sz="2800" dirty="0"/>
              <a:t>???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DC12F3-BE3F-4226-B46B-EFBECF20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11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56CB4C-7D39-4DF6-8DCE-83F9137B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開發一個推薦系統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D7C327-21A5-4651-9172-5BE8ACCB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流程圖: 磁碟 4">
            <a:extLst>
              <a:ext uri="{FF2B5EF4-FFF2-40B4-BE49-F238E27FC236}">
                <a16:creationId xmlns:a16="http://schemas.microsoft.com/office/drawing/2014/main" id="{52A2FE5C-B03E-499E-A440-31203447D4D7}"/>
              </a:ext>
            </a:extLst>
          </p:cNvPr>
          <p:cNvSpPr/>
          <p:nvPr/>
        </p:nvSpPr>
        <p:spPr>
          <a:xfrm>
            <a:off x="791580" y="4581128"/>
            <a:ext cx="1584176" cy="163018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歷史交易紀錄</a:t>
            </a:r>
          </a:p>
        </p:txBody>
      </p:sp>
      <p:sp>
        <p:nvSpPr>
          <p:cNvPr id="6" name="流程圖: 替代程序 5">
            <a:extLst>
              <a:ext uri="{FF2B5EF4-FFF2-40B4-BE49-F238E27FC236}">
                <a16:creationId xmlns:a16="http://schemas.microsoft.com/office/drawing/2014/main" id="{FA55116C-49A3-4534-8E9C-2E4D6FE43B47}"/>
              </a:ext>
            </a:extLst>
          </p:cNvPr>
          <p:cNvSpPr/>
          <p:nvPr/>
        </p:nvSpPr>
        <p:spPr>
          <a:xfrm>
            <a:off x="3491880" y="2765344"/>
            <a:ext cx="1598164" cy="86409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推薦系統</a:t>
            </a:r>
            <a:endParaRPr lang="en-US" altLang="zh-TW" sz="1600" dirty="0"/>
          </a:p>
          <a:p>
            <a:pPr algn="ctr"/>
            <a:r>
              <a:rPr lang="en-US" altLang="zh-TW" sz="1200" dirty="0"/>
              <a:t>Recommendation System</a:t>
            </a:r>
            <a:endParaRPr lang="zh-TW" altLang="en-US" sz="1200" dirty="0"/>
          </a:p>
        </p:txBody>
      </p:sp>
      <p:pic>
        <p:nvPicPr>
          <p:cNvPr id="1026" name="Picture 2" descr="Customer target, marketing, seo, target user, user target icon">
            <a:extLst>
              <a:ext uri="{FF2B5EF4-FFF2-40B4-BE49-F238E27FC236}">
                <a16:creationId xmlns:a16="http://schemas.microsoft.com/office/drawing/2014/main" id="{CBC622D5-C0A0-4A41-BB55-13BC05DA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769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DC1AD99-3423-4571-AFC7-C23651CA8201}"/>
              </a:ext>
            </a:extLst>
          </p:cNvPr>
          <p:cNvSpPr txBox="1"/>
          <p:nvPr/>
        </p:nvSpPr>
        <p:spPr>
          <a:xfrm>
            <a:off x="469186" y="3159644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testing user: 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部分過往行為</a:t>
            </a:r>
          </a:p>
        </p:txBody>
      </p:sp>
      <p:cxnSp>
        <p:nvCxnSpPr>
          <p:cNvPr id="9" name="接點: 肘形 8">
            <a:extLst>
              <a:ext uri="{FF2B5EF4-FFF2-40B4-BE49-F238E27FC236}">
                <a16:creationId xmlns:a16="http://schemas.microsoft.com/office/drawing/2014/main" id="{D9DFB522-E63A-4945-86C9-B83084AE9C8D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123728" y="2677752"/>
            <a:ext cx="1368152" cy="319200"/>
          </a:xfrm>
          <a:prstGeom prst="bentConnector3">
            <a:avLst>
              <a:gd name="adj1" fmla="val 5889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接點: 肘形 12">
            <a:extLst>
              <a:ext uri="{FF2B5EF4-FFF2-40B4-BE49-F238E27FC236}">
                <a16:creationId xmlns:a16="http://schemas.microsoft.com/office/drawing/2014/main" id="{7E0F2B2D-0114-4565-916D-8487796C38CE}"/>
              </a:ext>
            </a:extLst>
          </p:cNvPr>
          <p:cNvCxnSpPr>
            <a:cxnSpLocks/>
            <a:stCxn id="5" idx="4"/>
            <a:endCxn id="6" idx="1"/>
          </p:cNvCxnSpPr>
          <p:nvPr/>
        </p:nvCxnSpPr>
        <p:spPr>
          <a:xfrm flipV="1">
            <a:off x="2375756" y="3197392"/>
            <a:ext cx="1116124" cy="219883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C1A0F50A-74C9-4E90-961D-3E03EC1A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281" y="5173112"/>
            <a:ext cx="1386449" cy="1483853"/>
          </a:xfrm>
          <a:prstGeom prst="rect">
            <a:avLst/>
          </a:prstGeom>
        </p:spPr>
      </p:pic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83EB4B78-96DA-4779-8374-39C94FC86A0F}"/>
              </a:ext>
            </a:extLst>
          </p:cNvPr>
          <p:cNvSpPr/>
          <p:nvPr/>
        </p:nvSpPr>
        <p:spPr>
          <a:xfrm>
            <a:off x="5292080" y="3068960"/>
            <a:ext cx="648072" cy="3984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B25DD3E-41D5-44E6-BEA7-66972ABC5574}"/>
              </a:ext>
            </a:extLst>
          </p:cNvPr>
          <p:cNvSpPr txBox="1"/>
          <p:nvPr/>
        </p:nvSpPr>
        <p:spPr>
          <a:xfrm>
            <a:off x="6010900" y="399067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測試用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推薦清單</a:t>
            </a:r>
          </a:p>
        </p:txBody>
      </p:sp>
      <p:sp>
        <p:nvSpPr>
          <p:cNvPr id="23" name="流程圖: 多重文件 22">
            <a:extLst>
              <a:ext uri="{FF2B5EF4-FFF2-40B4-BE49-F238E27FC236}">
                <a16:creationId xmlns:a16="http://schemas.microsoft.com/office/drawing/2014/main" id="{71D10937-8CCE-437B-BFE8-2A77035D1AE2}"/>
              </a:ext>
            </a:extLst>
          </p:cNvPr>
          <p:cNvSpPr/>
          <p:nvPr/>
        </p:nvSpPr>
        <p:spPr>
          <a:xfrm>
            <a:off x="6084168" y="2665460"/>
            <a:ext cx="1296144" cy="1296144"/>
          </a:xfrm>
          <a:prstGeom prst="flowChartMultidocumen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D3DA4BF-7BDC-400E-91F1-57210FD9C183}"/>
              </a:ext>
            </a:extLst>
          </p:cNvPr>
          <p:cNvSpPr txBox="1"/>
          <p:nvPr/>
        </p:nvSpPr>
        <p:spPr>
          <a:xfrm>
            <a:off x="3114730" y="1942562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testing user: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已知的購買物品</a:t>
            </a:r>
          </a:p>
        </p:txBody>
      </p: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0D515908-073C-4FF3-B378-528A76769634}"/>
              </a:ext>
            </a:extLst>
          </p:cNvPr>
          <p:cNvCxnSpPr>
            <a:cxnSpLocks/>
            <a:stCxn id="1026" idx="0"/>
            <a:endCxn id="23" idx="0"/>
          </p:cNvCxnSpPr>
          <p:nvPr/>
        </p:nvCxnSpPr>
        <p:spPr>
          <a:xfrm rot="16200000" flipH="1">
            <a:off x="3938655" y="-217295"/>
            <a:ext cx="527768" cy="5237742"/>
          </a:xfrm>
          <a:prstGeom prst="bentConnector3">
            <a:avLst>
              <a:gd name="adj1" fmla="val -433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書卷: 垂直 31">
            <a:extLst>
              <a:ext uri="{FF2B5EF4-FFF2-40B4-BE49-F238E27FC236}">
                <a16:creationId xmlns:a16="http://schemas.microsoft.com/office/drawing/2014/main" id="{E3D45C30-AB54-40EE-B057-4759F679BDCA}"/>
              </a:ext>
            </a:extLst>
          </p:cNvPr>
          <p:cNvSpPr/>
          <p:nvPr/>
        </p:nvSpPr>
        <p:spPr>
          <a:xfrm>
            <a:off x="2968656" y="4144562"/>
            <a:ext cx="2754455" cy="17281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流程圖: 程序 21">
            <a:extLst>
              <a:ext uri="{FF2B5EF4-FFF2-40B4-BE49-F238E27FC236}">
                <a16:creationId xmlns:a16="http://schemas.microsoft.com/office/drawing/2014/main" id="{9A790CB5-59BB-4066-889C-721C9E23E0A2}"/>
              </a:ext>
            </a:extLst>
          </p:cNvPr>
          <p:cNvSpPr/>
          <p:nvPr/>
        </p:nvSpPr>
        <p:spPr>
          <a:xfrm>
            <a:off x="3338813" y="4524011"/>
            <a:ext cx="936104" cy="36004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程式語言</a:t>
            </a:r>
          </a:p>
        </p:txBody>
      </p:sp>
      <p:sp>
        <p:nvSpPr>
          <p:cNvPr id="26" name="流程圖: 程序 25">
            <a:extLst>
              <a:ext uri="{FF2B5EF4-FFF2-40B4-BE49-F238E27FC236}">
                <a16:creationId xmlns:a16="http://schemas.microsoft.com/office/drawing/2014/main" id="{C2F45ADF-0EBE-4734-900A-4FB241072D04}"/>
              </a:ext>
            </a:extLst>
          </p:cNvPr>
          <p:cNvSpPr/>
          <p:nvPr/>
        </p:nvSpPr>
        <p:spPr>
          <a:xfrm>
            <a:off x="3342993" y="5023839"/>
            <a:ext cx="936104" cy="36004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演算法</a:t>
            </a:r>
          </a:p>
        </p:txBody>
      </p:sp>
      <p:sp>
        <p:nvSpPr>
          <p:cNvPr id="27" name="流程圖: 程序 26">
            <a:extLst>
              <a:ext uri="{FF2B5EF4-FFF2-40B4-BE49-F238E27FC236}">
                <a16:creationId xmlns:a16="http://schemas.microsoft.com/office/drawing/2014/main" id="{1E8EE1A3-5B2D-466E-AF87-2DE5C342B2C0}"/>
              </a:ext>
            </a:extLst>
          </p:cNvPr>
          <p:cNvSpPr/>
          <p:nvPr/>
        </p:nvSpPr>
        <p:spPr>
          <a:xfrm>
            <a:off x="4418933" y="4521680"/>
            <a:ext cx="936104" cy="36004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統計</a:t>
            </a:r>
          </a:p>
        </p:txBody>
      </p:sp>
      <p:sp>
        <p:nvSpPr>
          <p:cNvPr id="34" name="流程圖: 程序 33">
            <a:extLst>
              <a:ext uri="{FF2B5EF4-FFF2-40B4-BE49-F238E27FC236}">
                <a16:creationId xmlns:a16="http://schemas.microsoft.com/office/drawing/2014/main" id="{C6C36C31-B20B-44D6-AFD9-08547AF8250B}"/>
              </a:ext>
            </a:extLst>
          </p:cNvPr>
          <p:cNvSpPr/>
          <p:nvPr/>
        </p:nvSpPr>
        <p:spPr>
          <a:xfrm>
            <a:off x="4418933" y="5023839"/>
            <a:ext cx="936104" cy="36004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資料探勘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96656C4-9754-425B-B40F-ABA8CFC1A7BA}"/>
              </a:ext>
            </a:extLst>
          </p:cNvPr>
          <p:cNvSpPr txBox="1"/>
          <p:nvPr/>
        </p:nvSpPr>
        <p:spPr>
          <a:xfrm>
            <a:off x="4148004" y="53957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…</a:t>
            </a:r>
            <a:endParaRPr lang="zh-TW" altLang="en-US" b="1" dirty="0"/>
          </a:p>
        </p:txBody>
      </p:sp>
      <p:sp>
        <p:nvSpPr>
          <p:cNvPr id="36" name="箭號: 向上 35">
            <a:extLst>
              <a:ext uri="{FF2B5EF4-FFF2-40B4-BE49-F238E27FC236}">
                <a16:creationId xmlns:a16="http://schemas.microsoft.com/office/drawing/2014/main" id="{64EBA83D-D6DD-414F-B8C1-1F8999041685}"/>
              </a:ext>
            </a:extLst>
          </p:cNvPr>
          <p:cNvSpPr/>
          <p:nvPr/>
        </p:nvSpPr>
        <p:spPr>
          <a:xfrm>
            <a:off x="4148004" y="3789040"/>
            <a:ext cx="335847" cy="24376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接點: 肘形 39">
            <a:extLst>
              <a:ext uri="{FF2B5EF4-FFF2-40B4-BE49-F238E27FC236}">
                <a16:creationId xmlns:a16="http://schemas.microsoft.com/office/drawing/2014/main" id="{1A070899-FBDB-4581-9A80-89375B1E2207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>
            <a:off x="5667152" y="4139403"/>
            <a:ext cx="905410" cy="122350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5AC628E-0CBA-4B86-9039-ECD9AEDEADCA}"/>
              </a:ext>
            </a:extLst>
          </p:cNvPr>
          <p:cNvSpPr txBox="1"/>
          <p:nvPr/>
        </p:nvSpPr>
        <p:spPr>
          <a:xfrm>
            <a:off x="6731610" y="4332368"/>
            <a:ext cx="2217274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Round</a:t>
            </a:r>
            <a:r>
              <a:rPr lang="en-US" altLang="zh-TW" sz="1050" baseline="-25000" dirty="0"/>
              <a:t>1</a:t>
            </a:r>
            <a:r>
              <a:rPr lang="en-US" altLang="zh-TW" sz="1050" dirty="0"/>
              <a:t>:   precision: 0.72, recall: 0.33</a:t>
            </a:r>
          </a:p>
          <a:p>
            <a:r>
              <a:rPr lang="en-US" altLang="zh-TW" sz="1050" dirty="0"/>
              <a:t>Round</a:t>
            </a:r>
            <a:r>
              <a:rPr lang="en-US" altLang="zh-TW" sz="1050" baseline="-25000" dirty="0"/>
              <a:t>2</a:t>
            </a:r>
            <a:r>
              <a:rPr lang="en-US" altLang="zh-TW" sz="1050" dirty="0"/>
              <a:t>:   precision: 0.68, recall: 0.35</a:t>
            </a:r>
            <a:endParaRPr lang="zh-TW" altLang="en-US" sz="1050" dirty="0"/>
          </a:p>
          <a:p>
            <a:r>
              <a:rPr lang="en-US" altLang="zh-TW" sz="1050" b="1" dirty="0"/>
              <a:t>…</a:t>
            </a:r>
          </a:p>
          <a:p>
            <a:r>
              <a:rPr lang="en-US" altLang="zh-TW" sz="1050" dirty="0"/>
              <a:t>Round</a:t>
            </a:r>
            <a:r>
              <a:rPr lang="en-US" altLang="zh-TW" sz="1050" i="1" baseline="-25000" dirty="0"/>
              <a:t>N-1</a:t>
            </a:r>
            <a:r>
              <a:rPr lang="en-US" altLang="zh-TW" sz="1050" dirty="0"/>
              <a:t>: precision: 0.81, recall: 0.37</a:t>
            </a:r>
            <a:endParaRPr lang="zh-TW" altLang="en-US" sz="1050" dirty="0"/>
          </a:p>
          <a:p>
            <a:r>
              <a:rPr lang="en-US" altLang="zh-TW" sz="1050" dirty="0" err="1"/>
              <a:t>Round</a:t>
            </a:r>
            <a:r>
              <a:rPr lang="en-US" altLang="zh-TW" sz="1050" i="1" baseline="-25000" dirty="0" err="1"/>
              <a:t>N</a:t>
            </a:r>
            <a:r>
              <a:rPr lang="en-US" altLang="zh-TW" sz="1050" dirty="0"/>
              <a:t>:   precision: 0.81, recall: 0.37</a:t>
            </a:r>
            <a:endParaRPr lang="zh-TW" altLang="en-US" sz="1050" dirty="0"/>
          </a:p>
        </p:txBody>
      </p:sp>
      <p:sp>
        <p:nvSpPr>
          <p:cNvPr id="43" name="語音泡泡: 橢圓形 42">
            <a:extLst>
              <a:ext uri="{FF2B5EF4-FFF2-40B4-BE49-F238E27FC236}">
                <a16:creationId xmlns:a16="http://schemas.microsoft.com/office/drawing/2014/main" id="{2C9A55CA-EE25-4A63-8082-6BCD66FA26EA}"/>
              </a:ext>
            </a:extLst>
          </p:cNvPr>
          <p:cNvSpPr/>
          <p:nvPr/>
        </p:nvSpPr>
        <p:spPr>
          <a:xfrm>
            <a:off x="7822704" y="5274336"/>
            <a:ext cx="864096" cy="385379"/>
          </a:xfrm>
          <a:prstGeom prst="wedgeEllipseCallout">
            <a:avLst>
              <a:gd name="adj1" fmla="val -66064"/>
              <a:gd name="adj2" fmla="val 671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</a:rPr>
              <a:t>上線瞜</a:t>
            </a:r>
          </a:p>
        </p:txBody>
      </p:sp>
      <p:sp>
        <p:nvSpPr>
          <p:cNvPr id="45" name="語音泡泡: 圓角矩形 44">
            <a:extLst>
              <a:ext uri="{FF2B5EF4-FFF2-40B4-BE49-F238E27FC236}">
                <a16:creationId xmlns:a16="http://schemas.microsoft.com/office/drawing/2014/main" id="{7CFDA4CC-E087-4A47-A032-0C455FDA9681}"/>
              </a:ext>
            </a:extLst>
          </p:cNvPr>
          <p:cNvSpPr/>
          <p:nvPr/>
        </p:nvSpPr>
        <p:spPr>
          <a:xfrm>
            <a:off x="3338813" y="6211317"/>
            <a:ext cx="2321143" cy="492467"/>
          </a:xfrm>
          <a:prstGeom prst="wedgeRoundRectCallout">
            <a:avLst>
              <a:gd name="adj1" fmla="val -11797"/>
              <a:gd name="adj2" fmla="val -101885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資工系也有這些課</a:t>
            </a:r>
          </a:p>
        </p:txBody>
      </p:sp>
    </p:spTree>
    <p:extLst>
      <p:ext uri="{BB962C8B-B14F-4D97-AF65-F5344CB8AC3E}">
        <p14:creationId xmlns:p14="http://schemas.microsoft.com/office/powerpoint/2010/main" val="163322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1" grpId="0" animBg="1"/>
      <p:bldP spid="24" grpId="0"/>
      <p:bldP spid="23" grpId="0" animBg="1"/>
      <p:bldP spid="29" grpId="0"/>
      <p:bldP spid="32" grpId="0" animBg="1"/>
      <p:bldP spid="22" grpId="0" animBg="1"/>
      <p:bldP spid="26" grpId="0" animBg="1"/>
      <p:bldP spid="27" grpId="0" animBg="1"/>
      <p:bldP spid="34" grpId="0" animBg="1"/>
      <p:bldP spid="33" grpId="0"/>
      <p:bldP spid="36" grpId="0" animBg="1"/>
      <p:bldP spid="42" grpId="0"/>
      <p:bldP spid="4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41F4C3-E7DC-4E5E-8D43-7562F2F5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工程師可能很關心能否從</a:t>
            </a:r>
            <a:r>
              <a:rPr lang="en-US" altLang="zh-TW" sz="4000" dirty="0"/>
              <a:t>72%~81%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2348D7-C958-4CD9-A4FF-13948DD8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96544"/>
          </a:xfrm>
        </p:spPr>
        <p:txBody>
          <a:bodyPr>
            <a:normAutofit/>
          </a:bodyPr>
          <a:lstStyle/>
          <a:p>
            <a:r>
              <a:rPr lang="zh-TW" altLang="en-US" sz="2600" dirty="0"/>
              <a:t>你會發現老闆不太開心，因為系統會專注 部分商品</a:t>
            </a:r>
            <a:endParaRPr lang="en-US" altLang="zh-TW" sz="26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r>
              <a:rPr lang="zh-TW" altLang="en-US" sz="2400" dirty="0"/>
              <a:t>大多數庫存銷不出去啊</a:t>
            </a:r>
            <a:endParaRPr lang="en-US" altLang="zh-TW" sz="2400" dirty="0"/>
          </a:p>
          <a:p>
            <a:pPr lvl="1"/>
            <a:r>
              <a:rPr lang="zh-TW" altLang="en-US" sz="2400" dirty="0"/>
              <a:t>客戶的胃口變小，也可能錯失利基市場</a:t>
            </a:r>
            <a:r>
              <a:rPr lang="en-US" altLang="zh-TW" sz="1800" dirty="0"/>
              <a:t>(Niche Market)</a:t>
            </a:r>
            <a:endParaRPr lang="en-US" altLang="zh-TW" sz="2400" dirty="0"/>
          </a:p>
          <a:p>
            <a:pPr lvl="2"/>
            <a:endParaRPr lang="en-US" altLang="zh-TW" sz="2000" dirty="0"/>
          </a:p>
          <a:p>
            <a:pPr lvl="1"/>
            <a:r>
              <a:rPr lang="zh-TW" altLang="en-US" sz="2400" dirty="0"/>
              <a:t>為了要懂這些眉角，資管要修</a:t>
            </a:r>
            <a:r>
              <a:rPr lang="en-US" altLang="zh-TW" sz="2400" dirty="0"/>
              <a:t>: </a:t>
            </a:r>
            <a:r>
              <a:rPr lang="zh-TW" altLang="en-US" sz="2400" dirty="0">
                <a:solidFill>
                  <a:srgbClr val="00B050"/>
                </a:solidFill>
              </a:rPr>
              <a:t>作業管理</a:t>
            </a:r>
            <a:r>
              <a:rPr lang="en-US" altLang="zh-TW" sz="2400" dirty="0"/>
              <a:t>\</a:t>
            </a:r>
            <a:r>
              <a:rPr lang="zh-TW" altLang="en-US" sz="2400" dirty="0">
                <a:solidFill>
                  <a:srgbClr val="00B050"/>
                </a:solidFill>
              </a:rPr>
              <a:t>電子商務</a:t>
            </a:r>
            <a:r>
              <a:rPr lang="en-US" altLang="zh-TW" sz="2400" dirty="0"/>
              <a:t>\...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ECD192-3EB3-4EE4-A5E0-FF3C4AD1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90B452E-73CC-4706-957C-BE2499FA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2395014"/>
            <a:ext cx="4824536" cy="1676632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73CB35D-DB23-4A65-827E-908D4B8C677F}"/>
              </a:ext>
            </a:extLst>
          </p:cNvPr>
          <p:cNvSpPr/>
          <p:nvPr/>
        </p:nvSpPr>
        <p:spPr>
          <a:xfrm>
            <a:off x="971601" y="2395014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880DFB4-1B45-4BC8-9863-2FA71940932A}"/>
              </a:ext>
            </a:extLst>
          </p:cNvPr>
          <p:cNvSpPr txBox="1"/>
          <p:nvPr/>
        </p:nvSpPr>
        <p:spPr>
          <a:xfrm rot="994586">
            <a:off x="5794441" y="2836157"/>
            <a:ext cx="2954655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若只專注於工程，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對企業營運的輔助幫助有限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難以創造價值</a:t>
            </a:r>
          </a:p>
        </p:txBody>
      </p:sp>
    </p:spTree>
    <p:extLst>
      <p:ext uri="{BB962C8B-B14F-4D97-AF65-F5344CB8AC3E}">
        <p14:creationId xmlns:p14="http://schemas.microsoft.com/office/powerpoint/2010/main" val="406690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56CB4C-7D39-4DF6-8DCE-83F9137B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推薦系統</a:t>
            </a:r>
            <a:r>
              <a:rPr lang="zh-TW" altLang="en-US" b="1" dirty="0"/>
              <a:t>輔以營運知識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D7C327-21A5-4651-9172-5BE8ACCB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流程圖: 磁碟 4">
            <a:extLst>
              <a:ext uri="{FF2B5EF4-FFF2-40B4-BE49-F238E27FC236}">
                <a16:creationId xmlns:a16="http://schemas.microsoft.com/office/drawing/2014/main" id="{52A2FE5C-B03E-499E-A440-31203447D4D7}"/>
              </a:ext>
            </a:extLst>
          </p:cNvPr>
          <p:cNvSpPr/>
          <p:nvPr/>
        </p:nvSpPr>
        <p:spPr>
          <a:xfrm>
            <a:off x="791580" y="4581128"/>
            <a:ext cx="1584176" cy="163018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歷史交易紀錄</a:t>
            </a:r>
          </a:p>
        </p:txBody>
      </p:sp>
      <p:sp>
        <p:nvSpPr>
          <p:cNvPr id="6" name="流程圖: 替代程序 5">
            <a:extLst>
              <a:ext uri="{FF2B5EF4-FFF2-40B4-BE49-F238E27FC236}">
                <a16:creationId xmlns:a16="http://schemas.microsoft.com/office/drawing/2014/main" id="{FA55116C-49A3-4534-8E9C-2E4D6FE43B47}"/>
              </a:ext>
            </a:extLst>
          </p:cNvPr>
          <p:cNvSpPr/>
          <p:nvPr/>
        </p:nvSpPr>
        <p:spPr>
          <a:xfrm>
            <a:off x="3491880" y="2765344"/>
            <a:ext cx="1598164" cy="864096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推薦系統</a:t>
            </a:r>
            <a:endParaRPr lang="en-US" altLang="zh-TW" sz="1600" dirty="0"/>
          </a:p>
          <a:p>
            <a:pPr algn="ctr"/>
            <a:r>
              <a:rPr lang="en-US" altLang="zh-TW" sz="1200" dirty="0"/>
              <a:t>Recommendation System</a:t>
            </a:r>
            <a:endParaRPr lang="zh-TW" altLang="en-US" sz="1200" dirty="0"/>
          </a:p>
        </p:txBody>
      </p:sp>
      <p:pic>
        <p:nvPicPr>
          <p:cNvPr id="1026" name="Picture 2" descr="Customer target, marketing, seo, target user, user target icon">
            <a:extLst>
              <a:ext uri="{FF2B5EF4-FFF2-40B4-BE49-F238E27FC236}">
                <a16:creationId xmlns:a16="http://schemas.microsoft.com/office/drawing/2014/main" id="{CBC622D5-C0A0-4A41-BB55-13BC05DA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769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DC1AD99-3423-4571-AFC7-C23651CA8201}"/>
              </a:ext>
            </a:extLst>
          </p:cNvPr>
          <p:cNvSpPr txBox="1"/>
          <p:nvPr/>
        </p:nvSpPr>
        <p:spPr>
          <a:xfrm>
            <a:off x="469186" y="3159644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testing user: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部分過往行為</a:t>
            </a:r>
          </a:p>
        </p:txBody>
      </p:sp>
      <p:cxnSp>
        <p:nvCxnSpPr>
          <p:cNvPr id="9" name="接點: 肘形 8">
            <a:extLst>
              <a:ext uri="{FF2B5EF4-FFF2-40B4-BE49-F238E27FC236}">
                <a16:creationId xmlns:a16="http://schemas.microsoft.com/office/drawing/2014/main" id="{D9DFB522-E63A-4945-86C9-B83084AE9C8D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123728" y="2677752"/>
            <a:ext cx="1368152" cy="319200"/>
          </a:xfrm>
          <a:prstGeom prst="bentConnector3">
            <a:avLst>
              <a:gd name="adj1" fmla="val 5889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接點: 肘形 12">
            <a:extLst>
              <a:ext uri="{FF2B5EF4-FFF2-40B4-BE49-F238E27FC236}">
                <a16:creationId xmlns:a16="http://schemas.microsoft.com/office/drawing/2014/main" id="{7E0F2B2D-0114-4565-916D-8487796C38CE}"/>
              </a:ext>
            </a:extLst>
          </p:cNvPr>
          <p:cNvCxnSpPr>
            <a:cxnSpLocks/>
            <a:stCxn id="5" idx="4"/>
            <a:endCxn id="6" idx="1"/>
          </p:cNvCxnSpPr>
          <p:nvPr/>
        </p:nvCxnSpPr>
        <p:spPr>
          <a:xfrm flipV="1">
            <a:off x="2375756" y="3197392"/>
            <a:ext cx="1116124" cy="219883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C1A0F50A-74C9-4E90-961D-3E03EC1A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281" y="5173112"/>
            <a:ext cx="1386449" cy="1483853"/>
          </a:xfrm>
          <a:prstGeom prst="rect">
            <a:avLst/>
          </a:prstGeom>
        </p:spPr>
      </p:pic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83EB4B78-96DA-4779-8374-39C94FC86A0F}"/>
              </a:ext>
            </a:extLst>
          </p:cNvPr>
          <p:cNvSpPr/>
          <p:nvPr/>
        </p:nvSpPr>
        <p:spPr>
          <a:xfrm>
            <a:off x="5292080" y="3068960"/>
            <a:ext cx="648072" cy="39846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B25DD3E-41D5-44E6-BEA7-66972ABC5574}"/>
              </a:ext>
            </a:extLst>
          </p:cNvPr>
          <p:cNvSpPr txBox="1"/>
          <p:nvPr/>
        </p:nvSpPr>
        <p:spPr>
          <a:xfrm>
            <a:off x="6010900" y="399067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測試用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推薦清單</a:t>
            </a:r>
          </a:p>
        </p:txBody>
      </p:sp>
      <p:sp>
        <p:nvSpPr>
          <p:cNvPr id="23" name="流程圖: 多重文件 22">
            <a:extLst>
              <a:ext uri="{FF2B5EF4-FFF2-40B4-BE49-F238E27FC236}">
                <a16:creationId xmlns:a16="http://schemas.microsoft.com/office/drawing/2014/main" id="{71D10937-8CCE-437B-BFE8-2A77035D1AE2}"/>
              </a:ext>
            </a:extLst>
          </p:cNvPr>
          <p:cNvSpPr/>
          <p:nvPr/>
        </p:nvSpPr>
        <p:spPr>
          <a:xfrm>
            <a:off x="6084168" y="2665460"/>
            <a:ext cx="1296144" cy="1296144"/>
          </a:xfrm>
          <a:prstGeom prst="flowChartMultidocumen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D3DA4BF-7BDC-400E-91F1-57210FD9C183}"/>
              </a:ext>
            </a:extLst>
          </p:cNvPr>
          <p:cNvSpPr txBox="1"/>
          <p:nvPr/>
        </p:nvSpPr>
        <p:spPr>
          <a:xfrm>
            <a:off x="3041680" y="1928824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testing user: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已知的購買物品</a:t>
            </a:r>
          </a:p>
        </p:txBody>
      </p: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0D515908-073C-4FF3-B378-528A76769634}"/>
              </a:ext>
            </a:extLst>
          </p:cNvPr>
          <p:cNvCxnSpPr>
            <a:cxnSpLocks/>
            <a:stCxn id="1026" idx="0"/>
            <a:endCxn id="23" idx="0"/>
          </p:cNvCxnSpPr>
          <p:nvPr/>
        </p:nvCxnSpPr>
        <p:spPr>
          <a:xfrm rot="16200000" flipH="1">
            <a:off x="3938655" y="-217295"/>
            <a:ext cx="527768" cy="5237742"/>
          </a:xfrm>
          <a:prstGeom prst="bentConnector3">
            <a:avLst>
              <a:gd name="adj1" fmla="val -433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書卷: 垂直 31">
            <a:extLst>
              <a:ext uri="{FF2B5EF4-FFF2-40B4-BE49-F238E27FC236}">
                <a16:creationId xmlns:a16="http://schemas.microsoft.com/office/drawing/2014/main" id="{E3D45C30-AB54-40EE-B057-4759F679BDCA}"/>
              </a:ext>
            </a:extLst>
          </p:cNvPr>
          <p:cNvSpPr/>
          <p:nvPr/>
        </p:nvSpPr>
        <p:spPr>
          <a:xfrm>
            <a:off x="2968656" y="4144561"/>
            <a:ext cx="2754455" cy="24527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流程圖: 程序 21">
            <a:extLst>
              <a:ext uri="{FF2B5EF4-FFF2-40B4-BE49-F238E27FC236}">
                <a16:creationId xmlns:a16="http://schemas.microsoft.com/office/drawing/2014/main" id="{9A790CB5-59BB-4066-889C-721C9E23E0A2}"/>
              </a:ext>
            </a:extLst>
          </p:cNvPr>
          <p:cNvSpPr/>
          <p:nvPr/>
        </p:nvSpPr>
        <p:spPr>
          <a:xfrm>
            <a:off x="3338813" y="4524011"/>
            <a:ext cx="936104" cy="36004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程式語言</a:t>
            </a:r>
          </a:p>
        </p:txBody>
      </p:sp>
      <p:sp>
        <p:nvSpPr>
          <p:cNvPr id="26" name="流程圖: 程序 25">
            <a:extLst>
              <a:ext uri="{FF2B5EF4-FFF2-40B4-BE49-F238E27FC236}">
                <a16:creationId xmlns:a16="http://schemas.microsoft.com/office/drawing/2014/main" id="{C2F45ADF-0EBE-4734-900A-4FB241072D04}"/>
              </a:ext>
            </a:extLst>
          </p:cNvPr>
          <p:cNvSpPr/>
          <p:nvPr/>
        </p:nvSpPr>
        <p:spPr>
          <a:xfrm>
            <a:off x="3342993" y="5023839"/>
            <a:ext cx="936104" cy="36004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演算法</a:t>
            </a:r>
          </a:p>
        </p:txBody>
      </p:sp>
      <p:sp>
        <p:nvSpPr>
          <p:cNvPr id="27" name="流程圖: 程序 26">
            <a:extLst>
              <a:ext uri="{FF2B5EF4-FFF2-40B4-BE49-F238E27FC236}">
                <a16:creationId xmlns:a16="http://schemas.microsoft.com/office/drawing/2014/main" id="{1E8EE1A3-5B2D-466E-AF87-2DE5C342B2C0}"/>
              </a:ext>
            </a:extLst>
          </p:cNvPr>
          <p:cNvSpPr/>
          <p:nvPr/>
        </p:nvSpPr>
        <p:spPr>
          <a:xfrm>
            <a:off x="4418933" y="4521680"/>
            <a:ext cx="936104" cy="36004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統計</a:t>
            </a:r>
          </a:p>
        </p:txBody>
      </p:sp>
      <p:sp>
        <p:nvSpPr>
          <p:cNvPr id="34" name="流程圖: 程序 33">
            <a:extLst>
              <a:ext uri="{FF2B5EF4-FFF2-40B4-BE49-F238E27FC236}">
                <a16:creationId xmlns:a16="http://schemas.microsoft.com/office/drawing/2014/main" id="{C6C36C31-B20B-44D6-AFD9-08547AF8250B}"/>
              </a:ext>
            </a:extLst>
          </p:cNvPr>
          <p:cNvSpPr/>
          <p:nvPr/>
        </p:nvSpPr>
        <p:spPr>
          <a:xfrm>
            <a:off x="4418933" y="5023839"/>
            <a:ext cx="936104" cy="36004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資料探勘</a:t>
            </a:r>
          </a:p>
        </p:txBody>
      </p:sp>
      <p:sp>
        <p:nvSpPr>
          <p:cNvPr id="36" name="箭號: 向上 35">
            <a:extLst>
              <a:ext uri="{FF2B5EF4-FFF2-40B4-BE49-F238E27FC236}">
                <a16:creationId xmlns:a16="http://schemas.microsoft.com/office/drawing/2014/main" id="{64EBA83D-D6DD-414F-B8C1-1F8999041685}"/>
              </a:ext>
            </a:extLst>
          </p:cNvPr>
          <p:cNvSpPr/>
          <p:nvPr/>
        </p:nvSpPr>
        <p:spPr>
          <a:xfrm>
            <a:off x="4148004" y="3789040"/>
            <a:ext cx="335847" cy="24376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接點: 肘形 39">
            <a:extLst>
              <a:ext uri="{FF2B5EF4-FFF2-40B4-BE49-F238E27FC236}">
                <a16:creationId xmlns:a16="http://schemas.microsoft.com/office/drawing/2014/main" id="{1A070899-FBDB-4581-9A80-89375B1E2207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>
            <a:off x="5667152" y="4139403"/>
            <a:ext cx="905410" cy="122350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5AC628E-0CBA-4B86-9039-ECD9AEDEADCA}"/>
              </a:ext>
            </a:extLst>
          </p:cNvPr>
          <p:cNvSpPr txBox="1"/>
          <p:nvPr/>
        </p:nvSpPr>
        <p:spPr>
          <a:xfrm>
            <a:off x="6731610" y="4332368"/>
            <a:ext cx="23230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Round</a:t>
            </a:r>
            <a:r>
              <a:rPr lang="en-US" altLang="zh-TW" sz="1050" baseline="-25000" dirty="0"/>
              <a:t>1</a:t>
            </a:r>
            <a:r>
              <a:rPr lang="en-US" altLang="zh-TW" sz="1050" dirty="0"/>
              <a:t>:   precision: 0.72, recall: 0.33</a:t>
            </a:r>
          </a:p>
          <a:p>
            <a:r>
              <a:rPr lang="en-US" altLang="zh-TW" sz="1050" dirty="0"/>
              <a:t>Round</a:t>
            </a:r>
            <a:r>
              <a:rPr lang="en-US" altLang="zh-TW" sz="1050" baseline="-25000" dirty="0"/>
              <a:t>2</a:t>
            </a:r>
            <a:r>
              <a:rPr lang="en-US" altLang="zh-TW" sz="1050" dirty="0"/>
              <a:t>:   precision: 0.68, recall: 0.35</a:t>
            </a:r>
            <a:endParaRPr lang="zh-TW" altLang="en-US" sz="1050" dirty="0"/>
          </a:p>
          <a:p>
            <a:r>
              <a:rPr lang="en-US" altLang="zh-TW" sz="1050" b="1" dirty="0"/>
              <a:t>…</a:t>
            </a:r>
          </a:p>
          <a:p>
            <a:r>
              <a:rPr lang="en-US" altLang="zh-TW" sz="1050" b="1" dirty="0" err="1">
                <a:solidFill>
                  <a:srgbClr val="FF0000"/>
                </a:solidFill>
              </a:rPr>
              <a:t>Round</a:t>
            </a:r>
            <a:r>
              <a:rPr lang="en-US" altLang="zh-TW" sz="1050" b="1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zh-TW" sz="1050" b="1" dirty="0">
                <a:solidFill>
                  <a:srgbClr val="FF0000"/>
                </a:solidFill>
              </a:rPr>
              <a:t>:   precision: 0.78, recall: 0.37</a:t>
            </a:r>
            <a:endParaRPr lang="zh-TW" altLang="en-US" sz="1050" b="1" dirty="0">
              <a:solidFill>
                <a:srgbClr val="FF0000"/>
              </a:solidFill>
            </a:endParaRPr>
          </a:p>
        </p:txBody>
      </p:sp>
      <p:sp>
        <p:nvSpPr>
          <p:cNvPr id="43" name="語音泡泡: 橢圓形 42">
            <a:extLst>
              <a:ext uri="{FF2B5EF4-FFF2-40B4-BE49-F238E27FC236}">
                <a16:creationId xmlns:a16="http://schemas.microsoft.com/office/drawing/2014/main" id="{2C9A55CA-EE25-4A63-8082-6BCD66FA26EA}"/>
              </a:ext>
            </a:extLst>
          </p:cNvPr>
          <p:cNvSpPr/>
          <p:nvPr/>
        </p:nvSpPr>
        <p:spPr>
          <a:xfrm>
            <a:off x="7822704" y="5274336"/>
            <a:ext cx="864096" cy="385379"/>
          </a:xfrm>
          <a:prstGeom prst="wedgeEllipseCallout">
            <a:avLst>
              <a:gd name="adj1" fmla="val -66064"/>
              <a:gd name="adj2" fmla="val 671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</a:rPr>
              <a:t>上線瞜</a:t>
            </a:r>
          </a:p>
        </p:txBody>
      </p:sp>
      <p:sp>
        <p:nvSpPr>
          <p:cNvPr id="30" name="流程圖: 程序 29">
            <a:extLst>
              <a:ext uri="{FF2B5EF4-FFF2-40B4-BE49-F238E27FC236}">
                <a16:creationId xmlns:a16="http://schemas.microsoft.com/office/drawing/2014/main" id="{1FBAC2F6-7AB6-4A58-9DB7-C690A8871747}"/>
              </a:ext>
            </a:extLst>
          </p:cNvPr>
          <p:cNvSpPr/>
          <p:nvPr/>
        </p:nvSpPr>
        <p:spPr>
          <a:xfrm>
            <a:off x="3344732" y="5523667"/>
            <a:ext cx="936104" cy="360040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電子商務</a:t>
            </a:r>
          </a:p>
        </p:txBody>
      </p:sp>
      <p:sp>
        <p:nvSpPr>
          <p:cNvPr id="31" name="流程圖: 程序 30">
            <a:extLst>
              <a:ext uri="{FF2B5EF4-FFF2-40B4-BE49-F238E27FC236}">
                <a16:creationId xmlns:a16="http://schemas.microsoft.com/office/drawing/2014/main" id="{8E6763EA-4116-4725-931C-08A5DAC0F22E}"/>
              </a:ext>
            </a:extLst>
          </p:cNvPr>
          <p:cNvSpPr/>
          <p:nvPr/>
        </p:nvSpPr>
        <p:spPr>
          <a:xfrm>
            <a:off x="4405684" y="5523667"/>
            <a:ext cx="936104" cy="360040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作業管理</a:t>
            </a:r>
          </a:p>
        </p:txBody>
      </p:sp>
      <p:sp>
        <p:nvSpPr>
          <p:cNvPr id="37" name="流程圖: 程序 36">
            <a:extLst>
              <a:ext uri="{FF2B5EF4-FFF2-40B4-BE49-F238E27FC236}">
                <a16:creationId xmlns:a16="http://schemas.microsoft.com/office/drawing/2014/main" id="{5EF28758-6E27-4D08-BCF1-2A93CAE03FF3}"/>
              </a:ext>
            </a:extLst>
          </p:cNvPr>
          <p:cNvSpPr/>
          <p:nvPr/>
        </p:nvSpPr>
        <p:spPr>
          <a:xfrm>
            <a:off x="3338813" y="6008511"/>
            <a:ext cx="936104" cy="360040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/>
              <a:t>電子化企業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7E185E7-688E-485A-8EF2-8B991118D0AB}"/>
              </a:ext>
            </a:extLst>
          </p:cNvPr>
          <p:cNvSpPr txBox="1"/>
          <p:nvPr/>
        </p:nvSpPr>
        <p:spPr>
          <a:xfrm>
            <a:off x="4622036" y="59911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…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95304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30" grpId="0" animBg="1"/>
      <p:bldP spid="31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62C79-87DA-4EBD-8AF7-3A6FB771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老闆開心  你的工作也保住了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7F4E66-FC3C-4BA7-8183-0C0AA2DF2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不一定在乎是否可以讓準確度從</a:t>
            </a:r>
            <a:r>
              <a:rPr lang="en-US" altLang="zh-TW" sz="2800" dirty="0"/>
              <a:t>80%~81%~82%</a:t>
            </a:r>
          </a:p>
          <a:p>
            <a:pPr lvl="1"/>
            <a:r>
              <a:rPr lang="zh-TW" altLang="en-US" sz="2400" dirty="0"/>
              <a:t>但會考量到是否合乎營運準則或益處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8788DE-C601-4A04-BFCC-35D357C8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B034FE5-F2EA-4796-A170-C0DCEC9F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51" y="2713424"/>
            <a:ext cx="4368767" cy="30243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6C6A262-9808-48AE-8995-9211DC38B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780928"/>
            <a:ext cx="2871156" cy="3580631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2DDD7875-F268-4A92-AF56-33738584898B}"/>
              </a:ext>
            </a:extLst>
          </p:cNvPr>
          <p:cNvSpPr/>
          <p:nvPr/>
        </p:nvSpPr>
        <p:spPr>
          <a:xfrm>
            <a:off x="810002" y="4258047"/>
            <a:ext cx="4464496" cy="15841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BC6AF25-6274-4CC7-B869-1FE431BF97B5}"/>
              </a:ext>
            </a:extLst>
          </p:cNvPr>
          <p:cNvSpPr txBox="1"/>
          <p:nvPr/>
        </p:nvSpPr>
        <p:spPr>
          <a:xfrm>
            <a:off x="930712" y="6045380"/>
            <a:ext cx="403187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不信對不對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??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來看看真實案例吧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265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F4AB69-2D70-4EB1-8C86-186D00AC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Retail</a:t>
            </a:r>
            <a:r>
              <a:rPr lang="zh-TW" altLang="en-US" sz="4800" dirty="0"/>
              <a:t>案例</a:t>
            </a:r>
            <a:br>
              <a:rPr lang="en-US" altLang="zh-TW" dirty="0"/>
            </a:br>
            <a:r>
              <a:rPr lang="zh-TW" altLang="en-US" sz="2400" b="0" dirty="0"/>
              <a:t>我們之於純工程的優勢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41DD48-2ED3-4C70-87E3-DA084DE2D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46EDA6-C646-4FF0-9A4C-B2174080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B3D3-AE64-4F8D-9C31-4861A9C529E9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81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推薦系統比你還了解你的家人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988840"/>
            <a:ext cx="444740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400" dirty="0"/>
              <a:t>          </a:t>
            </a:r>
            <a:r>
              <a:rPr lang="zh-TW" altLang="en-US" sz="2400" dirty="0"/>
              <a:t>是美國前</a:t>
            </a:r>
            <a:r>
              <a:rPr lang="en-US" altLang="zh-TW" sz="2400" dirty="0"/>
              <a:t>10</a:t>
            </a:r>
            <a:r>
              <a:rPr lang="zh-TW" altLang="en-US" sz="2400" dirty="0"/>
              <a:t>大零售賣場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系統資料庫存每名顧客</a:t>
            </a:r>
            <a:r>
              <a:rPr lang="zh-TW" altLang="en-US" sz="2400" u="sng" dirty="0"/>
              <a:t>歷年購買紀錄</a:t>
            </a:r>
            <a:endParaRPr lang="en-US" altLang="zh-TW" sz="2400" u="sng" dirty="0"/>
          </a:p>
          <a:p>
            <a:endParaRPr lang="en-US" altLang="zh-TW" sz="2400" dirty="0"/>
          </a:p>
          <a:p>
            <a:r>
              <a:rPr lang="en-US" altLang="zh-TW" sz="2400" dirty="0"/>
              <a:t>Target</a:t>
            </a:r>
            <a:r>
              <a:rPr lang="zh-TW" altLang="en-US" sz="2400" dirty="0"/>
              <a:t>鎖定一族群來進行</a:t>
            </a:r>
            <a:r>
              <a:rPr lang="zh-TW" altLang="en-US" sz="2400" b="1" dirty="0">
                <a:solidFill>
                  <a:srgbClr val="0070C0"/>
                </a:solidFill>
              </a:rPr>
              <a:t>精準行銷</a:t>
            </a:r>
            <a:r>
              <a:rPr lang="en-US" altLang="zh-TW" sz="2400" b="1" dirty="0">
                <a:solidFill>
                  <a:srgbClr val="0070C0"/>
                </a:solidFill>
              </a:rPr>
              <a:t> </a:t>
            </a:r>
            <a:r>
              <a:rPr lang="en-US" altLang="zh-TW" sz="2400" dirty="0"/>
              <a:t>- </a:t>
            </a:r>
            <a:r>
              <a:rPr lang="zh-TW" altLang="en-US" sz="2400" b="1" dirty="0">
                <a:solidFill>
                  <a:srgbClr val="FF0000"/>
                </a:solidFill>
              </a:rPr>
              <a:t>孕婦</a:t>
            </a:r>
            <a:r>
              <a:rPr lang="en-US" altLang="zh-TW" sz="2400" dirty="0"/>
              <a:t>!!</a:t>
            </a:r>
          </a:p>
          <a:p>
            <a:pPr lvl="1"/>
            <a:r>
              <a:rPr lang="zh-TW" altLang="en-US" sz="2000" dirty="0"/>
              <a:t>我的小</a:t>
            </a:r>
            <a:r>
              <a:rPr lang="en-US" altLang="zh-TW" sz="2000" dirty="0"/>
              <a:t>baby</a:t>
            </a:r>
            <a:r>
              <a:rPr lang="zh-TW" altLang="en-US" sz="2000" dirty="0"/>
              <a:t>一定超可愛，</a:t>
            </a:r>
            <a:r>
              <a:rPr lang="zh-TW" alt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我要好好寵愛她</a:t>
            </a:r>
            <a:r>
              <a:rPr lang="en-US" altLang="zh-TW" sz="2000" dirty="0"/>
              <a:t>!!</a:t>
            </a:r>
          </a:p>
          <a:p>
            <a:endParaRPr lang="en-US" altLang="zh-TW" sz="2400" dirty="0"/>
          </a:p>
          <a:p>
            <a:r>
              <a:rPr lang="en-US" altLang="zh-TW" sz="2400" dirty="0"/>
              <a:t>Target</a:t>
            </a:r>
            <a:r>
              <a:rPr lang="zh-TW" altLang="en-US" sz="2400" dirty="0"/>
              <a:t>對那些曾註冊育兒清單</a:t>
            </a:r>
            <a:r>
              <a:rPr lang="zh-TW" altLang="en-US" sz="1600" dirty="0"/>
              <a:t>（</a:t>
            </a:r>
            <a:r>
              <a:rPr lang="en-US" altLang="zh-TW" sz="1600" dirty="0"/>
              <a:t>baby registries</a:t>
            </a:r>
            <a:r>
              <a:rPr lang="zh-TW" altLang="en-US" sz="1600" dirty="0"/>
              <a:t>）</a:t>
            </a:r>
            <a:r>
              <a:rPr lang="zh-TW" altLang="en-US" sz="2400" dirty="0"/>
              <a:t>的女性消費者的購買紀錄進行分析</a:t>
            </a:r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CCBF-9634-4B16-8328-EB4F6FA952DF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49" y="2224063"/>
            <a:ext cx="3696752" cy="4097564"/>
          </a:xfrm>
          <a:prstGeom prst="rect">
            <a:avLst/>
          </a:prstGeom>
        </p:spPr>
      </p:pic>
      <p:pic>
        <p:nvPicPr>
          <p:cNvPr id="10" name="Picture 2" descr="English: Logo of Target, US-based retail chain">
            <a:extLst>
              <a:ext uri="{FF2B5EF4-FFF2-40B4-BE49-F238E27FC236}">
                <a16:creationId xmlns:a16="http://schemas.microsoft.com/office/drawing/2014/main" id="{DE9DA22E-2B91-430B-8FCB-819C2FFE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7" y="1905133"/>
            <a:ext cx="963672" cy="12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LB》雙城主場舉辦2014明星賽- 自由體育">
            <a:extLst>
              <a:ext uri="{FF2B5EF4-FFF2-40B4-BE49-F238E27FC236}">
                <a16:creationId xmlns:a16="http://schemas.microsoft.com/office/drawing/2014/main" id="{49A90C30-586E-4E3D-997E-C92F60F0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9174"/>
            <a:ext cx="1201480" cy="7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nesota Timberwolves Target Center - NBA 2K18 at ModdingWay">
            <a:extLst>
              <a:ext uri="{FF2B5EF4-FFF2-40B4-BE49-F238E27FC236}">
                <a16:creationId xmlns:a16="http://schemas.microsoft.com/office/drawing/2014/main" id="{CFB5170B-27F9-4F49-AF97-B4DA1C3E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80" y="2299174"/>
            <a:ext cx="1427732" cy="7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2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沒有最準 只有更準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4008664" cy="4771727"/>
          </a:xfrm>
        </p:spPr>
        <p:txBody>
          <a:bodyPr>
            <a:no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系統發現孕婦在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懷胎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個月後會大量購入無香味的乳液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懷孕頭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週的女性會批量購買鈣、鎂及鋅的補充</a:t>
            </a:r>
            <a:endParaRPr lang="en-US" altLang="zh-TW" sz="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根據地毯的顏色，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還能斷定新生兒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的性別</a:t>
            </a:r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Target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的預測準度驚人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紐約時報的記者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Charles 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Duhigg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Target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訪談，提到一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個誇張到像是編出來的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CCBF-9634-4B16-8328-EB4F6FA952DF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084" y="1772816"/>
            <a:ext cx="3382335" cy="467473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F0BE97F-02E1-4E72-A6E2-71D2BC51E11F}"/>
              </a:ext>
            </a:extLst>
          </p:cNvPr>
          <p:cNvSpPr txBox="1"/>
          <p:nvPr/>
        </p:nvSpPr>
        <p:spPr>
          <a:xfrm>
            <a:off x="738581" y="4078856"/>
            <a:ext cx="413526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精準的銷售預測，是零售業的夢想啊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855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陳建錦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000" dirty="0"/>
              <a:t>學歷：</a:t>
            </a:r>
            <a:endParaRPr lang="en-US" altLang="zh-TW" sz="2000" dirty="0"/>
          </a:p>
          <a:p>
            <a:pPr lvl="1"/>
            <a:r>
              <a:rPr lang="zh-TW" altLang="en-US" sz="1800" dirty="0"/>
              <a:t>國立臺灣大學電機工程博士（</a:t>
            </a:r>
            <a:r>
              <a:rPr lang="en-US" altLang="zh-TW" sz="1800" dirty="0"/>
              <a:t>2003-2007</a:t>
            </a:r>
            <a:r>
              <a:rPr lang="zh-TW" altLang="en-US" sz="1800" dirty="0"/>
              <a:t>）</a:t>
            </a:r>
            <a:endParaRPr lang="en-US" altLang="zh-TW" sz="1800" dirty="0"/>
          </a:p>
          <a:p>
            <a:pPr lvl="1"/>
            <a:r>
              <a:rPr lang="zh-TW" altLang="en-US" sz="1800" dirty="0"/>
              <a:t>國立中央大學資訊工程碩士（</a:t>
            </a:r>
            <a:r>
              <a:rPr lang="en-US" altLang="zh-TW" sz="1800" dirty="0"/>
              <a:t>1997-1999</a:t>
            </a:r>
            <a:r>
              <a:rPr lang="zh-TW" altLang="en-US" sz="1800" dirty="0"/>
              <a:t>）</a:t>
            </a:r>
            <a:endParaRPr lang="en-US" altLang="zh-TW" sz="1800" dirty="0"/>
          </a:p>
          <a:p>
            <a:pPr lvl="1"/>
            <a:r>
              <a:rPr lang="zh-TW" altLang="en-US" sz="1800" dirty="0"/>
              <a:t>國立中央大學資訊工程學士（</a:t>
            </a:r>
            <a:r>
              <a:rPr lang="en-US" altLang="zh-TW" sz="1800" dirty="0"/>
              <a:t>1993-1997</a:t>
            </a:r>
            <a:r>
              <a:rPr lang="zh-TW" altLang="en-US" sz="1800" dirty="0"/>
              <a:t>）</a:t>
            </a:r>
            <a:endParaRPr lang="en-US" altLang="zh-TW" sz="1800" dirty="0"/>
          </a:p>
          <a:p>
            <a:endParaRPr lang="en-US" altLang="zh-TW" sz="2000" dirty="0"/>
          </a:p>
          <a:p>
            <a:r>
              <a:rPr lang="zh-TW" altLang="en-US" sz="2000" dirty="0"/>
              <a:t>經歷：</a:t>
            </a:r>
            <a:endParaRPr lang="en-US" altLang="zh-TW" sz="2000" dirty="0"/>
          </a:p>
          <a:p>
            <a:pPr lvl="1"/>
            <a:r>
              <a:rPr lang="zh-TW" altLang="en-US" sz="1800" dirty="0"/>
              <a:t>國立臺灣大學資訊管理學系教授（</a:t>
            </a:r>
            <a:r>
              <a:rPr lang="en-US" altLang="zh-TW" sz="1800" dirty="0"/>
              <a:t>2018/8</a:t>
            </a:r>
            <a:r>
              <a:rPr lang="zh-TW" altLang="en-US" sz="1800" dirty="0"/>
              <a:t>至今）</a:t>
            </a:r>
            <a:endParaRPr lang="en-US" altLang="zh-TW" sz="1800" dirty="0"/>
          </a:p>
          <a:p>
            <a:pPr lvl="1"/>
            <a:r>
              <a:rPr lang="zh-TW" altLang="en-US" sz="1800" dirty="0"/>
              <a:t>國立臺灣大學計算機及資訊網路中心教學組組長 </a:t>
            </a:r>
            <a:r>
              <a:rPr lang="en-US" altLang="zh-TW" sz="1800" dirty="0"/>
              <a:t>(2013/8-2016/7)</a:t>
            </a:r>
          </a:p>
          <a:p>
            <a:pPr lvl="1"/>
            <a:r>
              <a:rPr lang="zh-TW" altLang="en-US" sz="1800" dirty="0"/>
              <a:t>國立臺灣大學資訊管理學系副教授（</a:t>
            </a:r>
            <a:r>
              <a:rPr lang="en-US" altLang="zh-TW" sz="1800" dirty="0"/>
              <a:t>2012/8-2018/7</a:t>
            </a:r>
            <a:r>
              <a:rPr lang="zh-TW" altLang="en-US" sz="1800" dirty="0"/>
              <a:t>）</a:t>
            </a:r>
            <a:endParaRPr lang="en-US" altLang="zh-TW" sz="1800" dirty="0"/>
          </a:p>
          <a:p>
            <a:pPr lvl="1"/>
            <a:r>
              <a:rPr lang="zh-TW" altLang="en-US" sz="1800" dirty="0"/>
              <a:t>國立臺灣大學資訊管理學系助理教授（</a:t>
            </a:r>
            <a:r>
              <a:rPr lang="en-US" altLang="zh-TW" sz="1800" dirty="0"/>
              <a:t>2007/8-2012/7</a:t>
            </a:r>
            <a:r>
              <a:rPr lang="zh-TW" altLang="en-US" sz="1800" dirty="0"/>
              <a:t>）</a:t>
            </a:r>
            <a:endParaRPr lang="en-US" altLang="zh-TW" sz="1800" dirty="0"/>
          </a:p>
          <a:p>
            <a:pPr lvl="1"/>
            <a:r>
              <a:rPr lang="zh-TW" altLang="en-US" sz="1800" dirty="0"/>
              <a:t>中央研究院 資訊科學研究所 研究助理（</a:t>
            </a:r>
            <a:r>
              <a:rPr lang="en-US" altLang="zh-TW" sz="1800" dirty="0"/>
              <a:t>2000/1-2007/7</a:t>
            </a:r>
            <a:r>
              <a:rPr lang="zh-TW" altLang="en-US" sz="1800" dirty="0"/>
              <a:t>）</a:t>
            </a:r>
            <a:endParaRPr lang="en-US" altLang="zh-TW" sz="1800" dirty="0"/>
          </a:p>
          <a:p>
            <a:pPr lvl="1"/>
            <a:endParaRPr lang="en-US" altLang="zh-TW" sz="1800" dirty="0"/>
          </a:p>
          <a:p>
            <a:r>
              <a:rPr lang="zh-TW" altLang="en-US" sz="2000" dirty="0"/>
              <a:t>研究興趣</a:t>
            </a:r>
            <a:r>
              <a:rPr lang="en-US" altLang="zh-TW" sz="2000" dirty="0"/>
              <a:t>:</a:t>
            </a:r>
          </a:p>
          <a:p>
            <a:pPr lvl="1"/>
            <a:r>
              <a:rPr lang="zh-TW" altLang="en-US" sz="1800" dirty="0"/>
              <a:t>資料與文字探勘、推薦系統</a:t>
            </a:r>
            <a:endParaRPr lang="en-US" altLang="zh-TW" sz="1800" dirty="0"/>
          </a:p>
        </p:txBody>
      </p:sp>
      <p:pic>
        <p:nvPicPr>
          <p:cNvPr id="5" name="Picture 2" descr="logo.png (795×21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54" y="2021411"/>
            <a:ext cx="2940449" cy="7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國立中央大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02" y="2708920"/>
            <a:ext cx="3048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3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過與不及 皆有失之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/>
              <a:t>一名男子憤怒的來到明尼亞波利斯郊外的一家</a:t>
            </a:r>
            <a:r>
              <a:rPr lang="en-US" altLang="zh-TW" dirty="0"/>
              <a:t>Target</a:t>
            </a:r>
            <a:r>
              <a:rPr lang="zh-TW" altLang="zh-TW" dirty="0"/>
              <a:t>門市，要求與店經理對質</a:t>
            </a:r>
          </a:p>
          <a:p>
            <a:pPr lvl="1"/>
            <a:r>
              <a:rPr lang="zh-TW" altLang="zh-TW" dirty="0"/>
              <a:t>「我女兒的信箱竟收到這種東西！」，他說：「她還在念高中，你們卻一直</a:t>
            </a:r>
            <a:r>
              <a:rPr lang="zh-TW" altLang="zh-TW" b="1" dirty="0"/>
              <a:t>寄給她嬰兒服飾及嬰兒床的折價券</a:t>
            </a:r>
            <a:r>
              <a:rPr lang="zh-TW" altLang="zh-TW" dirty="0"/>
              <a:t>，你們是鼓勵她趕快懷上身孕嗎？」。</a:t>
            </a:r>
          </a:p>
          <a:p>
            <a:endParaRPr lang="en-US" altLang="zh-TW" dirty="0"/>
          </a:p>
          <a:p>
            <a:r>
              <a:rPr lang="zh-TW" altLang="zh-TW" dirty="0"/>
              <a:t>店經理當下便對此表達歉意，並在數天後再次致電道歉</a:t>
            </a:r>
            <a:r>
              <a:rPr lang="en-US" altLang="zh-TW" dirty="0"/>
              <a:t>….</a:t>
            </a:r>
            <a:r>
              <a:rPr lang="zh-TW" altLang="en-US" dirty="0"/>
              <a:t>但</a:t>
            </a:r>
            <a:r>
              <a:rPr lang="en-US" altLang="zh-TW" dirty="0"/>
              <a:t>….</a:t>
            </a:r>
            <a:r>
              <a:rPr lang="zh-TW" altLang="en-US" dirty="0"/>
              <a:t>那名男子</a:t>
            </a:r>
            <a:r>
              <a:rPr lang="en-US" altLang="zh-TW" dirty="0"/>
              <a:t>:</a:t>
            </a:r>
          </a:p>
          <a:p>
            <a:pPr lvl="1"/>
            <a:r>
              <a:rPr lang="zh-TW" altLang="zh-TW" dirty="0"/>
              <a:t>「情況是我對我家中發生的事情有所不知，我女兒八月即將臨盆，這裡我欠你們一個道歉」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CCBF-9634-4B16-8328-EB4F6FA952D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15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好的資訊系統需搭配好的決策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Target: </a:t>
            </a:r>
            <a:r>
              <a:rPr lang="zh-TW" altLang="zh-TW" b="1" dirty="0"/>
              <a:t>即便我們全然遵守法律，依然可能造成令人不安的結果</a:t>
            </a:r>
            <a:endParaRPr lang="zh-TW" altLang="zh-TW" dirty="0"/>
          </a:p>
          <a:p>
            <a:endParaRPr lang="en-US" altLang="zh-TW" dirty="0"/>
          </a:p>
          <a:p>
            <a:r>
              <a:rPr lang="en-US" altLang="zh-TW" dirty="0"/>
              <a:t>Target</a:t>
            </a:r>
            <a:r>
              <a:rPr lang="zh-TW" altLang="zh-TW" dirty="0"/>
              <a:t>在</a:t>
            </a:r>
            <a:r>
              <a:rPr lang="zh-TW" altLang="en-US" dirty="0"/>
              <a:t>這事上</a:t>
            </a:r>
            <a:r>
              <a:rPr lang="zh-TW" altLang="zh-TW" dirty="0"/>
              <a:t>變得更加高明</a:t>
            </a:r>
            <a:endParaRPr lang="en-US" altLang="zh-TW" dirty="0"/>
          </a:p>
          <a:p>
            <a:pPr lvl="1"/>
            <a:r>
              <a:rPr lang="zh-TW" altLang="zh-TW" sz="2600" dirty="0"/>
              <a:t>將目標內容混合一些懷孕女性不會感興趣的商品</a:t>
            </a:r>
            <a:endParaRPr lang="en-US" altLang="zh-TW" sz="2600" dirty="0"/>
          </a:p>
          <a:p>
            <a:pPr lvl="1"/>
            <a:r>
              <a:rPr lang="zh-TW" altLang="zh-TW" sz="2600" dirty="0"/>
              <a:t>只要懷孕女性不感覺到自己被監視，她們便會願意使用這些折價券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CCBF-9634-4B16-8328-EB4F6FA952DF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85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效益是技術與策略的配合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Target</a:t>
            </a:r>
            <a:r>
              <a:rPr lang="zh-TW" altLang="en-US" dirty="0"/>
              <a:t>有顯著的</a:t>
            </a:r>
            <a:r>
              <a:rPr lang="zh-TW" altLang="zh-TW" dirty="0"/>
              <a:t>營收成長</a:t>
            </a:r>
            <a:endParaRPr lang="en-US" altLang="zh-TW" dirty="0"/>
          </a:p>
          <a:p>
            <a:pPr lvl="1"/>
            <a:r>
              <a:rPr lang="zh-TW" altLang="zh-TW" dirty="0"/>
              <a:t>由</a:t>
            </a:r>
            <a:r>
              <a:rPr lang="en-US" altLang="zh-TW" dirty="0"/>
              <a:t>2002</a:t>
            </a:r>
            <a:r>
              <a:rPr lang="zh-TW" altLang="zh-TW" dirty="0"/>
              <a:t>年</a:t>
            </a:r>
            <a:r>
              <a:rPr lang="en-US" altLang="zh-TW" dirty="0"/>
              <a:t>Pole</a:t>
            </a:r>
            <a:r>
              <a:rPr lang="zh-TW" altLang="zh-TW" dirty="0"/>
              <a:t>加入時的</a:t>
            </a:r>
            <a:r>
              <a:rPr lang="en-US" altLang="zh-TW" dirty="0"/>
              <a:t>440</a:t>
            </a:r>
            <a:r>
              <a:rPr lang="zh-TW" altLang="zh-TW" dirty="0"/>
              <a:t>億增加至</a:t>
            </a:r>
            <a:r>
              <a:rPr lang="en-US" altLang="zh-TW" dirty="0"/>
              <a:t>2010</a:t>
            </a:r>
            <a:r>
              <a:rPr lang="zh-TW" altLang="zh-TW" dirty="0"/>
              <a:t>年的</a:t>
            </a:r>
            <a:r>
              <a:rPr lang="en-US" altLang="zh-TW" dirty="0"/>
              <a:t>670</a:t>
            </a:r>
            <a:r>
              <a:rPr lang="zh-TW" altLang="zh-TW" dirty="0"/>
              <a:t>億</a:t>
            </a:r>
            <a:endParaRPr lang="en-US" altLang="zh-TW" dirty="0"/>
          </a:p>
          <a:p>
            <a:pPr lvl="1"/>
            <a:r>
              <a:rPr lang="en-US" altLang="zh-TW" dirty="0"/>
              <a:t>Target</a:t>
            </a:r>
            <a:r>
              <a:rPr lang="zh-TW" altLang="zh-TW" dirty="0"/>
              <a:t>總裁</a:t>
            </a:r>
            <a:r>
              <a:rPr lang="en-US" altLang="zh-TW" dirty="0"/>
              <a:t>Gregg </a:t>
            </a:r>
            <a:r>
              <a:rPr lang="en-US" altLang="zh-TW" dirty="0" err="1"/>
              <a:t>Steinhafel</a:t>
            </a:r>
            <a:r>
              <a:rPr lang="zh-TW" altLang="zh-TW" dirty="0"/>
              <a:t>對投資者的造勢說詞也能佐證：「更加專注於那些能夠吸引如母親、嬰兒等特定顧客族群的類別品項」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CCBF-9634-4B16-8328-EB4F6FA952DF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97152"/>
            <a:ext cx="3594645" cy="17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0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這個案例帶給你甚麼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回家翻一下丟掉的</a:t>
            </a:r>
            <a:r>
              <a:rPr lang="en-US" altLang="zh-TW" dirty="0"/>
              <a:t>DM?  </a:t>
            </a:r>
            <a:r>
              <a:rPr lang="zh-TW" altLang="en-US" dirty="0"/>
              <a:t>以後買東西前想一下要不要報會員</a:t>
            </a:r>
            <a:r>
              <a:rPr lang="en-US" altLang="zh-TW" dirty="0"/>
              <a:t>?</a:t>
            </a:r>
            <a:r>
              <a:rPr lang="zh-TW" altLang="en-US" dirty="0"/>
              <a:t>  只用現金</a:t>
            </a:r>
            <a:r>
              <a:rPr lang="en-US" altLang="zh-TW" dirty="0"/>
              <a:t>?</a:t>
            </a:r>
          </a:p>
          <a:p>
            <a:pPr lvl="2"/>
            <a:endParaRPr lang="en-US" altLang="zh-TW" dirty="0"/>
          </a:p>
          <a:p>
            <a:r>
              <a:rPr lang="zh-TW" altLang="en-US" dirty="0"/>
              <a:t>資管 </a:t>
            </a:r>
            <a:r>
              <a:rPr lang="en-US" altLang="zh-TW" dirty="0"/>
              <a:t>&gt;</a:t>
            </a:r>
            <a:r>
              <a:rPr lang="zh-TW" altLang="en-US" dirty="0"/>
              <a:t> 資工</a:t>
            </a:r>
            <a:r>
              <a:rPr lang="en-US" altLang="zh-TW" dirty="0"/>
              <a:t>?  or  </a:t>
            </a:r>
            <a:r>
              <a:rPr lang="zh-TW" altLang="en-US" dirty="0"/>
              <a:t>資管 </a:t>
            </a:r>
            <a:r>
              <a:rPr lang="en-US" altLang="zh-TW" dirty="0"/>
              <a:t>&gt; </a:t>
            </a:r>
            <a:r>
              <a:rPr lang="zh-TW" altLang="en-US" dirty="0"/>
              <a:t>國企</a:t>
            </a:r>
            <a:r>
              <a:rPr lang="en-US" altLang="zh-TW" dirty="0"/>
              <a:t>?</a:t>
            </a:r>
          </a:p>
          <a:p>
            <a:pPr lvl="1"/>
            <a:r>
              <a:rPr lang="zh-TW" altLang="en-US" dirty="0"/>
              <a:t>資訊工程很重要，但需要有管理搭配才能發會最大效能</a:t>
            </a:r>
            <a:endParaRPr lang="en-US" altLang="zh-TW" dirty="0"/>
          </a:p>
          <a:p>
            <a:pPr lvl="1"/>
            <a:r>
              <a:rPr lang="zh-TW" altLang="en-US" dirty="0"/>
              <a:t>行銷當然也很重要，但也需要高效的資訊技術支援才能付諸實行</a:t>
            </a:r>
            <a:endParaRPr lang="en-US" altLang="zh-TW" dirty="0"/>
          </a:p>
          <a:p>
            <a:pPr lvl="1"/>
            <a:r>
              <a:rPr lang="zh-TW" altLang="en-US" dirty="0"/>
              <a:t>資管並不是一個可有可無的系，跨技術與管理知識的</a:t>
            </a:r>
            <a:r>
              <a:rPr lang="zh-TW" altLang="en-US" b="1" dirty="0">
                <a:solidFill>
                  <a:srgbClr val="FF0000"/>
                </a:solidFill>
              </a:rPr>
              <a:t>斜槓人才是需要的</a:t>
            </a:r>
            <a:r>
              <a:rPr lang="zh-TW" altLang="en-US" dirty="0"/>
              <a:t>，這個人將有可能是你</a:t>
            </a:r>
            <a:r>
              <a:rPr lang="en-US" altLang="zh-TW" dirty="0"/>
              <a:t>!!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CCBF-9634-4B16-8328-EB4F6FA952DF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7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F4AB69-2D70-4EB1-8C86-186D00AC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err="1"/>
              <a:t>InsurTech</a:t>
            </a:r>
            <a:r>
              <a:rPr lang="zh-TW" altLang="en-US" sz="4800" dirty="0"/>
              <a:t>案例</a:t>
            </a:r>
            <a:br>
              <a:rPr lang="en-US" altLang="zh-TW" dirty="0"/>
            </a:br>
            <a:r>
              <a:rPr lang="zh-TW" altLang="en-US" sz="2400" b="0" dirty="0"/>
              <a:t>我們之於純管理的優勢</a:t>
            </a:r>
            <a:endParaRPr lang="zh-TW" altLang="en-US" b="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41DD48-2ED3-4C70-87E3-DA084DE2D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46EDA6-C646-4FF0-9A4C-B2174080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B3D3-AE64-4F8D-9C31-4861A9C529E9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053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B9EE7FD-B39B-4374-B383-65F4AB98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保險</a:t>
            </a:r>
            <a:r>
              <a:rPr lang="en-US" altLang="zh-TW" dirty="0"/>
              <a:t>…</a:t>
            </a:r>
            <a:r>
              <a:rPr lang="zh-TW" altLang="en-US" dirty="0"/>
              <a:t>似乎跟財金系比較有關吧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0CA0422-7BAD-4289-939A-0A44F960D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直覺上是如此，但我們來看看一家百年保險企業的變動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2F4A28-8E36-4510-87B3-8482D6B2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6AE68-7AA8-429E-8CD5-6848E891983D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7" name="內容版面配置區 8">
            <a:extLst>
              <a:ext uri="{FF2B5EF4-FFF2-40B4-BE49-F238E27FC236}">
                <a16:creationId xmlns:a16="http://schemas.microsoft.com/office/drawing/2014/main" id="{3291838B-9CAB-4959-A182-56CF94EB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420888"/>
            <a:ext cx="2676992" cy="4188005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C1E61D6-045E-4455-A0CB-C4AD3CF4D0BB}"/>
              </a:ext>
            </a:extLst>
          </p:cNvPr>
          <p:cNvSpPr txBox="1">
            <a:spLocks/>
          </p:cNvSpPr>
          <p:nvPr/>
        </p:nvSpPr>
        <p:spPr bwMode="auto">
          <a:xfrm>
            <a:off x="457200" y="2564904"/>
            <a:ext cx="5122912" cy="37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400" kern="0" dirty="0">
                <a:ea typeface="標楷體" panose="03000509000000000000" pitchFamily="65" charset="-120"/>
              </a:rPr>
              <a:t>自</a:t>
            </a:r>
            <a:r>
              <a:rPr lang="en-US" altLang="zh-TW" sz="2400" kern="0" dirty="0">
                <a:ea typeface="標楷體" panose="03000509000000000000" pitchFamily="65" charset="-120"/>
              </a:rPr>
              <a:t>2015</a:t>
            </a:r>
            <a:r>
              <a:rPr lang="zh-TW" altLang="en-US" sz="2400" kern="0" dirty="0">
                <a:ea typeface="標楷體" panose="03000509000000000000" pitchFamily="65" charset="-120"/>
              </a:rPr>
              <a:t>，</a:t>
            </a:r>
            <a:r>
              <a:rPr lang="en-US" altLang="zh-TW" sz="2400" kern="0" dirty="0">
                <a:ea typeface="標楷體" panose="03000509000000000000" pitchFamily="65" charset="-120"/>
              </a:rPr>
              <a:t>MetLife</a:t>
            </a:r>
            <a:r>
              <a:rPr lang="zh-TW" altLang="en-US" sz="2400" kern="0" dirty="0">
                <a:ea typeface="標楷體" panose="03000509000000000000" pitchFamily="65" charset="-120"/>
              </a:rPr>
              <a:t>戮力</a:t>
            </a:r>
            <a:r>
              <a:rPr lang="zh-TW" altLang="en-US" sz="2400" b="1" kern="0" dirty="0">
                <a:solidFill>
                  <a:srgbClr val="FF0000"/>
                </a:solidFill>
                <a:ea typeface="標楷體" panose="03000509000000000000" pitchFamily="65" charset="-120"/>
              </a:rPr>
              <a:t>大數據分析</a:t>
            </a:r>
            <a:endParaRPr lang="en-US" altLang="zh-TW" sz="2400" b="1" kern="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lvl="1"/>
            <a:r>
              <a:rPr lang="zh-TW" altLang="en-US" sz="2000" kern="0" dirty="0">
                <a:ea typeface="標楷體" panose="03000509000000000000" pitchFamily="65" charset="-120"/>
              </a:rPr>
              <a:t>其中一個重點是期望透過各式資料找出合適的</a:t>
            </a:r>
            <a:r>
              <a:rPr lang="zh-TW" altLang="en-US" sz="2000" b="1" kern="0" dirty="0">
                <a:solidFill>
                  <a:srgbClr val="00B050"/>
                </a:solidFill>
                <a:ea typeface="標楷體" panose="03000509000000000000" pitchFamily="65" charset="-120"/>
              </a:rPr>
              <a:t>客戶區隔</a:t>
            </a:r>
            <a:r>
              <a:rPr lang="zh-TW" altLang="en-US" sz="2000" kern="0" dirty="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 kern="0" dirty="0">
                <a:ea typeface="標楷體" panose="03000509000000000000" pitchFamily="65" charset="-120"/>
              </a:rPr>
              <a:t>(customer segments)</a:t>
            </a:r>
            <a:endParaRPr lang="en-US" altLang="zh-TW" sz="1600" kern="0" dirty="0">
              <a:ea typeface="標楷體" panose="03000509000000000000" pitchFamily="65" charset="-120"/>
            </a:endParaRPr>
          </a:p>
          <a:p>
            <a:pPr lvl="1"/>
            <a:endParaRPr lang="en-US" altLang="zh-TW" sz="800" kern="0" dirty="0">
              <a:ea typeface="標楷體" panose="03000509000000000000" pitchFamily="65" charset="-120"/>
            </a:endParaRPr>
          </a:p>
          <a:p>
            <a:pPr lvl="1"/>
            <a:endParaRPr lang="en-US" altLang="zh-TW" sz="800" kern="0" dirty="0">
              <a:ea typeface="標楷體" panose="03000509000000000000" pitchFamily="65" charset="-120"/>
            </a:endParaRPr>
          </a:p>
          <a:p>
            <a:r>
              <a:rPr lang="zh-TW" altLang="en-US" sz="2400" dirty="0"/>
              <a:t>壽險業的客戶區隔通常是基於</a:t>
            </a:r>
            <a:r>
              <a:rPr lang="en-US" altLang="zh-TW" sz="2400" dirty="0"/>
              <a:t>demographic</a:t>
            </a:r>
            <a:r>
              <a:rPr lang="zh-TW" altLang="en-US" sz="2400" dirty="0"/>
              <a:t>屬性</a:t>
            </a:r>
            <a:endParaRPr lang="en-US" altLang="zh-TW" sz="2400" dirty="0"/>
          </a:p>
          <a:p>
            <a:pPr lvl="1"/>
            <a:r>
              <a:rPr lang="zh-TW" altLang="en-US" sz="2000" dirty="0"/>
              <a:t>性別、年齡等</a:t>
            </a:r>
            <a:endParaRPr lang="en-US" altLang="zh-TW" sz="2000" dirty="0"/>
          </a:p>
          <a:p>
            <a:pPr lvl="1"/>
            <a:r>
              <a:rPr lang="zh-TW" altLang="en-US" sz="2000" dirty="0"/>
              <a:t>這些屬性行之有年，當然有其道理</a:t>
            </a:r>
            <a:endParaRPr lang="en-US" altLang="zh-TW" sz="2000" dirty="0"/>
          </a:p>
          <a:p>
            <a:pPr lvl="2"/>
            <a:r>
              <a:rPr lang="zh-TW" altLang="en-US" sz="1800" dirty="0"/>
              <a:t>年紀高低、男女有別</a:t>
            </a:r>
            <a:endParaRPr lang="en-US" altLang="zh-TW" sz="1800" dirty="0"/>
          </a:p>
          <a:p>
            <a:pPr lvl="2"/>
            <a:endParaRPr lang="en-US" altLang="zh-TW" sz="700" dirty="0"/>
          </a:p>
        </p:txBody>
      </p:sp>
    </p:spTree>
    <p:extLst>
      <p:ext uri="{BB962C8B-B14F-4D97-AF65-F5344CB8AC3E}">
        <p14:creationId xmlns:p14="http://schemas.microsoft.com/office/powerpoint/2010/main" val="1059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78F964A-3808-4BD9-9AF9-5E1D2131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</a:t>
            </a:r>
            <a:r>
              <a:rPr lang="zh-TW" altLang="en-US" dirty="0"/>
              <a:t>在百年企業裡動起來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C55D09-7F41-4C6B-BD2E-F8B35EB8E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但</a:t>
            </a:r>
            <a:r>
              <a:rPr lang="en-US" altLang="zh-TW" sz="2400" dirty="0"/>
              <a:t>MetLife</a:t>
            </a:r>
            <a:r>
              <a:rPr lang="zh-TW" altLang="en-US" sz="2400" dirty="0"/>
              <a:t>期望能更準確地找到適合的客戶</a:t>
            </a:r>
            <a:endParaRPr lang="en-US" altLang="zh-TW" sz="2400" dirty="0"/>
          </a:p>
          <a:p>
            <a:pPr lvl="1"/>
            <a:r>
              <a:rPr lang="zh-TW" altLang="en-US" sz="2000" dirty="0"/>
              <a:t>規劃了一個</a:t>
            </a:r>
            <a:r>
              <a:rPr lang="en-US" altLang="zh-TW" sz="2000" dirty="0"/>
              <a:t>2015~2020</a:t>
            </a:r>
            <a:r>
              <a:rPr lang="zh-TW" altLang="en-US" sz="2000" dirty="0"/>
              <a:t>年的長期計劃</a:t>
            </a:r>
            <a:endParaRPr lang="en-US" altLang="zh-TW" sz="2000" dirty="0"/>
          </a:p>
          <a:p>
            <a:pPr lvl="1"/>
            <a:r>
              <a:rPr lang="zh-TW" altLang="en-US" sz="2000" dirty="0"/>
              <a:t>執行成本估計需要投資</a:t>
            </a:r>
            <a:r>
              <a:rPr lang="en-US" altLang="zh-TW" sz="2000" dirty="0"/>
              <a:t>10</a:t>
            </a:r>
            <a:r>
              <a:rPr lang="zh-TW" altLang="en-US" sz="2000" dirty="0"/>
              <a:t>億美元</a:t>
            </a:r>
            <a:r>
              <a:rPr lang="en-US" altLang="zh-TW" sz="2000" dirty="0"/>
              <a:t>!!</a:t>
            </a:r>
          </a:p>
          <a:p>
            <a:pPr lvl="1"/>
            <a:r>
              <a:rPr lang="zh-TW" altLang="en-US" sz="2000" dirty="0"/>
              <a:t>用以提升</a:t>
            </a:r>
            <a:r>
              <a:rPr lang="zh-TW" altLang="en-US" sz="2000" b="1" u="sng" dirty="0"/>
              <a:t>資料品質</a:t>
            </a:r>
            <a:r>
              <a:rPr lang="zh-TW" altLang="en-US" sz="2000" dirty="0"/>
              <a:t>及</a:t>
            </a:r>
            <a:r>
              <a:rPr lang="zh-TW" altLang="en-US" sz="2000" b="1" u="sng" dirty="0"/>
              <a:t>強化大數據分析技術</a:t>
            </a:r>
            <a:endParaRPr lang="en-US" altLang="zh-TW" sz="2000" b="1" u="sng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r>
              <a:rPr lang="zh-TW" altLang="en-US" sz="2400" dirty="0"/>
              <a:t>為期一年的資料收集與分析</a:t>
            </a:r>
            <a:endParaRPr lang="en-US" altLang="zh-TW" sz="2400" dirty="0"/>
          </a:p>
          <a:p>
            <a:pPr lvl="1"/>
            <a:r>
              <a:rPr lang="en-US" altLang="zh-TW" sz="2000" dirty="0"/>
              <a:t>50,000</a:t>
            </a:r>
            <a:r>
              <a:rPr lang="zh-TW" altLang="en-US" sz="2000" dirty="0"/>
              <a:t>位客戶的訪問與資料收集</a:t>
            </a:r>
            <a:r>
              <a:rPr lang="en-US" altLang="zh-TW" sz="2000" dirty="0"/>
              <a:t>: </a:t>
            </a:r>
            <a:r>
              <a:rPr lang="zh-TW" altLang="en-US" sz="2000" dirty="0"/>
              <a:t>對保險的</a:t>
            </a:r>
            <a:r>
              <a:rPr lang="zh-TW" altLang="en-US" sz="2000" b="1" u="sng" dirty="0"/>
              <a:t>想法</a:t>
            </a:r>
            <a:r>
              <a:rPr lang="zh-TW" altLang="en-US" sz="2000" dirty="0"/>
              <a:t>與</a:t>
            </a:r>
            <a:r>
              <a:rPr lang="zh-TW" altLang="en-US" sz="2000" b="1" u="sng" dirty="0"/>
              <a:t>態度</a:t>
            </a:r>
            <a:r>
              <a:rPr lang="zh-TW" altLang="en-US" sz="2000" dirty="0"/>
              <a:t> </a:t>
            </a:r>
            <a:r>
              <a:rPr lang="en-US" altLang="zh-TW" sz="2000" dirty="0"/>
              <a:t>(mindsets and attitudes) </a:t>
            </a:r>
          </a:p>
          <a:p>
            <a:pPr lvl="1"/>
            <a:r>
              <a:rPr lang="zh-TW" altLang="en-US" sz="2000" dirty="0"/>
              <a:t>以</a:t>
            </a:r>
            <a:r>
              <a:rPr lang="zh-TW" altLang="en-US" sz="2000" b="1" dirty="0">
                <a:solidFill>
                  <a:srgbClr val="FF0000"/>
                </a:solidFill>
              </a:rPr>
              <a:t>分群技術</a:t>
            </a:r>
            <a:r>
              <a:rPr lang="zh-TW" altLang="en-US" sz="2000" dirty="0"/>
              <a:t>為輔，找出調性不同的客群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endParaRPr lang="en-US" altLang="zh-TW" sz="2400" dirty="0"/>
          </a:p>
          <a:p>
            <a:pPr lvl="1"/>
            <a:endParaRPr lang="zh-TW" altLang="en-US" sz="24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3525ED-92B9-4BF8-AB30-F1E5B328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4FF-93C5-4BA8-B8FD-0225442459E8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B229536-3CA9-4257-9CC3-02402E63DEF7}"/>
              </a:ext>
            </a:extLst>
          </p:cNvPr>
          <p:cNvSpPr txBox="1"/>
          <p:nvPr/>
        </p:nvSpPr>
        <p:spPr>
          <a:xfrm>
            <a:off x="1043608" y="3501008"/>
            <a:ext cx="64574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針對上述兩點</a:t>
            </a:r>
            <a:r>
              <a:rPr lang="en-US" altLang="zh-TW" dirty="0">
                <a:latin typeface="+mn-ea"/>
                <a:ea typeface="+mn-ea"/>
              </a:rPr>
              <a:t>…</a:t>
            </a:r>
            <a:r>
              <a:rPr lang="zh-TW" altLang="en-US" dirty="0">
                <a:latin typeface="+mn-ea"/>
                <a:ea typeface="+mn-ea"/>
              </a:rPr>
              <a:t>你覺得他們會寄託哪種專才</a:t>
            </a:r>
            <a:r>
              <a:rPr lang="en-US" altLang="zh-TW" dirty="0">
                <a:latin typeface="+mn-ea"/>
                <a:ea typeface="+mn-ea"/>
              </a:rPr>
              <a:t>?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773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C9B40C-9CF9-413B-A850-140C2B60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D9427E-89F1-4038-AAEA-17FC8101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你覺得這裡有幾群資料</a:t>
            </a:r>
            <a:r>
              <a:rPr lang="en-US" altLang="zh-TW" sz="2800" dirty="0"/>
              <a:t>? </a:t>
            </a:r>
          </a:p>
          <a:p>
            <a:pPr lvl="1"/>
            <a:r>
              <a:rPr lang="zh-TW" altLang="en-US" sz="2400" dirty="0"/>
              <a:t>有甚麼方法可以找出大量資料內的群體</a:t>
            </a:r>
            <a:r>
              <a:rPr lang="en-US" altLang="zh-TW" sz="2400" dirty="0"/>
              <a:t>?</a:t>
            </a:r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endParaRPr lang="en-US" altLang="zh-TW" sz="2400" dirty="0"/>
          </a:p>
          <a:p>
            <a:pPr lvl="1"/>
            <a:r>
              <a:rPr lang="zh-TW" altLang="en-US" sz="2400" dirty="0"/>
              <a:t>沒關係</a:t>
            </a:r>
            <a:r>
              <a:rPr lang="en-US" altLang="zh-TW" sz="2400" dirty="0"/>
              <a:t>…</a:t>
            </a:r>
            <a:r>
              <a:rPr lang="zh-TW" altLang="en-US" sz="2400" dirty="0">
                <a:solidFill>
                  <a:srgbClr val="00B050"/>
                </a:solidFill>
              </a:rPr>
              <a:t>資料結構</a:t>
            </a:r>
            <a:r>
              <a:rPr lang="en-US" altLang="zh-TW" sz="2400" dirty="0"/>
              <a:t>/</a:t>
            </a:r>
            <a:r>
              <a:rPr lang="zh-TW" altLang="en-US" sz="2400" dirty="0">
                <a:solidFill>
                  <a:srgbClr val="00B050"/>
                </a:solidFill>
              </a:rPr>
              <a:t>資料探勘</a:t>
            </a:r>
            <a:r>
              <a:rPr lang="zh-TW" altLang="en-US" sz="2400" dirty="0"/>
              <a:t>會讓你知道如何分群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688C6C-DB0A-4839-966D-42B01A4D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E3ED922D-2697-46E1-9B0E-0C3528148BC9}"/>
              </a:ext>
            </a:extLst>
          </p:cNvPr>
          <p:cNvCxnSpPr/>
          <p:nvPr/>
        </p:nvCxnSpPr>
        <p:spPr>
          <a:xfrm flipV="1">
            <a:off x="2915816" y="5290251"/>
            <a:ext cx="3024336" cy="10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FFF6265-0EFA-4031-A355-973BD0F7CB87}"/>
              </a:ext>
            </a:extLst>
          </p:cNvPr>
          <p:cNvCxnSpPr/>
          <p:nvPr/>
        </p:nvCxnSpPr>
        <p:spPr>
          <a:xfrm flipV="1">
            <a:off x="2915816" y="2971626"/>
            <a:ext cx="0" cy="2329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E6BF5922-3D7E-4402-8AB4-A55A696D7A82}"/>
              </a:ext>
            </a:extLst>
          </p:cNvPr>
          <p:cNvSpPr/>
          <p:nvPr/>
        </p:nvSpPr>
        <p:spPr>
          <a:xfrm>
            <a:off x="4109633" y="4249301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4BABF91-7C11-4ECB-8008-3DC1FF3ED98C}"/>
              </a:ext>
            </a:extLst>
          </p:cNvPr>
          <p:cNvSpPr/>
          <p:nvPr/>
        </p:nvSpPr>
        <p:spPr>
          <a:xfrm>
            <a:off x="3154579" y="3800984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56330440-5C9F-478B-B2F9-F83A268562B6}"/>
              </a:ext>
            </a:extLst>
          </p:cNvPr>
          <p:cNvSpPr/>
          <p:nvPr/>
        </p:nvSpPr>
        <p:spPr>
          <a:xfrm>
            <a:off x="4278075" y="4332490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2AF7858F-64F2-46A2-A1CE-523843C5FD99}"/>
              </a:ext>
            </a:extLst>
          </p:cNvPr>
          <p:cNvSpPr/>
          <p:nvPr/>
        </p:nvSpPr>
        <p:spPr>
          <a:xfrm>
            <a:off x="3323021" y="4050551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2D2C3F2-2690-42C6-93E8-39432D5E79D7}"/>
              </a:ext>
            </a:extLst>
          </p:cNvPr>
          <p:cNvSpPr/>
          <p:nvPr/>
        </p:nvSpPr>
        <p:spPr>
          <a:xfrm>
            <a:off x="3154579" y="4226615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1DE840B0-3E1A-4165-B421-998F06DC5014}"/>
              </a:ext>
            </a:extLst>
          </p:cNvPr>
          <p:cNvSpPr/>
          <p:nvPr/>
        </p:nvSpPr>
        <p:spPr>
          <a:xfrm>
            <a:off x="3074992" y="3634605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175E58F5-A773-4029-8C26-B3A4A57F8B9C}"/>
              </a:ext>
            </a:extLst>
          </p:cNvPr>
          <p:cNvSpPr/>
          <p:nvPr/>
        </p:nvSpPr>
        <p:spPr>
          <a:xfrm>
            <a:off x="3243434" y="3717795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5C1199CE-64D0-44CE-9C3C-39785EF0A5A2}"/>
              </a:ext>
            </a:extLst>
          </p:cNvPr>
          <p:cNvSpPr/>
          <p:nvPr/>
        </p:nvSpPr>
        <p:spPr>
          <a:xfrm>
            <a:off x="3313755" y="4300118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23511AE8-4F52-4B6F-AFDD-227011FAF112}"/>
              </a:ext>
            </a:extLst>
          </p:cNvPr>
          <p:cNvSpPr/>
          <p:nvPr/>
        </p:nvSpPr>
        <p:spPr>
          <a:xfrm>
            <a:off x="3472931" y="4050551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CE055D65-8246-4BBA-9423-57206EA16922}"/>
              </a:ext>
            </a:extLst>
          </p:cNvPr>
          <p:cNvSpPr/>
          <p:nvPr/>
        </p:nvSpPr>
        <p:spPr>
          <a:xfrm>
            <a:off x="3411876" y="4300118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EE4DFEC8-A017-4022-878C-BFCED54A9AE1}"/>
              </a:ext>
            </a:extLst>
          </p:cNvPr>
          <p:cNvSpPr/>
          <p:nvPr/>
        </p:nvSpPr>
        <p:spPr>
          <a:xfrm>
            <a:off x="3950457" y="4342176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4EA44C92-A748-4486-8D5B-C0BFE174C222}"/>
              </a:ext>
            </a:extLst>
          </p:cNvPr>
          <p:cNvSpPr/>
          <p:nvPr/>
        </p:nvSpPr>
        <p:spPr>
          <a:xfrm>
            <a:off x="4118899" y="4498869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C49B989D-9416-4E67-83F4-7DC2D1ED3737}"/>
              </a:ext>
            </a:extLst>
          </p:cNvPr>
          <p:cNvSpPr/>
          <p:nvPr/>
        </p:nvSpPr>
        <p:spPr>
          <a:xfrm>
            <a:off x="4587160" y="4518240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91021250-B0BD-4966-B4BF-E8CFEA276933}"/>
              </a:ext>
            </a:extLst>
          </p:cNvPr>
          <p:cNvSpPr/>
          <p:nvPr/>
        </p:nvSpPr>
        <p:spPr>
          <a:xfrm>
            <a:off x="4118899" y="4748436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21A74602-7E49-498F-892F-1F527781EF83}"/>
              </a:ext>
            </a:extLst>
          </p:cNvPr>
          <p:cNvSpPr/>
          <p:nvPr/>
        </p:nvSpPr>
        <p:spPr>
          <a:xfrm>
            <a:off x="4427984" y="4582058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5C8F87C1-531E-4A0B-8EC5-033F92CCBB5B}"/>
              </a:ext>
            </a:extLst>
          </p:cNvPr>
          <p:cNvSpPr/>
          <p:nvPr/>
        </p:nvSpPr>
        <p:spPr>
          <a:xfrm>
            <a:off x="4905511" y="4748436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7E615135-F64D-492A-8B07-0D2057126B1A}"/>
              </a:ext>
            </a:extLst>
          </p:cNvPr>
          <p:cNvSpPr/>
          <p:nvPr/>
        </p:nvSpPr>
        <p:spPr>
          <a:xfrm>
            <a:off x="4746335" y="4820955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32994A2F-F37F-488E-96C9-7C28100A133A}"/>
              </a:ext>
            </a:extLst>
          </p:cNvPr>
          <p:cNvSpPr/>
          <p:nvPr/>
        </p:nvSpPr>
        <p:spPr>
          <a:xfrm>
            <a:off x="3711694" y="4117407"/>
            <a:ext cx="1512168" cy="89488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564ABD6B-9A5D-4702-AE39-79BEC34EB7BC}"/>
              </a:ext>
            </a:extLst>
          </p:cNvPr>
          <p:cNvSpPr/>
          <p:nvPr/>
        </p:nvSpPr>
        <p:spPr>
          <a:xfrm>
            <a:off x="2956649" y="3474207"/>
            <a:ext cx="714366" cy="100549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6EDCBDD-B78E-45E4-80E1-00DC0EE4F6EF}"/>
              </a:ext>
            </a:extLst>
          </p:cNvPr>
          <p:cNvSpPr/>
          <p:nvPr/>
        </p:nvSpPr>
        <p:spPr>
          <a:xfrm>
            <a:off x="4587160" y="3500599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72525245-12E7-4B40-9A53-CBFB3523E905}"/>
              </a:ext>
            </a:extLst>
          </p:cNvPr>
          <p:cNvSpPr/>
          <p:nvPr/>
        </p:nvSpPr>
        <p:spPr>
          <a:xfrm>
            <a:off x="4507572" y="3666977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37940C8A-BC76-46BF-96B9-5EFABCD1F029}"/>
              </a:ext>
            </a:extLst>
          </p:cNvPr>
          <p:cNvSpPr/>
          <p:nvPr/>
        </p:nvSpPr>
        <p:spPr>
          <a:xfrm>
            <a:off x="4348396" y="3583788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8D7E60E4-8392-4035-843E-4AC8080B74BF}"/>
              </a:ext>
            </a:extLst>
          </p:cNvPr>
          <p:cNvSpPr/>
          <p:nvPr/>
        </p:nvSpPr>
        <p:spPr>
          <a:xfrm>
            <a:off x="4348396" y="3759852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58D9626F-B884-441C-8F01-FD5222734218}"/>
              </a:ext>
            </a:extLst>
          </p:cNvPr>
          <p:cNvSpPr/>
          <p:nvPr/>
        </p:nvSpPr>
        <p:spPr>
          <a:xfrm>
            <a:off x="4516838" y="3759852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7CAEF6D8-7180-43B4-988B-8D462E4B5776}"/>
              </a:ext>
            </a:extLst>
          </p:cNvPr>
          <p:cNvSpPr/>
          <p:nvPr/>
        </p:nvSpPr>
        <p:spPr>
          <a:xfrm>
            <a:off x="4109633" y="3666977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28169600-C217-49F4-8985-EDE1C51C2275}"/>
              </a:ext>
            </a:extLst>
          </p:cNvPr>
          <p:cNvSpPr/>
          <p:nvPr/>
        </p:nvSpPr>
        <p:spPr>
          <a:xfrm>
            <a:off x="4079008" y="3437603"/>
            <a:ext cx="716290" cy="4937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CB6CB23C-D206-4FCD-B41F-7AD1D25CD184}"/>
              </a:ext>
            </a:extLst>
          </p:cNvPr>
          <p:cNvSpPr/>
          <p:nvPr/>
        </p:nvSpPr>
        <p:spPr>
          <a:xfrm>
            <a:off x="4596426" y="4748436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2237D812-BB9A-4612-9FEB-055CD3FEC542}"/>
              </a:ext>
            </a:extLst>
          </p:cNvPr>
          <p:cNvSpPr/>
          <p:nvPr/>
        </p:nvSpPr>
        <p:spPr>
          <a:xfrm>
            <a:off x="3100717" y="4050551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41066050-0467-4165-A184-E921B9291F4A}"/>
              </a:ext>
            </a:extLst>
          </p:cNvPr>
          <p:cNvSpPr/>
          <p:nvPr/>
        </p:nvSpPr>
        <p:spPr>
          <a:xfrm>
            <a:off x="3269159" y="3967362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86F42961-BC83-4E7C-92FE-16D9E5C990F5}"/>
              </a:ext>
            </a:extLst>
          </p:cNvPr>
          <p:cNvSpPr/>
          <p:nvPr/>
        </p:nvSpPr>
        <p:spPr>
          <a:xfrm>
            <a:off x="3498656" y="3893859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11289E83-72E9-4934-B0F1-BCD09A9D7A19}"/>
              </a:ext>
            </a:extLst>
          </p:cNvPr>
          <p:cNvSpPr/>
          <p:nvPr/>
        </p:nvSpPr>
        <p:spPr>
          <a:xfrm>
            <a:off x="3419068" y="3717795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D6FA49A2-66CD-4E88-9BD4-32CD13AA17ED}"/>
              </a:ext>
            </a:extLst>
          </p:cNvPr>
          <p:cNvSpPr/>
          <p:nvPr/>
        </p:nvSpPr>
        <p:spPr>
          <a:xfrm>
            <a:off x="4931236" y="4498869"/>
            <a:ext cx="79588" cy="83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10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C090B5-F6B2-44F6-8A29-0B2AC6A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客戶區隔的效益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13E6CE-4816-46C9-9ECD-A569C226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9654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分群後，</a:t>
            </a:r>
            <a:r>
              <a:rPr lang="en-US" altLang="zh-TW" sz="2400" dirty="0"/>
              <a:t>MetLife</a:t>
            </a:r>
            <a:r>
              <a:rPr lang="zh-TW" altLang="en-US" sz="2400" dirty="0"/>
              <a:t>宣稱得到了一個新的客戶藍圖</a:t>
            </a:r>
            <a:endParaRPr lang="en-US" altLang="zh-TW" sz="2400" dirty="0"/>
          </a:p>
          <a:p>
            <a:pPr lvl="1"/>
            <a:r>
              <a:rPr lang="zh-TW" altLang="en-US" sz="2000" dirty="0"/>
              <a:t>透過這個</a:t>
            </a:r>
            <a:r>
              <a:rPr lang="zh-TW" altLang="en-US" sz="2000" b="1" dirty="0">
                <a:solidFill>
                  <a:srgbClr val="FF0000"/>
                </a:solidFill>
              </a:rPr>
              <a:t>新發現</a:t>
            </a:r>
            <a:r>
              <a:rPr lang="zh-TW" altLang="en-US" sz="2000" dirty="0"/>
              <a:t>，重新架構企業資源來找鎖定合適的客群</a:t>
            </a: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endParaRPr lang="en-US" altLang="zh-TW" sz="700" dirty="0"/>
          </a:p>
          <a:p>
            <a:r>
              <a:rPr lang="zh-TW" altLang="en-US" sz="3600" b="1" dirty="0">
                <a:solidFill>
                  <a:srgbClr val="FF0000"/>
                </a:solidFill>
              </a:rPr>
              <a:t>透過相關調整</a:t>
            </a:r>
            <a:r>
              <a:rPr lang="zh-TW" altLang="en-US" sz="2400" dirty="0"/>
              <a:t>，</a:t>
            </a:r>
            <a:r>
              <a:rPr lang="en-US" altLang="zh-TW" sz="2400" dirty="0"/>
              <a:t>MetLife</a:t>
            </a:r>
            <a:r>
              <a:rPr lang="zh-TW" altLang="en-US" sz="2400" dirty="0"/>
              <a:t>期待每年能淨省</a:t>
            </a:r>
            <a:r>
              <a:rPr lang="en-US" altLang="zh-TW" sz="2400" dirty="0"/>
              <a:t>8</a:t>
            </a:r>
            <a:r>
              <a:rPr lang="zh-TW" altLang="en-US" sz="2400" dirty="0"/>
              <a:t>億美元，並預計</a:t>
            </a:r>
            <a:r>
              <a:rPr lang="en-US" altLang="zh-TW" sz="2400" dirty="0"/>
              <a:t>2020</a:t>
            </a:r>
            <a:r>
              <a:rPr lang="zh-TW" altLang="en-US" sz="2400" dirty="0"/>
              <a:t>年能將其完全實現</a:t>
            </a:r>
            <a:endParaRPr lang="en-US" altLang="zh-TW" sz="2400" u="sng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1BE525-3285-41AD-B31F-4111FA05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4FF-93C5-4BA8-B8FD-0225442459E8}" type="slidenum">
              <a:rPr lang="en-US" altLang="zh-TW" smtClean="0"/>
              <a:pPr/>
              <a:t>28</a:t>
            </a:fld>
            <a:endParaRPr lang="en-US" altLang="zh-TW"/>
          </a:p>
        </p:txBody>
      </p:sp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460D3D62-D598-42A8-B5B8-1D6B2F3C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3608" y="2708920"/>
            <a:ext cx="3816424" cy="25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D756605-3D98-427B-AE96-B08D8FD94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068960"/>
            <a:ext cx="2500071" cy="18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F4AB69-2D70-4EB1-8C86-186D00AC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新創</a:t>
            </a:r>
            <a:br>
              <a:rPr lang="en-US" altLang="zh-TW" dirty="0"/>
            </a:br>
            <a:r>
              <a:rPr lang="zh-TW" altLang="en-US" sz="2400" dirty="0"/>
              <a:t> </a:t>
            </a:r>
            <a:r>
              <a:rPr lang="zh-TW" altLang="en-US" sz="2400" b="0" dirty="0"/>
              <a:t>更是需要 </a:t>
            </a:r>
            <a:r>
              <a:rPr lang="en-US" altLang="zh-TW" sz="2400" b="0" dirty="0"/>
              <a:t>IT</a:t>
            </a:r>
            <a:r>
              <a:rPr lang="zh-TW" altLang="en-US" sz="2400" b="0" dirty="0"/>
              <a:t>與商管知識整合</a:t>
            </a:r>
            <a:endParaRPr lang="zh-TW" altLang="en-US" sz="4400" b="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41DD48-2ED3-4C70-87E3-DA084DE2D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46EDA6-C646-4FF0-9A4C-B2174080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B3D3-AE64-4F8D-9C31-4861A9C529E9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26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BDFF0F-7B9B-4F2F-8D7E-53CD81BB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當初怎麼選科系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22E73F-E533-4623-A241-98CCEB01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435280" cy="4768552"/>
          </a:xfrm>
        </p:spPr>
        <p:txBody>
          <a:bodyPr/>
          <a:lstStyle/>
          <a:p>
            <a:r>
              <a:rPr lang="zh-TW" altLang="en-US" dirty="0"/>
              <a:t>媽媽要我讀師大</a:t>
            </a:r>
            <a:r>
              <a:rPr lang="en-US" altLang="zh-TW" dirty="0"/>
              <a:t>(</a:t>
            </a:r>
            <a:r>
              <a:rPr lang="zh-TW" altLang="en-US" dirty="0"/>
              <a:t>甚麼系都可以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endParaRPr lang="en-US" altLang="zh-TW" sz="800" dirty="0"/>
          </a:p>
          <a:p>
            <a:r>
              <a:rPr lang="zh-TW" altLang="en-US" dirty="0"/>
              <a:t>親戚要我讀台大大氣</a:t>
            </a:r>
            <a:r>
              <a:rPr lang="en-US" altLang="zh-TW" dirty="0"/>
              <a:t>/</a:t>
            </a:r>
            <a:r>
              <a:rPr lang="zh-TW" altLang="en-US" dirty="0"/>
              <a:t>地質</a:t>
            </a:r>
            <a:endParaRPr lang="en-US" altLang="zh-TW" dirty="0"/>
          </a:p>
          <a:p>
            <a:r>
              <a:rPr lang="zh-TW" altLang="en-US" dirty="0"/>
              <a:t>我原本想讀成大土木</a:t>
            </a:r>
            <a:endParaRPr lang="en-US" altLang="zh-TW" dirty="0"/>
          </a:p>
          <a:p>
            <a:pPr lvl="1"/>
            <a:r>
              <a:rPr lang="zh-TW" altLang="en-US" dirty="0"/>
              <a:t>但我叔叔跟我口述了一幅圖畫</a:t>
            </a:r>
            <a:r>
              <a:rPr lang="en-US" altLang="zh-TW" dirty="0"/>
              <a:t>…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sz="800" dirty="0"/>
          </a:p>
          <a:p>
            <a:pPr lvl="1"/>
            <a:r>
              <a:rPr lang="zh-TW" altLang="en-US" dirty="0"/>
              <a:t>他勸我讀資訊相關科系</a:t>
            </a:r>
            <a:r>
              <a:rPr lang="en-US" altLang="zh-TW" dirty="0"/>
              <a:t>:</a:t>
            </a:r>
            <a:r>
              <a:rPr lang="zh-TW" altLang="en-US" dirty="0"/>
              <a:t> 資工或資管</a:t>
            </a:r>
            <a:r>
              <a:rPr lang="en-US" altLang="zh-TW" dirty="0"/>
              <a:t>…</a:t>
            </a:r>
            <a:r>
              <a:rPr lang="zh-TW" altLang="en-US" dirty="0"/>
              <a:t>我沒概念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F0CE87-69C3-4A6D-B57E-194DC440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1026" name="Picture 2" descr="問題】我是土木系的學生來問(稍為介紹土木系) @場外休憩區哈啦板- 巴哈姆特">
            <a:extLst>
              <a:ext uri="{FF2B5EF4-FFF2-40B4-BE49-F238E27FC236}">
                <a16:creationId xmlns:a16="http://schemas.microsoft.com/office/drawing/2014/main" id="{047A1D59-8EFD-4044-BB88-0C07A41C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5"/>
            <a:ext cx="3528392" cy="18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6AB73307-5D4F-4C6A-ADFC-C44A99FD106D}"/>
              </a:ext>
            </a:extLst>
          </p:cNvPr>
          <p:cNvSpPr/>
          <p:nvPr/>
        </p:nvSpPr>
        <p:spPr>
          <a:xfrm>
            <a:off x="5455770" y="4446329"/>
            <a:ext cx="2644622" cy="1008112"/>
          </a:xfrm>
          <a:prstGeom prst="wedgeRoundRectCallout">
            <a:avLst>
              <a:gd name="adj1" fmla="val -31096"/>
              <a:gd name="adj2" fmla="val 7014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跟大家一樣，分數到哪，我就念哪</a:t>
            </a:r>
          </a:p>
        </p:txBody>
      </p:sp>
    </p:spTree>
    <p:extLst>
      <p:ext uri="{BB962C8B-B14F-4D97-AF65-F5344CB8AC3E}">
        <p14:creationId xmlns:p14="http://schemas.microsoft.com/office/powerpoint/2010/main" val="126150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901B514-D817-4B81-B57F-AABD0365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ea typeface="標楷體" panose="03000509000000000000" pitchFamily="65" charset="-120"/>
              </a:rPr>
              <a:t>還是保險業 </a:t>
            </a:r>
            <a:r>
              <a:rPr lang="en-US" altLang="zh-TW" dirty="0">
                <a:ea typeface="標楷體" panose="03000509000000000000" pitchFamily="65" charset="-120"/>
              </a:rPr>
              <a:t>--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33EFD2-352F-4CCE-86C0-66CDE2DA45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z="2800" dirty="0">
                <a:ea typeface="標楷體" panose="03000509000000000000" pitchFamily="65" charset="-120"/>
              </a:rPr>
              <a:t>2015</a:t>
            </a:r>
            <a:r>
              <a:rPr lang="zh-TW" altLang="en-US" sz="2800" dirty="0">
                <a:ea typeface="標楷體" panose="03000509000000000000" pitchFamily="65" charset="-120"/>
              </a:rPr>
              <a:t>成立的保險公司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主要業務為居家險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鎖定行動世代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有趣的賣點</a:t>
            </a:r>
            <a:r>
              <a:rPr lang="en-US" altLang="zh-TW" sz="2400" dirty="0">
                <a:ea typeface="標楷體" panose="03000509000000000000" pitchFamily="65" charset="-120"/>
              </a:rPr>
              <a:t>: </a:t>
            </a:r>
            <a:r>
              <a:rPr lang="zh-TW" altLang="en-US" sz="2400" b="1" dirty="0">
                <a:solidFill>
                  <a:srgbClr val="00B050"/>
                </a:solidFill>
                <a:ea typeface="標楷體" panose="03000509000000000000" pitchFamily="65" charset="-120"/>
              </a:rPr>
              <a:t>買保險，沒事的話我們來做公益</a:t>
            </a:r>
            <a:endParaRPr lang="en-US" altLang="zh-TW" sz="2400" b="1" dirty="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訴求一個字 </a:t>
            </a:r>
            <a:r>
              <a:rPr lang="en-US" altLang="zh-TW" sz="2400" dirty="0">
                <a:ea typeface="標楷體" panose="03000509000000000000" pitchFamily="65" charset="-120"/>
              </a:rPr>
              <a:t>“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</a:rPr>
              <a:t>快</a:t>
            </a:r>
            <a:r>
              <a:rPr lang="en-US" altLang="zh-TW" sz="2400" dirty="0">
                <a:ea typeface="標楷體" panose="03000509000000000000" pitchFamily="65" charset="-120"/>
              </a:rPr>
              <a:t>”</a:t>
            </a:r>
          </a:p>
          <a:p>
            <a:pPr lvl="2"/>
            <a:r>
              <a:rPr lang="zh-TW" altLang="en-US" sz="2000" dirty="0">
                <a:ea typeface="標楷體" panose="03000509000000000000" pitchFamily="65" charset="-120"/>
              </a:rPr>
              <a:t>不用真人面對客戶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>
                <a:ea typeface="標楷體" panose="03000509000000000000" pitchFamily="65" charset="-120"/>
              </a:rPr>
              <a:t>運用</a:t>
            </a:r>
            <a:r>
              <a:rPr lang="en-US" altLang="zh-TW" sz="2000" b="1" dirty="0">
                <a:ea typeface="標楷體" panose="03000509000000000000" pitchFamily="65" charset="-120"/>
              </a:rPr>
              <a:t>AI</a:t>
            </a:r>
            <a:r>
              <a:rPr lang="zh-TW" altLang="en-US" sz="2000" dirty="0">
                <a:ea typeface="標楷體" panose="03000509000000000000" pitchFamily="65" charset="-120"/>
              </a:rPr>
              <a:t>與</a:t>
            </a:r>
            <a:r>
              <a:rPr lang="zh-TW" altLang="en-US" sz="2000" b="1" dirty="0">
                <a:ea typeface="標楷體" panose="03000509000000000000" pitchFamily="65" charset="-120"/>
              </a:rPr>
              <a:t>自然語言處理</a:t>
            </a:r>
            <a:r>
              <a:rPr lang="zh-TW" altLang="en-US" sz="2000" dirty="0">
                <a:ea typeface="標楷體" panose="03000509000000000000" pitchFamily="65" charset="-120"/>
              </a:rPr>
              <a:t>達成</a:t>
            </a:r>
            <a:r>
              <a:rPr lang="en-US" altLang="zh-TW" sz="2000" dirty="0">
                <a:ea typeface="標楷體" panose="03000509000000000000" pitchFamily="65" charset="-120"/>
              </a:rPr>
              <a:t>24/7</a:t>
            </a:r>
            <a:r>
              <a:rPr lang="zh-TW" altLang="en-US" sz="2000" dirty="0">
                <a:ea typeface="標楷體" panose="03000509000000000000" pitchFamily="65" charset="-120"/>
              </a:rPr>
              <a:t>無間斷服務</a:t>
            </a:r>
            <a:endParaRPr lang="en-US" altLang="zh-TW" sz="2000" dirty="0"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601C5A-0DEB-4E44-BCD9-AEAB4FFF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4FF-93C5-4BA8-B8FD-0225442459E8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8" name="Picture 2" descr="Logo of Lemonade, Inc.svg">
            <a:extLst>
              <a:ext uri="{FF2B5EF4-FFF2-40B4-BE49-F238E27FC236}">
                <a16:creationId xmlns:a16="http://schemas.microsoft.com/office/drawing/2014/main" id="{66FE2E61-C492-44AE-974C-18959153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3060955" cy="6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D62C918A-B3D2-4766-883A-70525FA85A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2" y="1828800"/>
            <a:ext cx="4038600" cy="4344459"/>
          </a:xfrm>
          <a:prstGeom prst="rect">
            <a:avLst/>
          </a:prstGeom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82FB5867-0A38-4068-AD31-2AFCDAD0D51E}"/>
              </a:ext>
            </a:extLst>
          </p:cNvPr>
          <p:cNvSpPr/>
          <p:nvPr/>
        </p:nvSpPr>
        <p:spPr>
          <a:xfrm>
            <a:off x="4788024" y="5871104"/>
            <a:ext cx="1080120" cy="302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61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13C1A7-B3A8-43F9-AA8F-35FEA81D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透過</a:t>
            </a:r>
            <a:r>
              <a:rPr lang="en-US" altLang="zh-TW" dirty="0"/>
              <a:t>AI</a:t>
            </a:r>
            <a:r>
              <a:rPr lang="zh-TW" altLang="en-US" dirty="0"/>
              <a:t>快速報價及理賠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545EDF-B440-4181-A8B2-159814F9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坐在家，吃著</a:t>
            </a:r>
            <a:r>
              <a:rPr lang="en-US" altLang="zh-TW" dirty="0"/>
              <a:t>pizza</a:t>
            </a:r>
            <a:r>
              <a:rPr lang="zh-TW" altLang="en-US" dirty="0"/>
              <a:t>，跟</a:t>
            </a:r>
            <a:r>
              <a:rPr lang="en-US" altLang="zh-TW" dirty="0"/>
              <a:t>App</a:t>
            </a:r>
            <a:r>
              <a:rPr lang="zh-TW" altLang="en-US" dirty="0"/>
              <a:t>上的</a:t>
            </a:r>
            <a:r>
              <a:rPr lang="zh-TW" altLang="en-US" b="1" dirty="0"/>
              <a:t>機器人</a:t>
            </a:r>
            <a:r>
              <a:rPr lang="zh-TW" altLang="en-US" dirty="0"/>
              <a:t>聊著聊著</a:t>
            </a:r>
            <a:r>
              <a:rPr lang="en-US" altLang="zh-TW" dirty="0"/>
              <a:t>…</a:t>
            </a:r>
            <a:r>
              <a:rPr lang="zh-TW" altLang="en-US" dirty="0"/>
              <a:t>就獲賠了</a:t>
            </a:r>
            <a:r>
              <a:rPr lang="en-US" altLang="zh-TW" dirty="0"/>
              <a:t>!!</a:t>
            </a:r>
          </a:p>
          <a:p>
            <a:r>
              <a:rPr lang="zh-TW" altLang="en-US" dirty="0"/>
              <a:t>官網宣稱</a:t>
            </a:r>
            <a:r>
              <a:rPr lang="en-US" altLang="zh-TW" dirty="0"/>
              <a:t>3</a:t>
            </a:r>
            <a:r>
              <a:rPr lang="zh-TW" altLang="en-US" dirty="0"/>
              <a:t>分鐘可完成理賠，並以</a:t>
            </a:r>
            <a:r>
              <a:rPr lang="en-US" altLang="zh-TW" dirty="0"/>
              <a:t>3</a:t>
            </a:r>
            <a:r>
              <a:rPr lang="zh-TW" altLang="en-US" dirty="0"/>
              <a:t>秒理賠紀錄大肆宣傳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98EDA1-C9B2-4828-AF7F-47A71C33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4FF-93C5-4BA8-B8FD-0225442459E8}" type="slidenum">
              <a:rPr lang="en-US" altLang="zh-TW" smtClean="0"/>
              <a:pPr/>
              <a:t>31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EFD08C-8A3A-42AC-A525-7C5304FB0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979862"/>
            <a:ext cx="4070290" cy="1765385"/>
          </a:xfrm>
          <a:prstGeom prst="rect">
            <a:avLst/>
          </a:prstGeom>
        </p:spPr>
      </p:pic>
      <p:pic>
        <p:nvPicPr>
          <p:cNvPr id="5" name="Picture 4" descr="Image for post">
            <a:extLst>
              <a:ext uri="{FF2B5EF4-FFF2-40B4-BE49-F238E27FC236}">
                <a16:creationId xmlns:a16="http://schemas.microsoft.com/office/drawing/2014/main" id="{5E6575D2-6F23-4DB2-94B6-86E02561B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01766"/>
            <a:ext cx="4896544" cy="25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581E89B-A377-4517-AC7A-1E68A8BBD653}"/>
              </a:ext>
            </a:extLst>
          </p:cNvPr>
          <p:cNvSpPr txBox="1"/>
          <p:nvPr/>
        </p:nvSpPr>
        <p:spPr>
          <a:xfrm>
            <a:off x="755576" y="5607705"/>
            <a:ext cx="2698175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怎麼辦到的呢</a:t>
            </a:r>
            <a:r>
              <a:rPr lang="en-US" altLang="zh-TW" sz="2800" dirty="0">
                <a:latin typeface="+mj-ea"/>
                <a:ea typeface="+mj-ea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25645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A68C7E-619F-42BF-A46D-7A658179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讓</a:t>
            </a:r>
            <a:r>
              <a:rPr lang="en-US" altLang="zh-TW" sz="4000" dirty="0"/>
              <a:t>AI</a:t>
            </a:r>
            <a:r>
              <a:rPr lang="zh-TW" altLang="en-US" sz="4000" dirty="0"/>
              <a:t>報價 </a:t>
            </a:r>
            <a:r>
              <a:rPr lang="en-US" altLang="zh-TW" sz="4000" dirty="0"/>
              <a:t>… </a:t>
            </a:r>
            <a:r>
              <a:rPr lang="zh-TW" altLang="en-US" sz="4000" dirty="0"/>
              <a:t>你若是執行長</a:t>
            </a:r>
            <a:r>
              <a:rPr lang="en-US" altLang="zh-TW" sz="4000" dirty="0"/>
              <a:t>…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01D416-DC24-4847-BBEC-76528F590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7235"/>
            <a:ext cx="8229600" cy="430212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Lemonade</a:t>
            </a:r>
            <a:r>
              <a:rPr lang="zh-TW" altLang="en-US" dirty="0"/>
              <a:t>在估算保費時，客戶會依其屬性歸屬於某個</a:t>
            </a:r>
            <a:r>
              <a:rPr lang="en-US" altLang="zh-TW" dirty="0"/>
              <a:t>group </a:t>
            </a:r>
            <a:r>
              <a:rPr lang="en-US" altLang="zh-TW" sz="2200" dirty="0"/>
              <a:t>(</a:t>
            </a:r>
            <a:r>
              <a:rPr lang="en-US" altLang="zh-TW" sz="2200" b="1" dirty="0">
                <a:solidFill>
                  <a:srgbClr val="FF0000"/>
                </a:solidFill>
              </a:rPr>
              <a:t>cluster</a:t>
            </a:r>
            <a:r>
              <a:rPr lang="en-US" altLang="zh-TW" sz="2200" dirty="0"/>
              <a:t>)</a:t>
            </a:r>
            <a:r>
              <a:rPr lang="zh-TW" altLang="en-US" dirty="0"/>
              <a:t>，藉由</a:t>
            </a:r>
            <a:r>
              <a:rPr lang="en-US" altLang="zh-TW" dirty="0"/>
              <a:t>group</a:t>
            </a:r>
            <a:r>
              <a:rPr lang="zh-TW" altLang="en-US" dirty="0"/>
              <a:t>內屬性相似的成員表現，推算保費</a:t>
            </a:r>
            <a:endParaRPr lang="en-US" altLang="zh-TW" dirty="0"/>
          </a:p>
          <a:p>
            <a:pPr lvl="1"/>
            <a:r>
              <a:rPr lang="zh-TW" altLang="en-US" dirty="0"/>
              <a:t>低估保費怎麼辦</a:t>
            </a:r>
            <a:r>
              <a:rPr lang="en-US" altLang="zh-TW" dirty="0"/>
              <a:t>…</a:t>
            </a:r>
            <a:r>
              <a:rPr lang="zh-TW" altLang="en-US" dirty="0"/>
              <a:t>把虛擬專員炒魷魚嗎</a:t>
            </a:r>
            <a:r>
              <a:rPr lang="en-US" altLang="zh-TW" dirty="0"/>
              <a:t>?</a:t>
            </a:r>
          </a:p>
          <a:p>
            <a:pPr lvl="2"/>
            <a:endParaRPr lang="en-US" altLang="zh-TW" sz="900" dirty="0"/>
          </a:p>
          <a:p>
            <a:endParaRPr lang="en-US" altLang="zh-TW" sz="1100" dirty="0"/>
          </a:p>
          <a:p>
            <a:r>
              <a:rPr lang="zh-TW" altLang="en-US" dirty="0"/>
              <a:t>營運初期有點恐怖</a:t>
            </a:r>
            <a:r>
              <a:rPr lang="en-US" altLang="zh-TW" dirty="0"/>
              <a:t>…</a:t>
            </a:r>
          </a:p>
          <a:p>
            <a:pPr lvl="1"/>
            <a:r>
              <a:rPr lang="en-US" altLang="zh-TW" dirty="0"/>
              <a:t>2017</a:t>
            </a:r>
            <a:r>
              <a:rPr lang="zh-TW" altLang="en-US" dirty="0"/>
              <a:t>的</a:t>
            </a:r>
            <a:r>
              <a:rPr lang="en-US" altLang="zh-TW" dirty="0"/>
              <a:t>loss rate</a:t>
            </a:r>
            <a:r>
              <a:rPr lang="zh-TW" altLang="en-US" dirty="0"/>
              <a:t> </a:t>
            </a:r>
            <a:r>
              <a:rPr lang="en-US" altLang="zh-TW" sz="2200" dirty="0"/>
              <a:t>(</a:t>
            </a:r>
            <a:r>
              <a:rPr lang="zh-TW" altLang="en-US" sz="2200" dirty="0"/>
              <a:t>賠付金額</a:t>
            </a:r>
            <a:r>
              <a:rPr lang="en-US" altLang="zh-TW" sz="2200" dirty="0"/>
              <a:t>/</a:t>
            </a:r>
            <a:r>
              <a:rPr lang="zh-TW" altLang="en-US" sz="2200" dirty="0"/>
              <a:t>收取的保費</a:t>
            </a:r>
            <a:r>
              <a:rPr lang="en-US" altLang="zh-TW" sz="2200" dirty="0"/>
              <a:t>)</a:t>
            </a:r>
            <a:r>
              <a:rPr lang="zh-TW" altLang="en-US" dirty="0"/>
              <a:t>高達</a:t>
            </a:r>
            <a:r>
              <a:rPr lang="en-US" altLang="zh-TW" dirty="0"/>
              <a:t>166%!!</a:t>
            </a:r>
          </a:p>
          <a:p>
            <a:pPr lvl="2"/>
            <a:r>
              <a:rPr lang="zh-TW" altLang="en-US" dirty="0"/>
              <a:t>保險公司的</a:t>
            </a:r>
            <a:r>
              <a:rPr lang="en-US" altLang="zh-TW" dirty="0"/>
              <a:t>loss rate</a:t>
            </a:r>
            <a:r>
              <a:rPr lang="zh-TW" altLang="en-US" dirty="0"/>
              <a:t>一般約落在</a:t>
            </a:r>
            <a:r>
              <a:rPr lang="en-US" altLang="zh-TW" dirty="0"/>
              <a:t>65</a:t>
            </a:r>
            <a:r>
              <a:rPr lang="zh-TW" altLang="en-US" dirty="0"/>
              <a:t>％至</a:t>
            </a:r>
            <a:r>
              <a:rPr lang="en-US" altLang="zh-TW" dirty="0"/>
              <a:t>70</a:t>
            </a:r>
            <a:r>
              <a:rPr lang="zh-TW" altLang="en-US" dirty="0"/>
              <a:t>％</a:t>
            </a:r>
            <a:endParaRPr lang="en-US" altLang="zh-TW" dirty="0"/>
          </a:p>
          <a:p>
            <a:pPr lvl="1"/>
            <a:r>
              <a:rPr lang="en-US" altLang="zh-TW" dirty="0"/>
              <a:t>Lemonade</a:t>
            </a:r>
            <a:r>
              <a:rPr lang="zh-TW" altLang="en-US" dirty="0"/>
              <a:t>解釋，這是因為</a:t>
            </a:r>
            <a:r>
              <a:rPr lang="en-US" altLang="zh-TW" dirty="0"/>
              <a:t>AI</a:t>
            </a:r>
            <a:r>
              <a:rPr lang="zh-TW" altLang="en-US" dirty="0"/>
              <a:t>運算的</a:t>
            </a:r>
            <a:r>
              <a:rPr lang="zh-TW" altLang="en-US" b="1" dirty="0"/>
              <a:t>訓練資料不足</a:t>
            </a:r>
            <a:r>
              <a:rPr lang="zh-TW" altLang="en-US" dirty="0"/>
              <a:t>，隨著客戶數的增加，</a:t>
            </a:r>
            <a:r>
              <a:rPr lang="en-US" altLang="zh-TW" dirty="0"/>
              <a:t>2019</a:t>
            </a:r>
            <a:r>
              <a:rPr lang="zh-TW" altLang="en-US" dirty="0"/>
              <a:t>年第一季</a:t>
            </a:r>
            <a:r>
              <a:rPr lang="en-US" altLang="zh-TW" dirty="0"/>
              <a:t>loss rate</a:t>
            </a:r>
            <a:r>
              <a:rPr lang="zh-TW" altLang="en-US" dirty="0"/>
              <a:t>已下降至的</a:t>
            </a:r>
            <a:r>
              <a:rPr lang="en-US" altLang="zh-TW" dirty="0"/>
              <a:t>86</a:t>
            </a:r>
            <a:r>
              <a:rPr lang="zh-TW" altLang="en-US" dirty="0"/>
              <a:t>％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8618FD-73BD-4D10-9FC1-6882E1AE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4FF-93C5-4BA8-B8FD-0225442459E8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1026" name="Picture 2" descr="怕爆.jpg">
            <a:extLst>
              <a:ext uri="{FF2B5EF4-FFF2-40B4-BE49-F238E27FC236}">
                <a16:creationId xmlns:a16="http://schemas.microsoft.com/office/drawing/2014/main" id="{AC190A85-3EC1-40D2-9C4F-34DFE0B2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08" y="727075"/>
            <a:ext cx="1716722" cy="15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3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4C3703-C350-4CC2-ABCD-033E8866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把</a:t>
            </a:r>
            <a:r>
              <a:rPr lang="en-US" altLang="zh-TW" dirty="0"/>
              <a:t>“</a:t>
            </a:r>
            <a:r>
              <a:rPr lang="zh-TW" altLang="en-US" dirty="0"/>
              <a:t>新創</a:t>
            </a:r>
            <a:r>
              <a:rPr lang="en-US" altLang="zh-TW" dirty="0"/>
              <a:t>”</a:t>
            </a:r>
            <a:r>
              <a:rPr lang="zh-TW" altLang="en-US" dirty="0"/>
              <a:t>拿去餵狗看看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DFF543-EA0E-46B9-A7E1-18288939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r>
              <a:rPr lang="zh-TW" altLang="en-US" sz="2400" dirty="0"/>
              <a:t>許多新創是基於領域工作者對於</a:t>
            </a:r>
            <a:r>
              <a:rPr lang="en-US" altLang="zh-TW" sz="2400" dirty="0"/>
              <a:t>IT</a:t>
            </a:r>
            <a:r>
              <a:rPr lang="zh-TW" altLang="en-US" sz="2400" dirty="0"/>
              <a:t>的熟悉，衍生出來的新商業模式</a:t>
            </a:r>
            <a:endParaRPr lang="en-US" altLang="zh-TW" sz="2400" dirty="0"/>
          </a:p>
          <a:p>
            <a:pPr lvl="1"/>
            <a:r>
              <a:rPr lang="zh-TW" altLang="en-US" sz="2000" dirty="0"/>
              <a:t>含括醫療、交通、房地產</a:t>
            </a:r>
            <a:r>
              <a:rPr lang="en-US" altLang="zh-TW" sz="2000" dirty="0"/>
              <a:t>…</a:t>
            </a:r>
            <a:endParaRPr lang="en-US" altLang="zh-TW" sz="1400" dirty="0"/>
          </a:p>
          <a:p>
            <a:pPr lvl="1"/>
            <a:r>
              <a:rPr lang="zh-TW" altLang="en-US" sz="2000" b="1" dirty="0"/>
              <a:t>莊裕澤老師</a:t>
            </a:r>
            <a:r>
              <a:rPr lang="zh-TW" altLang="en-US" sz="2000" dirty="0"/>
              <a:t>長年致力於此</a:t>
            </a:r>
            <a:endParaRPr lang="en-US" altLang="zh-TW" sz="2000" dirty="0"/>
          </a:p>
          <a:p>
            <a:pPr lvl="1"/>
            <a:endParaRPr lang="en-US" altLang="zh-TW" sz="1400" dirty="0"/>
          </a:p>
          <a:p>
            <a:pPr lvl="1"/>
            <a:endParaRPr lang="en-US" altLang="zh-TW" sz="1400" dirty="0"/>
          </a:p>
          <a:p>
            <a:pPr lvl="1"/>
            <a:endParaRPr lang="en-US" altLang="zh-TW" sz="2000" dirty="0"/>
          </a:p>
          <a:p>
            <a:pPr lvl="3"/>
            <a:endParaRPr lang="en-US" altLang="zh-TW" sz="600" dirty="0"/>
          </a:p>
          <a:p>
            <a:pPr lvl="1"/>
            <a:endParaRPr lang="en-US" altLang="zh-TW" sz="8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純工程、純管理與資管人</a:t>
            </a:r>
            <a:r>
              <a:rPr lang="en-US" altLang="zh-TW" sz="2400" dirty="0"/>
              <a:t>…</a:t>
            </a:r>
            <a:r>
              <a:rPr lang="zh-TW" altLang="en-US" sz="2400" dirty="0"/>
              <a:t>你覺得誰較可能新創</a:t>
            </a:r>
            <a:r>
              <a:rPr lang="en-US" altLang="zh-TW" sz="2400" dirty="0"/>
              <a:t>?</a:t>
            </a:r>
          </a:p>
          <a:p>
            <a:pPr lvl="1"/>
            <a:r>
              <a:rPr lang="zh-TW" altLang="en-US" sz="2000" dirty="0"/>
              <a:t>即便不是自己創新創業，你覺得誰較合適諮詢</a:t>
            </a:r>
            <a:r>
              <a:rPr lang="en-US" altLang="zh-TW" sz="2000" dirty="0"/>
              <a:t>?</a:t>
            </a:r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B94071-5D7A-4689-8B06-9847FEDD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D1CA11-371F-468E-9AA0-0D06F45E93DC}"/>
              </a:ext>
            </a:extLst>
          </p:cNvPr>
          <p:cNvSpPr/>
          <p:nvPr/>
        </p:nvSpPr>
        <p:spPr>
          <a:xfrm>
            <a:off x="1115616" y="3501008"/>
            <a:ext cx="4104456" cy="155627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「創新創業激勵計畫」自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2013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年推動至今，一直為年輕學子打造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…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長期連結</a:t>
            </a:r>
            <a:r>
              <a:rPr lang="zh-TW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ea"/>
              </a:rPr>
              <a:t>各領域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的專業師資，於培訓期間為團隊提供專利佈局、</a:t>
            </a:r>
            <a:r>
              <a:rPr lang="zh-TW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ea"/>
              </a:rPr>
              <a:t>財務規劃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、募資簡報及</a:t>
            </a:r>
            <a:r>
              <a:rPr lang="zh-TW" alt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ea"/>
              </a:rPr>
              <a:t>商業模式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調整等輔導與諮詢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AF0CB9E-D57A-4AC3-A987-A526D6909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099" y="3048582"/>
            <a:ext cx="3305701" cy="23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6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D04251-2FE0-4CF2-BC7E-47C9C6C9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你還想轉系重考嗎</a:t>
            </a:r>
            <a:r>
              <a:rPr lang="en-US" altLang="zh-TW" sz="4800" dirty="0"/>
              <a:t>??</a:t>
            </a:r>
            <a:br>
              <a:rPr lang="en-US" altLang="zh-TW" dirty="0"/>
            </a:br>
            <a:br>
              <a:rPr lang="en-US" altLang="zh-TW" sz="900" dirty="0"/>
            </a:br>
            <a:r>
              <a:rPr lang="zh-TW" altLang="en-US" sz="2400" b="0" dirty="0">
                <a:solidFill>
                  <a:srgbClr val="FF0000"/>
                </a:solidFill>
              </a:rPr>
              <a:t>屬於資管的時代來臨了</a:t>
            </a:r>
            <a:endParaRPr lang="zh-TW" altLang="en-US" sz="1600" b="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329FCB-8054-4A50-B2E6-8D2A1334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4FF-93C5-4BA8-B8FD-0225442459E8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6CC634-CBEB-4DA8-AB48-1305F9105F7C}"/>
              </a:ext>
            </a:extLst>
          </p:cNvPr>
          <p:cNvSpPr txBox="1"/>
          <p:nvPr/>
        </p:nvSpPr>
        <p:spPr>
          <a:xfrm>
            <a:off x="1790052" y="29821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智慧製造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8754343-04F9-47EA-B477-9E29C6BF9BC6}"/>
              </a:ext>
            </a:extLst>
          </p:cNvPr>
          <p:cNvSpPr txBox="1"/>
          <p:nvPr/>
        </p:nvSpPr>
        <p:spPr>
          <a:xfrm>
            <a:off x="1043608" y="34290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資訊安全</a:t>
            </a:r>
            <a:endParaRPr lang="en-US" altLang="zh-TW" sz="2800" dirty="0">
              <a:latin typeface="+mn-ea"/>
              <a:ea typeface="+mn-ea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63F2D33-C133-426D-8AC2-D3CF6B34B872}"/>
              </a:ext>
            </a:extLst>
          </p:cNvPr>
          <p:cNvSpPr txBox="1"/>
          <p:nvPr/>
        </p:nvSpPr>
        <p:spPr>
          <a:xfrm>
            <a:off x="4499992" y="320608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+mn-ea"/>
                <a:ea typeface="+mn-ea"/>
              </a:rPr>
              <a:t>精準醫療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6E4537-621E-40C0-872B-19B6C1A907DE}"/>
              </a:ext>
            </a:extLst>
          </p:cNvPr>
          <p:cNvSpPr txBox="1"/>
          <p:nvPr/>
        </p:nvSpPr>
        <p:spPr>
          <a:xfrm>
            <a:off x="4608513" y="24974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輿情分析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CB678EF-AB7B-43A1-B2D8-EAA4EC62BBB9}"/>
              </a:ext>
            </a:extLst>
          </p:cNvPr>
          <p:cNvSpPr txBox="1"/>
          <p:nvPr/>
        </p:nvSpPr>
        <p:spPr>
          <a:xfrm>
            <a:off x="6230698" y="207240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網路行為分析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D83EADA-64A3-4CEB-824B-27C4D3050EEC}"/>
              </a:ext>
            </a:extLst>
          </p:cNvPr>
          <p:cNvSpPr txBox="1"/>
          <p:nvPr/>
        </p:nvSpPr>
        <p:spPr>
          <a:xfrm>
            <a:off x="3278861" y="29732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資訊經濟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B5AC110-58DD-437B-ADF9-DE526916EAD5}"/>
              </a:ext>
            </a:extLst>
          </p:cNvPr>
          <p:cNvSpPr txBox="1"/>
          <p:nvPr/>
        </p:nvSpPr>
        <p:spPr>
          <a:xfrm>
            <a:off x="3045517" y="374280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+mn-ea"/>
                <a:ea typeface="+mn-ea"/>
              </a:rPr>
              <a:t>物聯網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81483A8-C972-4510-98E1-852144B65BE1}"/>
              </a:ext>
            </a:extLst>
          </p:cNvPr>
          <p:cNvSpPr txBox="1"/>
          <p:nvPr/>
        </p:nvSpPr>
        <p:spPr>
          <a:xfrm>
            <a:off x="6381684" y="288993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+mn-ea"/>
                <a:ea typeface="+mn-ea"/>
              </a:rPr>
              <a:t>影像處理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E15D508-7B4F-45F7-A1AC-2C7E0FE1E12D}"/>
              </a:ext>
            </a:extLst>
          </p:cNvPr>
          <p:cNvSpPr txBox="1"/>
          <p:nvPr/>
        </p:nvSpPr>
        <p:spPr>
          <a:xfrm>
            <a:off x="6743659" y="362753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深度學習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A6153B1-8FBA-44FB-BF2F-68A84ACD45A8}"/>
              </a:ext>
            </a:extLst>
          </p:cNvPr>
          <p:cNvSpPr txBox="1"/>
          <p:nvPr/>
        </p:nvSpPr>
        <p:spPr>
          <a:xfrm>
            <a:off x="4339583" y="19285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軟體安全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F8FF1EF-6579-4378-A3A5-6B6DE5AA11DB}"/>
              </a:ext>
            </a:extLst>
          </p:cNvPr>
          <p:cNvSpPr txBox="1"/>
          <p:nvPr/>
        </p:nvSpPr>
        <p:spPr>
          <a:xfrm>
            <a:off x="1521433" y="2019649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+mn-ea"/>
                <a:ea typeface="+mn-ea"/>
              </a:rPr>
              <a:t>大</a:t>
            </a:r>
            <a:r>
              <a:rPr lang="zh-TW" altLang="en-US" sz="4000" dirty="0">
                <a:latin typeface="+mn-ea"/>
                <a:ea typeface="+mn-ea"/>
              </a:rPr>
              <a:t>數據</a:t>
            </a:r>
            <a:r>
              <a:rPr lang="zh-TW" altLang="en-US" sz="3200" dirty="0">
                <a:latin typeface="+mn-ea"/>
                <a:ea typeface="+mn-ea"/>
              </a:rPr>
              <a:t>分析</a:t>
            </a:r>
            <a:endParaRPr lang="en-US" altLang="zh-TW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047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009" y="2334541"/>
            <a:ext cx="2694600" cy="1769237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資訊管理導論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資料庫管理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網路技術與應用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系統分析與設計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資訊安全</a:t>
            </a:r>
            <a:endParaRPr lang="en-US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83502" y="4706953"/>
            <a:ext cx="2694600" cy="17286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程式設計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資料結構與進階程式設計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演算法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計算機組織與結構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作業系統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868493" y="2342224"/>
            <a:ext cx="2694600" cy="176155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會計學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經濟學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管理學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組織行為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行銷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財務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策略管理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868144" y="4653136"/>
            <a:ext cx="2694600" cy="178242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微積分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管理數學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統計學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作業研究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資訊經濟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2009" y="1956690"/>
            <a:ext cx="2702700" cy="3924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9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資訊系統核心</a:t>
            </a:r>
            <a:endParaRPr lang="en-US" sz="19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3909" y="4329103"/>
            <a:ext cx="2710800" cy="3924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9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電腦與程式設計</a:t>
            </a:r>
            <a:endParaRPr lang="en-US" sz="19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65793" y="1956690"/>
            <a:ext cx="2702700" cy="3924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9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en-US" sz="19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65793" y="4258313"/>
            <a:ext cx="2702700" cy="3924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9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數量方法</a:t>
            </a:r>
            <a:endParaRPr lang="en-US" sz="19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387145" y="3810822"/>
            <a:ext cx="2052998" cy="926518"/>
            <a:chOff x="4550735" y="2825773"/>
            <a:chExt cx="2299355" cy="1037699"/>
          </a:xfrm>
        </p:grpSpPr>
        <p:sp>
          <p:nvSpPr>
            <p:cNvPr id="12" name="流程圖: 準備作業 11"/>
            <p:cNvSpPr/>
            <p:nvPr/>
          </p:nvSpPr>
          <p:spPr>
            <a:xfrm>
              <a:off x="4550735" y="2825773"/>
              <a:ext cx="2299355" cy="1037699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080146" y="2982676"/>
              <a:ext cx="1284043" cy="749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75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課程</a:t>
              </a:r>
              <a:endParaRPr lang="en-US" sz="375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6" name="內容版面配置區 2"/>
          <p:cNvSpPr txBox="1">
            <a:spLocks/>
          </p:cNvSpPr>
          <p:nvPr/>
        </p:nvSpPr>
        <p:spPr>
          <a:xfrm>
            <a:off x="3146048" y="5397072"/>
            <a:ext cx="2544985" cy="10384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資管專題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3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電子商務</a:t>
            </a:r>
            <a:endParaRPr 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30000"/>
              </a:lnSpc>
              <a:spcBef>
                <a:spcPts val="45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大數據與商業分析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146048" y="5016725"/>
            <a:ext cx="2551802" cy="3924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9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融合</a:t>
            </a:r>
            <a:endParaRPr lang="en-US" sz="19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3146048" y="2340693"/>
            <a:ext cx="2538167" cy="126891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資料探勘</a:t>
            </a: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資訊檢索與文字探勘導論</a:t>
            </a: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統計學習初論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智慧製造 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46048" y="1956690"/>
            <a:ext cx="2544985" cy="3924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9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新興科技</a:t>
            </a:r>
            <a:endParaRPr lang="en-US" sz="19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4856E537-B547-42B9-AB2B-9093468F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zh-TW" altLang="en-US" dirty="0"/>
              <a:t>課程規劃</a:t>
            </a:r>
          </a:p>
        </p:txBody>
      </p:sp>
    </p:spTree>
    <p:extLst>
      <p:ext uri="{BB962C8B-B14F-4D97-AF65-F5344CB8AC3E}">
        <p14:creationId xmlns:p14="http://schemas.microsoft.com/office/powerpoint/2010/main" val="150963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化對角線角落矩形 7"/>
          <p:cNvSpPr/>
          <p:nvPr/>
        </p:nvSpPr>
        <p:spPr>
          <a:xfrm>
            <a:off x="6126055" y="1850086"/>
            <a:ext cx="2637821" cy="4149973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圓角化對角線角落矩形 6"/>
          <p:cNvSpPr/>
          <p:nvPr/>
        </p:nvSpPr>
        <p:spPr>
          <a:xfrm>
            <a:off x="2326565" y="1903471"/>
            <a:ext cx="3633854" cy="414589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50"/>
              </a:lnSpc>
            </a:pPr>
            <a:endParaRPr lang="en-US" sz="3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化對角線角落矩形 5"/>
          <p:cNvSpPr/>
          <p:nvPr/>
        </p:nvSpPr>
        <p:spPr>
          <a:xfrm>
            <a:off x="424933" y="1903471"/>
            <a:ext cx="1735996" cy="414042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職涯發展</a:t>
            </a:r>
            <a:endParaRPr 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972345" y="2800955"/>
            <a:ext cx="2814831" cy="26562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意藍科技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心元資本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創炎科技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宇軒數位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Nexdoor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愛卡拉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iKala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Dcard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狄卡科技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</a:rPr>
              <a:t>CHOCO Media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巧克科技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翱翔智慧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Owlsome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 Tech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90229" y="190347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學術</a:t>
            </a:r>
            <a:endParaRPr 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87216" y="190347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業界</a:t>
            </a:r>
            <a:endParaRPr 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7058" y="190347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創業</a:t>
            </a:r>
            <a:endParaRPr 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338491" y="2793575"/>
            <a:ext cx="1217981" cy="26562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Google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Facebook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IBM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Microsoft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Yahoo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LinkedIn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Amazon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SAS</a:t>
            </a: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339356" y="2797265"/>
            <a:ext cx="1301125" cy="26562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Garmin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Salesforce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Dell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Netbase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Mozilla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NVIDIA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台積電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聯發科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482361" y="2800955"/>
            <a:ext cx="1301125" cy="26562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趨勢科技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鴻海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Appier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玉山銀行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國泰金控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瑞士銀行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資誠聯合會計師事務所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7A6A1D1E-2BE8-4201-9066-134C63EEB7BE}"/>
              </a:ext>
            </a:extLst>
          </p:cNvPr>
          <p:cNvSpPr txBox="1">
            <a:spLocks/>
          </p:cNvSpPr>
          <p:nvPr/>
        </p:nvSpPr>
        <p:spPr>
          <a:xfrm>
            <a:off x="474810" y="2800955"/>
            <a:ext cx="1660897" cy="26562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台大資管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台大工工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交大資管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政大資管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成大電機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台科大資管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台北大學資管</a:t>
            </a:r>
          </a:p>
          <a:p>
            <a:pPr marL="0" indent="0" algn="ctr">
              <a:lnSpc>
                <a:spcPts val="2100"/>
              </a:lnSpc>
              <a:buNone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中研院</a:t>
            </a:r>
          </a:p>
        </p:txBody>
      </p:sp>
    </p:spTree>
    <p:extLst>
      <p:ext uri="{BB962C8B-B14F-4D97-AF65-F5344CB8AC3E}">
        <p14:creationId xmlns:p14="http://schemas.microsoft.com/office/powerpoint/2010/main" val="19073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系友的肺腑之言</a:t>
            </a:r>
            <a:endParaRPr 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2654" indent="-272654">
              <a:spcBef>
                <a:spcPct val="10000"/>
              </a:spcBef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"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資管人可以</a:t>
            </a:r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在軟體產品開發的環境中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，對於開發流程、開發效率以及團隊氛圍的控制有著更深入的了解，並能有效的</a:t>
            </a:r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將管理上的理論轉化為對團隊管理上的重要原則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。此外，由於資管人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接觸的面向較廣，在職場上的發展方向也相對多元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"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72654" indent="-272654">
              <a:spcBef>
                <a:spcPct val="10000"/>
              </a:spcBef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r">
              <a:lnSpc>
                <a:spcPct val="160000"/>
              </a:lnSpc>
              <a:spcBef>
                <a:spcPct val="10000"/>
              </a:spcBef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 —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系友劉智雄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r">
              <a:lnSpc>
                <a:spcPct val="160000"/>
              </a:lnSpc>
              <a:spcBef>
                <a:spcPct val="10000"/>
              </a:spcBef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B87/R91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Appier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資深工程師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26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系友的肺腑之言</a:t>
            </a:r>
            <a:endParaRPr lang="en-US" sz="48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91264" cy="4302125"/>
          </a:xfrm>
        </p:spPr>
        <p:txBody>
          <a:bodyPr>
            <a:normAutofit fontScale="92500" lnSpcReduction="10000"/>
          </a:bodyPr>
          <a:lstStyle/>
          <a:p>
            <a:pPr marL="272654" indent="-272654">
              <a:spcBef>
                <a:spcPct val="10000"/>
              </a:spcBef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"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資管人特殊專長之處在於能夠將</a:t>
            </a:r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資訊科技（尤其是企業用得上的資訊系統）結合到不同領域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，以個人觀察，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資管人比較容易變成跨領域的專家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，比較不會拘泥於原本所學，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比較容易變成懂得資訊科技的經營人才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"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72654" indent="-272654">
              <a:spcBef>
                <a:spcPct val="10000"/>
              </a:spcBef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72654" indent="-272654">
              <a:spcBef>
                <a:spcPct val="10000"/>
              </a:spcBef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r">
              <a:lnSpc>
                <a:spcPct val="160000"/>
              </a:lnSpc>
              <a:spcBef>
                <a:spcPct val="10000"/>
              </a:spcBef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           —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系友 林一帆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r">
              <a:lnSpc>
                <a:spcPct val="160000"/>
              </a:lnSpc>
              <a:spcBef>
                <a:spcPct val="10000"/>
              </a:spcBef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B81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，資誠聯合會計師事務所 執業會計師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合夥人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883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系友的肺腑之言</a:t>
            </a:r>
            <a:endParaRPr lang="en-US" sz="48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91264" cy="4302125"/>
          </a:xfrm>
        </p:spPr>
        <p:txBody>
          <a:bodyPr>
            <a:normAutofit fontScale="92500" lnSpcReduction="10000"/>
          </a:bodyPr>
          <a:lstStyle/>
          <a:p>
            <a:pPr marL="272654" indent="-272654">
              <a:spcBef>
                <a:spcPct val="10000"/>
              </a:spcBef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"</a:t>
            </a:r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技術和管理思維並重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，能夠讓學生在很早的時間，就多方接觸兩個不同領域的思維和課題，這是大學教育最應該帶給學生的，大學教育應該是通才教育，在現在科技日新月異的環境尤其如此，應該讓學生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盡可能接觸不同領域的課程，而不是過早陷入選擇單一路線的框架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"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72654" indent="-272654">
              <a:spcBef>
                <a:spcPct val="10000"/>
              </a:spcBef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r">
              <a:lnSpc>
                <a:spcPct val="160000"/>
              </a:lnSpc>
              <a:spcBef>
                <a:spcPct val="10000"/>
              </a:spcBef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	       —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系友 程世嘉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r">
              <a:lnSpc>
                <a:spcPct val="160000"/>
              </a:lnSpc>
              <a:spcBef>
                <a:spcPct val="10000"/>
              </a:spcBef>
              <a:buNone/>
            </a:pP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B88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iKala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共同創辦人暨執行長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2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Life in NCU, 1993 ~ 1997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第一次摸到電腦</a:t>
            </a:r>
            <a:r>
              <a:rPr lang="en-US" altLang="zh-TW" sz="2800" dirty="0"/>
              <a:t>…</a:t>
            </a:r>
          </a:p>
          <a:p>
            <a:pPr lvl="1"/>
            <a:r>
              <a:rPr lang="zh-TW" altLang="en-US" sz="2400" dirty="0"/>
              <a:t>同學好像都很強 </a:t>
            </a:r>
            <a:r>
              <a:rPr lang="en-US" altLang="zh-TW" sz="2400" dirty="0"/>
              <a:t>… </a:t>
            </a:r>
            <a:r>
              <a:rPr lang="zh-TW" altLang="en-US" sz="2400" dirty="0"/>
              <a:t>我能夠大學畢業就好了 </a:t>
            </a:r>
            <a:r>
              <a:rPr lang="en-US" altLang="zh-TW" sz="2400" dirty="0"/>
              <a:t>…</a:t>
            </a:r>
          </a:p>
          <a:p>
            <a:endParaRPr lang="en-US" altLang="zh-TW" sz="1050" dirty="0"/>
          </a:p>
          <a:p>
            <a:endParaRPr lang="en-US" altLang="zh-TW" sz="1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030" name="Picture 6" descr="How to write inline Assembly with Turbo C 2.01? - Stack Overflow">
            <a:extLst>
              <a:ext uri="{FF2B5EF4-FFF2-40B4-BE49-F238E27FC236}">
                <a16:creationId xmlns:a16="http://schemas.microsoft.com/office/drawing/2014/main" id="{4E0D1C2A-4590-4309-A14A-C54689A2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6407696" cy="40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4F163AA-CB02-4134-8791-125FC0612DD4}"/>
              </a:ext>
            </a:extLst>
          </p:cNvPr>
          <p:cNvSpPr txBox="1"/>
          <p:nvPr/>
        </p:nvSpPr>
        <p:spPr>
          <a:xfrm>
            <a:off x="801785" y="3140968"/>
            <a:ext cx="3914231" cy="2154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&lt;stdio.h&gt;</a:t>
            </a:r>
          </a:p>
          <a:p>
            <a:endParaRPr lang="en-US" altLang="zh-TW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printf("Hello, World!\n");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return 0;</a:t>
            </a: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 descr="感动的图片表情流泪(第1页) - 一起扣扣网">
            <a:extLst>
              <a:ext uri="{FF2B5EF4-FFF2-40B4-BE49-F238E27FC236}">
                <a16:creationId xmlns:a16="http://schemas.microsoft.com/office/drawing/2014/main" id="{E12486A5-4C01-4AA5-8F8A-D6C5F957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94" y="32748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國立中央大學校友總會">
            <a:extLst>
              <a:ext uri="{FF2B5EF4-FFF2-40B4-BE49-F238E27FC236}">
                <a16:creationId xmlns:a16="http://schemas.microsoft.com/office/drawing/2014/main" id="{14576E64-16A4-4915-9F19-F0A652240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6" y="64363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7F883-3809-4D6E-A983-28B1B5EF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這四年怎麼過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3211B9-D366-460C-A62F-D6429BF6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/>
              <a:t>還在猶豫的同學</a:t>
            </a:r>
            <a:r>
              <a:rPr lang="en-US" altLang="zh-TW" sz="2800" dirty="0"/>
              <a:t>…</a:t>
            </a:r>
            <a:r>
              <a:rPr lang="zh-TW" altLang="en-US" sz="2800" dirty="0"/>
              <a:t>留在資管系吧，這是一個培養斜槓的極佳場域</a:t>
            </a:r>
            <a:endParaRPr lang="en-US" altLang="zh-TW" sz="2800" dirty="0"/>
          </a:p>
          <a:p>
            <a:pPr lvl="1"/>
            <a:endParaRPr lang="en-US" altLang="zh-TW" sz="800" dirty="0"/>
          </a:p>
          <a:p>
            <a:r>
              <a:rPr lang="zh-TW" altLang="en-US" sz="2800" dirty="0"/>
              <a:t>課業、</a:t>
            </a:r>
            <a:r>
              <a:rPr lang="zh-TW" altLang="en-US" sz="2800" dirty="0">
                <a:solidFill>
                  <a:schemeClr val="bg1">
                    <a:lumMod val="65000"/>
                  </a:schemeClr>
                </a:solidFill>
              </a:rPr>
              <a:t>社團</a:t>
            </a:r>
            <a:r>
              <a:rPr lang="zh-TW" altLang="en-US" sz="2800" dirty="0"/>
              <a:t>、</a:t>
            </a:r>
            <a:r>
              <a:rPr lang="zh-TW" altLang="en-US" sz="2800" dirty="0">
                <a:solidFill>
                  <a:schemeClr val="bg1">
                    <a:lumMod val="85000"/>
                  </a:schemeClr>
                </a:solidFill>
              </a:rPr>
              <a:t>愛情</a:t>
            </a:r>
            <a:endParaRPr lang="en-US" altLang="zh-TW" sz="28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TW" altLang="en-US" sz="2400" dirty="0"/>
              <a:t>老師們當然希望各位用功學，努力讀</a:t>
            </a:r>
            <a:endParaRPr lang="en-US" altLang="zh-TW" sz="2400" dirty="0"/>
          </a:p>
          <a:p>
            <a:pPr lvl="1"/>
            <a:r>
              <a:rPr lang="zh-TW" altLang="en-US" sz="4000" b="1" dirty="0">
                <a:solidFill>
                  <a:srgbClr val="FF0000"/>
                </a:solidFill>
              </a:rPr>
              <a:t>不過</a:t>
            </a:r>
            <a:r>
              <a:rPr lang="en-US" altLang="zh-TW" sz="2400" dirty="0"/>
              <a:t>…</a:t>
            </a:r>
            <a:r>
              <a:rPr lang="zh-TW" altLang="en-US" sz="2400" dirty="0"/>
              <a:t>很多優秀校友不一定在校成績出眾</a:t>
            </a:r>
            <a:endParaRPr lang="en-US" altLang="zh-TW" sz="2400" dirty="0"/>
          </a:p>
          <a:p>
            <a:pPr lvl="1"/>
            <a:endParaRPr lang="en-US" altLang="zh-TW" sz="800" dirty="0"/>
          </a:p>
          <a:p>
            <a:r>
              <a:rPr lang="zh-TW" altLang="en-US" sz="2800" dirty="0"/>
              <a:t>他們</a:t>
            </a:r>
            <a:r>
              <a:rPr lang="en-US" altLang="zh-TW" sz="2800" dirty="0"/>
              <a:t>(</a:t>
            </a:r>
            <a:r>
              <a:rPr lang="zh-TW" altLang="en-US" sz="2800" dirty="0"/>
              <a:t>你們</a:t>
            </a:r>
            <a:r>
              <a:rPr lang="en-US" altLang="zh-TW" sz="2800" dirty="0"/>
              <a:t>)</a:t>
            </a:r>
            <a:r>
              <a:rPr lang="zh-TW" altLang="en-US" sz="2800" dirty="0"/>
              <a:t>都很有自己的想法，</a:t>
            </a:r>
            <a:r>
              <a:rPr lang="zh-TW" altLang="en-US" sz="2800" u="sng" dirty="0"/>
              <a:t>會問自己想要甚麼</a:t>
            </a:r>
            <a:r>
              <a:rPr lang="zh-TW" altLang="en-US" sz="2800" dirty="0"/>
              <a:t>，</a:t>
            </a:r>
            <a:r>
              <a:rPr lang="zh-TW" altLang="en-US" sz="2800" u="sng" dirty="0"/>
              <a:t>也會付諸實行</a:t>
            </a:r>
            <a:r>
              <a:rPr lang="zh-TW" altLang="en-US" sz="2800" dirty="0"/>
              <a:t>，絕非嘴砲仔</a:t>
            </a:r>
            <a:endParaRPr lang="en-US" altLang="zh-TW" sz="2800" dirty="0"/>
          </a:p>
          <a:p>
            <a:pPr lvl="1"/>
            <a:r>
              <a:rPr lang="zh-TW" altLang="en-US" sz="2400" dirty="0"/>
              <a:t>去業界</a:t>
            </a:r>
            <a:r>
              <a:rPr lang="en-US" altLang="zh-TW" sz="2400" dirty="0"/>
              <a:t>?</a:t>
            </a:r>
            <a:r>
              <a:rPr lang="zh-TW" altLang="en-US" sz="2400" dirty="0"/>
              <a:t> 讀碩士</a:t>
            </a:r>
            <a:r>
              <a:rPr lang="en-US" altLang="zh-TW" sz="2400" dirty="0"/>
              <a:t>? </a:t>
            </a:r>
            <a:r>
              <a:rPr lang="zh-TW" altLang="en-US" sz="2400" dirty="0"/>
              <a:t>走學界</a:t>
            </a:r>
            <a:r>
              <a:rPr lang="en-US" altLang="zh-TW" sz="2400" dirty="0"/>
              <a:t>? </a:t>
            </a:r>
            <a:r>
              <a:rPr lang="zh-TW" altLang="en-US" sz="2400" dirty="0"/>
              <a:t>自己創業</a:t>
            </a:r>
            <a:r>
              <a:rPr lang="en-US" altLang="zh-TW" sz="2400" dirty="0"/>
              <a:t>?</a:t>
            </a:r>
            <a:r>
              <a:rPr lang="zh-TW" altLang="en-US" sz="2400" dirty="0"/>
              <a:t> 做哪行</a:t>
            </a:r>
            <a:r>
              <a:rPr lang="en-US" altLang="zh-TW" sz="2400" dirty="0"/>
              <a:t>?</a:t>
            </a:r>
          </a:p>
          <a:p>
            <a:pPr lvl="2"/>
            <a:endParaRPr lang="en-US" altLang="zh-TW" sz="800" dirty="0"/>
          </a:p>
          <a:p>
            <a:r>
              <a:rPr lang="zh-TW" altLang="en-US" sz="2700" dirty="0"/>
              <a:t>除了課業，讓自己能更多元，培養快速學習的能力</a:t>
            </a:r>
            <a:endParaRPr lang="en-US" altLang="zh-TW" sz="27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D6F10F-E8D6-474B-879C-4A832813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353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3C8CF8-B76B-45C7-BDA8-A8FD148A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這四年怎麼過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3EC82-A67F-4354-8208-967EEF49A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課堂不是唯一的學習管道，多閱讀，終身學習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56227A5-BDE2-4807-BC3C-AF466E20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0D41831-6E32-4E94-A9FF-748383E7F316}"/>
              </a:ext>
            </a:extLst>
          </p:cNvPr>
          <p:cNvGrpSpPr/>
          <p:nvPr/>
        </p:nvGrpSpPr>
        <p:grpSpPr>
          <a:xfrm>
            <a:off x="755576" y="2420888"/>
            <a:ext cx="7541901" cy="4302125"/>
            <a:chOff x="73375" y="1750211"/>
            <a:chExt cx="8815454" cy="522987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FE706AE-0602-4513-BCCF-3F2057018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75" y="4024213"/>
              <a:ext cx="1654418" cy="2165468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5DE487F-276B-40CC-9E6E-A319C642D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729" y="3085352"/>
              <a:ext cx="1680403" cy="2061525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6AE52B7-CB9A-4C6F-A200-F7324ADBF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0614" y="4827613"/>
              <a:ext cx="1624101" cy="215247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9703900-5DCA-4D64-9348-1153959BF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5766" y="2420888"/>
              <a:ext cx="1632763" cy="2152475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DCD09E6-AA15-4DDE-AE1E-466597F95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9995" y="2595380"/>
              <a:ext cx="1671741" cy="2169798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B223089-CB01-4C39-8E99-7CC0B2D4C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6579" y="4293760"/>
              <a:ext cx="1704656" cy="2196384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78E9BBF-E3CB-4AE9-A596-41653125B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41199" y="1750211"/>
              <a:ext cx="1676072" cy="2169798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43316A41-7D7B-4484-B36A-43D4A003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02388" y="3777591"/>
              <a:ext cx="1684733" cy="2169798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4B05C718-12AD-41FD-BF3B-4EAF2ECE2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97231" y="4519115"/>
              <a:ext cx="1632762" cy="2009554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AA7AE5C-D057-49C0-A24C-F82D9165F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08426" y="2276872"/>
              <a:ext cx="1680403" cy="2161137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36A8C43-8D43-40ED-905F-CB3344022EA0}"/>
              </a:ext>
            </a:extLst>
          </p:cNvPr>
          <p:cNvSpPr/>
          <p:nvPr/>
        </p:nvSpPr>
        <p:spPr>
          <a:xfrm>
            <a:off x="1898801" y="3849535"/>
            <a:ext cx="4579966" cy="153593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</a:rPr>
              <a:t>蔡益坤老師</a:t>
            </a:r>
            <a:r>
              <a:rPr lang="en-US" altLang="zh-TW" sz="2400" dirty="0">
                <a:solidFill>
                  <a:schemeClr val="tx1"/>
                </a:solidFill>
              </a:rPr>
              <a:t> – “</a:t>
            </a:r>
            <a:r>
              <a:rPr lang="zh-TW" altLang="en-US" sz="2400" dirty="0">
                <a:solidFill>
                  <a:schemeClr val="tx1"/>
                </a:solidFill>
              </a:rPr>
              <a:t>我們期待，四年後離開的你有兩把刷子</a:t>
            </a:r>
            <a:r>
              <a:rPr lang="en-US" altLang="zh-TW" sz="2400" dirty="0">
                <a:solidFill>
                  <a:schemeClr val="tx1"/>
                </a:solidFill>
              </a:rPr>
              <a:t>: </a:t>
            </a:r>
            <a:r>
              <a:rPr lang="zh-TW" altLang="en-US" sz="2400" b="1" dirty="0">
                <a:solidFill>
                  <a:schemeClr val="tx1"/>
                </a:solidFill>
              </a:rPr>
              <a:t>技術</a:t>
            </a:r>
            <a:r>
              <a:rPr lang="zh-TW" altLang="en-US" sz="2400" dirty="0">
                <a:solidFill>
                  <a:schemeClr val="tx1"/>
                </a:solidFill>
              </a:rPr>
              <a:t>與</a:t>
            </a:r>
            <a:r>
              <a:rPr lang="zh-TW" altLang="en-US" sz="2400" b="1" dirty="0">
                <a:solidFill>
                  <a:schemeClr val="tx1"/>
                </a:solidFill>
              </a:rPr>
              <a:t>管理</a:t>
            </a:r>
            <a:r>
              <a:rPr lang="zh-TW" altLang="en-US" sz="2400" dirty="0">
                <a:solidFill>
                  <a:schemeClr val="tx1"/>
                </a:solidFill>
              </a:rPr>
              <a:t>並重</a:t>
            </a:r>
            <a:r>
              <a:rPr lang="en-US" altLang="zh-TW" sz="24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29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 in NCU, 1997 ~ 1999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研一幫老闆做計畫</a:t>
            </a:r>
            <a:r>
              <a:rPr lang="en-US" altLang="zh-TW" sz="2400" dirty="0"/>
              <a:t> … </a:t>
            </a:r>
            <a:r>
              <a:rPr lang="zh-TW" altLang="en-US" sz="2400" dirty="0"/>
              <a:t>業界真的很現實</a:t>
            </a:r>
            <a:r>
              <a:rPr lang="en-US" altLang="zh-TW" sz="2400" dirty="0"/>
              <a:t> …</a:t>
            </a:r>
          </a:p>
          <a:p>
            <a:endParaRPr lang="en-US" altLang="zh-TW" sz="1000" dirty="0"/>
          </a:p>
          <a:p>
            <a:r>
              <a:rPr lang="zh-TW" altLang="en-US" sz="2400" dirty="0"/>
              <a:t>研二做研究很苦</a:t>
            </a:r>
            <a:r>
              <a:rPr lang="en-US" altLang="zh-TW" sz="2400" dirty="0"/>
              <a:t> … </a:t>
            </a:r>
            <a:r>
              <a:rPr lang="zh-TW" altLang="en-US" sz="2400" dirty="0"/>
              <a:t>懷疑自己沒有學術天分 </a:t>
            </a:r>
            <a:r>
              <a:rPr lang="en-US" altLang="zh-TW" sz="2400" dirty="0"/>
              <a:t>…</a:t>
            </a:r>
          </a:p>
          <a:p>
            <a:pPr lvl="1"/>
            <a:r>
              <a:rPr lang="zh-TW" altLang="en-US" sz="2000" dirty="0"/>
              <a:t>我的論文主題居然是一個</a:t>
            </a:r>
            <a:r>
              <a:rPr lang="en-US" altLang="zh-TW" sz="2000" b="1" dirty="0">
                <a:solidFill>
                  <a:srgbClr val="00B050"/>
                </a:solidFill>
              </a:rPr>
              <a:t>operations research </a:t>
            </a:r>
            <a:r>
              <a:rPr lang="en-US" altLang="zh-TW" sz="1400" dirty="0"/>
              <a:t>(OR)</a:t>
            </a:r>
            <a:r>
              <a:rPr lang="en-US" altLang="zh-TW" sz="2000" dirty="0"/>
              <a:t> </a:t>
            </a:r>
            <a:r>
              <a:rPr lang="zh-TW" altLang="en-US" sz="2000" dirty="0"/>
              <a:t>問題 </a:t>
            </a:r>
            <a:r>
              <a:rPr lang="en-US" altLang="zh-TW" sz="2000" dirty="0"/>
              <a:t>!!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pPr lvl="1"/>
            <a:r>
              <a:rPr lang="en-US" altLang="zh-TW" sz="2000" dirty="0"/>
              <a:t>Quadratic assignment problem - </a:t>
            </a:r>
            <a:r>
              <a:rPr lang="zh-TW" altLang="en-US" sz="2000" dirty="0"/>
              <a:t>將</a:t>
            </a:r>
            <a:r>
              <a:rPr lang="en-US" altLang="zh-TW" sz="2000" i="1" dirty="0"/>
              <a:t>n</a:t>
            </a:r>
            <a:r>
              <a:rPr lang="zh-TW" altLang="en-US" sz="2000" dirty="0"/>
              <a:t>個設備分配到</a:t>
            </a:r>
            <a:r>
              <a:rPr lang="en-US" altLang="zh-TW" sz="2000" i="1" dirty="0"/>
              <a:t>n</a:t>
            </a:r>
            <a:r>
              <a:rPr lang="zh-TW" altLang="en-US" sz="2000" dirty="0"/>
              <a:t>個適當的位置使得整體的總成本為最小</a:t>
            </a:r>
            <a:r>
              <a:rPr lang="en-US" altLang="zh-TW" sz="2000" dirty="0"/>
              <a:t>!!</a:t>
            </a:r>
            <a:endParaRPr lang="en-US" altLang="zh-TW" sz="1000" dirty="0"/>
          </a:p>
          <a:p>
            <a:pPr lvl="1"/>
            <a:r>
              <a:rPr lang="zh-TW" altLang="en-US" sz="2000" dirty="0"/>
              <a:t>因為不是做</a:t>
            </a:r>
            <a:r>
              <a:rPr lang="en-US" altLang="zh-TW" sz="2000" dirty="0"/>
              <a:t>OR</a:t>
            </a:r>
            <a:r>
              <a:rPr lang="zh-TW" altLang="en-US" sz="2000" dirty="0"/>
              <a:t>的料，研二下還換過一次題目 </a:t>
            </a:r>
            <a:r>
              <a:rPr lang="en-US" altLang="zh-TW" sz="2000" dirty="0"/>
              <a:t>…</a:t>
            </a:r>
          </a:p>
          <a:p>
            <a:pPr>
              <a:buNone/>
            </a:pPr>
            <a:r>
              <a:rPr lang="en-US" altLang="zh-TW" sz="800" dirty="0"/>
              <a:t>		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爆炸: 十四角 4">
            <a:extLst>
              <a:ext uri="{FF2B5EF4-FFF2-40B4-BE49-F238E27FC236}">
                <a16:creationId xmlns:a16="http://schemas.microsoft.com/office/drawing/2014/main" id="{541EC713-0616-489F-8D75-8B240B3D445A}"/>
              </a:ext>
            </a:extLst>
          </p:cNvPr>
          <p:cNvSpPr/>
          <p:nvPr/>
        </p:nvSpPr>
        <p:spPr>
          <a:xfrm>
            <a:off x="2051721" y="4365104"/>
            <a:ext cx="5112568" cy="2340496"/>
          </a:xfrm>
          <a:prstGeom prst="irregularSeal2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FF0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  <a:ea typeface="標楷體" panose="03000509000000000000" pitchFamily="65" charset="-120"/>
              </a:rPr>
              <a:t>超討厭</a:t>
            </a:r>
            <a:r>
              <a:rPr lang="en-US" altLang="zh-TW" sz="2800" b="1" dirty="0">
                <a:solidFill>
                  <a:srgbClr val="FFFF00"/>
                </a:solidFill>
                <a:ea typeface="標楷體" panose="03000509000000000000" pitchFamily="65" charset="-120"/>
              </a:rPr>
              <a:t> research</a:t>
            </a:r>
            <a:endParaRPr lang="zh-TW" altLang="en-US" b="1" dirty="0">
              <a:solidFill>
                <a:srgbClr val="FFFF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Life in Academia </a:t>
            </a:r>
            <a:r>
              <a:rPr lang="en-US" altLang="zh-TW" sz="3600" dirty="0" err="1"/>
              <a:t>Sinica</a:t>
            </a:r>
            <a:r>
              <a:rPr lang="en-US" altLang="zh-TW" sz="3600" dirty="0"/>
              <a:t>, 2000 ~ 2003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888232"/>
          </a:xfrm>
        </p:spPr>
        <p:txBody>
          <a:bodyPr/>
          <a:lstStyle/>
          <a:p>
            <a:r>
              <a:rPr lang="zh-TW" altLang="en-US" sz="2400" dirty="0"/>
              <a:t>國防役第一天上班 </a:t>
            </a:r>
            <a:r>
              <a:rPr lang="en-US" altLang="zh-TW" sz="2400" dirty="0"/>
              <a:t>… </a:t>
            </a:r>
            <a:r>
              <a:rPr lang="zh-TW" altLang="en-US" sz="2400" dirty="0"/>
              <a:t>就要寫國科會報告 </a:t>
            </a:r>
            <a:r>
              <a:rPr lang="en-US" altLang="zh-TW" sz="2400" dirty="0"/>
              <a:t>…</a:t>
            </a:r>
          </a:p>
          <a:p>
            <a:pPr lvl="1"/>
            <a:r>
              <a:rPr lang="zh-TW" altLang="en-US" sz="2000" dirty="0"/>
              <a:t>一個完全沒摸過的領域 </a:t>
            </a:r>
            <a:r>
              <a:rPr lang="en-US" altLang="zh-TW" sz="2000" b="1" dirty="0">
                <a:solidFill>
                  <a:srgbClr val="00B050"/>
                </a:solidFill>
              </a:rPr>
              <a:t>Information Retrieval &amp; Text Mining</a:t>
            </a:r>
          </a:p>
          <a:p>
            <a:pPr lvl="1"/>
            <a:r>
              <a:rPr lang="zh-TW" altLang="en-US" sz="2000" dirty="0"/>
              <a:t>個人化新聞推薦</a:t>
            </a:r>
            <a:endParaRPr lang="en-US" altLang="zh-TW" sz="2000" dirty="0"/>
          </a:p>
          <a:p>
            <a:endParaRPr lang="en-US" altLang="zh-TW" sz="10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5" name="Picture 69">
            <a:extLst>
              <a:ext uri="{FF2B5EF4-FFF2-40B4-BE49-F238E27FC236}">
                <a16:creationId xmlns:a16="http://schemas.microsoft.com/office/drawing/2014/main" id="{5BBBB256-2EAD-49E6-AB76-0FEE3A2A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74085"/>
            <a:ext cx="2736304" cy="22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1FF7C35-EDB5-43B5-B4C3-BD090ECF2DFC}"/>
              </a:ext>
            </a:extLst>
          </p:cNvPr>
          <p:cNvSpPr txBox="1">
            <a:spLocks/>
          </p:cNvSpPr>
          <p:nvPr/>
        </p:nvSpPr>
        <p:spPr bwMode="auto">
          <a:xfrm>
            <a:off x="457200" y="4661148"/>
            <a:ext cx="67070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zh-TW" sz="1050" kern="0" dirty="0"/>
          </a:p>
          <a:p>
            <a:r>
              <a:rPr lang="zh-TW" altLang="en-US" sz="2400" kern="0" dirty="0"/>
              <a:t>雖然換了新環境</a:t>
            </a:r>
            <a:r>
              <a:rPr lang="en-US" altLang="zh-TW" sz="2400" kern="0" dirty="0"/>
              <a:t>…</a:t>
            </a:r>
            <a:r>
              <a:rPr lang="zh-TW" altLang="en-US" sz="2400" kern="0" dirty="0"/>
              <a:t>還是得做</a:t>
            </a:r>
            <a:r>
              <a:rPr lang="en-US" altLang="zh-TW" sz="2400" kern="0" dirty="0"/>
              <a:t>research </a:t>
            </a:r>
          </a:p>
          <a:p>
            <a:pPr lvl="1"/>
            <a:r>
              <a:rPr lang="zh-TW" altLang="en-US" sz="2000" kern="0" dirty="0"/>
              <a:t>難道是我的本命</a:t>
            </a:r>
            <a:endParaRPr lang="en-US" altLang="zh-TW" sz="2000" kern="0" dirty="0"/>
          </a:p>
          <a:p>
            <a:pPr lvl="1"/>
            <a:r>
              <a:rPr lang="zh-TW" altLang="en-US" sz="2000" kern="0" dirty="0"/>
              <a:t>也無法反悔</a:t>
            </a:r>
            <a:r>
              <a:rPr lang="en-US" altLang="zh-TW" sz="2000" kern="0" dirty="0"/>
              <a:t>…</a:t>
            </a:r>
            <a:r>
              <a:rPr lang="zh-TW" altLang="en-US" sz="2000" kern="0" dirty="0"/>
              <a:t>因為不做就去外島當兵</a:t>
            </a:r>
            <a:endParaRPr lang="en-US" altLang="zh-TW" sz="2000" kern="0" dirty="0"/>
          </a:p>
          <a:p>
            <a:pPr lvl="1"/>
            <a:r>
              <a:rPr lang="zh-TW" altLang="en-US" sz="2000" kern="0" dirty="0"/>
              <a:t>反正沒有甚麼學位壓力，</a:t>
            </a:r>
            <a:r>
              <a:rPr lang="en-US" altLang="zh-TW" sz="2000" kern="0" dirty="0"/>
              <a:t>I</a:t>
            </a:r>
            <a:r>
              <a:rPr lang="zh-TW" altLang="en-US" sz="2000" kern="0" dirty="0"/>
              <a:t> </a:t>
            </a:r>
            <a:r>
              <a:rPr lang="en-US" altLang="zh-TW" sz="2000" kern="0" dirty="0"/>
              <a:t>have</a:t>
            </a:r>
            <a:r>
              <a:rPr lang="zh-TW" altLang="en-US" sz="2000" kern="0" dirty="0"/>
              <a:t> </a:t>
            </a:r>
            <a:r>
              <a:rPr lang="en-US" altLang="zh-TW" sz="2000" kern="0" dirty="0"/>
              <a:t>nothing</a:t>
            </a:r>
            <a:r>
              <a:rPr lang="zh-TW" altLang="en-US" sz="2000" kern="0" dirty="0"/>
              <a:t> </a:t>
            </a:r>
            <a:r>
              <a:rPr lang="en-US" altLang="zh-TW" sz="2000" kern="0" dirty="0"/>
              <a:t>to</a:t>
            </a:r>
            <a:r>
              <a:rPr lang="zh-TW" altLang="en-US" sz="2000" kern="0" dirty="0"/>
              <a:t> </a:t>
            </a:r>
            <a:r>
              <a:rPr lang="en-US" altLang="zh-TW" sz="2000" kern="0" dirty="0"/>
              <a:t>lose~~</a:t>
            </a:r>
            <a:endParaRPr lang="en-US" altLang="zh-TW" sz="900" kern="0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3DE6599-246D-43A0-A0C0-98668AE89DAB}"/>
              </a:ext>
            </a:extLst>
          </p:cNvPr>
          <p:cNvSpPr/>
          <p:nvPr/>
        </p:nvSpPr>
        <p:spPr>
          <a:xfrm rot="20526646">
            <a:off x="5508105" y="3759662"/>
            <a:ext cx="2376264" cy="5040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你會怎麼做</a:t>
            </a:r>
            <a:r>
              <a:rPr lang="en-US" altLang="zh-TW" sz="2800" dirty="0">
                <a:solidFill>
                  <a:schemeClr val="tx1"/>
                </a:solidFill>
              </a:rPr>
              <a:t>?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F1BFA05-0554-4819-BFD9-B49B19EB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Life in Academia </a:t>
            </a:r>
            <a:r>
              <a:rPr lang="en-US" altLang="zh-TW" sz="3600" dirty="0" err="1"/>
              <a:t>Sinica</a:t>
            </a:r>
            <a:r>
              <a:rPr lang="en-US" altLang="zh-TW" sz="3600" dirty="0"/>
              <a:t>, 2000 ~ 2003</a:t>
            </a:r>
            <a:endParaRPr lang="zh-TW" altLang="en-US" sz="36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1D0ABC1-20E0-4D4C-8E97-1AD2A55E6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r>
              <a:rPr lang="zh-TW" altLang="en-US" dirty="0"/>
              <a:t>發表了一些論文，改變了我一些想法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F319-112E-45E7-B658-7BFD2D1E8293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1027" name="Picture 3" descr="C:\temp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18" y="2409663"/>
            <a:ext cx="2078166" cy="1407498"/>
          </a:xfrm>
          <a:prstGeom prst="rect">
            <a:avLst/>
          </a:prstGeom>
          <a:noFill/>
        </p:spPr>
      </p:pic>
      <p:pic>
        <p:nvPicPr>
          <p:cNvPr id="1029" name="Picture 5" descr="C:\temp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203" y="2409663"/>
            <a:ext cx="2067822" cy="1420929"/>
          </a:xfrm>
          <a:prstGeom prst="rect">
            <a:avLst/>
          </a:prstGeom>
          <a:noFill/>
        </p:spPr>
      </p:pic>
      <p:pic>
        <p:nvPicPr>
          <p:cNvPr id="1030" name="Picture 6" descr="D:\Paton_documents\homepages\public_html\travel\Germany2001\images\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012" y="2411119"/>
            <a:ext cx="3837450" cy="2520000"/>
          </a:xfrm>
          <a:prstGeom prst="rect">
            <a:avLst/>
          </a:prstGeom>
          <a:noFill/>
        </p:spPr>
      </p:pic>
      <p:pic>
        <p:nvPicPr>
          <p:cNvPr id="12" name="Picture 3" descr="C:\temp\PIC_1_008.JPG">
            <a:extLst>
              <a:ext uri="{FF2B5EF4-FFF2-40B4-BE49-F238E27FC236}">
                <a16:creationId xmlns:a16="http://schemas.microsoft.com/office/drawing/2014/main" id="{EBC48C73-D564-439C-9C63-5D611ED7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618" y="3861048"/>
            <a:ext cx="2976331" cy="2232248"/>
          </a:xfrm>
          <a:prstGeom prst="rect">
            <a:avLst/>
          </a:prstGeom>
          <a:noFill/>
        </p:spPr>
      </p:pic>
      <p:pic>
        <p:nvPicPr>
          <p:cNvPr id="13" name="Picture 2" descr="C:\temp\PIC_5_024.JPG">
            <a:extLst>
              <a:ext uri="{FF2B5EF4-FFF2-40B4-BE49-F238E27FC236}">
                <a16:creationId xmlns:a16="http://schemas.microsoft.com/office/drawing/2014/main" id="{93C44563-8A51-4335-972D-767BD760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6870" y="5052925"/>
            <a:ext cx="2131776" cy="1598832"/>
          </a:xfrm>
          <a:prstGeom prst="rect">
            <a:avLst/>
          </a:prstGeom>
          <a:noFill/>
        </p:spPr>
      </p:pic>
      <p:pic>
        <p:nvPicPr>
          <p:cNvPr id="14" name="Picture 5" descr="C:\temp\PICT3821.JPG">
            <a:extLst>
              <a:ext uri="{FF2B5EF4-FFF2-40B4-BE49-F238E27FC236}">
                <a16:creationId xmlns:a16="http://schemas.microsoft.com/office/drawing/2014/main" id="{CD457D4C-B542-4865-8E6C-598EDE62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1574" y="4046199"/>
            <a:ext cx="1179893" cy="884920"/>
          </a:xfrm>
          <a:prstGeom prst="rect">
            <a:avLst/>
          </a:prstGeom>
          <a:noFill/>
        </p:spPr>
      </p:pic>
      <p:pic>
        <p:nvPicPr>
          <p:cNvPr id="15" name="Picture 3" descr="C:\temp\PICT4401.JPG">
            <a:extLst>
              <a:ext uri="{FF2B5EF4-FFF2-40B4-BE49-F238E27FC236}">
                <a16:creationId xmlns:a16="http://schemas.microsoft.com/office/drawing/2014/main" id="{1A905851-B4EE-495A-ADC4-6D44A8D0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9195" y="5048594"/>
            <a:ext cx="2131776" cy="1598832"/>
          </a:xfrm>
          <a:prstGeom prst="rect">
            <a:avLst/>
          </a:prstGeom>
          <a:noFill/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E49B816-9C96-4A44-ACBC-2CEBAD31F12B}"/>
              </a:ext>
            </a:extLst>
          </p:cNvPr>
          <p:cNvSpPr/>
          <p:nvPr/>
        </p:nvSpPr>
        <p:spPr>
          <a:xfrm>
            <a:off x="526009" y="6188968"/>
            <a:ext cx="4484476" cy="5760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學術似乎也是一條不錯的路</a:t>
            </a:r>
            <a:endParaRPr lang="en-US" altLang="zh-TW" dirty="0"/>
          </a:p>
          <a:p>
            <a:pPr algn="ctr"/>
            <a:r>
              <a:rPr lang="en-US" altLang="zh-TW" sz="1400" dirty="0"/>
              <a:t>(</a:t>
            </a:r>
            <a:r>
              <a:rPr lang="zh-TW" altLang="en-US" sz="1400" dirty="0"/>
              <a:t>雖然薪水不多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 in NTU EE, 2003 ~ 2007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國防役快要結束了 </a:t>
            </a:r>
            <a:r>
              <a:rPr lang="en-US" altLang="zh-TW" sz="2400" dirty="0"/>
              <a:t>… </a:t>
            </a:r>
            <a:r>
              <a:rPr lang="zh-TW" altLang="en-US" sz="2400" dirty="0"/>
              <a:t>要走學界還是業界 </a:t>
            </a:r>
            <a:r>
              <a:rPr lang="en-US" altLang="zh-TW" sz="2400" dirty="0"/>
              <a:t>?</a:t>
            </a:r>
          </a:p>
          <a:p>
            <a:pPr lvl="1"/>
            <a:r>
              <a:rPr lang="zh-TW" altLang="en-US" sz="2000" dirty="0"/>
              <a:t>學術真的很辛苦</a:t>
            </a:r>
            <a:r>
              <a:rPr lang="en-US" altLang="zh-TW" sz="2000" dirty="0"/>
              <a:t> … </a:t>
            </a:r>
            <a:r>
              <a:rPr lang="zh-TW" altLang="en-US" sz="2000" dirty="0"/>
              <a:t>不過 </a:t>
            </a:r>
            <a:r>
              <a:rPr lang="en-US" altLang="zh-TW" sz="2000" dirty="0"/>
              <a:t>… </a:t>
            </a:r>
            <a:r>
              <a:rPr lang="zh-TW" altLang="en-US" sz="2000" dirty="0"/>
              <a:t>業界就會比較輕鬆</a:t>
            </a:r>
            <a:r>
              <a:rPr lang="en-US" altLang="zh-TW" sz="2000" dirty="0"/>
              <a:t>?</a:t>
            </a:r>
          </a:p>
          <a:p>
            <a:pPr lvl="1"/>
            <a:r>
              <a:rPr lang="zh-TW" altLang="en-US" sz="2000" dirty="0"/>
              <a:t>出國或是留在國內</a:t>
            </a:r>
            <a:r>
              <a:rPr lang="en-US" altLang="zh-TW" sz="2000" dirty="0"/>
              <a:t>?</a:t>
            </a:r>
          </a:p>
          <a:p>
            <a:pPr lvl="1"/>
            <a:r>
              <a:rPr lang="zh-TW" altLang="en-US" sz="2000" dirty="0"/>
              <a:t>學弟</a:t>
            </a:r>
            <a:r>
              <a:rPr lang="en-US" altLang="zh-TW" sz="2000" dirty="0"/>
              <a:t>(</a:t>
            </a:r>
            <a:r>
              <a:rPr lang="zh-TW" altLang="en-US" sz="2000" dirty="0"/>
              <a:t>也是你們的學長</a:t>
            </a:r>
            <a:r>
              <a:rPr lang="en-US" altLang="zh-TW" sz="2000" dirty="0"/>
              <a:t>)</a:t>
            </a:r>
            <a:r>
              <a:rPr lang="zh-TW" altLang="en-US" sz="2000" dirty="0"/>
              <a:t>的鼓勵 </a:t>
            </a:r>
            <a:r>
              <a:rPr lang="en-US" altLang="zh-TW" sz="2000" dirty="0"/>
              <a:t>… </a:t>
            </a:r>
            <a:r>
              <a:rPr lang="zh-TW" altLang="en-US" sz="2000" dirty="0"/>
              <a:t>一起讀博班</a:t>
            </a:r>
            <a:r>
              <a:rPr lang="en-US" altLang="zh-TW" sz="2000" dirty="0"/>
              <a:t> …</a:t>
            </a:r>
          </a:p>
          <a:p>
            <a:endParaRPr lang="en-US" altLang="zh-TW" sz="1000" dirty="0"/>
          </a:p>
          <a:p>
            <a:r>
              <a:rPr lang="en-US" altLang="zh-TW" sz="2400" dirty="0"/>
              <a:t>2003</a:t>
            </a:r>
            <a:r>
              <a:rPr lang="zh-TW" altLang="en-US" sz="2400" dirty="0"/>
              <a:t>年，開始了電機系博士班生活 </a:t>
            </a:r>
            <a:endParaRPr lang="en-US" altLang="zh-TW" sz="2400" dirty="0"/>
          </a:p>
          <a:p>
            <a:pPr lvl="1"/>
            <a:r>
              <a:rPr lang="zh-TW" altLang="en-US" sz="2000" dirty="0"/>
              <a:t>跟電機系大學部學生一起修課</a:t>
            </a:r>
            <a:r>
              <a:rPr lang="en-US" altLang="zh-TW" sz="2000" dirty="0"/>
              <a:t>…</a:t>
            </a:r>
            <a:r>
              <a:rPr lang="zh-TW" altLang="en-US" sz="2000" dirty="0"/>
              <a:t>那真的是很虐</a:t>
            </a:r>
            <a:endParaRPr lang="en-US" altLang="zh-TW" sz="2000" dirty="0"/>
          </a:p>
          <a:p>
            <a:pPr lvl="1"/>
            <a:r>
              <a:rPr lang="zh-TW" altLang="en-US" sz="2000" dirty="0"/>
              <a:t>此時的我</a:t>
            </a:r>
            <a:r>
              <a:rPr lang="en-US" altLang="zh-TW" sz="2000" dirty="0"/>
              <a:t>…</a:t>
            </a:r>
            <a:r>
              <a:rPr lang="zh-TW" altLang="en-US" sz="2000" dirty="0"/>
              <a:t>還是工程師心態</a:t>
            </a:r>
            <a:r>
              <a:rPr lang="en-US" altLang="zh-TW" sz="2000" dirty="0"/>
              <a:t>:</a:t>
            </a:r>
            <a:r>
              <a:rPr lang="zh-TW" altLang="en-US" sz="2000" dirty="0"/>
              <a:t> 追求效能準確，其餘再說</a:t>
            </a:r>
            <a:endParaRPr lang="en-US" altLang="zh-TW" sz="2000" dirty="0"/>
          </a:p>
          <a:p>
            <a:pPr lvl="1"/>
            <a:endParaRPr lang="en-US" altLang="zh-TW" sz="1400" dirty="0"/>
          </a:p>
          <a:p>
            <a:pPr lvl="2"/>
            <a:endParaRPr lang="en-US" altLang="zh-TW" sz="1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Picture 4" descr="C:\Documents and Settings\paton\桌面\images.jpeg">
            <a:extLst>
              <a:ext uri="{FF2B5EF4-FFF2-40B4-BE49-F238E27FC236}">
                <a16:creationId xmlns:a16="http://schemas.microsoft.com/office/drawing/2014/main" id="{3F77EE63-C5CD-4A26-BBCA-A1C64C38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884" y="4733925"/>
            <a:ext cx="2586366" cy="19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9AADB-6D28-4675-AEB1-563EA59E2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97557"/>
            <a:ext cx="1323979" cy="183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語音泡泡: 橢圓形 6">
            <a:extLst>
              <a:ext uri="{FF2B5EF4-FFF2-40B4-BE49-F238E27FC236}">
                <a16:creationId xmlns:a16="http://schemas.microsoft.com/office/drawing/2014/main" id="{3AE0C0AE-2908-4FBC-BE2C-47C647707E63}"/>
              </a:ext>
            </a:extLst>
          </p:cNvPr>
          <p:cNvSpPr/>
          <p:nvPr/>
        </p:nvSpPr>
        <p:spPr>
          <a:xfrm>
            <a:off x="6792106" y="2011617"/>
            <a:ext cx="2182688" cy="1440160"/>
          </a:xfrm>
          <a:prstGeom prst="wedgeEllipseCallout">
            <a:avLst>
              <a:gd name="adj1" fmla="val -50407"/>
              <a:gd name="adj2" fmla="val -4817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第一次認真思考人生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 in NTU IM, 2007 ~ present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36504"/>
          </a:xfrm>
        </p:spPr>
        <p:txBody>
          <a:bodyPr/>
          <a:lstStyle/>
          <a:p>
            <a:r>
              <a:rPr lang="zh-TW" altLang="en-US" sz="2600" dirty="0"/>
              <a:t>說實話，一個資工</a:t>
            </a:r>
            <a:r>
              <a:rPr lang="en-US" altLang="zh-TW" sz="2000" dirty="0"/>
              <a:t>(</a:t>
            </a:r>
            <a:r>
              <a:rPr lang="zh-TW" altLang="en-US" sz="2000" dirty="0"/>
              <a:t>電機</a:t>
            </a:r>
            <a:r>
              <a:rPr lang="en-US" altLang="zh-TW" sz="2000" dirty="0"/>
              <a:t>)</a:t>
            </a:r>
            <a:r>
              <a:rPr lang="zh-TW" altLang="en-US" sz="2600" dirty="0"/>
              <a:t>背景的人來到管理學院，    </a:t>
            </a:r>
            <a:r>
              <a:rPr lang="zh-TW" altLang="en-US" sz="2600" b="1" dirty="0">
                <a:solidFill>
                  <a:srgbClr val="FF0000"/>
                </a:solidFill>
              </a:rPr>
              <a:t>一開始很不適應</a:t>
            </a:r>
            <a:endParaRPr lang="en-US" altLang="zh-TW" sz="2600" b="1" dirty="0">
              <a:solidFill>
                <a:srgbClr val="FF0000"/>
              </a:solidFill>
            </a:endParaRPr>
          </a:p>
          <a:p>
            <a:pPr lvl="1"/>
            <a:endParaRPr lang="en-US" altLang="zh-TW" sz="2200" dirty="0"/>
          </a:p>
          <a:p>
            <a:pPr lvl="1"/>
            <a:endParaRPr lang="en-US" altLang="zh-TW" sz="2200" dirty="0"/>
          </a:p>
          <a:p>
            <a:pPr lvl="1"/>
            <a:endParaRPr lang="en-US" altLang="zh-TW" sz="2200" dirty="0"/>
          </a:p>
          <a:p>
            <a:pPr lvl="1"/>
            <a:endParaRPr lang="en-US" altLang="zh-TW" sz="2200" dirty="0"/>
          </a:p>
          <a:p>
            <a:pPr lvl="1"/>
            <a:endParaRPr lang="en-US" altLang="zh-TW" sz="2200" dirty="0"/>
          </a:p>
          <a:p>
            <a:pPr lvl="1"/>
            <a:endParaRPr lang="en-US" altLang="zh-TW" sz="2200" dirty="0"/>
          </a:p>
          <a:p>
            <a:pPr lvl="1"/>
            <a:endParaRPr lang="en-US" altLang="zh-TW" sz="2200" dirty="0"/>
          </a:p>
          <a:p>
            <a:r>
              <a:rPr lang="zh-TW" altLang="en-US" sz="2800" dirty="0"/>
              <a:t>現在</a:t>
            </a:r>
            <a:r>
              <a:rPr lang="en-US" altLang="zh-TW" sz="2800" dirty="0"/>
              <a:t>…</a:t>
            </a:r>
            <a:r>
              <a:rPr lang="zh-TW" altLang="en-US" sz="2800" dirty="0"/>
              <a:t>還是在學習摸索</a:t>
            </a:r>
            <a:r>
              <a:rPr lang="en-US" altLang="zh-TW" sz="2800" dirty="0"/>
              <a:t>…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但慢慢體認到一個美麗的資管圖畫</a:t>
            </a:r>
            <a:endParaRPr lang="en-US" altLang="zh-TW" sz="2800" dirty="0"/>
          </a:p>
          <a:p>
            <a:endParaRPr lang="en-US" altLang="zh-TW" sz="2400" dirty="0"/>
          </a:p>
          <a:p>
            <a:pPr lvl="1"/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F319-112E-45E7-B658-7BFD2D1E829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83BE1E0-4A51-4CA8-A519-C3560D022225}"/>
              </a:ext>
            </a:extLst>
          </p:cNvPr>
          <p:cNvSpPr txBox="1"/>
          <p:nvPr/>
        </p:nvSpPr>
        <p:spPr>
          <a:xfrm>
            <a:off x="1636907" y="303376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9A19F5-B638-4359-836A-2B3D65DF9DAC}"/>
              </a:ext>
            </a:extLst>
          </p:cNvPr>
          <p:cNvSpPr txBox="1"/>
          <p:nvPr/>
        </p:nvSpPr>
        <p:spPr>
          <a:xfrm>
            <a:off x="744819" y="366138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行銷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75F52A2-AA73-4B7E-9B54-63C637F981E2}"/>
              </a:ext>
            </a:extLst>
          </p:cNvPr>
          <p:cNvSpPr txBox="1"/>
          <p:nvPr/>
        </p:nvSpPr>
        <p:spPr>
          <a:xfrm>
            <a:off x="1525675" y="44923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知識管理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34FF17B-93CD-469A-B30A-3C0651DCF383}"/>
              </a:ext>
            </a:extLst>
          </p:cNvPr>
          <p:cNvSpPr txBox="1"/>
          <p:nvPr/>
        </p:nvSpPr>
        <p:spPr>
          <a:xfrm>
            <a:off x="7308304" y="29866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客戶關係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D233EC-AE7B-4D35-A01C-B3E2641FCF96}"/>
              </a:ext>
            </a:extLst>
          </p:cNvPr>
          <p:cNvSpPr txBox="1"/>
          <p:nvPr/>
        </p:nvSpPr>
        <p:spPr>
          <a:xfrm>
            <a:off x="6076663" y="359409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決策輔助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27AE476-3A62-4A3D-970B-18C59ABC0FEA}"/>
              </a:ext>
            </a:extLst>
          </p:cNvPr>
          <p:cNvSpPr txBox="1"/>
          <p:nvPr/>
        </p:nvSpPr>
        <p:spPr>
          <a:xfrm>
            <a:off x="6938437" y="443240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經濟學 </a:t>
            </a:r>
          </a:p>
        </p:txBody>
      </p:sp>
      <p:pic>
        <p:nvPicPr>
          <p:cNvPr id="2054" name="Picture 6" descr="黑人問號圖的主角到底是誰？其實他的背景可大有來頭！ | 網路人氣話題| DailyView 網路溫度計">
            <a:extLst>
              <a:ext uri="{FF2B5EF4-FFF2-40B4-BE49-F238E27FC236}">
                <a16:creationId xmlns:a16="http://schemas.microsoft.com/office/drawing/2014/main" id="{5BB329BB-49F6-4987-B2F6-ED039817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79" y="2964662"/>
            <a:ext cx="3155800" cy="218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自訂 1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2396</TotalTime>
  <Words>2874</Words>
  <Application>Microsoft Office PowerPoint</Application>
  <PresentationFormat>如螢幕大小 (4:3)</PresentationFormat>
  <Paragraphs>475</Paragraphs>
  <Slides>41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9" baseType="lpstr">
      <vt:lpstr>Arial Unicode MS</vt:lpstr>
      <vt:lpstr>新細明體</vt:lpstr>
      <vt:lpstr>標楷體</vt:lpstr>
      <vt:lpstr>Arial</vt:lpstr>
      <vt:lpstr>Courier New</vt:lpstr>
      <vt:lpstr>Times New Roman</vt:lpstr>
      <vt:lpstr>Wingdings</vt:lpstr>
      <vt:lpstr>Quadrant</vt:lpstr>
      <vt:lpstr>從資工 電機 到資管 </vt:lpstr>
      <vt:lpstr>陳建錦</vt:lpstr>
      <vt:lpstr>當初怎麼選科系?</vt:lpstr>
      <vt:lpstr>Life in NCU, 1993 ~ 1997</vt:lpstr>
      <vt:lpstr>Life in NCU, 1997 ~ 1999</vt:lpstr>
      <vt:lpstr>Life in Academia Sinica, 2000 ~ 2003</vt:lpstr>
      <vt:lpstr>Life in Academia Sinica, 2000 ~ 2003</vt:lpstr>
      <vt:lpstr>Life in NTU EE, 2003 ~ 2007</vt:lpstr>
      <vt:lpstr>Life in NTU IM, 2007 ~ present</vt:lpstr>
      <vt:lpstr>別急著轉走、休學或重考</vt:lpstr>
      <vt:lpstr>也許這句話你聽過好 幾次</vt:lpstr>
      <vt:lpstr>甚麼是資管</vt:lpstr>
      <vt:lpstr>開發一個推薦系統</vt:lpstr>
      <vt:lpstr>工程師可能很關心能否從72%~81%</vt:lpstr>
      <vt:lpstr>推薦系統輔以營運知識</vt:lpstr>
      <vt:lpstr>老闆開心  你的工作也保住了</vt:lpstr>
      <vt:lpstr>Retail案例 我們之於純工程的優勢</vt:lpstr>
      <vt:lpstr>推薦系統比你還了解你的家人</vt:lpstr>
      <vt:lpstr>沒有最準 只有更準</vt:lpstr>
      <vt:lpstr>過與不及 皆有失之</vt:lpstr>
      <vt:lpstr>好的資訊系統需搭配好的決策</vt:lpstr>
      <vt:lpstr>效益是技術與策略的配合</vt:lpstr>
      <vt:lpstr>這個案例帶給你甚麼?</vt:lpstr>
      <vt:lpstr>InsurTech案例 我們之於純管理的優勢</vt:lpstr>
      <vt:lpstr>保險…似乎跟財金系比較有關吧</vt:lpstr>
      <vt:lpstr>IT在百年企業裡動起來</vt:lpstr>
      <vt:lpstr>分群</vt:lpstr>
      <vt:lpstr>客戶區隔的效益</vt:lpstr>
      <vt:lpstr>新創  更是需要 IT與商管知識整合</vt:lpstr>
      <vt:lpstr>還是保險業 --</vt:lpstr>
      <vt:lpstr>透過AI快速報價及理賠</vt:lpstr>
      <vt:lpstr>讓AI報價 … 你若是執行長…</vt:lpstr>
      <vt:lpstr>把“新創”拿去餵狗看看</vt:lpstr>
      <vt:lpstr>你還想轉系重考嗎??  屬於資管的時代來臨了</vt:lpstr>
      <vt:lpstr>課程規劃</vt:lpstr>
      <vt:lpstr>職涯發展</vt:lpstr>
      <vt:lpstr>系友的肺腑之言</vt:lpstr>
      <vt:lpstr>系友的肺腑之言</vt:lpstr>
      <vt:lpstr>系友的肺腑之言</vt:lpstr>
      <vt:lpstr>這四年怎麼過?</vt:lpstr>
      <vt:lpstr>這四年怎麼過?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 Fall 2007</dc:title>
  <dc:creator>Chien Chin Chen</dc:creator>
  <cp:lastModifiedBy>Chien Chin Chen</cp:lastModifiedBy>
  <cp:revision>994</cp:revision>
  <dcterms:created xsi:type="dcterms:W3CDTF">2007-09-10T01:31:18Z</dcterms:created>
  <dcterms:modified xsi:type="dcterms:W3CDTF">2021-10-05T01:49:33Z</dcterms:modified>
</cp:coreProperties>
</file>