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5ff7f7394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105ff7f7394_2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5ff7f739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05ff7f7394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5ff7f739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05ff7f7394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5ff7f7394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05ff7f7394_2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5ff7f739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05ff7f7394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5ff7f739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105ff7f7394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5ff7f739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05ff7f7394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5ff7f739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105ff7f7394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5ff7f739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05ff7f7394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5ff7f739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05ff7f7394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5ff7f739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105ff7f7394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自訂版面配置">
  <p:cSld name="5_自訂版面配置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底滿版">
  <p:cSld name="大底滿版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5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C-S David Chen, Department of Civil</a:t>
            </a: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Engineering, National Taiwan University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底色條">
  <p:cSld name="底色條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C-S David Chen, Department of Civil</a:t>
            </a: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Engineering, National Taiwan University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側面色塊1:2">
  <p:cSld name="側面色塊1: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側面色塊2:1">
  <p:cSld name="側面色塊2: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/>
          <p:nvPr/>
        </p:nvSpPr>
        <p:spPr>
          <a:xfrm>
            <a:off x="3048000" y="0"/>
            <a:ext cx="609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8"/>
          <p:cNvSpPr/>
          <p:nvPr/>
        </p:nvSpPr>
        <p:spPr>
          <a:xfrm>
            <a:off x="3048000" y="4840002"/>
            <a:ext cx="6096000" cy="303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C-S David Chen, Department of Civil</a:t>
            </a: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Engineering, National Taiwan University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上下色條">
  <p:cSld name="上下色條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0" y="0"/>
            <a:ext cx="9144000" cy="303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9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C-S David Chen, Department of Civil</a:t>
            </a: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Engineering, National Taiwan University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下半色塊 2:1">
  <p:cSld name="下半色塊 2: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/>
          <p:nvPr/>
        </p:nvSpPr>
        <p:spPr>
          <a:xfrm>
            <a:off x="0" y="2031690"/>
            <a:ext cx="9144000" cy="3111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0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C-S David Chen, Department of Civil</a:t>
            </a: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Engineering, National Taiwan University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下半色塊 1:2">
  <p:cSld name="下半色塊 1: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/>
          <p:nvPr/>
        </p:nvSpPr>
        <p:spPr>
          <a:xfrm>
            <a:off x="0" y="3219822"/>
            <a:ext cx="9144000" cy="19236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1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C-S David Chen, Department of Civil</a:t>
            </a:r>
            <a:r>
              <a:rPr 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Engineering, National Taiwan University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arxiv.org/pdf/2103.16725" TargetMode="External"/><Relationship Id="rId5" Type="http://schemas.openxmlformats.org/officeDocument/2006/relationships/hyperlink" Target="https://arxiv.org/pdf/2103.16725" TargetMode="External"/><Relationship Id="rId6" Type="http://schemas.openxmlformats.org/officeDocument/2006/relationships/hyperlink" Target="https://arxiv.org/pdf/2103.1672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arxiv.org/pdf/2001.0600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hyperlink" Target="https://arxiv.org/pdf/1905.02249" TargetMode="External"/><Relationship Id="rId5" Type="http://schemas.openxmlformats.org/officeDocument/2006/relationships/hyperlink" Target="https://arxiv.org/pdf/1911.09785" TargetMode="External"/><Relationship Id="rId6" Type="http://schemas.openxmlformats.org/officeDocument/2006/relationships/hyperlink" Target="https://arxiv.org/pdf/2001.07685" TargetMode="External"/><Relationship Id="rId7" Type="http://schemas.openxmlformats.org/officeDocument/2006/relationships/hyperlink" Target="https://arxiv.org/pdf/1909.13719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rxiv.org/pdf/1905.02249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/>
        </p:nvSpPr>
        <p:spPr>
          <a:xfrm>
            <a:off x="342471" y="1826354"/>
            <a:ext cx="8064896" cy="405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Pseudo-Labelling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76" name="Google Shape;76;p22"/>
          <p:cNvCxnSpPr/>
          <p:nvPr/>
        </p:nvCxnSpPr>
        <p:spPr>
          <a:xfrm>
            <a:off x="2251799" y="2352911"/>
            <a:ext cx="424624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" name="Google Shape;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9725" y="408845"/>
            <a:ext cx="1940334" cy="13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2"/>
          <p:cNvSpPr txBox="1"/>
          <p:nvPr/>
        </p:nvSpPr>
        <p:spPr>
          <a:xfrm>
            <a:off x="329146" y="2474425"/>
            <a:ext cx="8703435" cy="2217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Learning Objectives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Learn the gold standard: </a:t>
            </a: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make use of unlabeled data to train the semi-supervised learning model.</a:t>
            </a:r>
            <a:endParaRPr b="1" i="0" sz="2400" u="none" cap="none" strike="noStrike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" name="Google Shape;79;p22"/>
          <p:cNvSpPr/>
          <p:nvPr/>
        </p:nvSpPr>
        <p:spPr>
          <a:xfrm>
            <a:off x="5868144" y="141480"/>
            <a:ext cx="3063852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https://www.sli.do/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#073374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/>
          <p:nvPr/>
        </p:nvSpPr>
        <p:spPr>
          <a:xfrm>
            <a:off x="467544" y="130854"/>
            <a:ext cx="75609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1"/>
          <p:cNvSpPr txBox="1"/>
          <p:nvPr/>
        </p:nvSpPr>
        <p:spPr>
          <a:xfrm>
            <a:off x="644125" y="931475"/>
            <a:ext cx="617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Pair Loss</a:t>
            </a:r>
            <a:endParaRPr b="1"/>
          </a:p>
        </p:txBody>
      </p:sp>
      <p:pic>
        <p:nvPicPr>
          <p:cNvPr id="142" name="Google Shape;1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275" y="931475"/>
            <a:ext cx="4493554" cy="35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1"/>
          <p:cNvSpPr txBox="1"/>
          <p:nvPr/>
        </p:nvSpPr>
        <p:spPr>
          <a:xfrm>
            <a:off x="668500" y="1384050"/>
            <a:ext cx="3872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ql is the output probability of one sample, if the output p is higher than threshold we will set this sample as anchor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qr is the probability of all the other image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If the similarity is high between ql and qr, we will minimize the distance between ql and qr</a:t>
            </a:r>
            <a:endParaRPr/>
          </a:p>
        </p:txBody>
      </p:sp>
      <p:pic>
        <p:nvPicPr>
          <p:cNvPr id="144" name="Google Shape;14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3900" y="3368850"/>
            <a:ext cx="2471675" cy="4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838" y="4088050"/>
            <a:ext cx="3031804" cy="3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/>
          <p:nvPr/>
        </p:nvSpPr>
        <p:spPr>
          <a:xfrm>
            <a:off x="467544" y="130854"/>
            <a:ext cx="75609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38" y="1508800"/>
            <a:ext cx="8408126" cy="300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2"/>
          <p:cNvSpPr txBox="1"/>
          <p:nvPr/>
        </p:nvSpPr>
        <p:spPr>
          <a:xfrm>
            <a:off x="363975" y="744700"/>
            <a:ext cx="420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2"/>
          <p:cNvSpPr txBox="1"/>
          <p:nvPr/>
        </p:nvSpPr>
        <p:spPr>
          <a:xfrm>
            <a:off x="6046250" y="802175"/>
            <a:ext cx="248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arXiv:</a:t>
            </a:r>
            <a:r>
              <a:rPr lang="zh-TW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2103</a:t>
            </a:r>
            <a:r>
              <a:rPr lang="zh-TW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.16725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/>
        </p:nvSpPr>
        <p:spPr>
          <a:xfrm>
            <a:off x="143508" y="2213960"/>
            <a:ext cx="8856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SSL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  Semi-supervised Learning )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/>
          <p:nvPr/>
        </p:nvSpPr>
        <p:spPr>
          <a:xfrm>
            <a:off x="467544" y="130854"/>
            <a:ext cx="75609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the unlabeled data using trained model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4"/>
          <p:cNvSpPr/>
          <p:nvPr/>
        </p:nvSpPr>
        <p:spPr>
          <a:xfrm>
            <a:off x="359024" y="857153"/>
            <a:ext cx="8784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the model on labeled dataset until we reach certain accuracy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the unlabeled data using trained model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data that model predicted label with higher confidence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 the unlabel data with label data and retrain the model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1 ~ 4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325" y="2673250"/>
            <a:ext cx="7165351" cy="21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4"/>
          <p:cNvSpPr txBox="1"/>
          <p:nvPr/>
        </p:nvSpPr>
        <p:spPr>
          <a:xfrm>
            <a:off x="6771800" y="4395775"/>
            <a:ext cx="1982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arXiv:2001.06001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5"/>
          <p:cNvPicPr preferRelativeResize="0"/>
          <p:nvPr/>
        </p:nvPicPr>
        <p:blipFill rotWithShape="1">
          <a:blip r:embed="rId3">
            <a:alphaModFix/>
          </a:blip>
          <a:srcRect b="2559" l="655" r="0" t="1202"/>
          <a:stretch/>
        </p:blipFill>
        <p:spPr>
          <a:xfrm>
            <a:off x="723175" y="344812"/>
            <a:ext cx="8096026" cy="445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/>
        </p:nvSpPr>
        <p:spPr>
          <a:xfrm>
            <a:off x="143508" y="2213960"/>
            <a:ext cx="8856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 of </a:t>
            </a:r>
            <a:r>
              <a:rPr b="1" lang="zh-TW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SSL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/>
          <p:nvPr/>
        </p:nvSpPr>
        <p:spPr>
          <a:xfrm>
            <a:off x="467544" y="130854"/>
            <a:ext cx="75609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7"/>
          <p:cNvSpPr txBox="1"/>
          <p:nvPr/>
        </p:nvSpPr>
        <p:spPr>
          <a:xfrm>
            <a:off x="557925" y="721600"/>
            <a:ext cx="824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Data Augmentation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 do the augmentation on both labeled data and unlabeled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There’s two types of augementaion, </a:t>
            </a:r>
            <a:r>
              <a:rPr b="1" lang="zh-TW"/>
              <a:t>Weak Augmentaion</a:t>
            </a:r>
            <a:r>
              <a:rPr lang="zh-TW"/>
              <a:t> and </a:t>
            </a:r>
            <a:r>
              <a:rPr b="1" lang="zh-TW"/>
              <a:t>Strong Augmentation</a:t>
            </a:r>
            <a:r>
              <a:rPr lang="zh-TW"/>
              <a:t> </a:t>
            </a:r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63" y="1983700"/>
            <a:ext cx="2735425" cy="27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7"/>
          <p:cNvSpPr txBox="1"/>
          <p:nvPr/>
        </p:nvSpPr>
        <p:spPr>
          <a:xfrm>
            <a:off x="3718750" y="2109600"/>
            <a:ext cx="5086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Weak Augmentation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4"/>
              </a:rPr>
              <a:t>MixMatch</a:t>
            </a:r>
            <a:r>
              <a:rPr lang="zh-TW"/>
              <a:t>, </a:t>
            </a:r>
            <a:r>
              <a:rPr lang="zh-TW" u="sng">
                <a:solidFill>
                  <a:schemeClr val="hlink"/>
                </a:solidFill>
                <a:hlinkClick r:id="rId5"/>
              </a:rPr>
              <a:t>ReMixMatch</a:t>
            </a:r>
            <a:r>
              <a:rPr lang="zh-TW"/>
              <a:t>, </a:t>
            </a:r>
            <a:r>
              <a:rPr lang="zh-TW" u="sng">
                <a:solidFill>
                  <a:schemeClr val="hlink"/>
                </a:solidFill>
                <a:hlinkClick r:id="rId6"/>
              </a:rPr>
              <a:t>FixMatch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Strong Augmentation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7"/>
              </a:rPr>
              <a:t>RandAugmentation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/>
          <p:nvPr/>
        </p:nvSpPr>
        <p:spPr>
          <a:xfrm>
            <a:off x="467544" y="130854"/>
            <a:ext cx="75609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8"/>
          <p:cNvSpPr txBox="1"/>
          <p:nvPr/>
        </p:nvSpPr>
        <p:spPr>
          <a:xfrm>
            <a:off x="557925" y="721600"/>
            <a:ext cx="824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Psudo-Labeling Shparpen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 Sharpen the probability of psudo-label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MixMatch</a:t>
            </a:r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4250" y="940275"/>
            <a:ext cx="2623475" cy="6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8"/>
          <p:cNvPicPr preferRelativeResize="0"/>
          <p:nvPr/>
        </p:nvPicPr>
        <p:blipFill rotWithShape="1">
          <a:blip r:embed="rId5">
            <a:alphaModFix/>
          </a:blip>
          <a:srcRect b="38371" l="8832" r="7917" t="11581"/>
          <a:stretch/>
        </p:blipFill>
        <p:spPr>
          <a:xfrm>
            <a:off x="765850" y="2141951"/>
            <a:ext cx="7612300" cy="15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/>
          <p:nvPr/>
        </p:nvSpPr>
        <p:spPr>
          <a:xfrm>
            <a:off x="467544" y="130854"/>
            <a:ext cx="75609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9"/>
          <p:cNvSpPr txBox="1"/>
          <p:nvPr/>
        </p:nvSpPr>
        <p:spPr>
          <a:xfrm>
            <a:off x="557925" y="721600"/>
            <a:ext cx="8247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Different Loss Functions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Supervised Loss 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Unsupervised Loss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Pair Loss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Supervised Loss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Simply calculate the cross entropy on weak augmentation and no augmentation of labeled data</a:t>
            </a:r>
            <a:endParaRPr/>
          </a:p>
        </p:txBody>
      </p:sp>
      <p:pic>
        <p:nvPicPr>
          <p:cNvPr id="125" name="Google Shape;1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45325"/>
            <a:ext cx="35147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5488" y="3206525"/>
            <a:ext cx="5153025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/>
          <p:nvPr/>
        </p:nvSpPr>
        <p:spPr>
          <a:xfrm>
            <a:off x="467544" y="130854"/>
            <a:ext cx="75609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0"/>
          <p:cNvSpPr txBox="1"/>
          <p:nvPr/>
        </p:nvSpPr>
        <p:spPr>
          <a:xfrm>
            <a:off x="557925" y="721600"/>
            <a:ext cx="824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Unsupervised Loss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Calculate the L2 distance between Strong Augmentation and Weak Augmentation of unlabeled data</a:t>
            </a:r>
            <a:endParaRPr/>
          </a:p>
        </p:txBody>
      </p:sp>
      <p:pic>
        <p:nvPicPr>
          <p:cNvPr id="133" name="Google Shape;1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163" y="1552900"/>
            <a:ext cx="6543675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0"/>
          <p:cNvSpPr txBox="1"/>
          <p:nvPr/>
        </p:nvSpPr>
        <p:spPr>
          <a:xfrm>
            <a:off x="557925" y="2714950"/>
            <a:ext cx="824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Pair Loss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Minimize the distance between all the unlabeled data</a:t>
            </a:r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225" y="3124900"/>
            <a:ext cx="3301800" cy="16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紅色系">
  <a:themeElements>
    <a:clrScheme name="color group 2">
      <a:dk1>
        <a:srgbClr val="000000"/>
      </a:dk1>
      <a:lt1>
        <a:srgbClr val="FFFFFF"/>
      </a:lt1>
      <a:dk2>
        <a:srgbClr val="F79646"/>
      </a:dk2>
      <a:lt2>
        <a:srgbClr val="EEECE1"/>
      </a:lt2>
      <a:accent1>
        <a:srgbClr val="DC5C48"/>
      </a:accent1>
      <a:accent2>
        <a:srgbClr val="81B47A"/>
      </a:accent2>
      <a:accent3>
        <a:srgbClr val="ECBD54"/>
      </a:accent3>
      <a:accent4>
        <a:srgbClr val="2B87B9"/>
      </a:accent4>
      <a:accent5>
        <a:srgbClr val="5D5D5D"/>
      </a:accent5>
      <a:accent6>
        <a:srgbClr val="8064A2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