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6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2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3A666-914A-4118-BA66-7173E6CB123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45649-C7EB-4E60-AE93-4E3462F5F4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9137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B2E4666-2588-4B8F-8B06-9C1F5E90DABD}" type="datetime1">
              <a:rPr lang="en-US" altLang="zh-TW" smtClean="0"/>
              <a:t>9/27/2021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CFEC3-C772-44AF-9145-D2F3767F6EEA}" type="datetime1">
              <a:rPr lang="en-US" altLang="zh-TW" smtClean="0"/>
              <a:t>9/27/2021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2B94-66E2-4C0B-8CCE-F00C957F92F5}" type="datetime1">
              <a:rPr lang="en-US" altLang="zh-TW" smtClean="0"/>
              <a:t>9/27/2021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5B54-09B5-4D2F-ABFF-EB6473169262}" type="datetime1">
              <a:rPr lang="en-US" altLang="zh-TW" smtClean="0"/>
              <a:t>9/27/2021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2BED86A7-0451-4B12-9489-173D0D62DC6B}" type="datetime1">
              <a:rPr lang="en-US" altLang="zh-TW" smtClean="0"/>
              <a:t>9/27/2021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8EBC1-59E9-420A-96CB-7B617F3261C8}" type="datetime1">
              <a:rPr lang="en-US" altLang="zh-TW" smtClean="0"/>
              <a:t>9/27/2021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CE18-78FA-4FDB-9C7E-571AA2BD3EF1}" type="datetime1">
              <a:rPr lang="en-US" altLang="zh-TW" smtClean="0"/>
              <a:t>9/27/2021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8EFB3-78FE-4535-8AF0-2E9E0F8DAAF9}" type="datetime1">
              <a:rPr lang="en-US" altLang="zh-TW" smtClean="0"/>
              <a:t>9/27/2021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D2FA-6128-4BC7-904B-2514D41F0ECE}" type="datetime1">
              <a:rPr lang="en-US" altLang="zh-TW" smtClean="0"/>
              <a:t>9/27/2021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66418-200A-44B9-B12C-BBCAD44FF773}" type="datetime1">
              <a:rPr lang="en-US" altLang="zh-TW" smtClean="0"/>
              <a:t>9/27/2021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7167750-92FD-429E-8814-CBAA7B568FF3}" type="datetime1">
              <a:rPr lang="en-US" altLang="zh-TW" smtClean="0"/>
              <a:t>9/27/2021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695C350-5CD6-4714-8D2E-113AF4D2E51E}" type="datetime1">
              <a:rPr lang="en-US" altLang="zh-TW" smtClean="0"/>
              <a:t>9/27/2021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0FB3DE-EBDB-47AB-A19B-C2C3E67E55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WTO and Its Rules-Based Dispute Settlement: </a:t>
            </a:r>
            <a:b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Overview(1)</a:t>
            </a:r>
            <a:endParaRPr lang="zh-TW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62B470B-2C0B-4A9E-8AB3-0671986969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R10A21090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葉家瑄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LINDA YEH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940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94973FB-AFD1-4244-8E59-408E9E274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zh-TW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609FD35-8296-4E38-B7D9-FB3635090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current state of the WTO dispute settlement system is arguably good. Nonetheless, improvements in timeliness – both in the panel process and in the implementation of results – are imperative if the system is to continue to be relevant to business and governments facing trade problems.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1974ECE-4C76-4ADE-922E-CA34B49F3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68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48AF7E-C550-42E0-A7A5-6506E0105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Section</a:t>
            </a:r>
            <a:endParaRPr lang="zh-TW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A50CA58-B3AD-4392-9540-40BDE8B63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you think the Dispute Settlement System is still relevant in todays’ international trade context?</a:t>
            </a:r>
          </a:p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What’s the biggest problem existing in the Dispute Settlement System from your perspective?</a:t>
            </a:r>
          </a:p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you think FTA’s tribunal forum is going to replace the status of Dispute Settlement System?</a:t>
            </a:r>
          </a:p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Apart from the solutions presented by the author, is there any other possible approaches to reform the current Dispute Settlement System ?</a:t>
            </a:r>
          </a:p>
          <a:p>
            <a:pPr marL="0" indent="0">
              <a:buNone/>
            </a:pP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1F2ECE2-4D99-44EC-97EA-8067E5F2C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98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43AE290-B213-4125-A676-6E2CCBB49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 of Suggested Readings</a:t>
            </a:r>
            <a:endParaRPr lang="zh-TW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5D97B95-0308-4D1E-8231-95D0E3C45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l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William J. Davey, The WTO and Rules-Based Dispute Settlement: Historical Evolution, Operational Success and Future Challenges, Illinois Public Law and Legal Theory Research Papers Series No. 14-41(2014).</a:t>
            </a:r>
          </a:p>
          <a:p>
            <a:pPr lvl="0">
              <a:buFont typeface="Wingdings" pitchFamily="2" charset="2"/>
              <a:buChar char="l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Bernard M. </a:t>
            </a:r>
            <a:r>
              <a:rPr lang="en-US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Hoekman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Petros C. </a:t>
            </a:r>
            <a:r>
              <a:rPr lang="en-US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Mavroidis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Maarja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Saluste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Informing WTO Reform: Dispute Settlement Performance, 1995-2020, EUI Working Paper RSCAS</a:t>
            </a:r>
            <a:r>
              <a:rPr lang="en-US" altLang="zh-TW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2020/59</a:t>
            </a:r>
            <a:endParaRPr lang="zh-TW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B8C08D8-815A-4223-A15C-4D29810A3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962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4296E4E-9D65-4FA8-8097-38CF4C330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Introduction-The Functions of WTO</a:t>
            </a:r>
            <a:endParaRPr lang="zh-TW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7CBE88-DC1A-43F3-99C2-15B38D8BF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Key Functions of the WTO Multilateral Trade System 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forum for international negotiations in terms of trade issues.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oversee the operation of existing WTO Agreements.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operate the dispute settlement system.</a:t>
            </a:r>
          </a:p>
          <a:p>
            <a:pPr marL="0" indent="0">
              <a:buNone/>
            </a:pP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 What’s the difference between the WTO multilateral system and other plurilateral trade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systems?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F48C65D-139C-42D9-A26C-1739F5F7E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718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CCB5DD9-211B-44FE-834B-C20718A3F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Doha Round:</a:t>
            </a:r>
            <a:b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Failures and Reasons Behind</a:t>
            </a:r>
            <a:endParaRPr lang="zh-TW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BDFC0D-8C77-4E9C-81F3-40CDAEEAAE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Major Reasons for the Failures of the Doha Negotiations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existence of the WTO’s consensus decision-making requirement.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Members’ reluctance of committing to significant concessions or market access.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growth in the use of free trade agreements (FTAs).</a:t>
            </a:r>
          </a:p>
          <a:p>
            <a:pPr marL="0" indent="0">
              <a:buNone/>
            </a:pP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 What’s your takeaway with respect to the failures occurring in Doha Round?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E561588-4878-4425-8E57-C87B90520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758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0ADA5C8-DE3F-4DD8-A830-0137C8F30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Oversight and Administration of The Various Agreements under WTO System</a:t>
            </a:r>
            <a:endParaRPr lang="zh-TW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900D69C-BDDD-42DB-BDBA-E72413478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Useful Aspects in this Regard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Members’ obligation of notification under WTO rules and agreements.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Committees’ duties in terms of establishing best practices or adopting interpretations.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Peer pressure to secure compliance in WTO system.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515F3EF-E58B-4A51-B341-3A4B2AE86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633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470F83E-AF9A-4749-B652-794D0E014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Dispute Settlement Procedure under WTO</a:t>
            </a:r>
            <a:endParaRPr lang="zh-TW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0290901-2D37-4523-8C6B-99E89F6E9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Historical Evolution of the WTO Dispute Settlement System.</a:t>
            </a:r>
          </a:p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Current State of the WTO Dispute Settlement System.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usage rate of WTO dispute settlement system.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Dispute resolution: results of consultations and DSU recommendations.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performance of the Appellate Body.</a:t>
            </a:r>
          </a:p>
          <a:p>
            <a:pPr marL="0" indent="0"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 What’s the difference between current WTO system and the GATT system before?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C855E26-9D49-40A2-A8D5-C42522DB0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54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DE1BEC0-91D1-4315-BB3F-64BDB0380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Dispute Settlement Procedure under WTO</a:t>
            </a:r>
            <a:endParaRPr lang="zh-TW" altLang="en-US" sz="4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BFF62A-017A-444D-BC0E-FAB93526F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Future Prospects of the WTO Dispute Settlement System.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United States, the European Union and China: Do They Implement Adverse Decisions?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Useful reforms to improve operation of the WTO dispute settlement system.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77BD830-0DF4-4D91-A65A-38B46B94B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538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4E21182-3605-4608-B21D-F785E9141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Dispute Settlement Procedure under WTO</a:t>
            </a:r>
            <a:endParaRPr lang="zh-TW" altLang="en-US" sz="4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0B65FBB-F904-4ACC-9194-C7B5D45EF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United States, the European Union and China: Do They Implement Adverse Decisions?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United States’ Implementation Record</a:t>
            </a:r>
            <a:b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He generally complies with adverse WTO rulings, but not promptly.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European Union’s Implementation Record</a:t>
            </a:r>
            <a:b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-There have been only four problematic EU cases – Bananas (DS27), Bed Linen (DS141), 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Hormones (DS26) and GMOs (DS291).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Chinese Implementation Record</a:t>
            </a:r>
            <a:b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The key issue is how China behaves in WTO dispute settlement in the future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69D9FCC-C401-4DE5-B149-732039E6A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522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6AB50F0-63ED-4CF9-B5B8-2B178C4E3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Dispute Settlement Procedure under WTO</a:t>
            </a:r>
            <a:endParaRPr lang="zh-TW" altLang="en-US" sz="4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4AAF480-0E1C-4CE8-AB6F-57D21CCBF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Useful Reforms to Improve Operation of the WTO Dispute Settlement System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Improving Timeliness</a:t>
            </a:r>
          </a:p>
          <a:p>
            <a:pPr marL="342900" indent="-342900">
              <a:buFont typeface="+mj-lt"/>
              <a:buAutoNum type="alphaLcParenR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Changing the panel timeline.</a:t>
            </a:r>
          </a:p>
          <a:p>
            <a:pPr marL="342900" indent="-342900">
              <a:buFont typeface="+mj-lt"/>
              <a:buAutoNum type="alphaLcParenR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Permanent panelists.</a:t>
            </a:r>
          </a:p>
          <a:p>
            <a:pPr marL="342900" indent="-342900">
              <a:buAutoNum type="arabicPeriod" startAt="2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Encouraging Prompt Implementation</a:t>
            </a:r>
          </a:p>
          <a:p>
            <a:pPr marL="342900" indent="-342900">
              <a:buFont typeface="+mj-lt"/>
              <a:buAutoNum type="alphaLcParenR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Setting the reasonable period of time.</a:t>
            </a:r>
          </a:p>
          <a:p>
            <a:pPr marL="342900" indent="-342900">
              <a:buFont typeface="+mj-lt"/>
              <a:buAutoNum type="alphaLcParenR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Strengthening WTO remedies for non-implementation.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1605AC5-502D-47D2-BDBA-99D3D75F1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9908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98</TotalTime>
  <Words>636</Words>
  <Application>Microsoft Office PowerPoint</Application>
  <PresentationFormat>寬螢幕</PresentationFormat>
  <Paragraphs>67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8" baseType="lpstr">
      <vt:lpstr>標楷體</vt:lpstr>
      <vt:lpstr>Calibri</vt:lpstr>
      <vt:lpstr>Century Gothic</vt:lpstr>
      <vt:lpstr>Garamond</vt:lpstr>
      <vt:lpstr>Times New Roman</vt:lpstr>
      <vt:lpstr>Wingdings</vt:lpstr>
      <vt:lpstr>肥皂</vt:lpstr>
      <vt:lpstr>The WTO and Its Rules-Based Dispute Settlement:  An Overview(1)</vt:lpstr>
      <vt:lpstr>List of Suggested Readings</vt:lpstr>
      <vt:lpstr>Introduction-The Functions of WTO</vt:lpstr>
      <vt:lpstr>Doha Round: The Failures and Reasons Behind</vt:lpstr>
      <vt:lpstr>The Oversight and Administration of The Various Agreements under WTO System</vt:lpstr>
      <vt:lpstr>Dispute Settlement Procedure under WTO</vt:lpstr>
      <vt:lpstr>Dispute Settlement Procedure under WTO</vt:lpstr>
      <vt:lpstr>Dispute Settlement Procedure under WTO</vt:lpstr>
      <vt:lpstr>Dispute Settlement Procedure under WTO</vt:lpstr>
      <vt:lpstr>Conclusion</vt:lpstr>
      <vt:lpstr>Discussion Section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WTO and Rules-Based Dispute Settlement:  Historical Evolution, Operational Success and Future Challenges</dc:title>
  <dc:creator>家瑄 葉</dc:creator>
  <cp:lastModifiedBy>家瑄 葉</cp:lastModifiedBy>
  <cp:revision>38</cp:revision>
  <dcterms:created xsi:type="dcterms:W3CDTF">2021-09-26T06:14:30Z</dcterms:created>
  <dcterms:modified xsi:type="dcterms:W3CDTF">2021-09-26T17:03:33Z</dcterms:modified>
</cp:coreProperties>
</file>