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78" r:id="rId8"/>
    <p:sldId id="261" r:id="rId9"/>
    <p:sldId id="272" r:id="rId10"/>
    <p:sldId id="262" r:id="rId11"/>
    <p:sldId id="264" r:id="rId12"/>
    <p:sldId id="273" r:id="rId13"/>
    <p:sldId id="277" r:id="rId14"/>
    <p:sldId id="274" r:id="rId15"/>
    <p:sldId id="275" r:id="rId16"/>
    <p:sldId id="27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5"/>
    <p:restoredTop sz="87184"/>
  </p:normalViewPr>
  <p:slideViewPr>
    <p:cSldViewPr snapToGrid="0" snapToObjects="1">
      <p:cViewPr varScale="1">
        <p:scale>
          <a:sx n="81" d="100"/>
          <a:sy n="81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23CB8-780D-E445-B6CC-8AAD3D412192}" type="datetimeFigureOut">
              <a:rPr kumimoji="1" lang="zh-TW" altLang="en-US" smtClean="0"/>
              <a:t>2021/11/22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C0C85-6839-3247-BBE1-3A19A11F033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513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 思考主題位於圖紙中央，環繞中央作擴散性層次思考</a:t>
            </a:r>
            <a:br>
              <a:rPr lang="zh-TW" altLang="en-US" dirty="0"/>
            </a:b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 以關鍵字詞來表達所有概念、想法、任務或相關連項目。</a:t>
            </a:r>
            <a:br>
              <a:rPr lang="zh-TW" altLang="en-US" dirty="0"/>
            </a:b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 用不同顏色粗細線條串聯形成類似神經網路的展開。</a:t>
            </a:r>
            <a:br>
              <a:rPr lang="zh-TW" altLang="en-US" dirty="0"/>
            </a:b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 輔以圖像來豐富內容的呈現，成為視覺的圖像映射引起形象化的構造和分類的想法。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C0C85-6839-3247-BBE1-3A19A11F0331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2098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79FA44-EC86-E34A-AF25-1CE332B67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823" y="2159515"/>
            <a:ext cx="4869986" cy="2098226"/>
          </a:xfrm>
        </p:spPr>
        <p:txBody>
          <a:bodyPr/>
          <a:lstStyle/>
          <a:p>
            <a:r>
              <a:rPr kumimoji="1" lang="zh-TW" altLang="en-US" sz="8800" dirty="0">
                <a:latin typeface="PingFang TC" panose="020B0400000000000000" pitchFamily="34" charset="-120"/>
                <a:ea typeface="PingFang TC" panose="020B0400000000000000" pitchFamily="34" charset="-120"/>
              </a:rPr>
              <a:t>用</a:t>
            </a:r>
            <a:r>
              <a:rPr kumimoji="1" lang="zh-TW" altLang="en-US" sz="88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心智圖</a:t>
            </a:r>
            <a:br>
              <a:rPr kumimoji="1" lang="en-US" altLang="zh-TW" sz="8800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kumimoji="1" lang="zh-TW" altLang="en-US" sz="8800" dirty="0">
                <a:latin typeface="PingFang TC" panose="020B0400000000000000" pitchFamily="34" charset="-120"/>
                <a:ea typeface="PingFang TC" panose="020B0400000000000000" pitchFamily="34" charset="-120"/>
              </a:rPr>
              <a:t>掌握</a:t>
            </a:r>
            <a:r>
              <a:rPr kumimoji="1" lang="zh-TW" altLang="en-US" sz="88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閱讀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BFD2244-C397-9E46-AACC-5B3684AC5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689" y="4526123"/>
            <a:ext cx="9525345" cy="1132555"/>
          </a:xfrm>
        </p:spPr>
        <p:txBody>
          <a:bodyPr>
            <a:normAutofit/>
          </a:bodyPr>
          <a:lstStyle/>
          <a:p>
            <a:r>
              <a:rPr kumimoji="1" lang="en-US" altLang="zh-TW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11/22</a:t>
            </a:r>
            <a:r>
              <a:rPr kumimoji="1" lang="zh-CN" altLang="en-US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閱讀理解策略教學課堂分享</a:t>
            </a:r>
            <a:endParaRPr kumimoji="1" lang="en-US" altLang="zh-TW" sz="28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kumimoji="1" lang="zh-TW" altLang="en-US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陳潔勳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AF6AFC-9CD3-2F4A-A3F7-6C37586D5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5" b="97475" l="1099" r="967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7970" y="1058556"/>
            <a:ext cx="3064012" cy="33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1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3485B-B08B-8B42-9FA8-D73DBB96F320}"/>
              </a:ext>
            </a:extLst>
          </p:cNvPr>
          <p:cNvSpPr txBox="1"/>
          <p:nvPr/>
        </p:nvSpPr>
        <p:spPr>
          <a:xfrm>
            <a:off x="1846346" y="1393305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/>
              <a:t>心智圖裡要包含什麼元素？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DD35FB3-50B3-CB43-A456-B1B5F5E2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97" y="2162747"/>
            <a:ext cx="7229521" cy="398753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9550787-CF3E-0C4A-BBD1-6D571CB61707}"/>
              </a:ext>
            </a:extLst>
          </p:cNvPr>
          <p:cNvSpPr txBox="1"/>
          <p:nvPr/>
        </p:nvSpPr>
        <p:spPr>
          <a:xfrm>
            <a:off x="1202580" y="2703093"/>
            <a:ext cx="3813865" cy="2981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中心概念（</a:t>
            </a:r>
            <a:r>
              <a:rPr lang="zh-CN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主旨</a:t>
            </a:r>
            <a:r>
              <a:rPr lang="zh-CN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en-US" altLang="zh-TW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關鍵詞</a:t>
            </a:r>
            <a:endParaRPr lang="en-US" altLang="zh-TW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階層性的結構</a:t>
            </a:r>
            <a:endParaRPr lang="en-US" altLang="zh-TW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顏色、圖像</a:t>
            </a:r>
            <a:endParaRPr kumimoji="1" lang="zh-TW" altLang="en-US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AB00F6C-9EDB-C447-9CA3-A67E6E3E0048}"/>
              </a:ext>
            </a:extLst>
          </p:cNvPr>
          <p:cNvSpPr txBox="1"/>
          <p:nvPr/>
        </p:nvSpPr>
        <p:spPr>
          <a:xfrm>
            <a:off x="1230793" y="316087"/>
            <a:ext cx="6213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2.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什麼是心智圖？</a:t>
            </a:r>
          </a:p>
        </p:txBody>
      </p:sp>
    </p:spTree>
    <p:extLst>
      <p:ext uri="{BB962C8B-B14F-4D97-AF65-F5344CB8AC3E}">
        <p14:creationId xmlns:p14="http://schemas.microsoft.com/office/powerpoint/2010/main" val="137408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3485B-B08B-8B42-9FA8-D73DBB96F320}"/>
              </a:ext>
            </a:extLst>
          </p:cNvPr>
          <p:cNvSpPr txBox="1"/>
          <p:nvPr/>
        </p:nvSpPr>
        <p:spPr>
          <a:xfrm>
            <a:off x="660400" y="0"/>
            <a:ext cx="6983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如何繪製心智圖？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633F81-451B-EF40-8393-9A9BBFFDAE6B}"/>
              </a:ext>
            </a:extLst>
          </p:cNvPr>
          <p:cNvSpPr/>
          <p:nvPr/>
        </p:nvSpPr>
        <p:spPr>
          <a:xfrm>
            <a:off x="776513" y="957269"/>
            <a:ext cx="11284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為什麼某些人的數學不好？──可能缺乏邏輯性的勇氣</a:t>
            </a:r>
            <a:endParaRPr lang="en-US" altLang="zh-TW" sz="2400" b="1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在大多數人的求學過程中，都會覺得數學是一門艱澀難懂的學問，也曾問過：「為什麼某些人的數學可以那麼好？」 不妨今天就藉由這個機會，向大家介紹某些人數學不好的原因，並談談「數學不好該怎麼辦？」這個問題的解決方案吧！</a:t>
            </a:r>
            <a:endParaRPr lang="en-US" altLang="zh-TW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（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......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中略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</a:p>
          <a:p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全日本最具代表性的數學教師，</a:t>
            </a:r>
            <a:r>
              <a:rPr lang="zh-TW" altLang="en-US" sz="2400" u="sng" dirty="0">
                <a:latin typeface="PingFang TC" panose="020B0400000000000000" pitchFamily="34" charset="-120"/>
                <a:ea typeface="PingFang TC" panose="020B0400000000000000" pitchFamily="34" charset="-120"/>
              </a:rPr>
              <a:t>安田亨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老師，在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《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東大數學多拿一分的方法：理組篇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》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一書中提到：「頭腦能夠放入數學性事實的容量較小，是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導致數學不好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要因之一，這有可能是受到其他科讀書習慣的影響。數學好的人腦中甚至還有抽屜，可以整齊地排列順序，即使情況稍微複雜也不至於造成混亂。但數學不好的人，該容量通常很小，因此習慣一味地把眼前的事物化為公式，無視於整體的面貌。」</a:t>
            </a:r>
          </a:p>
          <a:p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這和筆者在教數學時實際感受到的情況幾乎一模一樣。一般來說，數學好的人之所以擅長這個科目，原因之一是因為他們有「邏輯性的勇氣」。即使站在看不見終點的入口，也有勇氣朝著自己認為正確的方向前進。反之，數學不好的人只要站在看不見終點的入口，很容易就懦弱地認為「我恐怕做不到」而選擇放棄。</a:t>
            </a:r>
            <a:endParaRPr lang="en-US" altLang="zh-TW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B1ECEE0-8772-0E44-BD9E-36F23E4593A2}"/>
              </a:ext>
            </a:extLst>
          </p:cNvPr>
          <p:cNvSpPr txBox="1"/>
          <p:nvPr/>
        </p:nvSpPr>
        <p:spPr>
          <a:xfrm>
            <a:off x="1789476" y="6150114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第一步：找出中心</a:t>
            </a:r>
            <a:r>
              <a:rPr kumimoji="1" lang="zh-TW" altLang="en-US" sz="40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主題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（標題、重複字句）</a:t>
            </a:r>
          </a:p>
        </p:txBody>
      </p:sp>
    </p:spTree>
    <p:extLst>
      <p:ext uri="{BB962C8B-B14F-4D97-AF65-F5344CB8AC3E}">
        <p14:creationId xmlns:p14="http://schemas.microsoft.com/office/powerpoint/2010/main" val="119815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633F81-451B-EF40-8393-9A9BBFFDAE6B}"/>
              </a:ext>
            </a:extLst>
          </p:cNvPr>
          <p:cNvSpPr/>
          <p:nvPr/>
        </p:nvSpPr>
        <p:spPr>
          <a:xfrm>
            <a:off x="776513" y="957269"/>
            <a:ext cx="11284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為什麼某些人的</a:t>
            </a:r>
            <a:r>
              <a:rPr lang="zh-TW" altLang="en-US" sz="2400" b="1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？──可能缺乏邏輯性的勇氣</a:t>
            </a:r>
            <a:endParaRPr lang="en-US" altLang="zh-TW" sz="2400" b="1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在大多數人的求學過程中，都會覺得數學是一門艱澀難懂的學問，也曾問過：「為什麼某些人的數學可以那麼好？」 不妨今天就藉由這個機會，向大家介紹某些人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的原因，並談談「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該怎麼辦？」這個問題的解決方案吧！</a:t>
            </a:r>
            <a:endParaRPr lang="en-US" altLang="zh-TW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（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......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中略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</a:p>
          <a:p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全日本最具代表性的數學教師，</a:t>
            </a:r>
            <a:r>
              <a:rPr lang="zh-TW" altLang="en-US" sz="2400" u="sng" dirty="0">
                <a:latin typeface="PingFang TC" panose="020B0400000000000000" pitchFamily="34" charset="-120"/>
                <a:ea typeface="PingFang TC" panose="020B0400000000000000" pitchFamily="34" charset="-120"/>
              </a:rPr>
              <a:t>安田亨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老師，在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《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東大數學多拿一分的方法：理組篇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》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一書中提到：「頭腦能夠放入數學性事實的容量較小，是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導致</a:t>
            </a:r>
            <a:r>
              <a:rPr lang="zh-CN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的要因之一，這有可能是受到其他科讀書習慣的影響。數學好的人腦中甚至還有抽屜，可以整齊地排列順序，即使情況稍微複雜也不至於造成混亂。但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的人，該容量通常很小，因此習慣一味地把眼前的事物化為公式，無視於整體的面貌。」</a:t>
            </a:r>
          </a:p>
          <a:p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這和筆者在教數學時實際感受到的情況幾乎一模一樣。一般來說，數學好的人之所以擅長這個科目，原因之一是因為他們有「邏輯性的勇氣」。即使站在看不見終點的入口，也有勇氣朝著自己認為正確的方向前進。反之，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的人只要站在看不見終點的入口，很容易就懦弱地認為「我恐怕做不到」而選擇放棄。</a:t>
            </a:r>
            <a:endParaRPr lang="en-US" altLang="zh-TW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2C8E03A-5ABB-CC49-8370-4B3553C3ACB5}"/>
              </a:ext>
            </a:extLst>
          </p:cNvPr>
          <p:cNvSpPr txBox="1"/>
          <p:nvPr/>
        </p:nvSpPr>
        <p:spPr>
          <a:xfrm>
            <a:off x="1789476" y="6150114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第一步：找出中心</a:t>
            </a:r>
            <a:r>
              <a:rPr kumimoji="1" lang="zh-TW" altLang="en-US" sz="40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主題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（標題、重複字句）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C192644-25AB-8D4B-9364-EF9B7794DE94}"/>
              </a:ext>
            </a:extLst>
          </p:cNvPr>
          <p:cNvSpPr txBox="1"/>
          <p:nvPr/>
        </p:nvSpPr>
        <p:spPr>
          <a:xfrm>
            <a:off x="660400" y="0"/>
            <a:ext cx="6983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如何繪製心智圖？</a:t>
            </a:r>
          </a:p>
        </p:txBody>
      </p:sp>
    </p:spTree>
    <p:extLst>
      <p:ext uri="{BB962C8B-B14F-4D97-AF65-F5344CB8AC3E}">
        <p14:creationId xmlns:p14="http://schemas.microsoft.com/office/powerpoint/2010/main" val="662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633F81-451B-EF40-8393-9A9BBFFDAE6B}"/>
              </a:ext>
            </a:extLst>
          </p:cNvPr>
          <p:cNvSpPr/>
          <p:nvPr/>
        </p:nvSpPr>
        <p:spPr>
          <a:xfrm>
            <a:off x="776513" y="957269"/>
            <a:ext cx="11284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為什麼某些人的</a:t>
            </a:r>
            <a:r>
              <a:rPr lang="zh-TW" altLang="en-US" sz="2400" b="1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？──可能缺乏邏輯性的勇氣</a:t>
            </a:r>
            <a:endParaRPr lang="en-US" altLang="zh-TW" sz="2400" b="1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在大多數人的求學過程中，都會覺得數學是一門艱澀難懂的學問，也曾問過：「為什麼某些人的數學可以那麼好？」 不妨今天就藉由這個機會，向大家介紹某些人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的原因，並談談「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該怎麼辦？」這個問題的解決方案吧！</a:t>
            </a:r>
            <a:endParaRPr lang="en-US" altLang="zh-TW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（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......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中略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</a:p>
          <a:p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全日本最具代表性的數學教師，</a:t>
            </a:r>
            <a:r>
              <a:rPr lang="zh-TW" altLang="en-US" sz="2400" u="sng" dirty="0">
                <a:latin typeface="PingFang TC" panose="020B0400000000000000" pitchFamily="34" charset="-120"/>
                <a:ea typeface="PingFang TC" panose="020B0400000000000000" pitchFamily="34" charset="-120"/>
              </a:rPr>
              <a:t>安田亨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老師，在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《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東大數學多拿一分的方法：理組篇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》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一書中提到：「頭腦能夠放入數學性事實的容量較小，是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導致</a:t>
            </a:r>
            <a:r>
              <a:rPr lang="zh-CN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的要因之一，這有可能是受到其他科讀書習慣的影響。數學好的人腦中甚至還有抽屜，可以整齊地排列順序，即使情況稍微複雜也不至於造成混亂。但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的人，該容量通常很小，因此習慣一味地把眼前的事物化為公式，無視於整體的面貌。」</a:t>
            </a:r>
          </a:p>
          <a:p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這和筆者在教數學時實際感受到的情況幾乎一模一樣。一般來說，數學好的人之所以擅長這個科目，原因之一是因為他們有「邏輯性的勇氣」。即使站在看不見終點的入口，也有勇氣朝著自己認為正確的方向前進。反之，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的人只要站在看不見終點的入口，很容易就懦弱地認為「我恐怕做不到」而選擇放棄。</a:t>
            </a:r>
            <a:endParaRPr lang="en-US" altLang="zh-TW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043F450-E3C4-D244-B8C4-E411D5551091}"/>
              </a:ext>
            </a:extLst>
          </p:cNvPr>
          <p:cNvSpPr txBox="1"/>
          <p:nvPr/>
        </p:nvSpPr>
        <p:spPr>
          <a:xfrm>
            <a:off x="1789476" y="61501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第二步：找出</a:t>
            </a:r>
            <a:r>
              <a:rPr kumimoji="1" lang="zh-TW" altLang="en-US" sz="40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相關概念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（關鍵字句）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7978B4-96DE-C646-AA70-138BE951B9C3}"/>
              </a:ext>
            </a:extLst>
          </p:cNvPr>
          <p:cNvSpPr txBox="1"/>
          <p:nvPr/>
        </p:nvSpPr>
        <p:spPr>
          <a:xfrm>
            <a:off x="660400" y="0"/>
            <a:ext cx="6983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如何繪製心智圖？</a:t>
            </a:r>
          </a:p>
        </p:txBody>
      </p:sp>
    </p:spTree>
    <p:extLst>
      <p:ext uri="{BB962C8B-B14F-4D97-AF65-F5344CB8AC3E}">
        <p14:creationId xmlns:p14="http://schemas.microsoft.com/office/powerpoint/2010/main" val="402865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B633F81-451B-EF40-8393-9A9BBFFDAE6B}"/>
              </a:ext>
            </a:extLst>
          </p:cNvPr>
          <p:cNvSpPr/>
          <p:nvPr/>
        </p:nvSpPr>
        <p:spPr>
          <a:xfrm>
            <a:off x="776513" y="957269"/>
            <a:ext cx="11284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為什麼某些人的</a:t>
            </a:r>
            <a:r>
              <a:rPr lang="zh-TW" altLang="en-US" sz="2400" b="1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？──可能缺乏邏輯性的勇氣</a:t>
            </a:r>
            <a:endParaRPr lang="en-US" altLang="zh-TW" sz="2400" b="1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在大多數人的求學過程中，都會覺得數學是一門艱澀難懂的學問，也曾問過：「為什麼某些人的數學可以那麼好？」 不妨今天就藉由這個機會，向大家介紹某些人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原因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，並談談「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該怎麼辦？」這個問題的</a:t>
            </a:r>
            <a:r>
              <a:rPr lang="zh-TW" altLang="en-US" sz="2400" dirty="0">
                <a:solidFill>
                  <a:schemeClr val="accent4">
                    <a:lumMod val="75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解決方案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吧！</a:t>
            </a:r>
            <a:endParaRPr lang="en-US" altLang="zh-TW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TW" altLang="en-US" sz="24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（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......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中略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</a:p>
          <a:p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全日本最具代表性的數學教師，</a:t>
            </a:r>
            <a:r>
              <a:rPr lang="zh-TW" altLang="en-US" sz="2400" u="sng" dirty="0">
                <a:latin typeface="PingFang TC" panose="020B0400000000000000" pitchFamily="34" charset="-120"/>
                <a:ea typeface="PingFang TC" panose="020B0400000000000000" pitchFamily="34" charset="-120"/>
              </a:rPr>
              <a:t>安田亨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老師，在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《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東大數學多拿一分的方法：理組篇</a:t>
            </a:r>
            <a:r>
              <a:rPr lang="en-US" altLang="zh-TW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》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一書中提到：「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頭腦能夠放入數學性事實的容量較小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，是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導致</a:t>
            </a:r>
            <a:r>
              <a:rPr lang="zh-CN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要因之一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，這有可能是</a:t>
            </a:r>
            <a:r>
              <a:rPr lang="zh-TW" altLang="en-U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受到其他科讀書習慣的影響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。數學好的人腦中甚至還有抽屜，可以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整齊地排列順序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，即使情況稍微複雜也不至於造成混亂。但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的人，該容量通常很小，因此習慣一味地把眼前的事物化為公式，無視於整體的面貌。」</a:t>
            </a:r>
          </a:p>
          <a:p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     這和筆者在教數學時實際感受到的情況幾乎一模一樣。一般來說，數學好的人之所以擅長這個科目，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原因之一是因為他們有「邏輯性的勇氣」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，即使站在看不見終點的入口，也有勇氣朝著自己認為正確的方向前進。反之，</a:t>
            </a:r>
            <a:r>
              <a:rPr lang="zh-TW" altLang="en-US" sz="24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數學不好</a:t>
            </a:r>
            <a:r>
              <a:rPr lang="zh-TW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的人只要站在看不見終點的入口，很容易就懦弱地認為「我恐怕做不到」而選擇放棄。</a:t>
            </a:r>
            <a:endParaRPr lang="en-US" altLang="zh-TW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2C8E03A-5ABB-CC49-8370-4B3553C3ACB5}"/>
              </a:ext>
            </a:extLst>
          </p:cNvPr>
          <p:cNvSpPr txBox="1"/>
          <p:nvPr/>
        </p:nvSpPr>
        <p:spPr>
          <a:xfrm>
            <a:off x="1789476" y="6150114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第二步：找出</a:t>
            </a:r>
            <a:r>
              <a:rPr kumimoji="1" lang="zh-TW" altLang="en-US" sz="40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相關概念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（關鍵字句）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1A47FF3-AFAF-9943-A988-3BEBA1B6DA12}"/>
              </a:ext>
            </a:extLst>
          </p:cNvPr>
          <p:cNvSpPr txBox="1"/>
          <p:nvPr/>
        </p:nvSpPr>
        <p:spPr>
          <a:xfrm>
            <a:off x="660400" y="0"/>
            <a:ext cx="6983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如何繪製心智圖？</a:t>
            </a:r>
          </a:p>
        </p:txBody>
      </p:sp>
    </p:spTree>
    <p:extLst>
      <p:ext uri="{BB962C8B-B14F-4D97-AF65-F5344CB8AC3E}">
        <p14:creationId xmlns:p14="http://schemas.microsoft.com/office/powerpoint/2010/main" val="347985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18E2EF32-CBBC-8D4A-B993-71EA2F21A338}"/>
              </a:ext>
            </a:extLst>
          </p:cNvPr>
          <p:cNvGrpSpPr/>
          <p:nvPr/>
        </p:nvGrpSpPr>
        <p:grpSpPr>
          <a:xfrm>
            <a:off x="947648" y="4451942"/>
            <a:ext cx="11469807" cy="2123658"/>
            <a:chOff x="1789476" y="3392399"/>
            <a:chExt cx="11469807" cy="2123658"/>
          </a:xfrm>
        </p:grpSpPr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D2C8E03A-5ABB-CC49-8370-4B3553C3ACB5}"/>
                </a:ext>
              </a:extLst>
            </p:cNvPr>
            <p:cNvSpPr txBox="1"/>
            <p:nvPr/>
          </p:nvSpPr>
          <p:spPr>
            <a:xfrm>
              <a:off x="1789476" y="4100285"/>
              <a:ext cx="83920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40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第二步：找出</a:t>
              </a:r>
              <a:r>
                <a:rPr kumimoji="1" lang="zh-TW" altLang="en-US" sz="4000" dirty="0">
                  <a:solidFill>
                    <a:srgbClr val="FF0000"/>
                  </a:solidFill>
                  <a:latin typeface="PingFang TC" panose="020B0400000000000000" pitchFamily="34" charset="-120"/>
                  <a:ea typeface="PingFang TC" panose="020B0400000000000000" pitchFamily="34" charset="-120"/>
                </a:rPr>
                <a:t>相關概念</a:t>
              </a:r>
              <a:r>
                <a:rPr kumimoji="1" lang="zh-TW" altLang="en-US" sz="40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（關鍵字句）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E536EC3-1CF8-4743-92F3-527A9E18EC55}"/>
                </a:ext>
              </a:extLst>
            </p:cNvPr>
            <p:cNvSpPr txBox="1"/>
            <p:nvPr/>
          </p:nvSpPr>
          <p:spPr>
            <a:xfrm>
              <a:off x="1789476" y="3392399"/>
              <a:ext cx="99309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40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第一步：找出中心</a:t>
              </a:r>
              <a:r>
                <a:rPr kumimoji="1" lang="zh-TW" altLang="en-US" sz="4000" dirty="0">
                  <a:solidFill>
                    <a:srgbClr val="FF0000"/>
                  </a:solidFill>
                  <a:latin typeface="PingFang TC" panose="020B0400000000000000" pitchFamily="34" charset="-120"/>
                  <a:ea typeface="PingFang TC" panose="020B0400000000000000" pitchFamily="34" charset="-120"/>
                </a:rPr>
                <a:t>主題</a:t>
              </a:r>
              <a:r>
                <a:rPr kumimoji="1" lang="zh-TW" altLang="en-US" sz="40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（標題、重複字句）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64E38575-5359-B042-8D30-4C34BF5052A4}"/>
                </a:ext>
              </a:extLst>
            </p:cNvPr>
            <p:cNvSpPr txBox="1"/>
            <p:nvPr/>
          </p:nvSpPr>
          <p:spPr>
            <a:xfrm>
              <a:off x="1789476" y="4808171"/>
              <a:ext cx="114698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40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第三步：</a:t>
              </a:r>
              <a:r>
                <a:rPr kumimoji="1" lang="zh-TW" altLang="en-US" sz="4000" dirty="0">
                  <a:solidFill>
                    <a:srgbClr val="FF0000"/>
                  </a:solidFill>
                  <a:latin typeface="PingFang TC" panose="020B0400000000000000" pitchFamily="34" charset="-120"/>
                  <a:ea typeface="PingFang TC" panose="020B0400000000000000" pitchFamily="34" charset="-120"/>
                </a:rPr>
                <a:t>組織</a:t>
              </a:r>
              <a:r>
                <a:rPr kumimoji="1" lang="zh-TW" altLang="en-US" sz="40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相關概念（區分觀念層級、小標題）</a:t>
              </a: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5F713F26-5F5B-8943-A358-E8DD79E84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85"/>
          <a:stretch/>
        </p:blipFill>
        <p:spPr>
          <a:xfrm>
            <a:off x="3046721" y="1640113"/>
            <a:ext cx="7055220" cy="248736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5E2B8E8-E53C-5548-9F22-6499563E5B0C}"/>
              </a:ext>
            </a:extLst>
          </p:cNvPr>
          <p:cNvSpPr txBox="1"/>
          <p:nvPr/>
        </p:nvSpPr>
        <p:spPr>
          <a:xfrm>
            <a:off x="660400" y="420914"/>
            <a:ext cx="6983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如何繪製心智圖？</a:t>
            </a:r>
          </a:p>
        </p:txBody>
      </p:sp>
    </p:spTree>
    <p:extLst>
      <p:ext uri="{BB962C8B-B14F-4D97-AF65-F5344CB8AC3E}">
        <p14:creationId xmlns:p14="http://schemas.microsoft.com/office/powerpoint/2010/main" val="25929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3485B-B08B-8B42-9FA8-D73DBB96F320}"/>
              </a:ext>
            </a:extLst>
          </p:cNvPr>
          <p:cNvSpPr txBox="1"/>
          <p:nvPr/>
        </p:nvSpPr>
        <p:spPr>
          <a:xfrm>
            <a:off x="2036272" y="1929555"/>
            <a:ext cx="6665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/>
              <a:t>如何使用</a:t>
            </a:r>
            <a:r>
              <a:rPr kumimoji="1" lang="en-US" altLang="zh-TW" sz="4000" dirty="0" err="1"/>
              <a:t>XMind</a:t>
            </a:r>
            <a:r>
              <a:rPr kumimoji="1" lang="zh-TW" altLang="en-US" sz="4000" dirty="0"/>
              <a:t>繪製心智圖？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26BD430-9C76-9642-BC5E-EE7ECC4AC9B2}"/>
              </a:ext>
            </a:extLst>
          </p:cNvPr>
          <p:cNvSpPr txBox="1"/>
          <p:nvPr/>
        </p:nvSpPr>
        <p:spPr>
          <a:xfrm>
            <a:off x="6183085" y="5500914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.......</a:t>
            </a:r>
            <a:r>
              <a:rPr kumimoji="1" lang="zh-CN" altLang="en-US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請大家先打開</a:t>
            </a:r>
            <a:r>
              <a:rPr kumimoji="1" lang="en-US" altLang="zh-TW" sz="28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Xmind</a:t>
            </a:r>
            <a:r>
              <a:rPr kumimoji="1" lang="zh-TW" altLang="en-US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～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269A8F1-75C1-A242-B253-5EF3FD8E95F7}"/>
              </a:ext>
            </a:extLst>
          </p:cNvPr>
          <p:cNvSpPr txBox="1"/>
          <p:nvPr/>
        </p:nvSpPr>
        <p:spPr>
          <a:xfrm>
            <a:off x="1399563" y="928745"/>
            <a:ext cx="6983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如何繪製心智圖？</a:t>
            </a:r>
          </a:p>
        </p:txBody>
      </p:sp>
    </p:spTree>
    <p:extLst>
      <p:ext uri="{BB962C8B-B14F-4D97-AF65-F5344CB8AC3E}">
        <p14:creationId xmlns:p14="http://schemas.microsoft.com/office/powerpoint/2010/main" val="171726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3485B-B08B-8B42-9FA8-D73DBB96F320}"/>
              </a:ext>
            </a:extLst>
          </p:cNvPr>
          <p:cNvSpPr txBox="1"/>
          <p:nvPr/>
        </p:nvSpPr>
        <p:spPr>
          <a:xfrm>
            <a:off x="1371600" y="724620"/>
            <a:ext cx="8521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4.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小組</a:t>
            </a:r>
            <a:r>
              <a:rPr kumimoji="1" lang="zh-CN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實作：繪製與評量</a:t>
            </a:r>
            <a:endParaRPr kumimoji="1" lang="zh-TW" altLang="en-US" sz="6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FE60A9A-1D5A-2D42-B098-ACAF43A15017}"/>
              </a:ext>
            </a:extLst>
          </p:cNvPr>
          <p:cNvSpPr txBox="1"/>
          <p:nvPr/>
        </p:nvSpPr>
        <p:spPr>
          <a:xfrm>
            <a:off x="7794171" y="5181599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.......</a:t>
            </a:r>
            <a:r>
              <a:rPr kumimoji="1" lang="zh-CN" altLang="en-US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發文本摟</a:t>
            </a:r>
            <a:r>
              <a:rPr kumimoji="1" lang="zh-TW" altLang="en-US" sz="2800" dirty="0">
                <a:latin typeface="PingFang TC" panose="020B0400000000000000" pitchFamily="34" charset="-120"/>
                <a:ea typeface="PingFang TC" panose="020B0400000000000000" pitchFamily="34" charset="-120"/>
              </a:rPr>
              <a:t>～</a:t>
            </a:r>
          </a:p>
        </p:txBody>
      </p:sp>
    </p:spTree>
    <p:extLst>
      <p:ext uri="{BB962C8B-B14F-4D97-AF65-F5344CB8AC3E}">
        <p14:creationId xmlns:p14="http://schemas.microsoft.com/office/powerpoint/2010/main" val="1634477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193E969-E60B-CB41-80D5-3B07CD688503}"/>
              </a:ext>
            </a:extLst>
          </p:cNvPr>
          <p:cNvSpPr txBox="1"/>
          <p:nvPr/>
        </p:nvSpPr>
        <p:spPr>
          <a:xfrm>
            <a:off x="1371600" y="2035436"/>
            <a:ext cx="10799751" cy="2243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中心概念（</a:t>
            </a:r>
            <a:r>
              <a:rPr lang="zh-CN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主旨</a:t>
            </a:r>
            <a:r>
              <a:rPr lang="zh-CN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en-US" altLang="zh-TW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階層性的結構：重點分類（小標題、觀念層級、關連線）</a:t>
            </a:r>
            <a:endParaRPr lang="en-US" altLang="zh-TW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顏色、圖像：用以區分、幫助記憶</a:t>
            </a:r>
            <a:endParaRPr kumimoji="1" lang="zh-TW" altLang="en-US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D4D3AF0-5064-2843-817D-87D3A8DBE274}"/>
              </a:ext>
            </a:extLst>
          </p:cNvPr>
          <p:cNvSpPr txBox="1"/>
          <p:nvPr/>
        </p:nvSpPr>
        <p:spPr>
          <a:xfrm>
            <a:off x="2870407" y="4789714"/>
            <a:ext cx="7802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dirty="0"/>
              <a:t>是否只記錄</a:t>
            </a:r>
            <a:r>
              <a:rPr kumimoji="1" lang="zh-TW" altLang="en-US" sz="6600" dirty="0">
                <a:solidFill>
                  <a:srgbClr val="FF0000"/>
                </a:solidFill>
              </a:rPr>
              <a:t>關鍵詞</a:t>
            </a:r>
            <a:r>
              <a:rPr kumimoji="1" lang="zh-TW" altLang="en-US" sz="6600" dirty="0"/>
              <a:t>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BB1AF5E-3378-E145-A98D-A3356256F43A}"/>
              </a:ext>
            </a:extLst>
          </p:cNvPr>
          <p:cNvSpPr txBox="1"/>
          <p:nvPr/>
        </p:nvSpPr>
        <p:spPr>
          <a:xfrm>
            <a:off x="1371600" y="724620"/>
            <a:ext cx="8521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4.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小組</a:t>
            </a:r>
            <a:r>
              <a:rPr kumimoji="1" lang="zh-CN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實作：繪製與評量</a:t>
            </a:r>
            <a:endParaRPr kumimoji="1" lang="zh-TW" altLang="en-US" sz="6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491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3485B-B08B-8B42-9FA8-D73DBB96F320}"/>
              </a:ext>
            </a:extLst>
          </p:cNvPr>
          <p:cNvSpPr txBox="1"/>
          <p:nvPr/>
        </p:nvSpPr>
        <p:spPr>
          <a:xfrm>
            <a:off x="2205963" y="1740283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哪一組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的心智圖畫的比較好？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99C5B47-86B2-8F43-AF8D-C4CB6FC9E866}"/>
              </a:ext>
            </a:extLst>
          </p:cNvPr>
          <p:cNvSpPr txBox="1"/>
          <p:nvPr/>
        </p:nvSpPr>
        <p:spPr>
          <a:xfrm>
            <a:off x="1371600" y="724620"/>
            <a:ext cx="8521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4.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小組</a:t>
            </a:r>
            <a:r>
              <a:rPr kumimoji="1" lang="zh-CN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實作：繪製與評量</a:t>
            </a:r>
            <a:endParaRPr kumimoji="1" lang="zh-TW" altLang="en-US" sz="6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288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F18AD10-F684-3C4B-8315-F6937B498AC3}"/>
              </a:ext>
            </a:extLst>
          </p:cNvPr>
          <p:cNvSpPr txBox="1"/>
          <p:nvPr/>
        </p:nvSpPr>
        <p:spPr>
          <a:xfrm>
            <a:off x="1371600" y="755374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大綱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5D97C10-4F3A-0F43-9589-9EB0802CBC50}"/>
              </a:ext>
            </a:extLst>
          </p:cNvPr>
          <p:cNvSpPr txBox="1"/>
          <p:nvPr/>
        </p:nvSpPr>
        <p:spPr>
          <a:xfrm>
            <a:off x="1371600" y="1771037"/>
            <a:ext cx="5756704" cy="4627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TW" altLang="en-US" sz="40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要學心智圖？</a:t>
            </a:r>
            <a:endParaRPr kumimoji="1" lang="en-US" altLang="zh-TW" sz="4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TW" altLang="en-US" sz="40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什麼是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心智圖？</a:t>
            </a:r>
            <a:endParaRPr kumimoji="1" lang="en-US" altLang="zh-TW" sz="4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TW" altLang="en-US" sz="4000" b="1" dirty="0">
                <a:latin typeface="PingFang TC" panose="020B0400000000000000" pitchFamily="34" charset="-120"/>
                <a:ea typeface="PingFang TC" panose="020B0400000000000000" pitchFamily="34" charset="-120"/>
              </a:rPr>
              <a:t>如何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繪製心智圖？</a:t>
            </a:r>
            <a:endParaRPr kumimoji="1" lang="en-US" altLang="zh-TW" sz="4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小組實作：繪製與評量</a:t>
            </a:r>
            <a:endParaRPr kumimoji="1" lang="en-US" altLang="zh-TW" sz="4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問題思考與總結</a:t>
            </a:r>
          </a:p>
        </p:txBody>
      </p:sp>
    </p:spTree>
    <p:extLst>
      <p:ext uri="{BB962C8B-B14F-4D97-AF65-F5344CB8AC3E}">
        <p14:creationId xmlns:p14="http://schemas.microsoft.com/office/powerpoint/2010/main" val="32490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1806B52-B01B-FF40-8576-BC0A4D003495}"/>
              </a:ext>
            </a:extLst>
          </p:cNvPr>
          <p:cNvSpPr txBox="1"/>
          <p:nvPr/>
        </p:nvSpPr>
        <p:spPr>
          <a:xfrm>
            <a:off x="1371600" y="2485257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一分鐘回饋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8B783E-AEE6-164C-985C-1557396C91A8}"/>
              </a:ext>
            </a:extLst>
          </p:cNvPr>
          <p:cNvSpPr txBox="1"/>
          <p:nvPr/>
        </p:nvSpPr>
        <p:spPr>
          <a:xfrm>
            <a:off x="1371600" y="3193143"/>
            <a:ext cx="8893781" cy="1681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3600" dirty="0">
                <a:latin typeface="PingFang TC" panose="020B0400000000000000" pitchFamily="34" charset="-120"/>
                <a:ea typeface="PingFang TC" panose="020B0400000000000000" pitchFamily="34" charset="-120"/>
              </a:rPr>
              <a:t>你今天學到的最重要的一件事</a:t>
            </a:r>
            <a:endParaRPr kumimoji="1" lang="en-US" altLang="zh-CN" sz="36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TW" altLang="en-US" sz="3600" dirty="0">
                <a:latin typeface="PingFang TC" panose="020B0400000000000000" pitchFamily="34" charset="-120"/>
                <a:ea typeface="PingFang TC" panose="020B0400000000000000" pitchFamily="34" charset="-120"/>
              </a:rPr>
              <a:t>如何將心智圖融入你未來要任教之學科？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15051A-75AD-3748-8932-6F0AE1FBB82B}"/>
              </a:ext>
            </a:extLst>
          </p:cNvPr>
          <p:cNvSpPr txBox="1"/>
          <p:nvPr/>
        </p:nvSpPr>
        <p:spPr>
          <a:xfrm>
            <a:off x="1371600" y="724620"/>
            <a:ext cx="6236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5.</a:t>
            </a:r>
            <a:r>
              <a:rPr kumimoji="1" lang="zh-CN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問題思考與總結</a:t>
            </a:r>
            <a:endParaRPr kumimoji="1" lang="zh-TW" altLang="en-US" sz="6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67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3485B-B08B-8B42-9FA8-D73DBB96F320}"/>
              </a:ext>
            </a:extLst>
          </p:cNvPr>
          <p:cNvSpPr txBox="1"/>
          <p:nvPr/>
        </p:nvSpPr>
        <p:spPr>
          <a:xfrm>
            <a:off x="1371600" y="724620"/>
            <a:ext cx="7747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1.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為什麼要學心智圖？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A3446E-9D0F-C442-AB9A-2F95A08D3343}"/>
              </a:ext>
            </a:extLst>
          </p:cNvPr>
          <p:cNvSpPr txBox="1"/>
          <p:nvPr/>
        </p:nvSpPr>
        <p:spPr>
          <a:xfrm>
            <a:off x="4705846" y="506135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將概念由簡化繁</a:t>
            </a:r>
            <a:endParaRPr kumimoji="1" lang="en-US" altLang="zh-TW" sz="4000" dirty="0">
              <a:solidFill>
                <a:srgbClr val="FF0000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033D67E-486E-2C4C-A381-44CA23511A3C}"/>
              </a:ext>
            </a:extLst>
          </p:cNvPr>
          <p:cNvSpPr/>
          <p:nvPr/>
        </p:nvSpPr>
        <p:spPr>
          <a:xfrm>
            <a:off x="2789363" y="2693096"/>
            <a:ext cx="1916483" cy="1415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概念</a:t>
            </a:r>
          </a:p>
        </p:txBody>
      </p:sp>
      <p:sp>
        <p:nvSpPr>
          <p:cNvPr id="8" name="向右箭號 7">
            <a:extLst>
              <a:ext uri="{FF2B5EF4-FFF2-40B4-BE49-F238E27FC236}">
                <a16:creationId xmlns:a16="http://schemas.microsoft.com/office/drawing/2014/main" id="{F571DE50-C2AF-1C40-88E0-302C3373D8D8}"/>
              </a:ext>
            </a:extLst>
          </p:cNvPr>
          <p:cNvSpPr/>
          <p:nvPr/>
        </p:nvSpPr>
        <p:spPr>
          <a:xfrm>
            <a:off x="5386193" y="3125244"/>
            <a:ext cx="1665961" cy="60751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D60B459-BD0C-F74F-B6C0-D62E8AD6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501" y="2370725"/>
            <a:ext cx="3017654" cy="21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58A3446E-9D0F-C442-AB9A-2F95A08D3343}"/>
              </a:ext>
            </a:extLst>
          </p:cNvPr>
          <p:cNvSpPr txBox="1"/>
          <p:nvPr/>
        </p:nvSpPr>
        <p:spPr>
          <a:xfrm>
            <a:off x="4073016" y="528640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將文章內容由繁化簡</a:t>
            </a:r>
            <a:endParaRPr kumimoji="1" lang="en-US" altLang="zh-TW" sz="4000" dirty="0">
              <a:solidFill>
                <a:srgbClr val="FF0000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4" name="向右箭號 3">
            <a:extLst>
              <a:ext uri="{FF2B5EF4-FFF2-40B4-BE49-F238E27FC236}">
                <a16:creationId xmlns:a16="http://schemas.microsoft.com/office/drawing/2014/main" id="{BC2C9441-319C-4C48-AED5-342F832C4064}"/>
              </a:ext>
            </a:extLst>
          </p:cNvPr>
          <p:cNvSpPr/>
          <p:nvPr/>
        </p:nvSpPr>
        <p:spPr>
          <a:xfrm>
            <a:off x="5386193" y="3125244"/>
            <a:ext cx="1665961" cy="60751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090F34E-2BC9-5047-8A5A-0EAA78281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2667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710" y="1798464"/>
            <a:ext cx="2857500" cy="28575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71987D1-87E2-C641-972C-624DE517D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501" y="2370725"/>
            <a:ext cx="3017654" cy="211654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AE4EFCB-E035-CA4D-8446-4A9D53AA6AA1}"/>
              </a:ext>
            </a:extLst>
          </p:cNvPr>
          <p:cNvSpPr txBox="1"/>
          <p:nvPr/>
        </p:nvSpPr>
        <p:spPr>
          <a:xfrm>
            <a:off x="1371600" y="724620"/>
            <a:ext cx="7747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1.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為什麼要學心智圖？</a:t>
            </a:r>
          </a:p>
        </p:txBody>
      </p:sp>
    </p:spTree>
    <p:extLst>
      <p:ext uri="{BB962C8B-B14F-4D97-AF65-F5344CB8AC3E}">
        <p14:creationId xmlns:p14="http://schemas.microsoft.com/office/powerpoint/2010/main" val="420994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8E211F6-E9D5-0944-B0A3-E43F5B973AC6}"/>
              </a:ext>
            </a:extLst>
          </p:cNvPr>
          <p:cNvSpPr txBox="1"/>
          <p:nvPr/>
        </p:nvSpPr>
        <p:spPr>
          <a:xfrm>
            <a:off x="1371600" y="1966586"/>
            <a:ext cx="5006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因為心智圖可以幫我們</a:t>
            </a:r>
            <a:r>
              <a:rPr kumimoji="1"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.......</a:t>
            </a:r>
            <a:endParaRPr kumimoji="1" lang="zh-TW" altLang="en-US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AA066B9-7CBC-EF46-841D-8FCFF6074E1D}"/>
              </a:ext>
            </a:extLst>
          </p:cNvPr>
          <p:cNvGrpSpPr/>
          <p:nvPr/>
        </p:nvGrpSpPr>
        <p:grpSpPr>
          <a:xfrm>
            <a:off x="7158032" y="2777664"/>
            <a:ext cx="3383905" cy="3519814"/>
            <a:chOff x="2923990" y="2777664"/>
            <a:chExt cx="3383905" cy="351981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5D6B262-A838-DD44-A692-FC618D7FAE05}"/>
                </a:ext>
              </a:extLst>
            </p:cNvPr>
            <p:cNvSpPr/>
            <p:nvPr/>
          </p:nvSpPr>
          <p:spPr>
            <a:xfrm>
              <a:off x="2923990" y="2777664"/>
              <a:ext cx="3351549" cy="35198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825748E-D500-664E-9B95-8861E9AC6DE5}"/>
                </a:ext>
              </a:extLst>
            </p:cNvPr>
            <p:cNvSpPr/>
            <p:nvPr/>
          </p:nvSpPr>
          <p:spPr>
            <a:xfrm>
              <a:off x="2923990" y="3744256"/>
              <a:ext cx="3351549" cy="25532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8181D8A1-A23F-DA4A-B92F-06979BAB44B0}"/>
                </a:ext>
              </a:extLst>
            </p:cNvPr>
            <p:cNvSpPr txBox="1"/>
            <p:nvPr/>
          </p:nvSpPr>
          <p:spPr>
            <a:xfrm>
              <a:off x="3481509" y="3003036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32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閱讀、整理</a:t>
              </a: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4DF3AEE-74BA-8443-B3EB-CED124C09655}"/>
                </a:ext>
              </a:extLst>
            </p:cNvPr>
            <p:cNvSpPr txBox="1"/>
            <p:nvPr/>
          </p:nvSpPr>
          <p:spPr>
            <a:xfrm>
              <a:off x="2962107" y="3864306"/>
              <a:ext cx="3345788" cy="2243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TW" altLang="en-US" sz="32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簡化資訊</a:t>
              </a:r>
              <a:endParaRPr kumimoji="1"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TW" altLang="en-US" sz="32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組織概念</a:t>
              </a:r>
              <a:endParaRPr kumimoji="1"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TW" altLang="en-US" sz="32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不同的閱讀角度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70B24147-E38A-1842-813C-FFAC444E4303}"/>
              </a:ext>
            </a:extLst>
          </p:cNvPr>
          <p:cNvGrpSpPr/>
          <p:nvPr/>
        </p:nvGrpSpPr>
        <p:grpSpPr>
          <a:xfrm>
            <a:off x="2838593" y="2805271"/>
            <a:ext cx="3351550" cy="3519814"/>
            <a:chOff x="7134822" y="2777664"/>
            <a:chExt cx="3351550" cy="351981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E222707-D3E3-BE49-9CA8-59DD8E86935A}"/>
                </a:ext>
              </a:extLst>
            </p:cNvPr>
            <p:cNvSpPr/>
            <p:nvPr/>
          </p:nvSpPr>
          <p:spPr>
            <a:xfrm>
              <a:off x="7134823" y="2777664"/>
              <a:ext cx="3351549" cy="35198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7B62BF5-E132-A94A-8D49-9E36BB963EF8}"/>
                </a:ext>
              </a:extLst>
            </p:cNvPr>
            <p:cNvSpPr/>
            <p:nvPr/>
          </p:nvSpPr>
          <p:spPr>
            <a:xfrm>
              <a:off x="7134822" y="3744256"/>
              <a:ext cx="3351549" cy="255322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34490CD-34BE-DE4E-8432-387F237EB193}"/>
                </a:ext>
              </a:extLst>
            </p:cNvPr>
            <p:cNvSpPr txBox="1"/>
            <p:nvPr/>
          </p:nvSpPr>
          <p:spPr>
            <a:xfrm>
              <a:off x="7692341" y="3003036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32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創作、發想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147DAF2-34DD-964B-A3E1-CC8F4E5FD1C8}"/>
                </a:ext>
              </a:extLst>
            </p:cNvPr>
            <p:cNvSpPr txBox="1"/>
            <p:nvPr/>
          </p:nvSpPr>
          <p:spPr>
            <a:xfrm>
              <a:off x="7167179" y="3899245"/>
              <a:ext cx="3134191" cy="2243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TW" sz="32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Brainstorming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TW" altLang="en-US" sz="32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自由聯想</a:t>
              </a:r>
              <a:endParaRPr kumimoji="1"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zh-TW" altLang="en-US" sz="3200" dirty="0">
                  <a:latin typeface="PingFang TC" panose="020B0400000000000000" pitchFamily="34" charset="-120"/>
                  <a:ea typeface="PingFang TC" panose="020B0400000000000000" pitchFamily="34" charset="-120"/>
                </a:rPr>
                <a:t>切合主題</a:t>
              </a:r>
              <a:endParaRPr kumimoji="1"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851DBC0-5343-7A42-BCC5-9EFE35C7F64B}"/>
              </a:ext>
            </a:extLst>
          </p:cNvPr>
          <p:cNvSpPr txBox="1"/>
          <p:nvPr/>
        </p:nvSpPr>
        <p:spPr>
          <a:xfrm>
            <a:off x="1371600" y="724620"/>
            <a:ext cx="7747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1.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為什麼要學心智圖？</a:t>
            </a:r>
          </a:p>
        </p:txBody>
      </p:sp>
    </p:spTree>
    <p:extLst>
      <p:ext uri="{BB962C8B-B14F-4D97-AF65-F5344CB8AC3E}">
        <p14:creationId xmlns:p14="http://schemas.microsoft.com/office/powerpoint/2010/main" val="116311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F022E56-7F8F-6E4B-80B9-458DC3AEA6AF}"/>
              </a:ext>
            </a:extLst>
          </p:cNvPr>
          <p:cNvSpPr/>
          <p:nvPr/>
        </p:nvSpPr>
        <p:spPr>
          <a:xfrm>
            <a:off x="1423127" y="2698524"/>
            <a:ext cx="10931047" cy="519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1.</a:t>
            </a:r>
            <a:r>
              <a:rPr lang="zh-CN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幫助我們從無到有地</a:t>
            </a:r>
            <a:r>
              <a:rPr lang="zh-CN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發想</a:t>
            </a:r>
            <a:r>
              <a:rPr lang="zh-CN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一件事情</a:t>
            </a:r>
            <a:endParaRPr lang="en-US" altLang="zh-CN" sz="3200" dirty="0">
              <a:solidFill>
                <a:srgbClr val="000000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2.</a:t>
            </a:r>
            <a:r>
              <a:rPr lang="zh-TW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增進學生的</a:t>
            </a:r>
            <a:r>
              <a:rPr lang="zh-TW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聯想能力</a:t>
            </a:r>
            <a:endParaRPr lang="en-US" altLang="zh-TW" sz="3200" dirty="0">
              <a:solidFill>
                <a:srgbClr val="FF0000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發散的同時亦能回顧是否切合主題</a:t>
            </a:r>
            <a:endParaRPr lang="en-US" altLang="zh-TW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4.</a:t>
            </a:r>
            <a:r>
              <a:rPr lang="zh-TW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小組教案設計</a:t>
            </a:r>
          </a:p>
          <a:p>
            <a:pPr>
              <a:lnSpc>
                <a:spcPct val="150000"/>
              </a:lnSpc>
            </a:pPr>
            <a:b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b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endParaRPr lang="zh-TW" altLang="en-US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9D9D08A-BA82-FA49-AAD6-609C1D60B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47"/>
          <a:stretch/>
        </p:blipFill>
        <p:spPr>
          <a:xfrm>
            <a:off x="9118785" y="724620"/>
            <a:ext cx="2507158" cy="245648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692A312-E792-3D4D-B07D-49EC0FC73B5F}"/>
              </a:ext>
            </a:extLst>
          </p:cNvPr>
          <p:cNvSpPr txBox="1"/>
          <p:nvPr/>
        </p:nvSpPr>
        <p:spPr>
          <a:xfrm>
            <a:off x="1371600" y="724620"/>
            <a:ext cx="7747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1.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為什麼要學心智圖？</a:t>
            </a:r>
          </a:p>
        </p:txBody>
      </p:sp>
    </p:spTree>
    <p:extLst>
      <p:ext uri="{BB962C8B-B14F-4D97-AF65-F5344CB8AC3E}">
        <p14:creationId xmlns:p14="http://schemas.microsoft.com/office/powerpoint/2010/main" val="85821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F022E56-7F8F-6E4B-80B9-458DC3AEA6AF}"/>
              </a:ext>
            </a:extLst>
          </p:cNvPr>
          <p:cNvSpPr/>
          <p:nvPr/>
        </p:nvSpPr>
        <p:spPr>
          <a:xfrm>
            <a:off x="1423127" y="2698524"/>
            <a:ext cx="10931047" cy="5936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1. </a:t>
            </a:r>
            <a:r>
              <a:rPr lang="zh-TW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連結</a:t>
            </a:r>
            <a:r>
              <a:rPr lang="zh-TW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複雜的概念</a:t>
            </a:r>
            <a:r>
              <a:rPr lang="zh-TW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，輔助閱讀大量的文章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2.</a:t>
            </a:r>
            <a:r>
              <a:rPr lang="zh-TW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 老師得以看見學生</a:t>
            </a:r>
            <a:r>
              <a:rPr lang="zh-TW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閱讀時思考的過程</a:t>
            </a:r>
            <a:r>
              <a:rPr lang="zh-TW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，並找出問題點</a:t>
            </a:r>
            <a:endParaRPr lang="en-US" altLang="zh-TW" sz="3200" dirty="0">
              <a:solidFill>
                <a:srgbClr val="000000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3.</a:t>
            </a:r>
            <a:r>
              <a:rPr lang="zh-TW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 適合擅長以</a:t>
            </a:r>
            <a:r>
              <a:rPr lang="zh-TW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視覺圖像</a:t>
            </a:r>
            <a:r>
              <a:rPr lang="zh-TW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來記憶的學生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4. </a:t>
            </a:r>
            <a:r>
              <a:rPr lang="zh-TW" altLang="en-US" sz="3200" dirty="0">
                <a:solidFill>
                  <a:srgbClr val="00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讓學生的角色從被動轉為</a:t>
            </a:r>
            <a:r>
              <a:rPr lang="zh-TW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主動</a:t>
            </a:r>
            <a:endParaRPr lang="en-US" altLang="zh-TW" sz="3200" dirty="0">
              <a:solidFill>
                <a:srgbClr val="FF0000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5.</a:t>
            </a: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zh-CN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一張圖勝過千言萬語</a:t>
            </a:r>
            <a:endParaRPr lang="zh-TW" altLang="en-US" sz="3200" dirty="0">
              <a:solidFill>
                <a:srgbClr val="FF0000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</a:pPr>
            <a:b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b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endParaRPr lang="zh-TW" altLang="en-US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9D9D08A-BA82-FA49-AAD6-609C1D60B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11"/>
          <a:stretch/>
        </p:blipFill>
        <p:spPr>
          <a:xfrm>
            <a:off x="9234898" y="724620"/>
            <a:ext cx="2536186" cy="242715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692A312-E792-3D4D-B07D-49EC0FC73B5F}"/>
              </a:ext>
            </a:extLst>
          </p:cNvPr>
          <p:cNvSpPr txBox="1"/>
          <p:nvPr/>
        </p:nvSpPr>
        <p:spPr>
          <a:xfrm>
            <a:off x="1371600" y="724620"/>
            <a:ext cx="7747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1.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為什麼要學心智圖？</a:t>
            </a:r>
          </a:p>
        </p:txBody>
      </p:sp>
    </p:spTree>
    <p:extLst>
      <p:ext uri="{BB962C8B-B14F-4D97-AF65-F5344CB8AC3E}">
        <p14:creationId xmlns:p14="http://schemas.microsoft.com/office/powerpoint/2010/main" val="285047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C93485B-B08B-8B42-9FA8-D73DBB96F320}"/>
              </a:ext>
            </a:extLst>
          </p:cNvPr>
          <p:cNvSpPr txBox="1"/>
          <p:nvPr/>
        </p:nvSpPr>
        <p:spPr>
          <a:xfrm>
            <a:off x="1371600" y="724620"/>
            <a:ext cx="6213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2.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什麼是心智圖？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A385B53-D787-784A-A74C-A2B770627281}"/>
              </a:ext>
            </a:extLst>
          </p:cNvPr>
          <p:cNvSpPr txBox="1"/>
          <p:nvPr/>
        </p:nvSpPr>
        <p:spPr>
          <a:xfrm>
            <a:off x="6321660" y="4219956"/>
            <a:ext cx="514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── </a:t>
            </a:r>
            <a:r>
              <a:rPr kumimoji="1"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英國學者 </a:t>
            </a:r>
            <a:r>
              <a:rPr kumimoji="1"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Tony</a:t>
            </a:r>
            <a:r>
              <a:rPr kumimoji="1"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kumimoji="1"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Buzan</a:t>
            </a:r>
            <a:endParaRPr kumimoji="1" lang="zh-TW" altLang="en-US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552D1C2-83EB-E94C-81D9-65A7FFB0FFE8}"/>
              </a:ext>
            </a:extLst>
          </p:cNvPr>
          <p:cNvSpPr txBox="1"/>
          <p:nvPr/>
        </p:nvSpPr>
        <p:spPr>
          <a:xfrm>
            <a:off x="1371600" y="2918564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「呈現出</a:t>
            </a:r>
            <a:r>
              <a:rPr kumimoji="1" lang="zh-TW" altLang="en-US" sz="40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由核心概念向外延伸</a:t>
            </a:r>
            <a:r>
              <a:rPr kumimoji="1" lang="zh-TW" altLang="en-US" sz="4000" dirty="0">
                <a:latin typeface="PingFang TC" panose="020B0400000000000000" pitchFamily="34" charset="-120"/>
                <a:ea typeface="PingFang TC" panose="020B0400000000000000" pitchFamily="34" charset="-120"/>
              </a:rPr>
              <a:t>的放射性思考」</a:t>
            </a:r>
          </a:p>
        </p:txBody>
      </p:sp>
    </p:spTree>
    <p:extLst>
      <p:ext uri="{BB962C8B-B14F-4D97-AF65-F5344CB8AC3E}">
        <p14:creationId xmlns:p14="http://schemas.microsoft.com/office/powerpoint/2010/main" val="201412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056662F-66DA-D341-BC69-34D21006C9F9}"/>
              </a:ext>
            </a:extLst>
          </p:cNvPr>
          <p:cNvSpPr txBox="1"/>
          <p:nvPr/>
        </p:nvSpPr>
        <p:spPr>
          <a:xfrm>
            <a:off x="1371600" y="2035436"/>
            <a:ext cx="10799751" cy="2981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中心概念（</a:t>
            </a:r>
            <a:r>
              <a:rPr lang="zh-CN" altLang="en-US" sz="3200" dirty="0">
                <a:solidFill>
                  <a:srgbClr val="FF0000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主旨</a:t>
            </a:r>
            <a:r>
              <a:rPr lang="zh-CN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en-US" altLang="zh-CN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關鍵詞（沒了沒差</a:t>
            </a: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en-US" altLang="zh-TW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vs</a:t>
            </a: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 一定要有）</a:t>
            </a:r>
            <a:endParaRPr lang="en-US" altLang="zh-TW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階層性的結構：重點分類（小標題、觀念層級、關連線）</a:t>
            </a:r>
            <a:endParaRPr lang="en-US" altLang="zh-TW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dirty="0">
                <a:latin typeface="PingFang TC" panose="020B0400000000000000" pitchFamily="34" charset="-120"/>
                <a:ea typeface="PingFang TC" panose="020B0400000000000000" pitchFamily="34" charset="-120"/>
              </a:rPr>
              <a:t>顏色、圖像：用以區分、幫助記憶</a:t>
            </a:r>
            <a:endParaRPr kumimoji="1" lang="zh-TW" altLang="en-US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1DFF010-4896-D347-A609-2001072ABFF7}"/>
              </a:ext>
            </a:extLst>
          </p:cNvPr>
          <p:cNvSpPr txBox="1"/>
          <p:nvPr/>
        </p:nvSpPr>
        <p:spPr>
          <a:xfrm>
            <a:off x="1846346" y="1393305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4000" dirty="0"/>
              <a:t>心智圖裡要包含什麼元素？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1A1788B-F2A0-8B4E-AC41-819CCA0B9F76}"/>
              </a:ext>
            </a:extLst>
          </p:cNvPr>
          <p:cNvSpPr txBox="1"/>
          <p:nvPr/>
        </p:nvSpPr>
        <p:spPr>
          <a:xfrm>
            <a:off x="1230793" y="316087"/>
            <a:ext cx="6213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2.</a:t>
            </a:r>
            <a:r>
              <a:rPr kumimoji="1" lang="zh-TW" altLang="en-US" sz="6000" dirty="0">
                <a:latin typeface="PingFang TC" panose="020B0400000000000000" pitchFamily="34" charset="-120"/>
                <a:ea typeface="PingFang TC" panose="020B0400000000000000" pitchFamily="34" charset="-120"/>
              </a:rPr>
              <a:t>什麼是心智圖？</a:t>
            </a:r>
          </a:p>
        </p:txBody>
      </p:sp>
    </p:spTree>
    <p:extLst>
      <p:ext uri="{BB962C8B-B14F-4D97-AF65-F5344CB8AC3E}">
        <p14:creationId xmlns:p14="http://schemas.microsoft.com/office/powerpoint/2010/main" val="3292496934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452</TotalTime>
  <Words>1891</Words>
  <Application>Microsoft Macintosh PowerPoint</Application>
  <PresentationFormat>寬螢幕</PresentationFormat>
  <Paragraphs>102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微軟正黑體</vt:lpstr>
      <vt:lpstr>新細明體</vt:lpstr>
      <vt:lpstr>PingFang TC</vt:lpstr>
      <vt:lpstr>Arial</vt:lpstr>
      <vt:lpstr>Calibri</vt:lpstr>
      <vt:lpstr>Franklin Gothic Book</vt:lpstr>
      <vt:lpstr>裁剪</vt:lpstr>
      <vt:lpstr>用心智圖 掌握閱讀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用心智圖 掌握閱讀</dc:title>
  <dc:creator>Microsoft Office User</dc:creator>
  <cp:lastModifiedBy>Microsoft Office User</cp:lastModifiedBy>
  <cp:revision>32</cp:revision>
  <dcterms:created xsi:type="dcterms:W3CDTF">2021-11-18T01:31:07Z</dcterms:created>
  <dcterms:modified xsi:type="dcterms:W3CDTF">2021-11-22T07:01:09Z</dcterms:modified>
</cp:coreProperties>
</file>