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1" r:id="rId1"/>
  </p:sldMasterIdLst>
  <p:notesMasterIdLst>
    <p:notesMasterId r:id="rId29"/>
  </p:notesMasterIdLst>
  <p:handoutMasterIdLst>
    <p:handoutMasterId r:id="rId30"/>
  </p:handoutMasterIdLst>
  <p:sldIdLst>
    <p:sldId id="331" r:id="rId2"/>
    <p:sldId id="1724" r:id="rId3"/>
    <p:sldId id="1726" r:id="rId4"/>
    <p:sldId id="1727" r:id="rId5"/>
    <p:sldId id="1707" r:id="rId6"/>
    <p:sldId id="1708" r:id="rId7"/>
    <p:sldId id="1709" r:id="rId8"/>
    <p:sldId id="1717" r:id="rId9"/>
    <p:sldId id="1718" r:id="rId10"/>
    <p:sldId id="1719" r:id="rId11"/>
    <p:sldId id="1728" r:id="rId12"/>
    <p:sldId id="1720" r:id="rId13"/>
    <p:sldId id="1721" r:id="rId14"/>
    <p:sldId id="1722" r:id="rId15"/>
    <p:sldId id="1710" r:id="rId16"/>
    <p:sldId id="1714" r:id="rId17"/>
    <p:sldId id="1712" r:id="rId18"/>
    <p:sldId id="1716" r:id="rId19"/>
    <p:sldId id="335" r:id="rId20"/>
    <p:sldId id="337" r:id="rId21"/>
    <p:sldId id="338" r:id="rId22"/>
    <p:sldId id="1723" r:id="rId23"/>
    <p:sldId id="354" r:id="rId24"/>
    <p:sldId id="355" r:id="rId25"/>
    <p:sldId id="1694" r:id="rId26"/>
    <p:sldId id="1700" r:id="rId27"/>
    <p:sldId id="1701" r:id="rId28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52" autoAdjust="0"/>
    <p:restoredTop sz="94710" autoAdjust="0"/>
  </p:normalViewPr>
  <p:slideViewPr>
    <p:cSldViewPr>
      <p:cViewPr varScale="1">
        <p:scale>
          <a:sx n="128" d="100"/>
          <a:sy n="128" d="100"/>
        </p:scale>
        <p:origin x="13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68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6424661-A96A-2347-A602-A0862A3F70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Morgan Kaufmann Publishers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0B449E3-69AF-A448-A393-5C8549234EC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9F0B31A-074E-C74D-9FC9-20AB484635D2}" type="datetime4">
              <a:rPr lang="en-US" altLang="zh-TW"/>
              <a:pPr>
                <a:defRPr/>
              </a:pPr>
              <a:t>September 3, 2024</a:t>
            </a:fld>
            <a:endParaRPr lang="en-US" altLang="zh-TW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10133102-9E38-D54E-9131-571D9C6982F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Chapter 1 — Computer Abstractions and Technology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50365AD-4EB7-9141-8074-A2840FDD915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78D2EE1F-E81F-6F40-9A70-9A37F048CC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9B1432E-190A-C846-B14C-0657BCD682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Morgan Kaufmann Publishers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7F53F80-2E06-694A-AD94-F09F982F31D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ACF62A1-B042-EE42-AA73-ED8548D82E0A}" type="datetime4">
              <a:rPr lang="en-US" altLang="zh-TW"/>
              <a:pPr>
                <a:defRPr/>
              </a:pPr>
              <a:t>September 3, 2024</a:t>
            </a:fld>
            <a:endParaRPr lang="en-US" altLang="zh-TW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0D203E0-FB19-B267-BA35-0C9A0D1F5B94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2E2E267-F5EF-8C4D-BFE5-4A889DF8AFD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892BFF4D-A6B2-D544-A52E-68FE73A5F5D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Chapter 1 — Computer Abstractions and Technology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C597BD58-4741-C649-B405-565166562A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81C55FB9-5792-894E-B9BC-DBE4E2DE9A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98BCDF8-41BC-CCEF-052B-9A211039C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125538"/>
            <a:ext cx="28575" cy="57324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7378F3-D26A-866B-EFC0-9420D60DE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87550"/>
            <a:ext cx="36513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6471BD-9BF5-F0F9-1C74-2301C302F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708275"/>
            <a:ext cx="7380287" cy="7302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622F4F2-F8B5-20FC-39B6-A8E69078C4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A4431D1-AE57-69EB-D5F2-07020A112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74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D6C3B37-DC2F-172B-C76A-D28B81641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49275"/>
            <a:ext cx="2857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C7A7C0F9-B90B-001B-A677-EE1E40ED5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1938"/>
            <a:ext cx="1155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0">
            <a:extLst>
              <a:ext uri="{FF2B5EF4-FFF2-40B4-BE49-F238E27FC236}">
                <a16:creationId xmlns:a16="http://schemas.microsoft.com/office/drawing/2014/main" id="{5BC4B9A4-F32A-F299-EC14-1C4896BB82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774825" y="104775"/>
            <a:ext cx="6084888" cy="868363"/>
            <a:chOff x="1774113" y="104757"/>
            <a:chExt cx="6084936" cy="868541"/>
          </a:xfrm>
        </p:grpSpPr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CC3C6DED-1CFD-A99C-4D4C-6E5687A53CAD}"/>
                </a:ext>
              </a:extLst>
            </p:cNvPr>
            <p:cNvSpPr txBox="1"/>
            <p:nvPr userDrawn="1"/>
          </p:nvSpPr>
          <p:spPr>
            <a:xfrm>
              <a:off x="1774113" y="104757"/>
              <a:ext cx="6084936" cy="5541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zh-TW" sz="3000" b="1">
                  <a:solidFill>
                    <a:schemeClr val="bg1"/>
                  </a:solidFill>
                  <a:latin typeface="Corbel" panose="020B0503020204020204" pitchFamily="34" charset="0"/>
                  <a:ea typeface="新細明體" panose="02020500000000000000" pitchFamily="18" charset="-120"/>
                </a:rPr>
                <a:t>COMPUTER ORGANIZATION AND DESIGN</a:t>
              </a:r>
              <a:endParaRPr lang="en-US" altLang="zh-TW" sz="3000" b="1">
                <a:solidFill>
                  <a:schemeClr val="bg1"/>
                </a:solidFill>
                <a:latin typeface="Corbel" panose="020B0503020204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id="{E7BF1844-891D-D5D2-BD66-9EFBE57BA605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844096" y="573166"/>
              <a:ext cx="3957669" cy="4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GB" altLang="en-US" sz="2000">
                  <a:solidFill>
                    <a:schemeClr val="bg1"/>
                  </a:solidFill>
                </a:rPr>
                <a:t>The Hardware/Software Interface</a:t>
              </a:r>
              <a:endParaRPr lang="en-US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7">
            <a:extLst>
              <a:ext uri="{FF2B5EF4-FFF2-40B4-BE49-F238E27FC236}">
                <a16:creationId xmlns:a16="http://schemas.microsoft.com/office/drawing/2014/main" id="{46088070-1E43-59B7-94A6-DC8A2DECC57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04175" y="93663"/>
            <a:ext cx="935038" cy="935037"/>
            <a:chOff x="8004175" y="93663"/>
            <a:chExt cx="935038" cy="935037"/>
          </a:xfrm>
        </p:grpSpPr>
        <p:sp>
          <p:nvSpPr>
            <p:cNvPr id="13" name="32-Point Star 18">
              <a:extLst>
                <a:ext uri="{FF2B5EF4-FFF2-40B4-BE49-F238E27FC236}">
                  <a16:creationId xmlns:a16="http://schemas.microsoft.com/office/drawing/2014/main" id="{FC6790BE-D814-AA29-E807-A8FFCAAB87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4175" y="93663"/>
              <a:ext cx="935038" cy="935037"/>
            </a:xfrm>
            <a:prstGeom prst="star32">
              <a:avLst>
                <a:gd name="adj" fmla="val 375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2F223066-40F1-F8E5-E0C2-80B4FCE9453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027988" y="293688"/>
              <a:ext cx="901700" cy="61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sz="1400" spc="-100" dirty="0">
                  <a:solidFill>
                    <a:schemeClr val="bg1"/>
                  </a:solidFill>
                  <a:latin typeface="Arial Black" pitchFamily="34" charset="0"/>
                </a:rPr>
                <a:t>RISC-V</a:t>
              </a:r>
            </a:p>
            <a:p>
              <a:pPr>
                <a:defRPr/>
              </a:pPr>
              <a:endParaRPr lang="en-US" altLang="en-US" sz="20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67E6728C-9FFF-14A8-18F3-151D8AFE843C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112125" y="493713"/>
              <a:ext cx="7318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sz="1400">
                  <a:solidFill>
                    <a:schemeClr val="bg1"/>
                  </a:solidFill>
                </a:rPr>
                <a:t>Edition</a:t>
              </a:r>
              <a:endParaRPr lang="en-US" alt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295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09825" y="1844675"/>
            <a:ext cx="5832475" cy="762000"/>
          </a:xfrm>
        </p:spPr>
        <p:txBody>
          <a:bodyPr anchor="t"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en-AU"/>
              <a:t>Chapter …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09825" y="2924175"/>
            <a:ext cx="5832475" cy="579438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AU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2189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1764DC-971B-42DD-805A-0C285BA5B9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Introduction to the Course — </a:t>
            </a:r>
            <a:fld id="{5F841D49-77B0-5645-AA18-1CAE500A9D3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1276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74F4FE-C340-E019-3322-8FA3C1E53A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Introduction to the Course — </a:t>
            </a:r>
            <a:fld id="{D52BFD04-21A3-2E4E-A5FC-B0E6A934711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3645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8163" y="146050"/>
            <a:ext cx="2066925" cy="6091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46050"/>
            <a:ext cx="6051550" cy="60912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89A637-218D-5D9F-6236-2F21B47255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Introduction to the Course — </a:t>
            </a:r>
            <a:fld id="{2DA628E0-C73A-4145-8389-218EA257077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0758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894930-D143-2CA9-BAAB-D8A0C5645B5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Chapter 1 — Computer Abstractions and Technology — </a:t>
            </a:r>
            <a:fld id="{22B0032B-0168-9B49-AE7D-5947C9CA2BE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26778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0450EB-C1A0-DAE7-FA3B-C17BBDF460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Introduction to the Course — </a:t>
            </a:r>
            <a:fld id="{50DFD489-C2C1-A04F-A94A-0ABD0F16CC0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09524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8270875" cy="247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3757613"/>
            <a:ext cx="8270875" cy="247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E55682-0112-8052-9229-0977C1D112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Introduction to the Course — </a:t>
            </a:r>
            <a:fld id="{18F9A6DC-A228-DE4E-A680-2B51FB4FCAD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89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89D779-E128-B228-FFDC-ACD3CEF3E4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Introduction to the Course — </a:t>
            </a:r>
            <a:fld id="{6841464A-1B3E-5946-9F8B-241E7BDC21B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6648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C2F413-D013-0B4D-A318-7300726DE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056EE0-1183-CB7C-EA0B-D2EA6309C6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Introduction to the Course — </a:t>
            </a:r>
            <a:fld id="{EA5798A1-47B5-AA40-85CF-94B97CFD542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1771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D8AF34-7749-0A48-E02B-9B55BCCCDB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Introduction to the Course — </a:t>
            </a:r>
            <a:fld id="{4C738A53-1ED8-FA4F-BEBD-0540DA51D74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2057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0A3E35-F351-3BB4-38C2-7E8C4B6A82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Introduction to the Course — </a:t>
            </a:r>
            <a:fld id="{E7DC2199-980A-D742-8C5E-505872BDCC4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084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100EADC-C0AD-E245-D12E-1B873FB330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Introduction to the Course — </a:t>
            </a:r>
            <a:fld id="{50EED3F5-5D14-FE47-B67D-C20CADA2E00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5103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246AD7-EA0B-C7E6-3573-BFE277CFBE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Introduction to the Course — </a:t>
            </a:r>
            <a:fld id="{F6D5DAED-FFE7-6F47-85C7-8289FC36172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429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1D98AC6-AA6F-FDD6-0535-25A462E630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Introduction to the Course — </a:t>
            </a:r>
            <a:fld id="{58979EDC-7A3A-D24F-9694-5D451719F35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0642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6DB461-E5DB-B8CD-F3AF-E27778F000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Introduction to the Course — </a:t>
            </a:r>
            <a:fld id="{BEF05437-50FC-9744-862F-99C46B27809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183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3A97D6-37F7-A545-8007-C812CC83B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36512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90880CF-D737-099C-A0A0-F2319559B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6050"/>
            <a:ext cx="8259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BA88064-80B2-6C0B-572D-83AE70870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294917" name="Rectangle 5">
            <a:extLst>
              <a:ext uri="{FF2B5EF4-FFF2-40B4-BE49-F238E27FC236}">
                <a16:creationId xmlns:a16="http://schemas.microsoft.com/office/drawing/2014/main" id="{16117973-7CAD-6948-B451-FE692BBB35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6381750"/>
            <a:ext cx="72723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r>
              <a:rPr lang="en-AU" altLang="en-US"/>
              <a:t>Introduction to the Course — </a:t>
            </a:r>
            <a:fld id="{4160D2D5-1D05-DE43-9DB1-20D0E0E73CF5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2FD1D8A2-5797-8441-8D6F-58CF62B0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81075"/>
            <a:ext cx="8569325" cy="714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703A0CF6-8BE4-B199-6C14-FD02B9DD7F3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25"/>
            <a:ext cx="16192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50" r:id="rId13"/>
    <p:sldLayoutId id="2147483947" r:id="rId14"/>
    <p:sldLayoutId id="2147483948" r:id="rId1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cs.berkeley.edu/Faculty/Homepages/patterson.html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en.wikipedia.org/wiki/David_Patterson_(computer_scientist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eb.stanford.edu/~hennessy/" TargetMode="External"/><Relationship Id="rId4" Type="http://schemas.openxmlformats.org/officeDocument/2006/relationships/hyperlink" Target="https://en.wikipedia.org/wiki/John_L._Henness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nvidia.com/blog/nvidia-ampere-architecture-in-depth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docs.google.com/forms/d/e/1FAIpQLSeaZjkJihZt5LLcNcAP41dYCh2tua_DSKweqFvr5Fo6k4PJfA/viewfor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>
            <a:extLst>
              <a:ext uri="{FF2B5EF4-FFF2-40B4-BE49-F238E27FC236}">
                <a16:creationId xmlns:a16="http://schemas.microsoft.com/office/drawing/2014/main" id="{695CDF7C-3C61-5C51-C463-2B7D97AA2D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09825" y="1844675"/>
            <a:ext cx="5832475" cy="769938"/>
          </a:xfrm>
        </p:spPr>
        <p:txBody>
          <a:bodyPr/>
          <a:lstStyle/>
          <a:p>
            <a:pPr algn="ctr"/>
            <a:r>
              <a:rPr lang="en-US" altLang="zh-TW" dirty="0">
                <a:ea typeface="新細明體" panose="02020500000000000000" pitchFamily="18" charset="-120"/>
              </a:rPr>
              <a:t>Introduction</a:t>
            </a:r>
            <a:r>
              <a:rPr lang="zh-TW" altLang="en-US" dirty="0">
                <a:ea typeface="新細明體" panose="02020500000000000000" pitchFamily="18" charset="-120"/>
              </a:rPr>
              <a:t> </a:t>
            </a:r>
            <a:r>
              <a:rPr lang="en-US" altLang="zh-TW" sz="3600" dirty="0">
                <a:ea typeface="新細明體" panose="02020500000000000000" pitchFamily="18" charset="-120"/>
              </a:rPr>
              <a:t>(2024)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  <p:sp>
        <p:nvSpPr>
          <p:cNvPr id="6147" name="副標題 2">
            <a:extLst>
              <a:ext uri="{FF2B5EF4-FFF2-40B4-BE49-F238E27FC236}">
                <a16:creationId xmlns:a16="http://schemas.microsoft.com/office/drawing/2014/main" id="{D1010CD7-B496-4A99-C2B6-EEE9F5143E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09825" y="2924175"/>
            <a:ext cx="5832475" cy="1987550"/>
          </a:xfrm>
        </p:spPr>
        <p:txBody>
          <a:bodyPr/>
          <a:lstStyle/>
          <a:p>
            <a:pPr algn="ctr"/>
            <a:r>
              <a:rPr lang="en-US" altLang="zh-TW" sz="2800">
                <a:ea typeface="新細明體" panose="02020500000000000000" pitchFamily="18" charset="-120"/>
              </a:rPr>
              <a:t>Shih-Hao Hung, Ph.D.</a:t>
            </a:r>
          </a:p>
          <a:p>
            <a:pPr algn="ctr"/>
            <a:r>
              <a:rPr lang="en-US" altLang="zh-TW" sz="2800">
                <a:ea typeface="新細明體" panose="02020500000000000000" pitchFamily="18" charset="-120"/>
              </a:rPr>
              <a:t>Dept.</a:t>
            </a:r>
            <a:r>
              <a:rPr lang="zh-TW" altLang="en-US" sz="2800">
                <a:ea typeface="新細明體" panose="02020500000000000000" pitchFamily="18" charset="-120"/>
              </a:rPr>
              <a:t> </a:t>
            </a:r>
            <a:r>
              <a:rPr lang="en-US" altLang="zh-TW" sz="2800">
                <a:ea typeface="新細明體" panose="02020500000000000000" pitchFamily="18" charset="-120"/>
              </a:rPr>
              <a:t>of</a:t>
            </a:r>
            <a:r>
              <a:rPr lang="zh-TW" altLang="en-US" sz="2800">
                <a:ea typeface="新細明體" panose="02020500000000000000" pitchFamily="18" charset="-120"/>
              </a:rPr>
              <a:t> </a:t>
            </a:r>
            <a:r>
              <a:rPr lang="en-US" altLang="zh-TW" sz="2800">
                <a:ea typeface="新細明體" panose="02020500000000000000" pitchFamily="18" charset="-120"/>
              </a:rPr>
              <a:t>Computer</a:t>
            </a:r>
            <a:r>
              <a:rPr lang="zh-TW" altLang="en-US" sz="2800">
                <a:ea typeface="新細明體" panose="02020500000000000000" pitchFamily="18" charset="-120"/>
              </a:rPr>
              <a:t> </a:t>
            </a:r>
            <a:r>
              <a:rPr lang="en-US" altLang="zh-TW" sz="2800">
                <a:ea typeface="新細明體" panose="02020500000000000000" pitchFamily="18" charset="-120"/>
              </a:rPr>
              <a:t>Science</a:t>
            </a:r>
            <a:r>
              <a:rPr lang="zh-TW" altLang="en-US" sz="2800">
                <a:ea typeface="新細明體" panose="02020500000000000000" pitchFamily="18" charset="-120"/>
              </a:rPr>
              <a:t> </a:t>
            </a:r>
            <a:r>
              <a:rPr lang="en-US" altLang="zh-TW" sz="2800">
                <a:ea typeface="新細明體" panose="02020500000000000000" pitchFamily="18" charset="-120"/>
              </a:rPr>
              <a:t>and</a:t>
            </a:r>
            <a:r>
              <a:rPr lang="zh-TW" altLang="en-US" sz="2800">
                <a:ea typeface="新細明體" panose="02020500000000000000" pitchFamily="18" charset="-120"/>
              </a:rPr>
              <a:t> </a:t>
            </a:r>
            <a:r>
              <a:rPr lang="en-US" altLang="zh-TW" sz="2800">
                <a:ea typeface="新細明體" panose="02020500000000000000" pitchFamily="18" charset="-120"/>
              </a:rPr>
              <a:t>Information</a:t>
            </a:r>
            <a:r>
              <a:rPr lang="zh-TW" altLang="en-US" sz="2800">
                <a:ea typeface="新細明體" panose="02020500000000000000" pitchFamily="18" charset="-120"/>
              </a:rPr>
              <a:t> </a:t>
            </a:r>
            <a:r>
              <a:rPr lang="en-US" altLang="zh-TW" sz="2800">
                <a:ea typeface="新細明體" panose="02020500000000000000" pitchFamily="18" charset="-120"/>
              </a:rPr>
              <a:t>Engineering</a:t>
            </a:r>
          </a:p>
          <a:p>
            <a:pPr algn="ctr"/>
            <a:r>
              <a:rPr lang="en-US" altLang="zh-TW" sz="2800">
                <a:ea typeface="新細明體" panose="02020500000000000000" pitchFamily="18" charset="-120"/>
              </a:rPr>
              <a:t>National Taiwan University</a:t>
            </a:r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6148" name="圖片 1">
            <a:extLst>
              <a:ext uri="{FF2B5EF4-FFF2-40B4-BE49-F238E27FC236}">
                <a16:creationId xmlns:a16="http://schemas.microsoft.com/office/drawing/2014/main" id="{AC0A8BD6-E055-D1F3-7569-DFA0906DD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t="7845" r="21562" b="13718"/>
          <a:stretch>
            <a:fillRect/>
          </a:stretch>
        </p:blipFill>
        <p:spPr bwMode="auto">
          <a:xfrm>
            <a:off x="323850" y="1989138"/>
            <a:ext cx="16192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>
            <a:extLst>
              <a:ext uri="{FF2B5EF4-FFF2-40B4-BE49-F238E27FC236}">
                <a16:creationId xmlns:a16="http://schemas.microsoft.com/office/drawing/2014/main" id="{54B5BA58-6965-7179-1ADA-EF3B745DE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r>
              <a:rPr kumimoji="1" lang="en-US" altLang="zh-TW" sz="3600">
                <a:ea typeface="新細明體" panose="02020500000000000000" pitchFamily="18" charset="-120"/>
              </a:rPr>
              <a:t>RISC-V Edition (~5</a:t>
            </a:r>
            <a:r>
              <a:rPr kumimoji="1" lang="en-US" altLang="zh-TW" sz="3600" baseline="30000">
                <a:ea typeface="新細明體" panose="02020500000000000000" pitchFamily="18" charset="-120"/>
              </a:rPr>
              <a:t>th</a:t>
            </a:r>
            <a:r>
              <a:rPr kumimoji="1" lang="en-US" altLang="zh-TW" sz="3600">
                <a:ea typeface="新細明體" panose="02020500000000000000" pitchFamily="18" charset="-120"/>
              </a:rPr>
              <a:t> Ed.)</a:t>
            </a:r>
            <a:endParaRPr kumimoji="1" lang="zh-TW" altLang="en-US" sz="3600">
              <a:ea typeface="新細明體" panose="02020500000000000000" pitchFamily="18" charset="-120"/>
            </a:endParaRPr>
          </a:p>
        </p:txBody>
      </p:sp>
      <p:pic>
        <p:nvPicPr>
          <p:cNvPr id="13315" name="內容版面配置區 4">
            <a:extLst>
              <a:ext uri="{FF2B5EF4-FFF2-40B4-BE49-F238E27FC236}">
                <a16:creationId xmlns:a16="http://schemas.microsoft.com/office/drawing/2014/main" id="{EF4262CB-09AB-BBFC-39C0-9AF8C76082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4113" y="1125538"/>
            <a:ext cx="7331075" cy="5111750"/>
          </a:xfrm>
        </p:spPr>
      </p:pic>
      <p:sp>
        <p:nvSpPr>
          <p:cNvPr id="13316" name="頁尾版面配置區 3">
            <a:extLst>
              <a:ext uri="{FF2B5EF4-FFF2-40B4-BE49-F238E27FC236}">
                <a16:creationId xmlns:a16="http://schemas.microsoft.com/office/drawing/2014/main" id="{1F21114A-7780-EB08-944C-2EB3899418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Introduction to the Course — </a:t>
            </a:r>
            <a:fld id="{8EA88B5C-642D-424B-933C-07A27A33123A}" type="slidenum">
              <a:rPr lang="en-AU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AU" altLang="en-US" sz="140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BC8EB11-7859-C945-19AD-B523FA2DB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797425"/>
            <a:ext cx="985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 b="1">
                <a:solidFill>
                  <a:srgbClr val="C00000"/>
                </a:solidFill>
                <a:ea typeface="新細明體" panose="02020500000000000000" pitchFamily="18" charset="-120"/>
              </a:rPr>
              <a:t>2017</a:t>
            </a:r>
            <a:endParaRPr kumimoji="1" lang="zh-TW" altLang="en-US" sz="2800" b="1">
              <a:solidFill>
                <a:srgbClr val="C00000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4B9B1A-EFE5-767A-6207-917CA5C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35D8B1-510A-5F47-D26D-5DA7EC1BD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916832"/>
            <a:ext cx="3383731" cy="3024336"/>
          </a:xfrm>
        </p:spPr>
        <p:txBody>
          <a:bodyPr/>
          <a:lstStyle/>
          <a:p>
            <a:r>
              <a:rPr kumimoji="1" lang="en-US" altLang="zh-TW" dirty="0"/>
              <a:t>Latest version in 2020/12</a:t>
            </a:r>
          </a:p>
          <a:p>
            <a:r>
              <a:rPr kumimoji="1" lang="en-US" altLang="zh-TW" dirty="0"/>
              <a:t>Mostly bug fixes and updates</a:t>
            </a:r>
            <a:endParaRPr kumimoji="1"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3892A14-2195-1A40-1BB9-597F6140C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/>
              <a:t>Introduction to the Course — </a:t>
            </a:r>
            <a:fld id="{6841464A-1B3E-5946-9F8B-241E7BDC21B3}" type="slidenum">
              <a:rPr lang="en-AU" altLang="en-US" smtClean="0"/>
              <a:pPr/>
              <a:t>11</a:t>
            </a:fld>
            <a:endParaRPr lang="en-AU" altLang="en-US"/>
          </a:p>
        </p:txBody>
      </p:sp>
      <p:pic>
        <p:nvPicPr>
          <p:cNvPr id="62466" name="Picture 2">
            <a:extLst>
              <a:ext uri="{FF2B5EF4-FFF2-40B4-BE49-F238E27FC236}">
                <a16:creationId xmlns:a16="http://schemas.microsoft.com/office/drawing/2014/main" id="{AEF69E41-4807-FE87-4A29-2C7B650A7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13" y="889000"/>
            <a:ext cx="41275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234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>
            <a:extLst>
              <a:ext uri="{FF2B5EF4-FFF2-40B4-BE49-F238E27FC236}">
                <a16:creationId xmlns:a16="http://schemas.microsoft.com/office/drawing/2014/main" id="{07E1AE69-0527-092B-818E-ACB142D98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r>
              <a:rPr kumimoji="1" lang="en-US" altLang="zh-TW" sz="3600">
                <a:ea typeface="新細明體" panose="02020500000000000000" pitchFamily="18" charset="-120"/>
              </a:rPr>
              <a:t>About the Authors</a:t>
            </a:r>
            <a:endParaRPr kumimoji="1" lang="zh-TW" altLang="en-US" sz="3600"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107D99-FE7C-DA42-BAFE-27B177A62D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125538"/>
            <a:ext cx="4895850" cy="5111750"/>
          </a:xfrm>
        </p:spPr>
        <p:txBody>
          <a:bodyPr/>
          <a:lstStyle/>
          <a:p>
            <a:r>
              <a:rPr kumimoji="1" lang="en-US" altLang="zh-TW" b="1">
                <a:ea typeface="新細明體" panose="02020500000000000000" pitchFamily="18" charset="-120"/>
              </a:rPr>
              <a:t>David Patterson</a:t>
            </a:r>
          </a:p>
          <a:p>
            <a:pPr lvl="1"/>
            <a:r>
              <a:rPr kumimoji="1" lang="en-US" altLang="zh-TW" sz="2000">
                <a:ea typeface="新細明體" panose="02020500000000000000" pitchFamily="18" charset="-120"/>
                <a:hlinkClick r:id="rId2"/>
              </a:rPr>
              <a:t>https://en.wikipedia.org/wiki/David_Patterson_(computer_scientist)</a:t>
            </a:r>
            <a:endParaRPr kumimoji="1" lang="en-US" altLang="zh-TW" sz="2000">
              <a:ea typeface="新細明體" panose="02020500000000000000" pitchFamily="18" charset="-120"/>
            </a:endParaRPr>
          </a:p>
          <a:p>
            <a:pPr lvl="1"/>
            <a:r>
              <a:rPr kumimoji="1" lang="en-US" altLang="zh-TW" sz="2000">
                <a:ea typeface="新細明體" panose="02020500000000000000" pitchFamily="18" charset="-120"/>
                <a:hlinkClick r:id="rId3"/>
              </a:rPr>
              <a:t>https://www.eecs.berkeley.edu/Faculty/Homepages/patterson.html</a:t>
            </a:r>
            <a:endParaRPr kumimoji="1" lang="en-US" altLang="zh-TW" sz="2000">
              <a:ea typeface="新細明體" panose="02020500000000000000" pitchFamily="18" charset="-120"/>
            </a:endParaRPr>
          </a:p>
          <a:p>
            <a:endParaRPr lang="en-US" altLang="zh-TW">
              <a:ea typeface="新細明體" panose="02020500000000000000" pitchFamily="18" charset="-120"/>
            </a:endParaRPr>
          </a:p>
          <a:p>
            <a:r>
              <a:rPr lang="en-US" altLang="zh-TW" b="1">
                <a:ea typeface="新細明體" panose="02020500000000000000" pitchFamily="18" charset="-120"/>
              </a:rPr>
              <a:t>John Hennessy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  <a:hlinkClick r:id="rId4"/>
              </a:rPr>
              <a:t>https://en.wikipedia.org/wiki/John_L._Hennessy</a:t>
            </a:r>
            <a:endParaRPr lang="en-US" altLang="zh-TW" sz="2000">
              <a:ea typeface="新細明體" panose="02020500000000000000" pitchFamily="18" charset="-120"/>
            </a:endParaRPr>
          </a:p>
          <a:p>
            <a:pPr lvl="1"/>
            <a:r>
              <a:rPr lang="en-US" altLang="zh-TW" sz="2000">
                <a:ea typeface="新細明體" panose="02020500000000000000" pitchFamily="18" charset="-120"/>
                <a:hlinkClick r:id="rId5"/>
              </a:rPr>
              <a:t>http://web.stanford.edu/~hennessy/</a:t>
            </a:r>
            <a:r>
              <a:rPr lang="en-US" altLang="zh-TW" sz="2400">
                <a:ea typeface="新細明體" panose="02020500000000000000" pitchFamily="18" charset="-120"/>
              </a:rPr>
              <a:t> </a:t>
            </a:r>
            <a:endParaRPr kumimoji="1" lang="zh-TW" altLang="en-US" sz="2400">
              <a:ea typeface="新細明體" panose="02020500000000000000" pitchFamily="18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7B37346-C626-7AFB-79A2-5766FC62A1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8" r="30260" b="54488"/>
          <a:stretch>
            <a:fillRect/>
          </a:stretch>
        </p:blipFill>
        <p:spPr bwMode="auto">
          <a:xfrm>
            <a:off x="6340475" y="3863975"/>
            <a:ext cx="219551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84747C8-E167-AAF4-6C1A-815BAF2016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8789"/>
          <a:stretch>
            <a:fillRect/>
          </a:stretch>
        </p:blipFill>
        <p:spPr bwMode="auto">
          <a:xfrm>
            <a:off x="6267450" y="1081088"/>
            <a:ext cx="23368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頁尾版面配置區 3">
            <a:extLst>
              <a:ext uri="{FF2B5EF4-FFF2-40B4-BE49-F238E27FC236}">
                <a16:creationId xmlns:a16="http://schemas.microsoft.com/office/drawing/2014/main" id="{98D40177-130F-A773-BE1B-3A5B349084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Introduction to the Course — </a:t>
            </a:r>
            <a:fld id="{A07AEB33-0853-A14B-BA65-84F5FE670424}" type="slidenum">
              <a:rPr lang="en-AU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AU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>
            <a:extLst>
              <a:ext uri="{FF2B5EF4-FFF2-40B4-BE49-F238E27FC236}">
                <a16:creationId xmlns:a16="http://schemas.microsoft.com/office/drawing/2014/main" id="{1F3A796D-E558-ACA0-7175-4F79D90F8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>
              <a:ea typeface="新細明體" panose="02020500000000000000" pitchFamily="18" charset="-120"/>
            </a:endParaRPr>
          </a:p>
        </p:txBody>
      </p:sp>
      <p:pic>
        <p:nvPicPr>
          <p:cNvPr id="15363" name="內容版面配置區 4">
            <a:extLst>
              <a:ext uri="{FF2B5EF4-FFF2-40B4-BE49-F238E27FC236}">
                <a16:creationId xmlns:a16="http://schemas.microsoft.com/office/drawing/2014/main" id="{EE30493C-78A5-8136-4D17-F17628E0A6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44450"/>
            <a:ext cx="8540750" cy="6162675"/>
          </a:xfrm>
        </p:spPr>
      </p:pic>
      <p:sp>
        <p:nvSpPr>
          <p:cNvPr id="15364" name="頁尾版面配置區 3">
            <a:extLst>
              <a:ext uri="{FF2B5EF4-FFF2-40B4-BE49-F238E27FC236}">
                <a16:creationId xmlns:a16="http://schemas.microsoft.com/office/drawing/2014/main" id="{4E2CEA73-B906-BA34-52F4-42C2DB2709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Introduction to the Course — </a:t>
            </a:r>
            <a:fld id="{B3414631-D9CD-6946-92A4-46B00E281CA9}" type="slidenum">
              <a:rPr lang="en-AU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AU" altLang="en-US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>
            <a:extLst>
              <a:ext uri="{FF2B5EF4-FFF2-40B4-BE49-F238E27FC236}">
                <a16:creationId xmlns:a16="http://schemas.microsoft.com/office/drawing/2014/main" id="{4A227050-F221-C288-6791-6D374207C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r>
              <a:rPr kumimoji="1" lang="en-US" altLang="zh-TW" sz="3600">
                <a:ea typeface="新細明體" panose="02020500000000000000" pitchFamily="18" charset="-120"/>
              </a:rPr>
              <a:t>ACM Turing Award</a:t>
            </a:r>
            <a:endParaRPr kumimoji="1" lang="zh-TW" altLang="en-US" sz="3600">
              <a:ea typeface="新細明體" panose="02020500000000000000" pitchFamily="18" charset="-120"/>
            </a:endParaRPr>
          </a:p>
        </p:txBody>
      </p:sp>
      <p:sp>
        <p:nvSpPr>
          <p:cNvPr id="16387" name="頁尾版面配置區 3">
            <a:extLst>
              <a:ext uri="{FF2B5EF4-FFF2-40B4-BE49-F238E27FC236}">
                <a16:creationId xmlns:a16="http://schemas.microsoft.com/office/drawing/2014/main" id="{A2B528E3-6B22-17DE-A016-64FCAA1A06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Introduction to the Course — </a:t>
            </a:r>
            <a:fld id="{AF815239-FEF7-EB48-9E6F-6CEFCA050352}" type="slidenum">
              <a:rPr lang="en-AU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AU" altLang="en-US" sz="1400"/>
          </a:p>
        </p:txBody>
      </p:sp>
      <p:pic>
        <p:nvPicPr>
          <p:cNvPr id="16388" name="內容版面配置區 6">
            <a:extLst>
              <a:ext uri="{FF2B5EF4-FFF2-40B4-BE49-F238E27FC236}">
                <a16:creationId xmlns:a16="http://schemas.microsoft.com/office/drawing/2014/main" id="{BEB5ADEA-7C82-1F61-9024-85FCDCCC3F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025" y="1484313"/>
            <a:ext cx="8362950" cy="339248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>
            <a:extLst>
              <a:ext uri="{FF2B5EF4-FFF2-40B4-BE49-F238E27FC236}">
                <a16:creationId xmlns:a16="http://schemas.microsoft.com/office/drawing/2014/main" id="{D54420C7-9CC4-B239-8212-07951EB86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r>
              <a:rPr kumimoji="1" lang="en-US" altLang="zh-TW" sz="3600">
                <a:ea typeface="新細明體" panose="02020500000000000000" pitchFamily="18" charset="-120"/>
              </a:rPr>
              <a:t>Job Opportunities</a:t>
            </a:r>
            <a:endParaRPr kumimoji="1" lang="zh-TW" altLang="en-US" sz="3600">
              <a:ea typeface="新細明體" panose="02020500000000000000" pitchFamily="18" charset="-120"/>
            </a:endParaRPr>
          </a:p>
        </p:txBody>
      </p:sp>
      <p:sp>
        <p:nvSpPr>
          <p:cNvPr id="17411" name="內容版面配置區 2">
            <a:extLst>
              <a:ext uri="{FF2B5EF4-FFF2-40B4-BE49-F238E27FC236}">
                <a16:creationId xmlns:a16="http://schemas.microsoft.com/office/drawing/2014/main" id="{C10EA5A4-6DB5-1094-75AE-F518E8BDFD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>
                <a:solidFill>
                  <a:srgbClr val="C00000"/>
                </a:solidFill>
                <a:ea typeface="新細明體" panose="02020500000000000000" pitchFamily="18" charset="-120"/>
              </a:rPr>
              <a:t>If</a:t>
            </a:r>
            <a:r>
              <a:rPr kumimoji="1" lang="zh-TW" altLang="en-US">
                <a:solidFill>
                  <a:srgbClr val="C00000"/>
                </a:solidFill>
                <a:ea typeface="新細明體" panose="02020500000000000000" pitchFamily="18" charset="-120"/>
              </a:rPr>
              <a:t> </a:t>
            </a:r>
            <a:r>
              <a:rPr kumimoji="1" lang="en-US" altLang="zh-TW">
                <a:solidFill>
                  <a:srgbClr val="C00000"/>
                </a:solidFill>
                <a:ea typeface="新細明體" panose="02020500000000000000" pitchFamily="18" charset="-120"/>
              </a:rPr>
              <a:t>you</a:t>
            </a:r>
            <a:r>
              <a:rPr kumimoji="1" lang="zh-TW" altLang="en-US">
                <a:solidFill>
                  <a:srgbClr val="C00000"/>
                </a:solidFill>
                <a:ea typeface="新細明體" panose="02020500000000000000" pitchFamily="18" charset="-120"/>
              </a:rPr>
              <a:t> </a:t>
            </a:r>
            <a:r>
              <a:rPr kumimoji="1" lang="en-US" altLang="zh-TW">
                <a:solidFill>
                  <a:srgbClr val="C00000"/>
                </a:solidFill>
                <a:ea typeface="新細明體" panose="02020500000000000000" pitchFamily="18" charset="-120"/>
              </a:rPr>
              <a:t>are</a:t>
            </a:r>
            <a:r>
              <a:rPr kumimoji="1" lang="zh-TW" altLang="en-US">
                <a:solidFill>
                  <a:srgbClr val="C00000"/>
                </a:solidFill>
                <a:ea typeface="新細明體" panose="02020500000000000000" pitchFamily="18" charset="-120"/>
              </a:rPr>
              <a:t> </a:t>
            </a:r>
            <a:r>
              <a:rPr kumimoji="1" lang="en-US" altLang="zh-TW">
                <a:solidFill>
                  <a:srgbClr val="C00000"/>
                </a:solidFill>
                <a:ea typeface="新細明體" panose="02020500000000000000" pitchFamily="18" charset="-120"/>
              </a:rPr>
              <a:t>really</a:t>
            </a:r>
            <a:r>
              <a:rPr kumimoji="1" lang="zh-TW" altLang="en-US">
                <a:solidFill>
                  <a:srgbClr val="C00000"/>
                </a:solidFill>
                <a:ea typeface="新細明體" panose="02020500000000000000" pitchFamily="18" charset="-120"/>
              </a:rPr>
              <a:t> </a:t>
            </a:r>
            <a:r>
              <a:rPr kumimoji="1" lang="en-US" altLang="zh-TW">
                <a:solidFill>
                  <a:srgbClr val="C00000"/>
                </a:solidFill>
                <a:ea typeface="新細明體" panose="02020500000000000000" pitchFamily="18" charset="-120"/>
              </a:rPr>
              <a:t>good,</a:t>
            </a:r>
            <a:r>
              <a:rPr kumimoji="1" lang="zh-TW" altLang="en-US">
                <a:solidFill>
                  <a:srgbClr val="C00000"/>
                </a:solidFill>
                <a:ea typeface="新細明體" panose="02020500000000000000" pitchFamily="18" charset="-120"/>
              </a:rPr>
              <a:t> </a:t>
            </a:r>
            <a:r>
              <a:rPr kumimoji="1" lang="en-US" altLang="zh-TW">
                <a:solidFill>
                  <a:srgbClr val="C00000"/>
                </a:solidFill>
                <a:ea typeface="新細明體" panose="02020500000000000000" pitchFamily="18" charset="-120"/>
              </a:rPr>
              <a:t>jobs</a:t>
            </a:r>
            <a:r>
              <a:rPr kumimoji="1" lang="zh-TW" altLang="en-US">
                <a:solidFill>
                  <a:srgbClr val="C00000"/>
                </a:solidFill>
                <a:ea typeface="新細明體" panose="02020500000000000000" pitchFamily="18" charset="-120"/>
              </a:rPr>
              <a:t> </a:t>
            </a:r>
            <a:r>
              <a:rPr kumimoji="1" lang="en-US" altLang="zh-TW">
                <a:solidFill>
                  <a:srgbClr val="C00000"/>
                </a:solidFill>
                <a:ea typeface="新細明體" panose="02020500000000000000" pitchFamily="18" charset="-120"/>
              </a:rPr>
              <a:t>are</a:t>
            </a:r>
            <a:r>
              <a:rPr kumimoji="1" lang="zh-TW" altLang="en-US">
                <a:solidFill>
                  <a:srgbClr val="C00000"/>
                </a:solidFill>
                <a:ea typeface="新細明體" panose="02020500000000000000" pitchFamily="18" charset="-120"/>
              </a:rPr>
              <a:t> </a:t>
            </a:r>
            <a:r>
              <a:rPr kumimoji="1" lang="en-US" altLang="zh-TW">
                <a:solidFill>
                  <a:srgbClr val="C00000"/>
                </a:solidFill>
                <a:ea typeface="新細明體" panose="02020500000000000000" pitchFamily="18" charset="-120"/>
              </a:rPr>
              <a:t>abundant</a:t>
            </a:r>
          </a:p>
          <a:p>
            <a:r>
              <a:rPr kumimoji="1" lang="en-US" altLang="zh-TW">
                <a:ea typeface="新細明體" panose="02020500000000000000" pitchFamily="18" charset="-120"/>
              </a:rPr>
              <a:t>Well-trained computer architects are wanted in the industry</a:t>
            </a:r>
          </a:p>
          <a:p>
            <a:r>
              <a:rPr kumimoji="1" lang="en-US" altLang="zh-TW">
                <a:ea typeface="新細明體" panose="02020500000000000000" pitchFamily="18" charset="-120"/>
              </a:rPr>
              <a:t>Not just the knowledge, but also</a:t>
            </a:r>
          </a:p>
          <a:p>
            <a:pPr lvl="1"/>
            <a:r>
              <a:rPr kumimoji="1" lang="en-US" altLang="zh-TW">
                <a:ea typeface="新細明體" panose="02020500000000000000" pitchFamily="18" charset="-120"/>
              </a:rPr>
              <a:t>Practical</a:t>
            </a:r>
            <a:r>
              <a:rPr kumimoji="1" lang="zh-TW" altLang="en-US">
                <a:ea typeface="新細明體" panose="02020500000000000000" pitchFamily="18" charset="-120"/>
              </a:rPr>
              <a:t> </a:t>
            </a:r>
            <a:r>
              <a:rPr kumimoji="1" lang="en-US" altLang="zh-TW">
                <a:ea typeface="新細明體" panose="02020500000000000000" pitchFamily="18" charset="-120"/>
              </a:rPr>
              <a:t>skills</a:t>
            </a:r>
          </a:p>
          <a:p>
            <a:pPr lvl="1"/>
            <a:r>
              <a:rPr kumimoji="1" lang="en-US" altLang="zh-TW">
                <a:ea typeface="新細明體" panose="02020500000000000000" pitchFamily="18" charset="-120"/>
              </a:rPr>
              <a:t>Creativity</a:t>
            </a:r>
          </a:p>
          <a:p>
            <a:pPr lvl="1"/>
            <a:r>
              <a:rPr kumimoji="1" lang="en-US" altLang="zh-TW">
                <a:ea typeface="新細明體" panose="02020500000000000000" pitchFamily="18" charset="-120"/>
              </a:rPr>
              <a:t>Methodology</a:t>
            </a:r>
          </a:p>
          <a:p>
            <a:pPr lvl="1"/>
            <a:r>
              <a:rPr kumimoji="1" lang="en-US" altLang="zh-TW">
                <a:ea typeface="新細明體" panose="02020500000000000000" pitchFamily="18" charset="-120"/>
              </a:rPr>
              <a:t>Communication skills</a:t>
            </a:r>
          </a:p>
          <a:p>
            <a:pPr lvl="1"/>
            <a:r>
              <a:rPr kumimoji="1" lang="en-US" altLang="zh-TW">
                <a:ea typeface="新細明體" panose="02020500000000000000" pitchFamily="18" charset="-120"/>
              </a:rPr>
              <a:t>…</a:t>
            </a:r>
            <a:endParaRPr kumimoji="1" lang="zh-TW" altLang="en-US">
              <a:ea typeface="新細明體" panose="02020500000000000000" pitchFamily="18" charset="-120"/>
            </a:endParaRPr>
          </a:p>
        </p:txBody>
      </p:sp>
      <p:sp>
        <p:nvSpPr>
          <p:cNvPr id="17412" name="頁尾版面配置區 3">
            <a:extLst>
              <a:ext uri="{FF2B5EF4-FFF2-40B4-BE49-F238E27FC236}">
                <a16:creationId xmlns:a16="http://schemas.microsoft.com/office/drawing/2014/main" id="{7EC1D4A7-334A-5F14-8FF8-0D4BD530C4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Introduction to the Course — </a:t>
            </a:r>
            <a:fld id="{9C4135B7-790C-034E-8EAF-A548B8717261}" type="slidenum">
              <a:rPr lang="en-AU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AU" altLang="en-US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>
            <a:extLst>
              <a:ext uri="{FF2B5EF4-FFF2-40B4-BE49-F238E27FC236}">
                <a16:creationId xmlns:a16="http://schemas.microsoft.com/office/drawing/2014/main" id="{3E7657EF-F050-5E9C-10D3-8BB34FE76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3850"/>
            <a:ext cx="8259762" cy="584200"/>
          </a:xfrm>
        </p:spPr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https://careers.google.com/jobs/</a:t>
            </a:r>
            <a:endParaRPr lang="zh-TW" altLang="en-US" sz="3200">
              <a:ea typeface="新細明體" panose="02020500000000000000" pitchFamily="18" charset="-120"/>
            </a:endParaRPr>
          </a:p>
        </p:txBody>
      </p:sp>
      <p:sp>
        <p:nvSpPr>
          <p:cNvPr id="18435" name="頁尾版面配置區 3">
            <a:extLst>
              <a:ext uri="{FF2B5EF4-FFF2-40B4-BE49-F238E27FC236}">
                <a16:creationId xmlns:a16="http://schemas.microsoft.com/office/drawing/2014/main" id="{EDA26628-6AAA-FC8C-DE6E-98E32699CC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Introduction to the Course — </a:t>
            </a:r>
            <a:fld id="{4B4A9B9F-37AC-5241-8472-B8FFDBED98CB}" type="slidenum">
              <a:rPr lang="en-AU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AU" altLang="en-US" sz="1400"/>
          </a:p>
        </p:txBody>
      </p:sp>
      <p:pic>
        <p:nvPicPr>
          <p:cNvPr id="18436" name="圖片 6">
            <a:extLst>
              <a:ext uri="{FF2B5EF4-FFF2-40B4-BE49-F238E27FC236}">
                <a16:creationId xmlns:a16="http://schemas.microsoft.com/office/drawing/2014/main" id="{430F643B-74BC-5AF8-AEED-5213F9E87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03325"/>
            <a:ext cx="70358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>
            <a:extLst>
              <a:ext uri="{FF2B5EF4-FFF2-40B4-BE49-F238E27FC236}">
                <a16:creationId xmlns:a16="http://schemas.microsoft.com/office/drawing/2014/main" id="{41A3C5FC-DFBB-A3C4-3592-A46F89F0C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r>
              <a:rPr lang="en-US" altLang="zh-TW" sz="3600">
                <a:ea typeface="新細明體" panose="02020500000000000000" pitchFamily="18" charset="-120"/>
              </a:rPr>
              <a:t>Performance Architect</a:t>
            </a:r>
            <a:endParaRPr lang="zh-TW" altLang="en-US" sz="4000">
              <a:ea typeface="新細明體" panose="02020500000000000000" pitchFamily="18" charset="-120"/>
            </a:endParaRPr>
          </a:p>
        </p:txBody>
      </p:sp>
      <p:sp>
        <p:nvSpPr>
          <p:cNvPr id="19459" name="頁尾版面配置區 3">
            <a:extLst>
              <a:ext uri="{FF2B5EF4-FFF2-40B4-BE49-F238E27FC236}">
                <a16:creationId xmlns:a16="http://schemas.microsoft.com/office/drawing/2014/main" id="{3E19B850-72B4-A2AF-1AEC-191218D19F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Chapter 1 — Computer Abstractions and Technology — </a:t>
            </a:r>
            <a:fld id="{C25C3BF4-0937-AC4C-AB64-B132ED867CE4}" type="slidenum">
              <a:rPr lang="en-AU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AU" altLang="en-US" sz="1400"/>
          </a:p>
        </p:txBody>
      </p:sp>
      <p:pic>
        <p:nvPicPr>
          <p:cNvPr id="19460" name="圖片 5">
            <a:extLst>
              <a:ext uri="{FF2B5EF4-FFF2-40B4-BE49-F238E27FC236}">
                <a16:creationId xmlns:a16="http://schemas.microsoft.com/office/drawing/2014/main" id="{6F97B8E6-EB74-4469-4E06-041231ACD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2013"/>
            <a:ext cx="82994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矩形 6">
            <a:extLst>
              <a:ext uri="{FF2B5EF4-FFF2-40B4-BE49-F238E27FC236}">
                <a16:creationId xmlns:a16="http://schemas.microsoft.com/office/drawing/2014/main" id="{F5AB9289-19BF-4A05-A2F0-51B167509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074738"/>
            <a:ext cx="82280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>
                <a:ea typeface="新細明體" panose="02020500000000000000" pitchFamily="18" charset="-120"/>
              </a:rPr>
              <a:t>https://careers.google.com/jobs#!t=jo&amp;jid=/google/system-on-a-chip-soc-performance-1600-amphitheatre-pkwy-mountain-view-ca-3407250819&amp;f=true&amp;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19EE6AC-B72A-9BE8-9553-5DA5F617F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203575"/>
            <a:ext cx="6892925" cy="6461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We need our engineers to be versatile and passionate to take on new problems as we continue to push technology forward.</a:t>
            </a:r>
            <a:endParaRPr lang="zh-TW" altLang="en-US" sz="1800" b="1">
              <a:solidFill>
                <a:srgbClr val="C0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43A2D56-9306-793C-0D81-090C5423E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868863"/>
            <a:ext cx="6913563" cy="14779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You will collaborate with software and hardware architects to explore SoC performance and power trade-offs... You will use simulation, emulation, and hardware profiling to build compelling analysis of new SoC designs… development of best-in-class technology in compute, media, fabric, memory, etc., and filing associated patents.</a:t>
            </a:r>
            <a:endParaRPr lang="zh-TW" altLang="en-US" sz="1800" b="1">
              <a:solidFill>
                <a:srgbClr val="C0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>
            <a:extLst>
              <a:ext uri="{FF2B5EF4-FFF2-40B4-BE49-F238E27FC236}">
                <a16:creationId xmlns:a16="http://schemas.microsoft.com/office/drawing/2014/main" id="{6849928E-CFDF-A39A-7817-2D92F7E54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r>
              <a:rPr kumimoji="1" lang="en-US" altLang="zh-TW" sz="3600">
                <a:ea typeface="新細明體" panose="02020500000000000000" pitchFamily="18" charset="-120"/>
              </a:rPr>
              <a:t>Recent</a:t>
            </a:r>
            <a:r>
              <a:rPr kumimoji="1" lang="zh-TW" altLang="en-US" sz="3600">
                <a:ea typeface="新細明體" panose="02020500000000000000" pitchFamily="18" charset="-120"/>
              </a:rPr>
              <a:t> </a:t>
            </a:r>
            <a:r>
              <a:rPr kumimoji="1" lang="en-US" altLang="zh-TW" sz="3600">
                <a:ea typeface="新細明體" panose="02020500000000000000" pitchFamily="18" charset="-120"/>
              </a:rPr>
              <a:t>Industrial</a:t>
            </a:r>
            <a:r>
              <a:rPr kumimoji="1" lang="zh-TW" altLang="en-US" sz="3600">
                <a:ea typeface="新細明體" panose="02020500000000000000" pitchFamily="18" charset="-120"/>
              </a:rPr>
              <a:t> </a:t>
            </a:r>
            <a:r>
              <a:rPr kumimoji="1" lang="en-US" altLang="zh-TW" sz="3600">
                <a:ea typeface="新細明體" panose="02020500000000000000" pitchFamily="18" charset="-120"/>
              </a:rPr>
              <a:t>Trends</a:t>
            </a:r>
            <a:endParaRPr kumimoji="1" lang="zh-TW" altLang="en-US" sz="3600">
              <a:ea typeface="新細明體" panose="02020500000000000000" pitchFamily="18" charset="-120"/>
            </a:endParaRPr>
          </a:p>
        </p:txBody>
      </p:sp>
      <p:sp>
        <p:nvSpPr>
          <p:cNvPr id="20483" name="頁尾版面配置區 3">
            <a:extLst>
              <a:ext uri="{FF2B5EF4-FFF2-40B4-BE49-F238E27FC236}">
                <a16:creationId xmlns:a16="http://schemas.microsoft.com/office/drawing/2014/main" id="{A70D8FF8-54D4-DDB7-F7BB-F4D8A5B8226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Introduction to the Course — </a:t>
            </a:r>
            <a:fld id="{ADB156E2-D888-7D45-92A9-86539A4E0706}" type="slidenum">
              <a:rPr lang="en-AU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AU" altLang="en-US" sz="1400"/>
          </a:p>
        </p:txBody>
      </p:sp>
      <p:pic>
        <p:nvPicPr>
          <p:cNvPr id="20484" name="圖片 3">
            <a:extLst>
              <a:ext uri="{FF2B5EF4-FFF2-40B4-BE49-F238E27FC236}">
                <a16:creationId xmlns:a16="http://schemas.microsoft.com/office/drawing/2014/main" id="{4A15FEA7-6DBE-6ADD-B448-714B76B88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7056437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>
            <a:extLst>
              <a:ext uri="{FF2B5EF4-FFF2-40B4-BE49-F238E27FC236}">
                <a16:creationId xmlns:a16="http://schemas.microsoft.com/office/drawing/2014/main" id="{0CAFCF98-9BE7-8D07-AF32-EF286BEFE5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Deep Learning x Computer Architecture</a:t>
            </a:r>
            <a:endParaRPr lang="zh-TW" altLang="en-US" sz="4000">
              <a:ea typeface="新細明體" panose="02020500000000000000" pitchFamily="18" charset="-120"/>
            </a:endParaRPr>
          </a:p>
        </p:txBody>
      </p:sp>
      <p:sp>
        <p:nvSpPr>
          <p:cNvPr id="7171" name="內容版面配置區 2">
            <a:extLst>
              <a:ext uri="{FF2B5EF4-FFF2-40B4-BE49-F238E27FC236}">
                <a16:creationId xmlns:a16="http://schemas.microsoft.com/office/drawing/2014/main" id="{CC98768E-EEBA-164F-9DDA-AD1E6F821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268413"/>
            <a:ext cx="8270875" cy="496887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zh-TW" sz="28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Deep Learning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and </a:t>
            </a:r>
            <a:r>
              <a:rPr lang="en-US" altLang="zh-TW" sz="28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Deep Neural Network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were nearly impossible in ‘90s, due to </a:t>
            </a:r>
            <a:r>
              <a:rPr lang="en-US" altLang="zh-TW" sz="2800" b="1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intensive computational requirements</a:t>
            </a:r>
          </a:p>
          <a:p>
            <a:pPr>
              <a:lnSpc>
                <a:spcPct val="80000"/>
              </a:lnSpc>
              <a:defRPr/>
            </a:pP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Even fastest multicore CPUs in early ‘00s could not satisfy the requirements</a:t>
            </a:r>
          </a:p>
          <a:p>
            <a:pPr>
              <a:lnSpc>
                <a:spcPct val="80000"/>
              </a:lnSpc>
              <a:defRPr/>
            </a:pPr>
            <a:r>
              <a:rPr lang="en-US" altLang="zh-TW" sz="2800" b="1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GPUs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came to rescue in late ‘00s, reducing training time from weeks to days</a:t>
            </a:r>
          </a:p>
          <a:p>
            <a:pPr>
              <a:lnSpc>
                <a:spcPct val="80000"/>
              </a:lnSpc>
              <a:defRPr/>
            </a:pP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Google designed a special-purpose processor, called </a:t>
            </a:r>
            <a:r>
              <a:rPr lang="en-US" altLang="zh-TW" sz="2800" b="1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TPU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, to make deep learning far more </a:t>
            </a:r>
            <a:r>
              <a:rPr lang="en-US" altLang="zh-TW" sz="2800" b="1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affordable</a:t>
            </a:r>
          </a:p>
          <a:p>
            <a:pPr>
              <a:lnSpc>
                <a:spcPct val="80000"/>
              </a:lnSpc>
              <a:defRPr/>
            </a:pP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Apple, Qualcomm, Huawei, etc. also designed special-purpose processors, a.k.a. </a:t>
            </a:r>
            <a:r>
              <a:rPr lang="en-US" altLang="zh-TW" sz="2800" b="1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neural engines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, for mobile phones</a:t>
            </a:r>
          </a:p>
        </p:txBody>
      </p:sp>
      <p:sp>
        <p:nvSpPr>
          <p:cNvPr id="21508" name="頁尾版面配置區 3">
            <a:extLst>
              <a:ext uri="{FF2B5EF4-FFF2-40B4-BE49-F238E27FC236}">
                <a16:creationId xmlns:a16="http://schemas.microsoft.com/office/drawing/2014/main" id="{75EF55D1-AA9A-F887-04CF-BC55C339D1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Introduction to the Course — </a:t>
            </a:r>
            <a:fld id="{AAF7368A-0338-924D-A90A-92218326FDBD}" type="slidenum">
              <a:rPr lang="en-AU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AU" alt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>
            <a:extLst>
              <a:ext uri="{FF2B5EF4-FFF2-40B4-BE49-F238E27FC236}">
                <a16:creationId xmlns:a16="http://schemas.microsoft.com/office/drawing/2014/main" id="{5C07C0E7-E7C1-904B-A357-8BF49752E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r>
              <a:rPr kumimoji="1" lang="en-US" altLang="zh-TW" sz="3600">
                <a:ea typeface="新細明體" panose="02020500000000000000" pitchFamily="18" charset="-120"/>
              </a:rPr>
              <a:t>Who</a:t>
            </a:r>
            <a:r>
              <a:rPr kumimoji="1" lang="zh-TW" altLang="en-US" sz="3600">
                <a:ea typeface="新細明體" panose="02020500000000000000" pitchFamily="18" charset="-120"/>
              </a:rPr>
              <a:t> </a:t>
            </a:r>
            <a:r>
              <a:rPr kumimoji="1" lang="en-US" altLang="zh-TW" sz="3600">
                <a:ea typeface="新細明體" panose="02020500000000000000" pitchFamily="18" charset="-120"/>
              </a:rPr>
              <a:t>Can</a:t>
            </a:r>
            <a:r>
              <a:rPr kumimoji="1" lang="zh-TW" altLang="en-US" sz="3600">
                <a:ea typeface="新細明體" panose="02020500000000000000" pitchFamily="18" charset="-120"/>
              </a:rPr>
              <a:t> </a:t>
            </a:r>
            <a:r>
              <a:rPr kumimoji="1" lang="en-US" altLang="zh-TW" sz="3600">
                <a:ea typeface="新細明體" panose="02020500000000000000" pitchFamily="18" charset="-120"/>
              </a:rPr>
              <a:t>Take</a:t>
            </a:r>
            <a:r>
              <a:rPr kumimoji="1" lang="zh-TW" altLang="en-US" sz="3600">
                <a:ea typeface="新細明體" panose="02020500000000000000" pitchFamily="18" charset="-120"/>
              </a:rPr>
              <a:t> </a:t>
            </a:r>
            <a:r>
              <a:rPr kumimoji="1" lang="en-US" altLang="zh-TW" sz="3600">
                <a:ea typeface="新細明體" panose="02020500000000000000" pitchFamily="18" charset="-120"/>
              </a:rPr>
              <a:t>This</a:t>
            </a:r>
            <a:r>
              <a:rPr kumimoji="1" lang="zh-TW" altLang="en-US" sz="3600">
                <a:ea typeface="新細明體" panose="02020500000000000000" pitchFamily="18" charset="-120"/>
              </a:rPr>
              <a:t> </a:t>
            </a:r>
            <a:r>
              <a:rPr kumimoji="1" lang="en-US" altLang="zh-TW" sz="3600">
                <a:ea typeface="新細明體" panose="02020500000000000000" pitchFamily="18" charset="-120"/>
              </a:rPr>
              <a:t>Course?</a:t>
            </a:r>
            <a:endParaRPr kumimoji="1" lang="zh-TW" altLang="en-US" sz="3600">
              <a:ea typeface="新細明體" panose="02020500000000000000" pitchFamily="18" charset="-120"/>
            </a:endParaRPr>
          </a:p>
        </p:txBody>
      </p:sp>
      <p:sp>
        <p:nvSpPr>
          <p:cNvPr id="7171" name="內容版面配置區 2">
            <a:extLst>
              <a:ext uri="{FF2B5EF4-FFF2-40B4-BE49-F238E27FC236}">
                <a16:creationId xmlns:a16="http://schemas.microsoft.com/office/drawing/2014/main" id="{C9276181-F871-6F37-FDAA-4B92CBDA01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sz="2800" b="1" dirty="0">
                <a:solidFill>
                  <a:srgbClr val="C00000"/>
                </a:solidFill>
                <a:ea typeface="新細明體" panose="02020500000000000000" pitchFamily="18" charset="-120"/>
              </a:rPr>
              <a:t>Dept</a:t>
            </a:r>
            <a:r>
              <a:rPr kumimoji="1" lang="zh-TW" altLang="en-US" sz="2800" b="1" dirty="0">
                <a:solidFill>
                  <a:srgbClr val="C00000"/>
                </a:solidFill>
                <a:ea typeface="新細明體" panose="02020500000000000000" pitchFamily="18" charset="-120"/>
              </a:rPr>
              <a:t> </a:t>
            </a:r>
            <a:r>
              <a:rPr kumimoji="1" lang="en-US" altLang="zh-TW" sz="2800" b="1" dirty="0">
                <a:solidFill>
                  <a:srgbClr val="C00000"/>
                </a:solidFill>
                <a:ea typeface="新細明體" panose="02020500000000000000" pitchFamily="18" charset="-120"/>
              </a:rPr>
              <a:t>of</a:t>
            </a:r>
            <a:r>
              <a:rPr kumimoji="1" lang="zh-TW" altLang="en-US" sz="2800" b="1" dirty="0">
                <a:solidFill>
                  <a:srgbClr val="C00000"/>
                </a:solidFill>
                <a:ea typeface="新細明體" panose="02020500000000000000" pitchFamily="18" charset="-120"/>
              </a:rPr>
              <a:t> </a:t>
            </a:r>
            <a:r>
              <a:rPr kumimoji="1" lang="en-US" altLang="zh-TW" sz="2800" b="1" dirty="0">
                <a:solidFill>
                  <a:srgbClr val="C00000"/>
                </a:solidFill>
                <a:ea typeface="新細明體" panose="02020500000000000000" pitchFamily="18" charset="-120"/>
              </a:rPr>
              <a:t>CSIE</a:t>
            </a:r>
            <a:r>
              <a:rPr kumimoji="1" lang="zh-TW" altLang="en-US" sz="2800" b="1" dirty="0">
                <a:solidFill>
                  <a:srgbClr val="C00000"/>
                </a:solidFill>
                <a:ea typeface="新細明體" panose="02020500000000000000" pitchFamily="18" charset="-120"/>
              </a:rPr>
              <a:t> </a:t>
            </a:r>
            <a:r>
              <a:rPr kumimoji="1" lang="en-US" altLang="zh-TW" sz="2800" b="1" dirty="0">
                <a:solidFill>
                  <a:srgbClr val="C00000"/>
                </a:solidFill>
                <a:ea typeface="新細明體" panose="02020500000000000000" pitchFamily="18" charset="-120"/>
              </a:rPr>
              <a:t>is</a:t>
            </a:r>
            <a:r>
              <a:rPr kumimoji="1" lang="zh-TW" altLang="en-US" sz="2800" b="1" dirty="0">
                <a:solidFill>
                  <a:srgbClr val="C00000"/>
                </a:solidFill>
                <a:ea typeface="新細明體" panose="02020500000000000000" pitchFamily="18" charset="-120"/>
              </a:rPr>
              <a:t> </a:t>
            </a:r>
            <a:r>
              <a:rPr kumimoji="1" lang="en-US" altLang="zh-TW" sz="2800" b="1" dirty="0">
                <a:solidFill>
                  <a:srgbClr val="C00000"/>
                </a:solidFill>
                <a:ea typeface="新細明體" panose="02020500000000000000" pitchFamily="18" charset="-120"/>
              </a:rPr>
              <a:t>short</a:t>
            </a:r>
            <a:r>
              <a:rPr kumimoji="1" lang="zh-TW" altLang="en-US" sz="2800" b="1" dirty="0">
                <a:solidFill>
                  <a:srgbClr val="C00000"/>
                </a:solidFill>
                <a:ea typeface="新細明體" panose="02020500000000000000" pitchFamily="18" charset="-120"/>
              </a:rPr>
              <a:t> </a:t>
            </a:r>
            <a:r>
              <a:rPr kumimoji="1" lang="en-US" altLang="zh-TW" sz="2800" b="1" dirty="0">
                <a:solidFill>
                  <a:srgbClr val="C00000"/>
                </a:solidFill>
                <a:ea typeface="新細明體" panose="02020500000000000000" pitchFamily="18" charset="-120"/>
              </a:rPr>
              <a:t>of</a:t>
            </a:r>
            <a:r>
              <a:rPr kumimoji="1" lang="zh-TW" altLang="en-US" sz="2800" b="1" dirty="0">
                <a:solidFill>
                  <a:srgbClr val="C00000"/>
                </a:solidFill>
                <a:ea typeface="新細明體" panose="02020500000000000000" pitchFamily="18" charset="-120"/>
              </a:rPr>
              <a:t> </a:t>
            </a:r>
            <a:r>
              <a:rPr kumimoji="1" lang="en-US" altLang="zh-TW" sz="2800" b="1" dirty="0">
                <a:solidFill>
                  <a:srgbClr val="C00000"/>
                </a:solidFill>
                <a:ea typeface="新細明體" panose="02020500000000000000" pitchFamily="18" charset="-120"/>
              </a:rPr>
              <a:t>resources</a:t>
            </a:r>
          </a:p>
          <a:p>
            <a:r>
              <a:rPr kumimoji="1" lang="en-US" altLang="zh-TW" sz="2800" dirty="0">
                <a:ea typeface="新細明體" panose="02020500000000000000" pitchFamily="18" charset="-120"/>
              </a:rPr>
              <a:t>We</a:t>
            </a:r>
            <a:r>
              <a:rPr kumimoji="1" lang="zh-TW" altLang="en-US" sz="2800" dirty="0">
                <a:ea typeface="新細明體" panose="02020500000000000000" pitchFamily="18" charset="-120"/>
              </a:rPr>
              <a:t> </a:t>
            </a:r>
            <a:r>
              <a:rPr kumimoji="1" lang="en-US" altLang="zh-TW" sz="2800" dirty="0">
                <a:ea typeface="新細明體" panose="02020500000000000000" pitchFamily="18" charset="-120"/>
              </a:rPr>
              <a:t>are</a:t>
            </a:r>
            <a:r>
              <a:rPr kumimoji="1" lang="zh-TW" altLang="en-US" sz="2800" dirty="0">
                <a:ea typeface="新細明體" panose="02020500000000000000" pitchFamily="18" charset="-120"/>
              </a:rPr>
              <a:t> </a:t>
            </a:r>
            <a:r>
              <a:rPr kumimoji="1" lang="en-US" altLang="zh-TW" sz="2800" dirty="0">
                <a:ea typeface="新細明體" panose="02020500000000000000" pitchFamily="18" charset="-120"/>
              </a:rPr>
              <a:t>not</a:t>
            </a:r>
            <a:r>
              <a:rPr kumimoji="1" lang="zh-TW" altLang="en-US" sz="2800" dirty="0">
                <a:ea typeface="新細明體" panose="02020500000000000000" pitchFamily="18" charset="-120"/>
              </a:rPr>
              <a:t> </a:t>
            </a:r>
            <a:r>
              <a:rPr kumimoji="1" lang="en-US" altLang="zh-TW" sz="2800" dirty="0">
                <a:ea typeface="新細明體" panose="02020500000000000000" pitchFamily="18" charset="-120"/>
              </a:rPr>
              <a:t>going</a:t>
            </a:r>
            <a:r>
              <a:rPr kumimoji="1" lang="zh-TW" altLang="en-US" sz="2800" dirty="0">
                <a:ea typeface="新細明體" panose="02020500000000000000" pitchFamily="18" charset="-120"/>
              </a:rPr>
              <a:t> </a:t>
            </a:r>
            <a:r>
              <a:rPr kumimoji="1" lang="en-US" altLang="zh-TW" sz="2800" dirty="0">
                <a:ea typeface="新細明體" panose="02020500000000000000" pitchFamily="18" charset="-120"/>
              </a:rPr>
              <a:t>to</a:t>
            </a:r>
            <a:r>
              <a:rPr kumimoji="1" lang="zh-TW" altLang="en-US" sz="2800" dirty="0">
                <a:ea typeface="新細明體" panose="02020500000000000000" pitchFamily="18" charset="-120"/>
              </a:rPr>
              <a:t> </a:t>
            </a:r>
            <a:r>
              <a:rPr kumimoji="1" lang="en-US" altLang="zh-TW" sz="2800" dirty="0">
                <a:ea typeface="新細明體" panose="02020500000000000000" pitchFamily="18" charset="-120"/>
              </a:rPr>
              <a:t>find</a:t>
            </a:r>
            <a:r>
              <a:rPr kumimoji="1" lang="zh-TW" altLang="en-US" sz="2800" dirty="0">
                <a:ea typeface="新細明體" panose="02020500000000000000" pitchFamily="18" charset="-120"/>
              </a:rPr>
              <a:t> </a:t>
            </a:r>
            <a:r>
              <a:rPr kumimoji="1" lang="en-US" altLang="zh-TW" sz="2800" dirty="0">
                <a:ea typeface="新細明體" panose="02020500000000000000" pitchFamily="18" charset="-120"/>
              </a:rPr>
              <a:t>a</a:t>
            </a:r>
            <a:r>
              <a:rPr kumimoji="1" lang="zh-TW" altLang="en-US" sz="2800" dirty="0">
                <a:ea typeface="新細明體" panose="02020500000000000000" pitchFamily="18" charset="-120"/>
              </a:rPr>
              <a:t> </a:t>
            </a:r>
            <a:r>
              <a:rPr kumimoji="1" lang="en-US" altLang="zh-TW" sz="2800" dirty="0">
                <a:ea typeface="新細明體" panose="02020500000000000000" pitchFamily="18" charset="-120"/>
              </a:rPr>
              <a:t>bigger</a:t>
            </a:r>
            <a:r>
              <a:rPr kumimoji="1" lang="zh-TW" altLang="en-US" sz="2800" dirty="0">
                <a:ea typeface="新細明體" panose="02020500000000000000" pitchFamily="18" charset="-120"/>
              </a:rPr>
              <a:t> </a:t>
            </a:r>
            <a:r>
              <a:rPr kumimoji="1" lang="en-US" altLang="zh-TW" sz="2800" dirty="0">
                <a:ea typeface="新細明體" panose="02020500000000000000" pitchFamily="18" charset="-120"/>
              </a:rPr>
              <a:t>classroom</a:t>
            </a:r>
            <a:r>
              <a:rPr kumimoji="1" lang="zh-TW" altLang="en-US" sz="2800" dirty="0">
                <a:ea typeface="新細明體" panose="02020500000000000000" pitchFamily="18" charset="-120"/>
              </a:rPr>
              <a:t> </a:t>
            </a:r>
            <a:r>
              <a:rPr kumimoji="1" lang="en-US" altLang="zh-TW" sz="2800" dirty="0">
                <a:ea typeface="新細明體" panose="02020500000000000000" pitchFamily="18" charset="-120"/>
              </a:rPr>
              <a:t>in</a:t>
            </a:r>
            <a:r>
              <a:rPr kumimoji="1" lang="zh-TW" altLang="en-US" sz="2800" dirty="0">
                <a:ea typeface="新細明體" panose="02020500000000000000" pitchFamily="18" charset="-120"/>
              </a:rPr>
              <a:t> </a:t>
            </a:r>
            <a:r>
              <a:rPr kumimoji="1" lang="en-US" altLang="zh-TW" sz="2800" dirty="0">
                <a:ea typeface="新細明體" panose="02020500000000000000" pitchFamily="18" charset="-120"/>
              </a:rPr>
              <a:t>this</a:t>
            </a:r>
            <a:r>
              <a:rPr kumimoji="1" lang="zh-TW" altLang="en-US" sz="2800" dirty="0">
                <a:ea typeface="新細明體" panose="02020500000000000000" pitchFamily="18" charset="-120"/>
              </a:rPr>
              <a:t> </a:t>
            </a:r>
            <a:r>
              <a:rPr kumimoji="1" lang="en-US" altLang="zh-TW" sz="2800" dirty="0">
                <a:ea typeface="新細明體" panose="02020500000000000000" pitchFamily="18" charset="-120"/>
              </a:rPr>
              <a:t>building,</a:t>
            </a:r>
            <a:r>
              <a:rPr kumimoji="1" lang="zh-TW" altLang="en-US" sz="2800" dirty="0">
                <a:ea typeface="新細明體" panose="02020500000000000000" pitchFamily="18" charset="-120"/>
              </a:rPr>
              <a:t> </a:t>
            </a:r>
            <a:r>
              <a:rPr kumimoji="1" lang="en-US" altLang="zh-TW" sz="2800" dirty="0">
                <a:ea typeface="新細明體" panose="02020500000000000000" pitchFamily="18" charset="-120"/>
              </a:rPr>
              <a:t>so</a:t>
            </a:r>
            <a:r>
              <a:rPr kumimoji="1" lang="zh-TW" altLang="en-US" sz="2800" dirty="0">
                <a:ea typeface="新細明體" panose="02020500000000000000" pitchFamily="18" charset="-120"/>
              </a:rPr>
              <a:t> </a:t>
            </a:r>
            <a:r>
              <a:rPr kumimoji="1" lang="en-US" altLang="zh-TW" sz="2800" dirty="0">
                <a:ea typeface="新細明體" panose="02020500000000000000" pitchFamily="18" charset="-120"/>
              </a:rPr>
              <a:t>we</a:t>
            </a:r>
            <a:r>
              <a:rPr kumimoji="1" lang="zh-TW" altLang="en-US" sz="2800" dirty="0">
                <a:ea typeface="新細明體" panose="02020500000000000000" pitchFamily="18" charset="-120"/>
              </a:rPr>
              <a:t> </a:t>
            </a:r>
            <a:r>
              <a:rPr kumimoji="1" lang="en-US" altLang="zh-TW" sz="2800" dirty="0">
                <a:ea typeface="新細明體" panose="02020500000000000000" pitchFamily="18" charset="-120"/>
              </a:rPr>
              <a:t>have</a:t>
            </a:r>
            <a:r>
              <a:rPr kumimoji="1" lang="zh-TW" altLang="en-US" sz="2800" dirty="0">
                <a:ea typeface="新細明體" panose="02020500000000000000" pitchFamily="18" charset="-120"/>
              </a:rPr>
              <a:t> </a:t>
            </a:r>
            <a:r>
              <a:rPr kumimoji="1" lang="en-US" altLang="zh-TW" sz="2800" dirty="0">
                <a:ea typeface="新細明體" panose="02020500000000000000" pitchFamily="18" charset="-120"/>
              </a:rPr>
              <a:t>an</a:t>
            </a:r>
            <a:r>
              <a:rPr kumimoji="1" lang="zh-TW" altLang="en-US" sz="2800" dirty="0">
                <a:ea typeface="新細明體" panose="02020500000000000000" pitchFamily="18" charset="-120"/>
              </a:rPr>
              <a:t> </a:t>
            </a:r>
            <a:r>
              <a:rPr kumimoji="1" lang="en-US" altLang="zh-TW" sz="2800" dirty="0">
                <a:ea typeface="新細明體" panose="02020500000000000000" pitchFamily="18" charset="-120"/>
              </a:rPr>
              <a:t>upper</a:t>
            </a:r>
            <a:r>
              <a:rPr kumimoji="1" lang="zh-TW" altLang="en-US" sz="2800" dirty="0">
                <a:ea typeface="新細明體" panose="02020500000000000000" pitchFamily="18" charset="-120"/>
              </a:rPr>
              <a:t> </a:t>
            </a:r>
            <a:r>
              <a:rPr kumimoji="1" lang="en-US" altLang="zh-TW" sz="2800" dirty="0">
                <a:ea typeface="新細明體" panose="02020500000000000000" pitchFamily="18" charset="-120"/>
              </a:rPr>
              <a:t>limit:</a:t>
            </a:r>
            <a:r>
              <a:rPr kumimoji="1" lang="zh-TW" altLang="en-US" sz="2800" dirty="0">
                <a:ea typeface="新細明體" panose="02020500000000000000" pitchFamily="18" charset="-120"/>
              </a:rPr>
              <a:t> </a:t>
            </a:r>
            <a:r>
              <a:rPr kumimoji="1" lang="en-US" altLang="zh-TW" sz="2800" dirty="0">
                <a:ea typeface="新細明體" panose="02020500000000000000" pitchFamily="18" charset="-120"/>
              </a:rPr>
              <a:t>~100</a:t>
            </a:r>
            <a:r>
              <a:rPr kumimoji="1" lang="zh-TW" altLang="en-US" sz="2800" dirty="0">
                <a:ea typeface="新細明體" panose="02020500000000000000" pitchFamily="18" charset="-120"/>
              </a:rPr>
              <a:t> </a:t>
            </a:r>
            <a:r>
              <a:rPr kumimoji="1" lang="en-US" altLang="zh-TW" sz="2800">
                <a:ea typeface="新細明體" panose="02020500000000000000" pitchFamily="18" charset="-120"/>
              </a:rPr>
              <a:t>students</a:t>
            </a:r>
            <a:endParaRPr kumimoji="1" lang="en-US" altLang="zh-TW" sz="2800" dirty="0">
              <a:ea typeface="新細明體" panose="02020500000000000000" pitchFamily="18" charset="-120"/>
            </a:endParaRPr>
          </a:p>
        </p:txBody>
      </p:sp>
      <p:sp>
        <p:nvSpPr>
          <p:cNvPr id="7172" name="頁尾版面配置區 3">
            <a:extLst>
              <a:ext uri="{FF2B5EF4-FFF2-40B4-BE49-F238E27FC236}">
                <a16:creationId xmlns:a16="http://schemas.microsoft.com/office/drawing/2014/main" id="{842701F1-8927-1553-182C-ACFA2284A3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Introduction to the Course — </a:t>
            </a:r>
            <a:fld id="{4BE77224-5EBE-DF45-B122-70C6A25C247B}" type="slidenum">
              <a:rPr lang="en-AU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AU" alt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>
            <a:extLst>
              <a:ext uri="{FF2B5EF4-FFF2-40B4-BE49-F238E27FC236}">
                <a16:creationId xmlns:a16="http://schemas.microsoft.com/office/drawing/2014/main" id="{CA94EC95-C248-3FB7-E7ED-2AACD505F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3850"/>
            <a:ext cx="8259762" cy="584200"/>
          </a:xfrm>
        </p:spPr>
        <p:txBody>
          <a:bodyPr/>
          <a:lstStyle/>
          <a:p>
            <a:r>
              <a:rPr lang="en-US" altLang="zh-TW" sz="2400">
                <a:ea typeface="新細明體" panose="02020500000000000000" pitchFamily="18" charset="-120"/>
              </a:rPr>
              <a:t>Core Technology#1: </a:t>
            </a:r>
            <a:r>
              <a:rPr lang="en-US" altLang="zh-TW" sz="3200">
                <a:ea typeface="新細明體" panose="02020500000000000000" pitchFamily="18" charset="-120"/>
              </a:rPr>
              <a:t>Processor Architecture</a:t>
            </a:r>
            <a:endParaRPr lang="zh-TW" altLang="en-US" sz="3200">
              <a:ea typeface="新細明體" panose="02020500000000000000" pitchFamily="18" charset="-120"/>
            </a:endParaRPr>
          </a:p>
        </p:txBody>
      </p:sp>
      <p:pic>
        <p:nvPicPr>
          <p:cNvPr id="22531" name="圖片 4">
            <a:extLst>
              <a:ext uri="{FF2B5EF4-FFF2-40B4-BE49-F238E27FC236}">
                <a16:creationId xmlns:a16="http://schemas.microsoft.com/office/drawing/2014/main" id="{74A4BB08-5181-2CF4-DCCA-263AE6E46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770812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頁尾版面配置區 3">
            <a:extLst>
              <a:ext uri="{FF2B5EF4-FFF2-40B4-BE49-F238E27FC236}">
                <a16:creationId xmlns:a16="http://schemas.microsoft.com/office/drawing/2014/main" id="{B54C5DE5-6DF9-328D-8B1D-1C7D96342A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Introduction to the Course — </a:t>
            </a:r>
            <a:fld id="{3FE3F02A-3487-2D44-9F2E-849BD8A487D6}" type="slidenum">
              <a:rPr lang="en-AU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AU" altLang="en-US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>
            <a:extLst>
              <a:ext uri="{FF2B5EF4-FFF2-40B4-BE49-F238E27FC236}">
                <a16:creationId xmlns:a16="http://schemas.microsoft.com/office/drawing/2014/main" id="{CE915D29-F436-4373-B745-4281DC39F1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3850"/>
            <a:ext cx="8259762" cy="584200"/>
          </a:xfrm>
        </p:spPr>
        <p:txBody>
          <a:bodyPr/>
          <a:lstStyle/>
          <a:p>
            <a:r>
              <a:rPr lang="en-US" altLang="zh-TW" sz="2400">
                <a:ea typeface="新細明體" panose="02020500000000000000" pitchFamily="18" charset="-120"/>
              </a:rPr>
              <a:t>Core Technology#2: </a:t>
            </a:r>
            <a:r>
              <a:rPr lang="en-US" altLang="zh-TW" sz="3200">
                <a:ea typeface="新細明體" panose="02020500000000000000" pitchFamily="18" charset="-120"/>
              </a:rPr>
              <a:t>Software Optimization</a:t>
            </a:r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23555" name="圖片 4">
            <a:extLst>
              <a:ext uri="{FF2B5EF4-FFF2-40B4-BE49-F238E27FC236}">
                <a16:creationId xmlns:a16="http://schemas.microsoft.com/office/drawing/2014/main" id="{74279554-9C7F-F84A-CFCF-260DA6A15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824787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頁尾版面配置區 3">
            <a:extLst>
              <a:ext uri="{FF2B5EF4-FFF2-40B4-BE49-F238E27FC236}">
                <a16:creationId xmlns:a16="http://schemas.microsoft.com/office/drawing/2014/main" id="{47AABCE3-F163-9B13-13BC-2C7C312200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Introduction to the Course — </a:t>
            </a:r>
            <a:fld id="{58848DB6-B5F4-604A-93D1-97B40D6F2E00}" type="slidenum">
              <a:rPr lang="en-AU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AU" altLang="en-US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>
            <a:extLst>
              <a:ext uri="{FF2B5EF4-FFF2-40B4-BE49-F238E27FC236}">
                <a16:creationId xmlns:a16="http://schemas.microsoft.com/office/drawing/2014/main" id="{D81B1F87-993A-1060-01DB-1E98A8B41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3850"/>
            <a:ext cx="8259762" cy="584200"/>
          </a:xfrm>
        </p:spPr>
        <p:txBody>
          <a:bodyPr/>
          <a:lstStyle/>
          <a:p>
            <a:r>
              <a:rPr lang="en-US" altLang="zh-TW" sz="2400">
                <a:ea typeface="新細明體" panose="02020500000000000000" pitchFamily="18" charset="-120"/>
              </a:rPr>
              <a:t>Core Technology#3: </a:t>
            </a:r>
            <a:r>
              <a:rPr lang="en-US" altLang="zh-TW" sz="3200">
                <a:ea typeface="新細明體" panose="02020500000000000000" pitchFamily="18" charset="-120"/>
              </a:rPr>
              <a:t>Parallel</a:t>
            </a:r>
            <a:r>
              <a:rPr lang="zh-TW" altLang="en-US" sz="3200">
                <a:ea typeface="新細明體" panose="02020500000000000000" pitchFamily="18" charset="-120"/>
              </a:rPr>
              <a:t> </a:t>
            </a:r>
            <a:r>
              <a:rPr lang="en-US" altLang="zh-TW" sz="3200">
                <a:ea typeface="新細明體" panose="02020500000000000000" pitchFamily="18" charset="-120"/>
              </a:rPr>
              <a:t>Computing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4579" name="頁尾版面配置區 3">
            <a:extLst>
              <a:ext uri="{FF2B5EF4-FFF2-40B4-BE49-F238E27FC236}">
                <a16:creationId xmlns:a16="http://schemas.microsoft.com/office/drawing/2014/main" id="{74E56AAF-CF40-8DEB-02A1-65C02DE559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Introduction to the Course — </a:t>
            </a:r>
            <a:fld id="{A43E50D9-4D07-AC43-8396-2BAC04AADDF1}" type="slidenum">
              <a:rPr lang="en-AU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AU" altLang="en-US" sz="1400"/>
          </a:p>
        </p:txBody>
      </p:sp>
      <p:pic>
        <p:nvPicPr>
          <p:cNvPr id="24580" name="Picture 2" descr="https://lh3.googleusercontent.com/gaEfOQD6l3q8p4TzybT7gMVZc8YQkni-0-9ClI9Ei4epE4aHSLjg9-3ON8bkRFZxvm1G-nOCZ9CPy_zqw-EmBWje-sOiSem0oFWA4J7HnhdVdF5RUbrLB7n5-XGKDGznfh6R3xna">
            <a:extLst>
              <a:ext uri="{FF2B5EF4-FFF2-40B4-BE49-F238E27FC236}">
                <a16:creationId xmlns:a16="http://schemas.microsoft.com/office/drawing/2014/main" id="{91FFA765-599F-4FED-0FDE-901C9B00A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16063"/>
            <a:ext cx="6996112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矩形 1">
            <a:extLst>
              <a:ext uri="{FF2B5EF4-FFF2-40B4-BE49-F238E27FC236}">
                <a16:creationId xmlns:a16="http://schemas.microsoft.com/office/drawing/2014/main" id="{40CB9EDF-DAA8-0166-E91D-99663BDF2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661025"/>
            <a:ext cx="7704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ea typeface="新細明體" panose="02020500000000000000" pitchFamily="18" charset="-120"/>
                <a:hlinkClick r:id="rId3"/>
              </a:rPr>
              <a:t>https://developer.nvidia.com/blog/nvidia-ampere-architecture-in-depth/</a:t>
            </a:r>
            <a:endParaRPr lang="zh-TW" altLang="en-US" sz="18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>
            <a:extLst>
              <a:ext uri="{FF2B5EF4-FFF2-40B4-BE49-F238E27FC236}">
                <a16:creationId xmlns:a16="http://schemas.microsoft.com/office/drawing/2014/main" id="{F5E17D90-2791-08E6-4247-E0D6B0126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>
                <a:ea typeface="新細明體" panose="02020500000000000000" pitchFamily="18" charset="-120"/>
              </a:rPr>
              <a:t>Advanced Contents</a:t>
            </a:r>
            <a:endParaRPr kumimoji="1" lang="zh-TW" altLang="en-US">
              <a:ea typeface="新細明體" panose="02020500000000000000" pitchFamily="18" charset="-120"/>
            </a:endParaRPr>
          </a:p>
        </p:txBody>
      </p:sp>
      <p:pic>
        <p:nvPicPr>
          <p:cNvPr id="25603" name="內容版面配置區 4">
            <a:extLst>
              <a:ext uri="{FF2B5EF4-FFF2-40B4-BE49-F238E27FC236}">
                <a16:creationId xmlns:a16="http://schemas.microsoft.com/office/drawing/2014/main" id="{88D84FEE-FF0D-BBB0-85DE-9C11C410BA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3450" y="1125538"/>
            <a:ext cx="7385050" cy="4967287"/>
          </a:xfrm>
        </p:spPr>
      </p:pic>
      <p:sp>
        <p:nvSpPr>
          <p:cNvPr id="25604" name="頁尾版面配置區 3">
            <a:extLst>
              <a:ext uri="{FF2B5EF4-FFF2-40B4-BE49-F238E27FC236}">
                <a16:creationId xmlns:a16="http://schemas.microsoft.com/office/drawing/2014/main" id="{9574293F-CE8C-0C07-8001-8B97CF35D3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Introduction to the Course — </a:t>
            </a:r>
            <a:fld id="{2B144D34-668B-2D4B-8CCD-064945376D97}" type="slidenum">
              <a:rPr lang="en-AU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AU" altLang="en-US" sz="140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1805700-CE9B-6130-7D31-F4827889C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213" y="4005263"/>
            <a:ext cx="20447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 b="1">
                <a:solidFill>
                  <a:srgbClr val="C00000"/>
                </a:solidFill>
                <a:ea typeface="新細明體" panose="02020500000000000000" pitchFamily="18" charset="-120"/>
              </a:rPr>
              <a:t>2000~2017</a:t>
            </a:r>
            <a:endParaRPr kumimoji="1" lang="zh-TW" altLang="en-US" sz="2800" b="1">
              <a:solidFill>
                <a:srgbClr val="C00000"/>
              </a:solidFill>
              <a:ea typeface="新細明體" panose="02020500000000000000" pitchFamily="18" charset="-12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 b="1">
                <a:solidFill>
                  <a:srgbClr val="C00000"/>
                </a:solidFill>
                <a:ea typeface="新細明體" panose="02020500000000000000" pitchFamily="18" charset="-120"/>
              </a:rPr>
              <a:t>6 editions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 b="1">
                <a:solidFill>
                  <a:srgbClr val="C00000"/>
                </a:solidFill>
                <a:ea typeface="新細明體" panose="02020500000000000000" pitchFamily="18" charset="-120"/>
              </a:rPr>
              <a:t>in 17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>
            <a:extLst>
              <a:ext uri="{FF2B5EF4-FFF2-40B4-BE49-F238E27FC236}">
                <a16:creationId xmlns:a16="http://schemas.microsoft.com/office/drawing/2014/main" id="{5555FD8B-E8FF-3230-EF44-C8A8D2541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>
              <a:ea typeface="新細明體" panose="02020500000000000000" pitchFamily="18" charset="-120"/>
            </a:endParaRPr>
          </a:p>
        </p:txBody>
      </p:sp>
      <p:sp>
        <p:nvSpPr>
          <p:cNvPr id="26627" name="頁尾版面配置區 3">
            <a:extLst>
              <a:ext uri="{FF2B5EF4-FFF2-40B4-BE49-F238E27FC236}">
                <a16:creationId xmlns:a16="http://schemas.microsoft.com/office/drawing/2014/main" id="{08EE85D0-0123-59D5-EB4F-D4BE62629B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Introduction to the Course — </a:t>
            </a:r>
            <a:fld id="{E59DF467-6020-A845-9198-B3EF27DB688E}" type="slidenum">
              <a:rPr lang="en-AU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AU" altLang="en-US" sz="1400"/>
          </a:p>
        </p:txBody>
      </p:sp>
      <p:pic>
        <p:nvPicPr>
          <p:cNvPr id="26628" name="圖片 4">
            <a:extLst>
              <a:ext uri="{FF2B5EF4-FFF2-40B4-BE49-F238E27FC236}">
                <a16:creationId xmlns:a16="http://schemas.microsoft.com/office/drawing/2014/main" id="{5EAFE1A1-2AD7-B579-D30F-E5CFB7B9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462088"/>
            <a:ext cx="7964488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>
            <a:extLst>
              <a:ext uri="{FF2B5EF4-FFF2-40B4-BE49-F238E27FC236}">
                <a16:creationId xmlns:a16="http://schemas.microsoft.com/office/drawing/2014/main" id="{CC1DF1DC-61C2-9CEB-A6E6-6A81EE47A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519113"/>
            <a:ext cx="8259762" cy="461962"/>
          </a:xfrm>
        </p:spPr>
        <p:txBody>
          <a:bodyPr/>
          <a:lstStyle/>
          <a:p>
            <a:r>
              <a:rPr kumimoji="1" lang="en-US" altLang="zh-TW" sz="2400">
                <a:ea typeface="新細明體" panose="02020500000000000000" pitchFamily="18" charset="-120"/>
              </a:rPr>
              <a:t>https://amturing.acm.org/vp/patterson_2316693.cfm</a:t>
            </a:r>
            <a:endParaRPr kumimoji="1" lang="zh-TW" altLang="en-US" sz="5400">
              <a:ea typeface="新細明體" panose="02020500000000000000" pitchFamily="18" charset="-120"/>
            </a:endParaRPr>
          </a:p>
        </p:txBody>
      </p:sp>
      <p:pic>
        <p:nvPicPr>
          <p:cNvPr id="27651" name="內容版面配置區 4">
            <a:extLst>
              <a:ext uri="{FF2B5EF4-FFF2-40B4-BE49-F238E27FC236}">
                <a16:creationId xmlns:a16="http://schemas.microsoft.com/office/drawing/2014/main" id="{A71C30DF-12EA-58D8-6822-A01E5B1B5A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750" y="1125538"/>
            <a:ext cx="8051800" cy="5111750"/>
          </a:xfrm>
        </p:spPr>
      </p:pic>
      <p:sp>
        <p:nvSpPr>
          <p:cNvPr id="27652" name="頁尾版面配置區 3">
            <a:extLst>
              <a:ext uri="{FF2B5EF4-FFF2-40B4-BE49-F238E27FC236}">
                <a16:creationId xmlns:a16="http://schemas.microsoft.com/office/drawing/2014/main" id="{D9B5F2F7-9A46-8971-52BF-5DD310E2F1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Introduction to the Course — </a:t>
            </a:r>
            <a:fld id="{D23B0F73-7D64-974E-9C89-008756298863}" type="slidenum">
              <a:rPr lang="en-AU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AU" altLang="en-US"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>
            <a:extLst>
              <a:ext uri="{FF2B5EF4-FFF2-40B4-BE49-F238E27FC236}">
                <a16:creationId xmlns:a16="http://schemas.microsoft.com/office/drawing/2014/main" id="{E251F06B-6225-B14C-310E-AFB5AA54A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r>
              <a:rPr kumimoji="1" lang="en-US" altLang="zh-TW" sz="3600">
                <a:ea typeface="新細明體" panose="02020500000000000000" pitchFamily="18" charset="-120"/>
              </a:rPr>
              <a:t>Course Outline</a:t>
            </a:r>
            <a:endParaRPr kumimoji="1" lang="zh-TW" altLang="en-US" sz="3600">
              <a:ea typeface="新細明體" panose="02020500000000000000" pitchFamily="18" charset="-120"/>
            </a:endParaRPr>
          </a:p>
        </p:txBody>
      </p:sp>
      <p:sp>
        <p:nvSpPr>
          <p:cNvPr id="28675" name="內容版面配置區 2">
            <a:extLst>
              <a:ext uri="{FF2B5EF4-FFF2-40B4-BE49-F238E27FC236}">
                <a16:creationId xmlns:a16="http://schemas.microsoft.com/office/drawing/2014/main" id="{C844D0F1-613C-935F-A5E5-A7F4EEF49E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>
                <a:ea typeface="新細明體" panose="02020500000000000000" pitchFamily="18" charset="-120"/>
              </a:rPr>
              <a:t>NTU Cool: </a:t>
            </a:r>
          </a:p>
          <a:p>
            <a:pPr lvl="1"/>
            <a:r>
              <a:rPr kumimoji="1" lang="en-US" altLang="zh-TW" dirty="0">
                <a:ea typeface="新細明體" panose="02020500000000000000" pitchFamily="18" charset="-120"/>
              </a:rPr>
              <a:t>Presentation Files</a:t>
            </a:r>
          </a:p>
          <a:p>
            <a:pPr lvl="1"/>
            <a:r>
              <a:rPr kumimoji="1" lang="en-US" altLang="zh-TW" dirty="0">
                <a:ea typeface="新細明體" panose="02020500000000000000" pitchFamily="18" charset="-120"/>
              </a:rPr>
              <a:t>Exercises </a:t>
            </a:r>
          </a:p>
          <a:p>
            <a:endParaRPr kumimoji="1"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28676" name="頁尾版面配置區 3">
            <a:extLst>
              <a:ext uri="{FF2B5EF4-FFF2-40B4-BE49-F238E27FC236}">
                <a16:creationId xmlns:a16="http://schemas.microsoft.com/office/drawing/2014/main" id="{53CB7F7D-96E5-0555-3D4C-B0D631613E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Introduction to the Course — </a:t>
            </a:r>
            <a:fld id="{F748F75F-BDDA-D14A-BD5E-F2AABDF59F59}" type="slidenum">
              <a:rPr lang="en-AU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AU" altLang="en-US"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4">
            <a:extLst>
              <a:ext uri="{FF2B5EF4-FFF2-40B4-BE49-F238E27FC236}">
                <a16:creationId xmlns:a16="http://schemas.microsoft.com/office/drawing/2014/main" id="{8353AB64-B897-97B6-A01B-A3D3FD933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313" y="4406900"/>
            <a:ext cx="7772400" cy="708025"/>
          </a:xfrm>
        </p:spPr>
        <p:txBody>
          <a:bodyPr/>
          <a:lstStyle/>
          <a:p>
            <a:r>
              <a:rPr kumimoji="1" lang="en-US" altLang="zh-TW" cap="none">
                <a:ea typeface="新細明體" panose="02020500000000000000" pitchFamily="18" charset="-120"/>
              </a:rPr>
              <a:t>QURESTIONS?</a:t>
            </a:r>
            <a:endParaRPr kumimoji="1" lang="zh-TW" altLang="en-US" cap="none">
              <a:ea typeface="新細明體" panose="02020500000000000000" pitchFamily="18" charset="-120"/>
            </a:endParaRPr>
          </a:p>
        </p:txBody>
      </p:sp>
      <p:sp>
        <p:nvSpPr>
          <p:cNvPr id="30723" name="文字版面配置區 5">
            <a:extLst>
              <a:ext uri="{FF2B5EF4-FFF2-40B4-BE49-F238E27FC236}">
                <a16:creationId xmlns:a16="http://schemas.microsoft.com/office/drawing/2014/main" id="{AB5A67E8-E384-807B-26DC-3CF2F4DBC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>
              <a:ea typeface="新細明體" panose="02020500000000000000" pitchFamily="18" charset="-120"/>
            </a:endParaRPr>
          </a:p>
        </p:txBody>
      </p:sp>
      <p:sp>
        <p:nvSpPr>
          <p:cNvPr id="30724" name="頁尾版面配置區 3">
            <a:extLst>
              <a:ext uri="{FF2B5EF4-FFF2-40B4-BE49-F238E27FC236}">
                <a16:creationId xmlns:a16="http://schemas.microsoft.com/office/drawing/2014/main" id="{16AE3150-C33B-D5AE-8FA0-131934B1C6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Introduction to the Course — </a:t>
            </a:r>
            <a:fld id="{0C379E35-C814-2B4E-B84F-3CB9E4CFFF77}" type="slidenum">
              <a:rPr lang="en-AU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AU" altLang="en-US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2BD988-3A0F-3E51-2F3C-98C62F93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0E7C4F-0B49-8F23-0D45-CB56DF37A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1125538"/>
            <a:ext cx="5256584" cy="5111750"/>
          </a:xfrm>
        </p:spPr>
        <p:txBody>
          <a:bodyPr/>
          <a:lstStyle/>
          <a:p>
            <a:r>
              <a:rPr lang="zh-TW" altLang="en-US" sz="2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由於這門課是資工系大三的必修課，所以我們優先讓資工系大三或大三以上的學生修課。根據原定的教室容量和目前的預選狀況，以及往年退選的人數，我估計最多還可以讓</a:t>
            </a:r>
            <a:r>
              <a:rPr lang="en-US" altLang="zh-TW" sz="2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30</a:t>
            </a:r>
            <a:r>
              <a:rPr lang="zh-TW" altLang="en-US" sz="2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位學生在開學後加選，將總修課人數控制在</a:t>
            </a:r>
            <a:r>
              <a:rPr lang="en-US" altLang="zh-TW" sz="2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100</a:t>
            </a:r>
            <a:r>
              <a:rPr lang="zh-TW" altLang="en-US" sz="2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位左右，但還是要看實際的狀況。</a:t>
            </a:r>
            <a:endParaRPr lang="en-US" altLang="zh-TW" sz="20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我們提供一個線上表格讓想加選的同學在第一堂課當天（</a:t>
            </a:r>
            <a:r>
              <a:rPr lang="en-US" altLang="zh-TW" sz="2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9/3</a:t>
            </a:r>
            <a:r>
              <a:rPr lang="zh-TW" altLang="en-US" sz="2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）結束之前填寫，連結如下：</a:t>
            </a:r>
          </a:p>
          <a:p>
            <a:r>
              <a:rPr lang="en" altLang="zh-TW" sz="2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https://docs.google.com/forms/d/e/1FAIpQLSeaZjkJihZt5LLcNcAP41dYCh2tua_DSKweqFvr5Fo6k4PJfA/viewform</a:t>
            </a:r>
            <a:endParaRPr lang="en" altLang="zh-TW" sz="20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kumimoji="1" lang="zh-TW" altLang="en-US" sz="20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2A24C51-2104-71C8-4E89-C19EE9434E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/>
              <a:t>Introduction to the Course — </a:t>
            </a:r>
            <a:fld id="{6841464A-1B3E-5946-9F8B-241E7BDC21B3}" type="slidenum">
              <a:rPr lang="en-AU" altLang="en-US" smtClean="0"/>
              <a:pPr/>
              <a:t>3</a:t>
            </a:fld>
            <a:endParaRPr lang="en-AU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9129B57-1559-B6BD-91C8-426ED62F4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966" y="1800176"/>
            <a:ext cx="3135489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F6FD9F-1722-DCE5-4339-BA2567C8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6F4359-9A4B-6410-58B7-E1AC48C1E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如果想加選的人數過多，那麼我們就按照以下的優先次序接受加選：</a:t>
            </a:r>
            <a:br>
              <a:rPr lang="zh-TW" altLang="en-US" sz="2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zh-TW" altLang="en-US" sz="20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8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 </a:t>
            </a:r>
            <a:r>
              <a:rPr lang="zh-TW" altLang="en-US" sz="18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台大資工系大三或大三以上的大學部、台大資工研究所、台大網媒研究所學生</a:t>
            </a:r>
          </a:p>
          <a:p>
            <a:pPr marL="0" indent="0">
              <a:buNone/>
            </a:pPr>
            <a:r>
              <a:rPr lang="en-US" altLang="zh-TW" sz="18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 </a:t>
            </a:r>
            <a:r>
              <a:rPr lang="zh-TW" altLang="en-US" sz="18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台大資工系大一、大二的學生</a:t>
            </a:r>
          </a:p>
          <a:p>
            <a:pPr marL="0" indent="0">
              <a:buNone/>
            </a:pPr>
            <a:r>
              <a:rPr lang="en-US" altLang="zh-TW" sz="18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 </a:t>
            </a:r>
            <a:r>
              <a:rPr lang="zh-TW" altLang="en-US" sz="18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台大電資學院、台大重點科技學院的學生</a:t>
            </a:r>
          </a:p>
          <a:p>
            <a:pPr marL="0" indent="0">
              <a:buNone/>
            </a:pPr>
            <a:r>
              <a:rPr lang="en-US" altLang="zh-TW" sz="18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4. </a:t>
            </a:r>
            <a:r>
              <a:rPr lang="zh-TW" altLang="en-US" sz="18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台大學生</a:t>
            </a:r>
          </a:p>
          <a:p>
            <a:pPr marL="0" indent="0">
              <a:buNone/>
            </a:pPr>
            <a:r>
              <a:rPr lang="en-US" altLang="zh-TW" sz="18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5. </a:t>
            </a:r>
            <a:r>
              <a:rPr lang="zh-TW" altLang="en-US" sz="18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台大以外的學生</a:t>
            </a:r>
            <a:br>
              <a:rPr lang="zh-TW" altLang="en-US" sz="2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zh-TW" altLang="en-US" sz="20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萬一同一類別的人數過多，則抽籤決定。如果能提出讓我接受的特殊原因的話，我可以另外提供名額。</a:t>
            </a:r>
            <a:br>
              <a:rPr lang="zh-TW" altLang="en-US" sz="2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zh-TW" altLang="en-US" sz="20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如果加選之後還有名額，才開放旁聽。</a:t>
            </a:r>
          </a:p>
          <a:p>
            <a:endParaRPr kumimoji="1" lang="zh-TW" altLang="en-US" sz="20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AFED1A1-EA7F-6003-3F1C-5EB6824F7D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/>
              <a:t>Introduction to the Course — </a:t>
            </a:r>
            <a:fld id="{6841464A-1B3E-5946-9F8B-241E7BDC21B3}" type="slidenum">
              <a:rPr lang="en-AU" altLang="en-US" smtClean="0"/>
              <a:pPr/>
              <a:t>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0376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>
            <a:extLst>
              <a:ext uri="{FF2B5EF4-FFF2-40B4-BE49-F238E27FC236}">
                <a16:creationId xmlns:a16="http://schemas.microsoft.com/office/drawing/2014/main" id="{BDA5007D-7A97-40D3-598E-635C197FA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r>
              <a:rPr lang="en-US" altLang="zh-TW" sz="3600">
                <a:ea typeface="新細明體" panose="02020500000000000000" pitchFamily="18" charset="-120"/>
              </a:rPr>
              <a:t>Computer</a:t>
            </a:r>
            <a:r>
              <a:rPr lang="zh-TW" altLang="en-US" sz="3600">
                <a:ea typeface="新細明體" panose="02020500000000000000" pitchFamily="18" charset="-120"/>
              </a:rPr>
              <a:t> </a:t>
            </a:r>
            <a:r>
              <a:rPr lang="en-US" altLang="zh-TW" sz="3600">
                <a:ea typeface="新細明體" panose="02020500000000000000" pitchFamily="18" charset="-120"/>
              </a:rPr>
              <a:t>Organization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8195" name="內容版面配置區 2">
            <a:extLst>
              <a:ext uri="{FF2B5EF4-FFF2-40B4-BE49-F238E27FC236}">
                <a16:creationId xmlns:a16="http://schemas.microsoft.com/office/drawing/2014/main" id="{78A80D5E-85DB-367A-A70F-4DAE837184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268413"/>
            <a:ext cx="8270875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Q: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Why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do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you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want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to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learn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about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computer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organization?</a:t>
            </a:r>
          </a:p>
          <a:p>
            <a:pPr>
              <a:lnSpc>
                <a:spcPct val="80000"/>
              </a:lnSpc>
            </a:pPr>
            <a:endParaRPr lang="en-US" altLang="zh-TW" sz="2800"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A1: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To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know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how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computers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work</a:t>
            </a:r>
          </a:p>
          <a:p>
            <a:pPr>
              <a:lnSpc>
                <a:spcPct val="80000"/>
              </a:lnSpc>
            </a:pP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A2: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To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learn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the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concept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of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engineering</a:t>
            </a:r>
          </a:p>
          <a:p>
            <a:pPr>
              <a:lnSpc>
                <a:spcPct val="80000"/>
              </a:lnSpc>
            </a:pP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A3: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To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be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able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to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design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computer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systems</a:t>
            </a:r>
          </a:p>
          <a:p>
            <a:pPr>
              <a:lnSpc>
                <a:spcPct val="80000"/>
              </a:lnSpc>
            </a:pP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A4: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To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be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able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to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optimize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computer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software</a:t>
            </a:r>
          </a:p>
          <a:p>
            <a:pPr>
              <a:lnSpc>
                <a:spcPct val="80000"/>
              </a:lnSpc>
            </a:pP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A5: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To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become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a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good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computer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architect </a:t>
            </a:r>
          </a:p>
        </p:txBody>
      </p:sp>
      <p:sp>
        <p:nvSpPr>
          <p:cNvPr id="8196" name="頁尾版面配置區 3">
            <a:extLst>
              <a:ext uri="{FF2B5EF4-FFF2-40B4-BE49-F238E27FC236}">
                <a16:creationId xmlns:a16="http://schemas.microsoft.com/office/drawing/2014/main" id="{CE5969E5-CE48-D43C-7207-CA45155DDD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Introduction to the Course — </a:t>
            </a:r>
            <a:fld id="{84B12E71-03F3-7246-8B42-E3A1BBBA3BFC}" type="slidenum">
              <a:rPr lang="en-AU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AU" alt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>
            <a:extLst>
              <a:ext uri="{FF2B5EF4-FFF2-40B4-BE49-F238E27FC236}">
                <a16:creationId xmlns:a16="http://schemas.microsoft.com/office/drawing/2014/main" id="{247C1F86-0E30-F2AB-32C6-623226AA9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r>
              <a:rPr lang="en-US" altLang="zh-TW" sz="3600">
                <a:ea typeface="新細明體" panose="02020500000000000000" pitchFamily="18" charset="-120"/>
              </a:rPr>
              <a:t>The</a:t>
            </a:r>
            <a:r>
              <a:rPr lang="zh-TW" altLang="en-US" sz="3600">
                <a:ea typeface="新細明體" panose="02020500000000000000" pitchFamily="18" charset="-120"/>
              </a:rPr>
              <a:t> </a:t>
            </a:r>
            <a:r>
              <a:rPr lang="en-US" altLang="zh-TW" sz="3600">
                <a:ea typeface="新細明體" panose="02020500000000000000" pitchFamily="18" charset="-120"/>
              </a:rPr>
              <a:t>Hardware/Software</a:t>
            </a:r>
            <a:r>
              <a:rPr lang="zh-TW" altLang="en-US" sz="3600">
                <a:ea typeface="新細明體" panose="02020500000000000000" pitchFamily="18" charset="-120"/>
              </a:rPr>
              <a:t> </a:t>
            </a:r>
            <a:r>
              <a:rPr lang="en-US" altLang="zh-TW" sz="3600">
                <a:ea typeface="新細明體" panose="02020500000000000000" pitchFamily="18" charset="-120"/>
              </a:rPr>
              <a:t>Interface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19" name="內容版面配置區 2">
            <a:extLst>
              <a:ext uri="{FF2B5EF4-FFF2-40B4-BE49-F238E27FC236}">
                <a16:creationId xmlns:a16="http://schemas.microsoft.com/office/drawing/2014/main" id="{5C5AC856-F1EB-7DC1-B86C-A261185111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268413"/>
            <a:ext cx="7991475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Understanding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the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computer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organization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means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that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you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are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familiar</a:t>
            </a:r>
            <a:r>
              <a:rPr lang="zh-TW" altLang="en-US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with</a:t>
            </a:r>
          </a:p>
          <a:p>
            <a:pPr>
              <a:lnSpc>
                <a:spcPct val="80000"/>
              </a:lnSpc>
            </a:pPr>
            <a:endParaRPr lang="en-US" altLang="zh-TW" sz="2800"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The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interface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between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hardware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and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software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The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HW/SW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components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near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the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interface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The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costs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of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the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HW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components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The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interactions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between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these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HW/SW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components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The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events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occur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in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these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HW/SW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components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How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these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events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affect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the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performance</a:t>
            </a:r>
          </a:p>
          <a:p>
            <a:pPr lvl="1">
              <a:lnSpc>
                <a:spcPct val="80000"/>
              </a:lnSpc>
            </a:pP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How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to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improve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the</a:t>
            </a:r>
            <a:r>
              <a:rPr lang="zh-TW" altLang="en-US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performance</a:t>
            </a:r>
          </a:p>
          <a:p>
            <a:pPr lvl="1">
              <a:lnSpc>
                <a:spcPct val="80000"/>
              </a:lnSpc>
            </a:pPr>
            <a:endParaRPr lang="en-US" altLang="zh-TW" sz="2400"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en-US" altLang="zh-TW" sz="2800"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9220" name="頁尾版面配置區 3">
            <a:extLst>
              <a:ext uri="{FF2B5EF4-FFF2-40B4-BE49-F238E27FC236}">
                <a16:creationId xmlns:a16="http://schemas.microsoft.com/office/drawing/2014/main" id="{EB320D5B-22AF-FF7D-C678-7EDB59DC26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Introduction to the Course — </a:t>
            </a:r>
            <a:fld id="{025D0B69-C8CB-B644-9D0E-ABD5B52D3353}" type="slidenum">
              <a:rPr lang="en-AU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AU" altLang="en-U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>
            <a:extLst>
              <a:ext uri="{FF2B5EF4-FFF2-40B4-BE49-F238E27FC236}">
                <a16:creationId xmlns:a16="http://schemas.microsoft.com/office/drawing/2014/main" id="{D6B4D827-5430-9FA7-4B09-C04EB21A8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r>
              <a:rPr lang="en-US" altLang="zh-TW" sz="3600">
                <a:ea typeface="新細明體" panose="02020500000000000000" pitchFamily="18" charset="-120"/>
              </a:rPr>
              <a:t>Approach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7171" name="內容版面配置區 2">
            <a:extLst>
              <a:ext uri="{FF2B5EF4-FFF2-40B4-BE49-F238E27FC236}">
                <a16:creationId xmlns:a16="http://schemas.microsoft.com/office/drawing/2014/main" id="{CC98768E-EEBA-164F-9DDA-AD1E6F821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268413"/>
            <a:ext cx="7991475" cy="49688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Modern</a:t>
            </a:r>
            <a:r>
              <a:rPr lang="zh-TW" altLang="en-US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computer</a:t>
            </a:r>
            <a:r>
              <a:rPr lang="zh-TW" altLang="en-US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organization</a:t>
            </a:r>
            <a:r>
              <a:rPr lang="zh-TW" altLang="en-US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is</a:t>
            </a:r>
            <a:r>
              <a:rPr lang="zh-TW" altLang="en-US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very</a:t>
            </a:r>
            <a:r>
              <a:rPr lang="zh-TW" altLang="en-US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complex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Design</a:t>
            </a:r>
            <a:r>
              <a:rPr lang="zh-TW" altLang="en-US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space</a:t>
            </a:r>
            <a:r>
              <a:rPr lang="zh-TW" altLang="en-US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is</a:t>
            </a:r>
            <a:r>
              <a:rPr lang="zh-TW" altLang="en-US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huge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Many</a:t>
            </a:r>
            <a:r>
              <a:rPr lang="zh-TW" altLang="en-US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important</a:t>
            </a:r>
            <a:r>
              <a:rPr lang="zh-TW" altLang="en-US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design</a:t>
            </a:r>
            <a:r>
              <a:rPr lang="zh-TW" altLang="en-US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principles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Real</a:t>
            </a:r>
            <a:r>
              <a:rPr lang="zh-TW" altLang="en-US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implementations</a:t>
            </a:r>
            <a:r>
              <a:rPr lang="zh-TW" altLang="en-US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to</a:t>
            </a:r>
            <a:r>
              <a:rPr lang="zh-TW" altLang="en-US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illustrate</a:t>
            </a:r>
            <a:r>
              <a:rPr lang="zh-TW" altLang="en-US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design</a:t>
            </a:r>
            <a:r>
              <a:rPr lang="zh-TW" altLang="en-US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principles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zh-TW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Apply</a:t>
            </a:r>
            <a:r>
              <a:rPr lang="zh-TW" altLang="en-US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the</a:t>
            </a:r>
            <a:r>
              <a:rPr lang="zh-TW" altLang="en-US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principles</a:t>
            </a:r>
            <a:r>
              <a:rPr lang="zh-TW" altLang="en-US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in</a:t>
            </a:r>
            <a:r>
              <a:rPr lang="zh-TW" altLang="en-US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design</a:t>
            </a:r>
            <a:r>
              <a:rPr lang="zh-TW" altLang="en-US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projects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Computer</a:t>
            </a:r>
            <a:r>
              <a:rPr lang="zh-TW" altLang="en-US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performance</a:t>
            </a:r>
            <a:r>
              <a:rPr lang="zh-TW" altLang="en-US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is</a:t>
            </a:r>
            <a:r>
              <a:rPr lang="zh-TW" altLang="en-US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very</a:t>
            </a:r>
            <a:r>
              <a:rPr lang="zh-TW" altLang="en-US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complex,</a:t>
            </a:r>
            <a:r>
              <a:rPr lang="zh-TW" altLang="en-US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too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Can</a:t>
            </a:r>
            <a:r>
              <a:rPr lang="zh-TW" altLang="en-US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be</a:t>
            </a:r>
            <a:r>
              <a:rPr lang="zh-TW" altLang="en-US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affected</a:t>
            </a:r>
            <a:r>
              <a:rPr lang="zh-TW" altLang="en-US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by</a:t>
            </a:r>
            <a:r>
              <a:rPr lang="zh-TW" altLang="en-US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many</a:t>
            </a:r>
            <a:r>
              <a:rPr lang="zh-TW" altLang="en-US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factors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Few</a:t>
            </a:r>
            <a:r>
              <a:rPr lang="zh-TW" altLang="en-US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can</a:t>
            </a:r>
            <a:r>
              <a:rPr lang="zh-TW" altLang="en-US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be</a:t>
            </a:r>
            <a:r>
              <a:rPr lang="zh-TW" altLang="en-US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calculated</a:t>
            </a:r>
            <a:r>
              <a:rPr lang="zh-TW" altLang="en-US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with</a:t>
            </a:r>
            <a:r>
              <a:rPr lang="zh-TW" altLang="en-US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equations</a:t>
            </a:r>
            <a:r>
              <a:rPr lang="zh-TW" altLang="en-US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in</a:t>
            </a:r>
            <a:r>
              <a:rPr lang="zh-TW" altLang="en-US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real</a:t>
            </a:r>
            <a:r>
              <a:rPr lang="zh-TW" altLang="en-US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world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zh-TW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Tools</a:t>
            </a:r>
            <a:r>
              <a:rPr lang="zh-TW" altLang="en-US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and</a:t>
            </a:r>
            <a:r>
              <a:rPr lang="zh-TW" altLang="en-US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guidelines</a:t>
            </a:r>
            <a:r>
              <a:rPr lang="zh-TW" altLang="en-US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to</a:t>
            </a:r>
            <a:r>
              <a:rPr lang="zh-TW" altLang="en-US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improve</a:t>
            </a:r>
            <a:r>
              <a:rPr lang="zh-TW" altLang="en-US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performance</a:t>
            </a:r>
            <a:r>
              <a:rPr lang="zh-TW" altLang="en-US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with</a:t>
            </a:r>
            <a:r>
              <a:rPr lang="zh-TW" altLang="en-US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HW/SW</a:t>
            </a:r>
            <a:r>
              <a:rPr lang="zh-TW" altLang="en-US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techniques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Lots</a:t>
            </a:r>
            <a:r>
              <a:rPr lang="zh-TW" altLang="en-US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of</a:t>
            </a:r>
            <a:r>
              <a:rPr lang="zh-TW" altLang="en-US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things</a:t>
            </a:r>
            <a:r>
              <a:rPr lang="zh-TW" altLang="en-US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to</a:t>
            </a:r>
            <a:r>
              <a:rPr lang="zh-TW" altLang="en-US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learn,</a:t>
            </a:r>
            <a:r>
              <a:rPr lang="zh-TW" altLang="en-US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but</a:t>
            </a:r>
            <a:r>
              <a:rPr lang="zh-TW" altLang="en-US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the</a:t>
            </a:r>
            <a:r>
              <a:rPr lang="zh-TW" altLang="en-US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more</a:t>
            </a:r>
            <a:r>
              <a:rPr lang="zh-TW" altLang="en-US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you</a:t>
            </a:r>
            <a:r>
              <a:rPr lang="zh-TW" altLang="en-US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learn,</a:t>
            </a:r>
            <a:r>
              <a:rPr lang="zh-TW" altLang="en-US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the</a:t>
            </a:r>
            <a:r>
              <a:rPr lang="zh-TW" altLang="en-US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faster</a:t>
            </a:r>
            <a:r>
              <a:rPr lang="zh-TW" altLang="en-US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you</a:t>
            </a:r>
            <a:r>
              <a:rPr lang="zh-TW" altLang="en-US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learn.</a:t>
            </a:r>
            <a:r>
              <a:rPr lang="zh-TW" altLang="en-US" sz="280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Experience</a:t>
            </a:r>
            <a:r>
              <a:rPr lang="zh-TW" altLang="en-US" sz="28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solidFill>
                  <a:srgbClr val="C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matters.</a:t>
            </a:r>
          </a:p>
        </p:txBody>
      </p:sp>
      <p:sp>
        <p:nvSpPr>
          <p:cNvPr id="10244" name="頁尾版面配置區 3">
            <a:extLst>
              <a:ext uri="{FF2B5EF4-FFF2-40B4-BE49-F238E27FC236}">
                <a16:creationId xmlns:a16="http://schemas.microsoft.com/office/drawing/2014/main" id="{128B84A7-1C27-B709-C32E-169B430FDA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Introduction to the Course — </a:t>
            </a:r>
            <a:fld id="{F94BB67B-A684-D34E-BA49-4BD09C78990B}" type="slidenum">
              <a:rPr lang="en-AU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AU" altLang="en-US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>
            <a:extLst>
              <a:ext uri="{FF2B5EF4-FFF2-40B4-BE49-F238E27FC236}">
                <a16:creationId xmlns:a16="http://schemas.microsoft.com/office/drawing/2014/main" id="{8B7F75E3-F804-329C-F4BB-7CA55AF60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r>
              <a:rPr kumimoji="1" lang="en-US" altLang="zh-TW" sz="3600">
                <a:ea typeface="新細明體" panose="02020500000000000000" pitchFamily="18" charset="-120"/>
              </a:rPr>
              <a:t>The</a:t>
            </a:r>
            <a:r>
              <a:rPr kumimoji="1" lang="zh-TW" altLang="en-US" sz="3600">
                <a:ea typeface="新細明體" panose="02020500000000000000" pitchFamily="18" charset="-120"/>
              </a:rPr>
              <a:t> </a:t>
            </a:r>
            <a:r>
              <a:rPr kumimoji="1" lang="en-US" altLang="zh-TW" sz="3600">
                <a:ea typeface="新細明體" panose="02020500000000000000" pitchFamily="18" charset="-120"/>
              </a:rPr>
              <a:t>Original</a:t>
            </a:r>
            <a:r>
              <a:rPr kumimoji="1" lang="zh-TW" altLang="en-US" sz="3600">
                <a:ea typeface="新細明體" panose="02020500000000000000" pitchFamily="18" charset="-120"/>
              </a:rPr>
              <a:t> </a:t>
            </a:r>
            <a:r>
              <a:rPr kumimoji="1" lang="en-US" altLang="zh-TW" sz="3600">
                <a:ea typeface="新細明體" panose="02020500000000000000" pitchFamily="18" charset="-120"/>
              </a:rPr>
              <a:t>Textbook</a:t>
            </a:r>
            <a:endParaRPr kumimoji="1" lang="zh-TW" altLang="en-US" sz="3600">
              <a:ea typeface="新細明體" panose="02020500000000000000" pitchFamily="18" charset="-120"/>
            </a:endParaRPr>
          </a:p>
        </p:txBody>
      </p:sp>
      <p:pic>
        <p:nvPicPr>
          <p:cNvPr id="11267" name="圖片 4">
            <a:extLst>
              <a:ext uri="{FF2B5EF4-FFF2-40B4-BE49-F238E27FC236}">
                <a16:creationId xmlns:a16="http://schemas.microsoft.com/office/drawing/2014/main" id="{B9083067-6262-CA46-EAF6-7F9847D68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087438"/>
            <a:ext cx="66452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8F753A09-7165-EA5D-70CF-1D7040F50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573463"/>
            <a:ext cx="985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 b="1">
                <a:solidFill>
                  <a:srgbClr val="C00000"/>
                </a:solidFill>
                <a:ea typeface="新細明體" panose="02020500000000000000" pitchFamily="18" charset="-120"/>
              </a:rPr>
              <a:t>1994</a:t>
            </a:r>
            <a:endParaRPr kumimoji="1" lang="zh-TW" altLang="en-US" sz="2800" b="1">
              <a:solidFill>
                <a:srgbClr val="C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11269" name="頁尾版面配置區 3">
            <a:extLst>
              <a:ext uri="{FF2B5EF4-FFF2-40B4-BE49-F238E27FC236}">
                <a16:creationId xmlns:a16="http://schemas.microsoft.com/office/drawing/2014/main" id="{A229CB56-6321-F40F-154B-6C3A398E36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Introduction to the Course — </a:t>
            </a:r>
            <a:fld id="{3224CD48-F706-AB4F-B2B6-C2BC88C03988}" type="slidenum">
              <a:rPr lang="en-AU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AU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>
            <a:extLst>
              <a:ext uri="{FF2B5EF4-FFF2-40B4-BE49-F238E27FC236}">
                <a16:creationId xmlns:a16="http://schemas.microsoft.com/office/drawing/2014/main" id="{3C6E46B3-57C5-CBCB-9EEE-E2229C5FA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r>
              <a:rPr kumimoji="1" lang="en-US" altLang="zh-TW" sz="3600">
                <a:ea typeface="新細明體" panose="02020500000000000000" pitchFamily="18" charset="-120"/>
              </a:rPr>
              <a:t>Fifth Edition in 19 Years!</a:t>
            </a:r>
            <a:endParaRPr kumimoji="1" lang="zh-TW" altLang="en-US" sz="3600">
              <a:ea typeface="新細明體" panose="02020500000000000000" pitchFamily="18" charset="-120"/>
            </a:endParaRPr>
          </a:p>
        </p:txBody>
      </p:sp>
      <p:pic>
        <p:nvPicPr>
          <p:cNvPr id="12291" name="內容版面配置區 4">
            <a:extLst>
              <a:ext uri="{FF2B5EF4-FFF2-40B4-BE49-F238E27FC236}">
                <a16:creationId xmlns:a16="http://schemas.microsoft.com/office/drawing/2014/main" id="{8465EAAD-4342-02C1-A87E-2EDD3318C5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4113" y="1125538"/>
            <a:ext cx="7331075" cy="5111750"/>
          </a:xfrm>
        </p:spPr>
      </p:pic>
      <p:sp>
        <p:nvSpPr>
          <p:cNvPr id="12292" name="頁尾版面配置區 3">
            <a:extLst>
              <a:ext uri="{FF2B5EF4-FFF2-40B4-BE49-F238E27FC236}">
                <a16:creationId xmlns:a16="http://schemas.microsoft.com/office/drawing/2014/main" id="{D37B9213-C6BE-EF3B-5A5D-8BB250838A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Introduction to the Course — </a:t>
            </a:r>
            <a:fld id="{3564C447-32D6-2243-89DB-709B5AF85806}" type="slidenum">
              <a:rPr lang="en-AU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AU" altLang="en-US" sz="140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A8C0FC8-D291-7044-EC5C-377CFB668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797425"/>
            <a:ext cx="985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2800" b="1">
                <a:solidFill>
                  <a:srgbClr val="C00000"/>
                </a:solidFill>
                <a:ea typeface="新細明體" panose="02020500000000000000" pitchFamily="18" charset="-120"/>
              </a:rPr>
              <a:t>2013</a:t>
            </a:r>
            <a:endParaRPr kumimoji="1" lang="zh-TW" altLang="en-US" sz="2800" b="1">
              <a:solidFill>
                <a:srgbClr val="C00000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2_Blends">
  <a:themeElements>
    <a:clrScheme name="2_Blends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2_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16290</TotalTime>
  <Words>1076</Words>
  <Application>Microsoft Macintosh PowerPoint</Application>
  <PresentationFormat>如螢幕大小 (4:3)</PresentationFormat>
  <Paragraphs>126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5" baseType="lpstr">
      <vt:lpstr>Arial</vt:lpstr>
      <vt:lpstr>Wingdings</vt:lpstr>
      <vt:lpstr>Times New Roman</vt:lpstr>
      <vt:lpstr>新細明體</vt:lpstr>
      <vt:lpstr>Corbel</vt:lpstr>
      <vt:lpstr>Arial Black</vt:lpstr>
      <vt:lpstr>Calibri</vt:lpstr>
      <vt:lpstr>2_Blends</vt:lpstr>
      <vt:lpstr>Introduction (2024)</vt:lpstr>
      <vt:lpstr>Who Can Take This Course?</vt:lpstr>
      <vt:lpstr>PowerPoint 簡報</vt:lpstr>
      <vt:lpstr>PowerPoint 簡報</vt:lpstr>
      <vt:lpstr>Computer Organization</vt:lpstr>
      <vt:lpstr>The Hardware/Software Interface</vt:lpstr>
      <vt:lpstr>Approach</vt:lpstr>
      <vt:lpstr>The Original Textbook</vt:lpstr>
      <vt:lpstr>Fifth Edition in 19 Years!</vt:lpstr>
      <vt:lpstr>RISC-V Edition (~5th Ed.)</vt:lpstr>
      <vt:lpstr>PowerPoint 簡報</vt:lpstr>
      <vt:lpstr>About the Authors</vt:lpstr>
      <vt:lpstr>PowerPoint 簡報</vt:lpstr>
      <vt:lpstr>ACM Turing Award</vt:lpstr>
      <vt:lpstr>Job Opportunities</vt:lpstr>
      <vt:lpstr>https://careers.google.com/jobs/</vt:lpstr>
      <vt:lpstr>Performance Architect</vt:lpstr>
      <vt:lpstr>Recent Industrial Trends</vt:lpstr>
      <vt:lpstr>Deep Learning x Computer Architecture</vt:lpstr>
      <vt:lpstr>Core Technology#1: Processor Architecture</vt:lpstr>
      <vt:lpstr>Core Technology#2: Software Optimization</vt:lpstr>
      <vt:lpstr>Core Technology#3: Parallel Computing</vt:lpstr>
      <vt:lpstr>Advanced Contents</vt:lpstr>
      <vt:lpstr>PowerPoint 簡報</vt:lpstr>
      <vt:lpstr>https://amturing.acm.org/vp/patterson_2316693.cfm</vt:lpstr>
      <vt:lpstr>Course Outline</vt:lpstr>
      <vt:lpstr>QURESTIONS?</vt:lpstr>
    </vt:vector>
  </TitlesOfParts>
  <Company>Ashenden Designs Pty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Rosetta Demostrator Project MASC, Adelaide University and Ashenden Designs</dc:title>
  <dc:creator>Peter J. Ashenden</dc:creator>
  <cp:lastModifiedBy>Prof. Shih-Hao Hung</cp:lastModifiedBy>
  <cp:revision>215</cp:revision>
  <dcterms:created xsi:type="dcterms:W3CDTF">2001-07-25T06:45:25Z</dcterms:created>
  <dcterms:modified xsi:type="dcterms:W3CDTF">2024-09-03T03:35:26Z</dcterms:modified>
</cp:coreProperties>
</file>