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95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737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52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34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08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155755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82613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79170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26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32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41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47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C98AA3B-2F73-41DC-84AA-C8FB561C7A89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81F0BD1-B6BB-4B79-A9A6-A0A4660481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6375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2BC3B-3D2B-45B7-93C4-5B9AC3F7B8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b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</a:b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 </a:t>
            </a:r>
            <a:endParaRPr lang="zh-TW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D1144-DF7F-4502-A7B2-E6613EA28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zh-TW" dirty="0"/>
          </a:p>
          <a:p>
            <a:r>
              <a:rPr lang="zh-TW" altLang="en-US" dirty="0"/>
              <a:t>戲劇碩一 李亞潔</a:t>
            </a:r>
          </a:p>
        </p:txBody>
      </p:sp>
    </p:spTree>
    <p:extLst>
      <p:ext uri="{BB962C8B-B14F-4D97-AF65-F5344CB8AC3E}">
        <p14:creationId xmlns:p14="http://schemas.microsoft.com/office/powerpoint/2010/main" val="2003085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2BC3B-3D2B-45B7-93C4-5B9AC3F7B8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b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</a:b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 </a:t>
            </a:r>
            <a:endParaRPr lang="zh-TW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D1144-DF7F-4502-A7B2-E6613EA28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zh-TW" dirty="0"/>
          </a:p>
          <a:p>
            <a:r>
              <a:rPr lang="zh-TW" altLang="en-US" dirty="0"/>
              <a:t>戲劇碩一 李亞潔</a:t>
            </a:r>
          </a:p>
        </p:txBody>
      </p:sp>
    </p:spTree>
    <p:extLst>
      <p:ext uri="{BB962C8B-B14F-4D97-AF65-F5344CB8AC3E}">
        <p14:creationId xmlns:p14="http://schemas.microsoft.com/office/powerpoint/2010/main" val="157596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111E-796B-454F-97A4-EDEED55F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234" y="33427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</a:t>
            </a:r>
            <a:b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</a:br>
            <a:r>
              <a:rPr lang="en-US" altLang="zh-TW" sz="3100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When I have seen by Time’s fell hand defaced</a:t>
            </a:r>
            <a:b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</a:br>
            <a:r>
              <a:rPr lang="en-US" altLang="zh-TW" sz="2700" b="0" i="0" u="none" strike="noStrike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altLang="zh-TW" sz="67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 </a:t>
            </a:r>
            <a:endParaRPr lang="zh-TW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AE8-3008-4241-8C20-364E2FC76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234" y="1759226"/>
            <a:ext cx="10672373" cy="649043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When I have seen by Time’s fell hand defaced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The rich-proud cost of outworn buried age;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When sometime lofty towers I see down-razed,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And brass eternal slave to mortal rage;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When I have seen the hungry ocean gain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Advantage on the kingdom of the shore,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And the firm soil win of the watery main,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Increasing store with loss and loss with store;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When I have seen such interchange of state,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Or state itself confounded to decay;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Ruin hath taught me thus to ruminate,</a:t>
            </a:r>
            <a:br>
              <a:rPr lang="en-US" altLang="zh-TW" dirty="0"/>
            </a:b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That Time will come and take my love away.</a:t>
            </a:r>
            <a:br>
              <a:rPr lang="en-US" altLang="zh-TW" dirty="0"/>
            </a:br>
            <a:r>
              <a:rPr lang="en-US" altLang="zh-TW" dirty="0"/>
              <a:t>   </a:t>
            </a: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This thought is as a death, which cannot choose</a:t>
            </a:r>
            <a:br>
              <a:rPr lang="en-US" altLang="zh-TW" dirty="0"/>
            </a:br>
            <a:r>
              <a:rPr lang="en-US" altLang="zh-TW" dirty="0"/>
              <a:t>   </a:t>
            </a: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But weep to have that which it fears to lose.</a:t>
            </a:r>
            <a:endParaRPr lang="en-US" altLang="zh-TW" b="0" i="0" u="none" strike="noStrike" dirty="0">
              <a:solidFill>
                <a:srgbClr val="001A36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210393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111E-796B-454F-97A4-EDEED55F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8957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r>
              <a:rPr lang="en-US" altLang="zh-TW" sz="32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 </a:t>
            </a:r>
            <a:endParaRPr lang="zh-TW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AE8-3008-4241-8C20-364E2FC76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652" y="1448904"/>
            <a:ext cx="6235148" cy="4728059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 </a:t>
            </a:r>
            <a:r>
              <a:rPr lang="en-US" altLang="zh-TW" dirty="0">
                <a:solidFill>
                  <a:schemeClr val="tx1"/>
                </a:solidFill>
                <a:latin typeface="-apple-system"/>
              </a:rPr>
              <a:t>P</a:t>
            </a:r>
            <a:r>
              <a:rPr lang="en-US" altLang="zh-TW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ersonification 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&amp;</a:t>
            </a:r>
            <a:r>
              <a:rPr lang="zh-TW" altLang="en-US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 </a:t>
            </a:r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I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magery</a:t>
            </a:r>
          </a:p>
          <a:p>
            <a:pPr lvl="1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T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ime consumes everything. 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The forces of nature(sea and land) battle for dominance. 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The</a:t>
            </a:r>
            <a:r>
              <a:rPr lang="zh-TW" altLang="en-US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poet’s</a:t>
            </a:r>
            <a:r>
              <a:rPr lang="zh-TW" altLang="en-US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lover is eventually going to decease. 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He mourns this future and admits to fear of that day arriving.</a:t>
            </a:r>
          </a:p>
          <a:p>
            <a:pPr lvl="1"/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  <a:p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Alliteration 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“buried” and “brass” in lines two 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“win” and “watery” in line seven. 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605FA7B-5702-34E1-1BE7-0AAC28B71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49" y="1448904"/>
            <a:ext cx="4964003" cy="368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6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111E-796B-454F-97A4-EDEED55F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936" y="19098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r>
              <a:rPr lang="en-US" altLang="zh-TW" sz="36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 </a:t>
            </a:r>
            <a:endParaRPr lang="zh-TW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AE8-3008-4241-8C20-364E2FC76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652" y="1448904"/>
            <a:ext cx="6235148" cy="4728059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“Time’s fell</a:t>
            </a:r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 hand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” destroys beautiful and important creations. </a:t>
            </a:r>
            <a:endParaRPr lang="en-US" altLang="zh-TW" dirty="0">
              <a:solidFill>
                <a:srgbClr val="161616"/>
              </a:solidFill>
              <a:latin typeface="-apple-system"/>
            </a:endParaRPr>
          </a:p>
          <a:p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  <a:p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These are “lofty towers,” or monuments/buildings of men of the past. They are “down-razed”. 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Things would never expect to see destroyed have been destroyed.</a:t>
            </a:r>
          </a:p>
          <a:p>
            <a:pPr lvl="1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D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estructions of these things at the hands of “mortal rage,” or human beings. 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605FA7B-5702-34E1-1BE7-0AAC28B71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49" y="1584187"/>
            <a:ext cx="4964003" cy="3689626"/>
          </a:xfrm>
          <a:prstGeom prst="rect">
            <a:avLst/>
          </a:prstGeom>
        </p:spPr>
      </p:pic>
      <p:sp>
        <p:nvSpPr>
          <p:cNvPr id="4" name="框架 3">
            <a:extLst>
              <a:ext uri="{FF2B5EF4-FFF2-40B4-BE49-F238E27FC236}">
                <a16:creationId xmlns:a16="http://schemas.microsoft.com/office/drawing/2014/main" id="{7612A4BE-37C1-8BDE-BF0A-8ACF6EC86815}"/>
              </a:ext>
            </a:extLst>
          </p:cNvPr>
          <p:cNvSpPr/>
          <p:nvPr/>
        </p:nvSpPr>
        <p:spPr>
          <a:xfrm>
            <a:off x="154649" y="2206751"/>
            <a:ext cx="4476986" cy="926655"/>
          </a:xfrm>
          <a:prstGeom prst="frame">
            <a:avLst>
              <a:gd name="adj1" fmla="val 410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35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111E-796B-454F-97A4-EDEED55F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552" y="32693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 </a:t>
            </a:r>
            <a:endParaRPr lang="zh-TW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AE8-3008-4241-8C20-364E2FC76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652" y="1448904"/>
            <a:ext cx="6235148" cy="4728059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The constant battles between the land and the sea</a:t>
            </a:r>
          </a:p>
          <a:p>
            <a:pPr lvl="1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Claiming and reclaiming for territories. 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Increasing and losing.</a:t>
            </a:r>
          </a:p>
          <a:p>
            <a:pPr lvl="1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Hungry for gain.</a:t>
            </a:r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605FA7B-5702-34E1-1BE7-0AAC28B71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49" y="1584187"/>
            <a:ext cx="4964003" cy="3689626"/>
          </a:xfrm>
          <a:prstGeom prst="rect">
            <a:avLst/>
          </a:prstGeom>
        </p:spPr>
      </p:pic>
      <p:sp>
        <p:nvSpPr>
          <p:cNvPr id="4" name="框架 3">
            <a:extLst>
              <a:ext uri="{FF2B5EF4-FFF2-40B4-BE49-F238E27FC236}">
                <a16:creationId xmlns:a16="http://schemas.microsoft.com/office/drawing/2014/main" id="{4FB5308B-7A88-EAE4-364F-80FA2E38EC18}"/>
              </a:ext>
            </a:extLst>
          </p:cNvPr>
          <p:cNvSpPr/>
          <p:nvPr/>
        </p:nvSpPr>
        <p:spPr>
          <a:xfrm>
            <a:off x="154649" y="3073639"/>
            <a:ext cx="4476986" cy="779033"/>
          </a:xfrm>
          <a:prstGeom prst="frame">
            <a:avLst>
              <a:gd name="adj1" fmla="val 410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93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111E-796B-454F-97A4-EDEED55F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408399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 </a:t>
            </a:r>
            <a:endParaRPr lang="zh-TW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AE8-3008-4241-8C20-364E2FC76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01541"/>
            <a:ext cx="6235148" cy="5356459"/>
          </a:xfrm>
        </p:spPr>
        <p:txBody>
          <a:bodyPr>
            <a:normAutofit/>
          </a:bodyPr>
          <a:lstStyle/>
          <a:p>
            <a:pPr algn="l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The force of time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take away his love’s beauty and good graces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remove the Fair Youth from the earth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the larger, worldly influences of time.</a:t>
            </a:r>
          </a:p>
          <a:p>
            <a:pPr lvl="1"/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  <a:p>
            <a:pPr algn="l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Self-reflective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the speaker’s personal sorrow. </a:t>
            </a:r>
          </a:p>
          <a:p>
            <a:pPr lvl="1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His loss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His profound love </a:t>
            </a:r>
          </a:p>
          <a:p>
            <a:pPr algn="l"/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605FA7B-5702-34E1-1BE7-0AAC28B71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49" y="1584187"/>
            <a:ext cx="4964003" cy="3689626"/>
          </a:xfrm>
          <a:prstGeom prst="rect">
            <a:avLst/>
          </a:prstGeom>
        </p:spPr>
      </p:pic>
      <p:sp>
        <p:nvSpPr>
          <p:cNvPr id="4" name="框架 3">
            <a:extLst>
              <a:ext uri="{FF2B5EF4-FFF2-40B4-BE49-F238E27FC236}">
                <a16:creationId xmlns:a16="http://schemas.microsoft.com/office/drawing/2014/main" id="{EAEC5061-59EE-1FA0-3D9E-A0DEAEF38098}"/>
              </a:ext>
            </a:extLst>
          </p:cNvPr>
          <p:cNvSpPr/>
          <p:nvPr/>
        </p:nvSpPr>
        <p:spPr>
          <a:xfrm>
            <a:off x="154649" y="3778629"/>
            <a:ext cx="4476986" cy="1325563"/>
          </a:xfrm>
          <a:prstGeom prst="frame">
            <a:avLst>
              <a:gd name="adj1" fmla="val 410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2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111E-796B-454F-97A4-EDEED55F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40839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</a:t>
            </a:r>
            <a:b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</a:br>
            <a:r>
              <a:rPr lang="zh-TW" altLang="en-US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老師指點和建議</a:t>
            </a: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 </a:t>
            </a:r>
            <a:endParaRPr lang="zh-TW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AE8-3008-4241-8C20-364E2FC76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1956" y="1733962"/>
            <a:ext cx="5049080" cy="4899991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He thinks of the death of his youthful love and the thought itself feels like death. It makes him “weep” over that which knows he must eventually lose. </a:t>
            </a:r>
          </a:p>
          <a:p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  <a:p>
            <a:pPr algn="l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This thought = only thinking of his</a:t>
            </a:r>
            <a:r>
              <a:rPr lang="zh-TW" altLang="en-US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lover will decease someday </a:t>
            </a:r>
          </a:p>
          <a:p>
            <a:pPr algn="l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This thought is unbearably painful and deadening </a:t>
            </a:r>
          </a:p>
          <a:p>
            <a:pPr algn="l"/>
            <a:endParaRPr lang="en-US" altLang="zh-TW" dirty="0">
              <a:solidFill>
                <a:srgbClr val="161616"/>
              </a:solidFill>
              <a:latin typeface="-apple-system"/>
            </a:endParaRPr>
          </a:p>
          <a:p>
            <a:endParaRPr lang="en-US" altLang="zh-TW" dirty="0">
              <a:solidFill>
                <a:srgbClr val="161616"/>
              </a:solidFill>
              <a:latin typeface="-apple-system"/>
            </a:endParaRPr>
          </a:p>
          <a:p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  <a:p>
            <a:pPr algn="l"/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  <a:p>
            <a:pPr algn="l"/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605FA7B-5702-34E1-1BE7-0AAC28B71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49" y="1842604"/>
            <a:ext cx="4964003" cy="3689626"/>
          </a:xfrm>
          <a:prstGeom prst="rect">
            <a:avLst/>
          </a:prstGeom>
        </p:spPr>
      </p:pic>
      <p:sp>
        <p:nvSpPr>
          <p:cNvPr id="4" name="框架 3">
            <a:extLst>
              <a:ext uri="{FF2B5EF4-FFF2-40B4-BE49-F238E27FC236}">
                <a16:creationId xmlns:a16="http://schemas.microsoft.com/office/drawing/2014/main" id="{EAEC5061-59EE-1FA0-3D9E-A0DEAEF38098}"/>
              </a:ext>
            </a:extLst>
          </p:cNvPr>
          <p:cNvSpPr/>
          <p:nvPr/>
        </p:nvSpPr>
        <p:spPr>
          <a:xfrm>
            <a:off x="154649" y="4086742"/>
            <a:ext cx="4476986" cy="1325563"/>
          </a:xfrm>
          <a:prstGeom prst="frame">
            <a:avLst>
              <a:gd name="adj1" fmla="val 410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255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30B384-8AF2-062C-3CA2-B3B39D5E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pic>
        <p:nvPicPr>
          <p:cNvPr id="9" name="內容版面配置區 8">
            <a:extLst>
              <a:ext uri="{FF2B5EF4-FFF2-40B4-BE49-F238E27FC236}">
                <a16:creationId xmlns:a16="http://schemas.microsoft.com/office/drawing/2014/main" id="{94B0405E-E69A-09F9-B4B7-37B4D970A4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56" y="1206826"/>
            <a:ext cx="6456592" cy="5060573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DCC3F-9249-E504-B497-1183AA96A322}"/>
              </a:ext>
            </a:extLst>
          </p:cNvPr>
          <p:cNvSpPr txBox="1">
            <a:spLocks/>
          </p:cNvSpPr>
          <p:nvPr/>
        </p:nvSpPr>
        <p:spPr>
          <a:xfrm>
            <a:off x="7418969" y="1539340"/>
            <a:ext cx="4432853" cy="4728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>
                <a:solidFill>
                  <a:schemeClr val="tx1"/>
                </a:solidFill>
                <a:latin typeface="-apple-system"/>
              </a:rPr>
              <a:t>Pink</a:t>
            </a:r>
          </a:p>
          <a:p>
            <a:pPr lvl="1"/>
            <a:r>
              <a:rPr lang="en-US" altLang="zh-TW" dirty="0">
                <a:solidFill>
                  <a:schemeClr val="tx1"/>
                </a:solidFill>
                <a:latin typeface="-apple-system"/>
              </a:rPr>
              <a:t>Self-reflection</a:t>
            </a:r>
          </a:p>
          <a:p>
            <a:pPr lvl="1"/>
            <a:r>
              <a:rPr lang="en-US" altLang="zh-TW" dirty="0">
                <a:solidFill>
                  <a:schemeClr val="tx1"/>
                </a:solidFill>
                <a:latin typeface="-apple-system"/>
              </a:rPr>
              <a:t>Subjectivity</a:t>
            </a:r>
          </a:p>
          <a:p>
            <a:pPr marL="457200" lvl="1" indent="0">
              <a:buNone/>
            </a:pPr>
            <a:endParaRPr lang="en-US" altLang="zh-TW" dirty="0">
              <a:solidFill>
                <a:schemeClr val="tx1"/>
              </a:solidFill>
              <a:latin typeface="-apple-system"/>
            </a:endParaRPr>
          </a:p>
          <a:p>
            <a:r>
              <a:rPr lang="en-US" altLang="zh-TW" dirty="0">
                <a:solidFill>
                  <a:schemeClr val="tx1"/>
                </a:solidFill>
                <a:latin typeface="-apple-system"/>
              </a:rPr>
              <a:t>Yellow</a:t>
            </a:r>
          </a:p>
          <a:p>
            <a:pPr lvl="1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Draws out a landscape of the loss and the destruction of time</a:t>
            </a:r>
          </a:p>
          <a:p>
            <a:endParaRPr lang="en-US" altLang="zh-TW" dirty="0">
              <a:solidFill>
                <a:srgbClr val="161616"/>
              </a:solidFill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17353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111E-796B-454F-97A4-EDEED55F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11579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‘Sonnet 64’ </a:t>
            </a:r>
            <a:r>
              <a:rPr lang="en-US" altLang="zh-TW" sz="4000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by William Shakespeare </a:t>
            </a:r>
            <a:endParaRPr lang="zh-TW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80AE8-3008-4241-8C20-364E2FC76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777" y="1584187"/>
            <a:ext cx="6235148" cy="4728059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chemeClr val="tx1"/>
                </a:solidFill>
                <a:latin typeface="-apple-system"/>
              </a:rPr>
              <a:t>Structure</a:t>
            </a:r>
          </a:p>
          <a:p>
            <a:pPr lvl="1"/>
            <a:r>
              <a:rPr lang="en-US" altLang="zh-TW" dirty="0">
                <a:solidFill>
                  <a:schemeClr val="tx1"/>
                </a:solidFill>
                <a:latin typeface="-apple-system"/>
              </a:rPr>
              <a:t>Sonnet</a:t>
            </a:r>
          </a:p>
          <a:p>
            <a:pPr lvl="1"/>
            <a:r>
              <a:rPr lang="en-US" altLang="zh-TW" dirty="0">
                <a:solidFill>
                  <a:schemeClr val="tx1"/>
                </a:solidFill>
                <a:latin typeface="-apple-system"/>
              </a:rPr>
              <a:t>Iambic</a:t>
            </a:r>
            <a:r>
              <a:rPr lang="zh-TW" altLang="en-US" dirty="0">
                <a:solidFill>
                  <a:schemeClr val="tx1"/>
                </a:solidFill>
                <a:latin typeface="-apple-system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-apple-system"/>
              </a:rPr>
              <a:t>pentameter</a:t>
            </a:r>
          </a:p>
          <a:p>
            <a:r>
              <a:rPr lang="en-US" altLang="zh-TW" dirty="0">
                <a:solidFill>
                  <a:schemeClr val="tx1"/>
                </a:solidFill>
                <a:latin typeface="-apple-system"/>
              </a:rPr>
              <a:t>Poetic</a:t>
            </a:r>
            <a:r>
              <a:rPr lang="zh-TW" altLang="en-US" dirty="0">
                <a:solidFill>
                  <a:schemeClr val="tx1"/>
                </a:solidFill>
                <a:latin typeface="-apple-system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-apple-system"/>
              </a:rPr>
              <a:t>techniques</a:t>
            </a:r>
          </a:p>
          <a:p>
            <a:pPr lvl="1"/>
            <a:r>
              <a:rPr lang="en-US" altLang="zh-TW" dirty="0">
                <a:solidFill>
                  <a:schemeClr val="tx1"/>
                </a:solidFill>
                <a:latin typeface="-apple-system"/>
              </a:rPr>
              <a:t>P</a:t>
            </a:r>
            <a:r>
              <a:rPr lang="en-US" altLang="zh-TW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ersonification</a:t>
            </a:r>
            <a:endParaRPr lang="en-US" altLang="zh-TW" dirty="0">
              <a:solidFill>
                <a:schemeClr val="tx1"/>
              </a:solidFill>
              <a:latin typeface="-apple-system"/>
            </a:endParaRPr>
          </a:p>
          <a:p>
            <a:pPr lvl="1"/>
            <a:r>
              <a:rPr lang="en-US" altLang="zh-TW" dirty="0">
                <a:solidFill>
                  <a:srgbClr val="161616"/>
                </a:solidFill>
                <a:latin typeface="-apple-system"/>
              </a:rPr>
              <a:t>I</a:t>
            </a:r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magery</a:t>
            </a:r>
          </a:p>
          <a:p>
            <a:pPr lvl="1"/>
            <a:r>
              <a:rPr lang="en-US" altLang="zh-TW" b="0" i="0" u="none" strike="noStrike" dirty="0">
                <a:solidFill>
                  <a:srgbClr val="161616"/>
                </a:solidFill>
                <a:effectLst/>
                <a:latin typeface="-apple-system"/>
              </a:rPr>
              <a:t>Alliteration </a:t>
            </a:r>
            <a:endParaRPr lang="en-US" altLang="zh-TW" dirty="0">
              <a:solidFill>
                <a:srgbClr val="001A36"/>
              </a:solidFill>
              <a:latin typeface="-apple-system"/>
            </a:endParaRPr>
          </a:p>
          <a:p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Themes</a:t>
            </a:r>
          </a:p>
          <a:p>
            <a:pPr lvl="1"/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Time</a:t>
            </a:r>
          </a:p>
          <a:p>
            <a:pPr lvl="1"/>
            <a:r>
              <a:rPr lang="en-US" altLang="zh-TW" dirty="0">
                <a:solidFill>
                  <a:srgbClr val="001A36"/>
                </a:solidFill>
                <a:latin typeface="-apple-system"/>
              </a:rPr>
              <a:t>I</a:t>
            </a:r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nevitable</a:t>
            </a:r>
            <a:r>
              <a:rPr lang="zh-TW" altLang="en-US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changes</a:t>
            </a:r>
          </a:p>
          <a:p>
            <a:pPr lvl="1"/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Eternal</a:t>
            </a:r>
            <a:r>
              <a:rPr lang="zh-TW" altLang="en-US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love</a:t>
            </a:r>
            <a:r>
              <a:rPr lang="zh-TW" altLang="en-US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for</a:t>
            </a:r>
            <a:r>
              <a:rPr lang="zh-TW" altLang="en-US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the</a:t>
            </a:r>
            <a:r>
              <a:rPr lang="zh-TW" altLang="en-US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fair</a:t>
            </a:r>
            <a:r>
              <a:rPr lang="zh-TW" altLang="en-US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 </a:t>
            </a:r>
            <a:r>
              <a:rPr lang="en-US" altLang="zh-TW" b="0" i="0" u="none" strike="noStrike" dirty="0">
                <a:solidFill>
                  <a:srgbClr val="001A36"/>
                </a:solidFill>
                <a:effectLst/>
                <a:latin typeface="-apple-system"/>
              </a:rPr>
              <a:t>youth</a:t>
            </a:r>
          </a:p>
          <a:p>
            <a:endParaRPr lang="en-US" altLang="zh-TW" b="0" i="0" u="none" strike="noStrike" dirty="0">
              <a:solidFill>
                <a:srgbClr val="161616"/>
              </a:solidFill>
              <a:effectLst/>
              <a:latin typeface="-apple-system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605FA7B-5702-34E1-1BE7-0AAC28B71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5" y="1584187"/>
            <a:ext cx="4964003" cy="368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48125"/>
      </p:ext>
    </p:extLst>
  </p:cSld>
  <p:clrMapOvr>
    <a:masterClrMapping/>
  </p:clrMapOvr>
</p:sld>
</file>

<file path=ppt/theme/theme1.xml><?xml version="1.0" encoding="utf-8"?>
<a:theme xmlns:a="http://schemas.openxmlformats.org/drawingml/2006/main" name="徽章">
  <a:themeElements>
    <a:clrScheme name="徽章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徽章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徽章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{BE9E8EFA-3D71-B34C-85B2-A9DB0E6323D5}tf10001071</Template>
  <TotalTime>11365</TotalTime>
  <Words>500</Words>
  <Application>Microsoft Macintosh PowerPoint</Application>
  <PresentationFormat>寬螢幕</PresentationFormat>
  <Paragraphs>65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-apple-system</vt:lpstr>
      <vt:lpstr>arial</vt:lpstr>
      <vt:lpstr>arial</vt:lpstr>
      <vt:lpstr>Georgia</vt:lpstr>
      <vt:lpstr>Gill Sans MT</vt:lpstr>
      <vt:lpstr>Impact</vt:lpstr>
      <vt:lpstr>徽章</vt:lpstr>
      <vt:lpstr>‘Sonnet 64’  by William Shakespeare </vt:lpstr>
      <vt:lpstr>‘Sonnet 64’ by William Shakespeare When I have seen by Time’s fell hand defaced   </vt:lpstr>
      <vt:lpstr>‘Sonnet 64’ by William Shakespeare </vt:lpstr>
      <vt:lpstr>‘Sonnet 64’ by William Shakespeare </vt:lpstr>
      <vt:lpstr>‘Sonnet 64’ by William Shakespeare </vt:lpstr>
      <vt:lpstr>‘Sonnet 64’ by William Shakespeare </vt:lpstr>
      <vt:lpstr>‘Sonnet 64’ by William Shakespeare 老師指點和建議 </vt:lpstr>
      <vt:lpstr>PowerPoint 簡報</vt:lpstr>
      <vt:lpstr>‘Sonnet 64’ by William Shakespeare </vt:lpstr>
      <vt:lpstr>‘Sonnet 64’  by William Shakespeare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Requirements</dc:title>
  <dc:creator>DD</dc:creator>
  <cp:lastModifiedBy>Microsoft Office User</cp:lastModifiedBy>
  <cp:revision>19</cp:revision>
  <dcterms:created xsi:type="dcterms:W3CDTF">2022-09-07T13:01:53Z</dcterms:created>
  <dcterms:modified xsi:type="dcterms:W3CDTF">2022-11-04T07:56:49Z</dcterms:modified>
</cp:coreProperties>
</file>