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ltLang="zh-TW"/>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ltLang="zh-TW"/>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ltLang="zh-TW"/>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TW"/>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ltLang="zh-TW"/>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ltLang="zh-TW"/>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TW"/>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ltLang="zh-TW"/>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ltLang="zh-TW"/>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ltLang="zh-TW"/>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ltLang="zh-TW"/>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ltLang="zh-TW"/>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ltLang="zh-TW"/>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ltLang="zh-TW"/>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ltLang="zh-TW"/>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ltLang="zh-TW"/>
              <a:t>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ltLang="zh-TW"/>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ltLang="zh-TW"/>
              <a:t>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ltLang="zh-TW"/>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ltLang="zh-TW"/>
              <a:t>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ltLang="zh-TW"/>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TW"/>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ltLang="zh-TW"/>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ltLang="zh-TW"/>
              <a:t>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ltLang="zh-TW"/>
              <a:t>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ltLang="zh-TW"/>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TW"/>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ltLang="zh-TW"/>
              <a:t>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TW"/>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ltLang="zh-TW"/>
              <a:t>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ltLang="zh-TW"/>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ltLang="zh-TW"/>
              <a:t>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TW"/>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ltLang="zh-TW"/>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ltLang="zh-TW"/>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TW"/>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ltLang="zh-TW"/>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ltLang="zh-TW"/>
              <a:t>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10/19/2021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3BB16-E420-483B-87F7-28A8913A3E6F}"/>
              </a:ext>
            </a:extLst>
          </p:cNvPr>
          <p:cNvSpPr>
            <a:spLocks noGrp="1"/>
          </p:cNvSpPr>
          <p:nvPr>
            <p:ph type="ctrTitle"/>
          </p:nvPr>
        </p:nvSpPr>
        <p:spPr/>
        <p:txBody>
          <a:bodyPr>
            <a:normAutofit/>
          </a:bodyPr>
          <a:lstStyle/>
          <a:p>
            <a:r>
              <a:rPr lang="en-US" altLang="zh-TW" dirty="0"/>
              <a:t>Sonnet Sequence: A Jigsaw Puzzle </a:t>
            </a:r>
            <a:endParaRPr lang="zh-TW" altLang="en-US" dirty="0"/>
          </a:p>
        </p:txBody>
      </p:sp>
      <p:sp>
        <p:nvSpPr>
          <p:cNvPr id="3" name="Subtitle 2">
            <a:extLst>
              <a:ext uri="{FF2B5EF4-FFF2-40B4-BE49-F238E27FC236}">
                <a16:creationId xmlns:a16="http://schemas.microsoft.com/office/drawing/2014/main" id="{DB8D3A36-1245-43AC-8927-FD1AC1295EF9}"/>
              </a:ext>
            </a:extLst>
          </p:cNvPr>
          <p:cNvSpPr>
            <a:spLocks noGrp="1"/>
          </p:cNvSpPr>
          <p:nvPr>
            <p:ph type="subTitle" idx="1"/>
          </p:nvPr>
        </p:nvSpPr>
        <p:spPr/>
        <p:txBody>
          <a:bodyPr/>
          <a:lstStyle/>
          <a:p>
            <a:r>
              <a:rPr lang="en-US" altLang="zh-TW" dirty="0"/>
              <a:t>Chiu Chin-</a:t>
            </a:r>
            <a:r>
              <a:rPr lang="en-US" altLang="zh-TW" dirty="0" err="1"/>
              <a:t>jung</a:t>
            </a:r>
            <a:endParaRPr lang="en-US" altLang="zh-TW" dirty="0"/>
          </a:p>
          <a:p>
            <a:r>
              <a:rPr lang="en-US" altLang="zh-TW" dirty="0"/>
              <a:t>National Taiwan University</a:t>
            </a:r>
            <a:endParaRPr lang="zh-TW" altLang="en-US" dirty="0"/>
          </a:p>
        </p:txBody>
      </p:sp>
    </p:spTree>
    <p:extLst>
      <p:ext uri="{BB962C8B-B14F-4D97-AF65-F5344CB8AC3E}">
        <p14:creationId xmlns:p14="http://schemas.microsoft.com/office/powerpoint/2010/main" val="29015297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DFA69-5788-420F-83F0-73DEC9727257}"/>
              </a:ext>
            </a:extLst>
          </p:cNvPr>
          <p:cNvSpPr>
            <a:spLocks noGrp="1"/>
          </p:cNvSpPr>
          <p:nvPr>
            <p:ph type="title"/>
          </p:nvPr>
        </p:nvSpPr>
        <p:spPr/>
        <p:txBody>
          <a:bodyPr/>
          <a:lstStyle/>
          <a:p>
            <a:r>
              <a:rPr lang="en-US" altLang="zh-TW" dirty="0"/>
              <a:t>The sonnet sequence is an enigma</a:t>
            </a:r>
            <a:br>
              <a:rPr lang="en-US" altLang="zh-TW" dirty="0"/>
            </a:br>
            <a:endParaRPr lang="zh-TW" altLang="en-US" dirty="0"/>
          </a:p>
        </p:txBody>
      </p:sp>
      <p:sp>
        <p:nvSpPr>
          <p:cNvPr id="3" name="Content Placeholder 2">
            <a:extLst>
              <a:ext uri="{FF2B5EF4-FFF2-40B4-BE49-F238E27FC236}">
                <a16:creationId xmlns:a16="http://schemas.microsoft.com/office/drawing/2014/main" id="{ED1C819B-2C47-4506-9C92-1A7B4AFA3EF7}"/>
              </a:ext>
            </a:extLst>
          </p:cNvPr>
          <p:cNvSpPr>
            <a:spLocks noGrp="1"/>
          </p:cNvSpPr>
          <p:nvPr>
            <p:ph idx="1"/>
          </p:nvPr>
        </p:nvSpPr>
        <p:spPr/>
        <p:txBody>
          <a:bodyPr/>
          <a:lstStyle/>
          <a:p>
            <a:r>
              <a:rPr lang="en-US" altLang="zh-TW" sz="2400" dirty="0"/>
              <a:t>What remains at the center of the sonnet sequence is an enigma.</a:t>
            </a:r>
          </a:p>
          <a:p>
            <a:r>
              <a:rPr lang="en-US" altLang="zh-TW" sz="2400" dirty="0"/>
              <a:t> It could be the conflicts surrounding different forms and experiences of love and lust. The recognition of the Friend’s duplicity arouses sorrow and grief in the persona. </a:t>
            </a:r>
          </a:p>
          <a:p>
            <a:r>
              <a:rPr lang="en-US" altLang="zh-TW" sz="2400" dirty="0"/>
              <a:t>“One cannot know enough to do justice to a life, but a work of art speaks for itself” (Campbell x), to which I cannot agree more.  </a:t>
            </a:r>
          </a:p>
          <a:p>
            <a:endParaRPr lang="en-US" altLang="zh-TW" sz="2400" dirty="0"/>
          </a:p>
          <a:p>
            <a:endParaRPr lang="zh-TW" altLang="en-US" dirty="0"/>
          </a:p>
        </p:txBody>
      </p:sp>
    </p:spTree>
    <p:extLst>
      <p:ext uri="{BB962C8B-B14F-4D97-AF65-F5344CB8AC3E}">
        <p14:creationId xmlns:p14="http://schemas.microsoft.com/office/powerpoint/2010/main" val="826998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40028-F274-4C6B-9AAE-D742C75A8ABA}"/>
              </a:ext>
            </a:extLst>
          </p:cNvPr>
          <p:cNvSpPr>
            <a:spLocks noGrp="1"/>
          </p:cNvSpPr>
          <p:nvPr>
            <p:ph type="title"/>
          </p:nvPr>
        </p:nvSpPr>
        <p:spPr/>
        <p:txBody>
          <a:bodyPr/>
          <a:lstStyle/>
          <a:p>
            <a:r>
              <a:rPr lang="en-US" altLang="zh-TW" dirty="0"/>
              <a:t>A Jigsaw Puzzle over identities and “Sequence”</a:t>
            </a:r>
            <a:endParaRPr lang="zh-TW" altLang="en-US" dirty="0"/>
          </a:p>
        </p:txBody>
      </p:sp>
      <p:sp>
        <p:nvSpPr>
          <p:cNvPr id="3" name="Content Placeholder 2">
            <a:extLst>
              <a:ext uri="{FF2B5EF4-FFF2-40B4-BE49-F238E27FC236}">
                <a16:creationId xmlns:a16="http://schemas.microsoft.com/office/drawing/2014/main" id="{42C14DBF-E70C-415A-ADFD-A1F30F872FD1}"/>
              </a:ext>
            </a:extLst>
          </p:cNvPr>
          <p:cNvSpPr>
            <a:spLocks noGrp="1"/>
          </p:cNvSpPr>
          <p:nvPr>
            <p:ph idx="1"/>
          </p:nvPr>
        </p:nvSpPr>
        <p:spPr/>
        <p:txBody>
          <a:bodyPr/>
          <a:lstStyle/>
          <a:p>
            <a:r>
              <a:rPr lang="en-US" altLang="zh-TW" sz="2400" dirty="0"/>
              <a:t> The strongest argument concerning the identity of the Fair Youth points to Henry </a:t>
            </a:r>
            <a:r>
              <a:rPr lang="en-US" altLang="zh-TW" sz="2400" dirty="0" err="1"/>
              <a:t>Wriothesley</a:t>
            </a:r>
            <a:r>
              <a:rPr lang="en-US" altLang="zh-TW" sz="2400" dirty="0"/>
              <a:t>, 3rd Earl of Southampton.  As one of Shakespeare’s patrons, </a:t>
            </a:r>
            <a:r>
              <a:rPr lang="en-US" altLang="zh-TW" sz="2400" dirty="0" err="1"/>
              <a:t>Wriothesley</a:t>
            </a:r>
            <a:r>
              <a:rPr lang="en-US" altLang="zh-TW" sz="2400" dirty="0"/>
              <a:t> helped Shakespeare, financially, to produce some of his works in the 1590s. </a:t>
            </a:r>
          </a:p>
          <a:p>
            <a:r>
              <a:rPr lang="en-US" altLang="zh-TW" sz="2400" dirty="0"/>
              <a:t>The Rival Poet (assuming he existed in the flesh), scholars like Richard Dutton voted for Christopher Marlow. </a:t>
            </a:r>
          </a:p>
          <a:p>
            <a:r>
              <a:rPr lang="en-US" altLang="zh-TW" sz="2400" dirty="0"/>
              <a:t>For the role of the Dark Lady, there have been far less clues to support any vote.  </a:t>
            </a:r>
            <a:endParaRPr lang="zh-TW" altLang="zh-TW" sz="2400" dirty="0"/>
          </a:p>
          <a:p>
            <a:pPr marL="0" indent="0">
              <a:buNone/>
            </a:pPr>
            <a:endParaRPr lang="zh-TW" altLang="en-US" dirty="0"/>
          </a:p>
        </p:txBody>
      </p:sp>
    </p:spTree>
    <p:extLst>
      <p:ext uri="{BB962C8B-B14F-4D97-AF65-F5344CB8AC3E}">
        <p14:creationId xmlns:p14="http://schemas.microsoft.com/office/powerpoint/2010/main" val="3706871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836C6-EF7B-44ED-93BB-90A58E94CA7D}"/>
              </a:ext>
            </a:extLst>
          </p:cNvPr>
          <p:cNvSpPr>
            <a:spLocks noGrp="1"/>
          </p:cNvSpPr>
          <p:nvPr>
            <p:ph type="title"/>
          </p:nvPr>
        </p:nvSpPr>
        <p:spPr/>
        <p:txBody>
          <a:bodyPr/>
          <a:lstStyle/>
          <a:p>
            <a:r>
              <a:rPr lang="en-US" altLang="zh-TW" dirty="0"/>
              <a:t>The order of the 154 sonnets</a:t>
            </a:r>
            <a:endParaRPr lang="zh-TW" altLang="en-US" dirty="0"/>
          </a:p>
        </p:txBody>
      </p:sp>
      <p:sp>
        <p:nvSpPr>
          <p:cNvPr id="3" name="Content Placeholder 2">
            <a:extLst>
              <a:ext uri="{FF2B5EF4-FFF2-40B4-BE49-F238E27FC236}">
                <a16:creationId xmlns:a16="http://schemas.microsoft.com/office/drawing/2014/main" id="{F15E05EA-5F2C-4F5E-96AE-BD8AF26733A1}"/>
              </a:ext>
            </a:extLst>
          </p:cNvPr>
          <p:cNvSpPr>
            <a:spLocks noGrp="1"/>
          </p:cNvSpPr>
          <p:nvPr>
            <p:ph idx="1"/>
          </p:nvPr>
        </p:nvSpPr>
        <p:spPr/>
        <p:txBody>
          <a:bodyPr>
            <a:normAutofit/>
          </a:bodyPr>
          <a:lstStyle/>
          <a:p>
            <a:r>
              <a:rPr lang="en-US" altLang="zh-TW" sz="2400" dirty="0"/>
              <a:t>Is Thomas Thorpe’s 1609 Quarto text a continuous sequence?</a:t>
            </a:r>
          </a:p>
          <a:p>
            <a:r>
              <a:rPr lang="en-US" altLang="zh-TW" sz="2400" dirty="0"/>
              <a:t> Is the arrangement of order a convincing one? </a:t>
            </a:r>
          </a:p>
          <a:p>
            <a:r>
              <a:rPr lang="en-US" altLang="zh-TW" sz="2400" dirty="0"/>
              <a:t>The order in which Shakespeare’s 154 sonnets were printed in the 1609 edition cannot be said to have the authority of Shakespeare himself. </a:t>
            </a:r>
          </a:p>
          <a:p>
            <a:r>
              <a:rPr lang="en-US" altLang="zh-TW" sz="2400" dirty="0"/>
              <a:t> Attempts by various editors to rearrange them, however, have failed to convince others, and the original order is therefore followed in most modern editions. </a:t>
            </a:r>
            <a:endParaRPr lang="zh-TW" altLang="en-US" sz="2400" dirty="0"/>
          </a:p>
        </p:txBody>
      </p:sp>
    </p:spTree>
    <p:extLst>
      <p:ext uri="{BB962C8B-B14F-4D97-AF65-F5344CB8AC3E}">
        <p14:creationId xmlns:p14="http://schemas.microsoft.com/office/powerpoint/2010/main" val="1104042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0A107-57AE-4041-8C13-7FF3766AF05E}"/>
              </a:ext>
            </a:extLst>
          </p:cNvPr>
          <p:cNvSpPr>
            <a:spLocks noGrp="1"/>
          </p:cNvSpPr>
          <p:nvPr>
            <p:ph type="title"/>
          </p:nvPr>
        </p:nvSpPr>
        <p:spPr/>
        <p:txBody>
          <a:bodyPr>
            <a:normAutofit fontScale="90000"/>
          </a:bodyPr>
          <a:lstStyle/>
          <a:p>
            <a:r>
              <a:rPr lang="en-US" altLang="zh-TW" dirty="0"/>
              <a:t>Characters and Groupings in the Sonnet Sequence</a:t>
            </a:r>
            <a:br>
              <a:rPr lang="en-US" altLang="zh-TW" dirty="0"/>
            </a:br>
            <a:endParaRPr lang="zh-TW" altLang="en-US" dirty="0"/>
          </a:p>
        </p:txBody>
      </p:sp>
      <p:sp>
        <p:nvSpPr>
          <p:cNvPr id="3" name="Content Placeholder 2">
            <a:extLst>
              <a:ext uri="{FF2B5EF4-FFF2-40B4-BE49-F238E27FC236}">
                <a16:creationId xmlns:a16="http://schemas.microsoft.com/office/drawing/2014/main" id="{5328DECA-D6B4-4289-80AD-74F62915347A}"/>
              </a:ext>
            </a:extLst>
          </p:cNvPr>
          <p:cNvSpPr>
            <a:spLocks noGrp="1"/>
          </p:cNvSpPr>
          <p:nvPr>
            <p:ph idx="1"/>
          </p:nvPr>
        </p:nvSpPr>
        <p:spPr/>
        <p:txBody>
          <a:bodyPr>
            <a:normAutofit fontScale="85000" lnSpcReduction="20000"/>
          </a:bodyPr>
          <a:lstStyle/>
          <a:p>
            <a:pPr marL="0" indent="0">
              <a:buNone/>
            </a:pPr>
            <a:r>
              <a:rPr lang="en-US" altLang="zh-TW" dirty="0"/>
              <a:t> </a:t>
            </a:r>
            <a:endParaRPr lang="zh-TW" altLang="zh-TW" dirty="0"/>
          </a:p>
          <a:p>
            <a:pPr lvl="0"/>
            <a:r>
              <a:rPr lang="en-US" altLang="zh-TW" sz="2600" dirty="0"/>
              <a:t>Fair Youth sonnets: 1-126. “Marriage Group”: 1-17;</a:t>
            </a:r>
            <a:endParaRPr lang="zh-TW" altLang="zh-TW" sz="2600" dirty="0"/>
          </a:p>
          <a:p>
            <a:r>
              <a:rPr lang="en-US" altLang="zh-TW" sz="2600" dirty="0"/>
              <a:t>The Rival Poet appears in sonnets 78-86.</a:t>
            </a:r>
            <a:endParaRPr lang="zh-TW" altLang="zh-TW" sz="2600" dirty="0"/>
          </a:p>
          <a:p>
            <a:pPr lvl="0"/>
            <a:r>
              <a:rPr lang="en-US" altLang="zh-TW" sz="2600" dirty="0"/>
              <a:t>Dark Lady sonnets:127-152.</a:t>
            </a:r>
            <a:endParaRPr lang="zh-TW" altLang="zh-TW" sz="2600" dirty="0"/>
          </a:p>
          <a:p>
            <a:pPr lvl="0"/>
            <a:r>
              <a:rPr lang="en-US" altLang="zh-TW" sz="2600" dirty="0"/>
              <a:t>“Cupid sonnets”: 153 &amp;154.</a:t>
            </a:r>
            <a:endParaRPr lang="zh-TW" altLang="zh-TW" sz="2600" dirty="0"/>
          </a:p>
          <a:p>
            <a:r>
              <a:rPr lang="en-US" altLang="zh-TW" dirty="0"/>
              <a:t>Considered as appendices to the preceding sonnet story, they do not touch upon any of the major themes in the foregoing sonnets. In Sonnet 153, after Cupid, god of love, falls asleep, a "maid of Dian’s” (Diana) steals Cupid's "love-kindling fire" and extinguishes it in a golden valley's fountain. As the fountain absorbs the heat from the fire, the water acts as a curative potion for "strange maladies" such as love sickness. However, the poet finds the best cure for his passion in his mistress' eyes. 154 tells a similar story of 153, repeating the conviction of “cure and disease at one.”</a:t>
            </a:r>
            <a:endParaRPr lang="zh-TW" altLang="zh-TW" dirty="0"/>
          </a:p>
          <a:p>
            <a:r>
              <a:rPr lang="en-US" altLang="zh-TW" dirty="0"/>
              <a:t> </a:t>
            </a:r>
            <a:endParaRPr lang="zh-TW" altLang="zh-TW" dirty="0"/>
          </a:p>
          <a:p>
            <a:endParaRPr lang="zh-TW" altLang="en-US" dirty="0"/>
          </a:p>
        </p:txBody>
      </p:sp>
    </p:spTree>
    <p:extLst>
      <p:ext uri="{BB962C8B-B14F-4D97-AF65-F5344CB8AC3E}">
        <p14:creationId xmlns:p14="http://schemas.microsoft.com/office/powerpoint/2010/main" val="21545737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47A2A-EB40-422C-8089-CBE19CFE81BD}"/>
              </a:ext>
            </a:extLst>
          </p:cNvPr>
          <p:cNvSpPr>
            <a:spLocks noGrp="1"/>
          </p:cNvSpPr>
          <p:nvPr>
            <p:ph type="title"/>
          </p:nvPr>
        </p:nvSpPr>
        <p:spPr/>
        <p:txBody>
          <a:bodyPr/>
          <a:lstStyle/>
          <a:p>
            <a:r>
              <a:rPr lang="en-US" altLang="zh-TW" dirty="0"/>
              <a:t>The Sonnet Speaker as the Poetic Persona </a:t>
            </a:r>
            <a:endParaRPr lang="zh-TW" altLang="en-US" dirty="0"/>
          </a:p>
        </p:txBody>
      </p:sp>
      <p:sp>
        <p:nvSpPr>
          <p:cNvPr id="3" name="Content Placeholder 2">
            <a:extLst>
              <a:ext uri="{FF2B5EF4-FFF2-40B4-BE49-F238E27FC236}">
                <a16:creationId xmlns:a16="http://schemas.microsoft.com/office/drawing/2014/main" id="{8E9DD088-FAA3-4AF7-A906-8B2527EC26E5}"/>
              </a:ext>
            </a:extLst>
          </p:cNvPr>
          <p:cNvSpPr>
            <a:spLocks noGrp="1"/>
          </p:cNvSpPr>
          <p:nvPr>
            <p:ph idx="1"/>
          </p:nvPr>
        </p:nvSpPr>
        <p:spPr/>
        <p:txBody>
          <a:bodyPr>
            <a:normAutofit/>
          </a:bodyPr>
          <a:lstStyle/>
          <a:p>
            <a:r>
              <a:rPr lang="en-US" altLang="zh-TW" sz="2400" dirty="0"/>
              <a:t>the speaker in the sonnet sequence as a Poetic Persona in distinction with Shakespeare himself.</a:t>
            </a:r>
          </a:p>
          <a:p>
            <a:r>
              <a:rPr lang="en-US" altLang="zh-TW" sz="2400" i="1" dirty="0"/>
              <a:t>persona</a:t>
            </a:r>
            <a:r>
              <a:rPr lang="en-US" altLang="zh-TW" sz="2400" dirty="0"/>
              <a:t> in its Greek origin refers to the face mask worn by a character on stage, </a:t>
            </a:r>
          </a:p>
          <a:p>
            <a:r>
              <a:rPr lang="en-US" altLang="zh-TW" sz="2400" dirty="0"/>
              <a:t>the most renowned one being the mask with sorrowful sunken eyes worn by Oedipus throughout </a:t>
            </a:r>
            <a:r>
              <a:rPr lang="en-US" altLang="zh-TW" sz="2400" dirty="0" err="1"/>
              <a:t>Sophocles’s</a:t>
            </a:r>
            <a:r>
              <a:rPr lang="en-US" altLang="zh-TW" sz="2400" dirty="0"/>
              <a:t> </a:t>
            </a:r>
            <a:r>
              <a:rPr lang="en-US" altLang="zh-TW" sz="2400" i="1" dirty="0"/>
              <a:t>Oedipus Rex</a:t>
            </a:r>
            <a:r>
              <a:rPr lang="en-US" altLang="zh-TW" sz="2400" dirty="0"/>
              <a:t>. </a:t>
            </a:r>
          </a:p>
          <a:p>
            <a:r>
              <a:rPr lang="en-US" altLang="zh-TW" sz="2400" i="1" dirty="0"/>
              <a:t>Persona</a:t>
            </a:r>
            <a:r>
              <a:rPr lang="en-US" altLang="zh-TW" sz="2400" dirty="0"/>
              <a:t> and its plural form </a:t>
            </a:r>
            <a:r>
              <a:rPr lang="en-US" altLang="zh-TW" sz="2400" i="1" dirty="0"/>
              <a:t>personae</a:t>
            </a:r>
            <a:r>
              <a:rPr lang="en-US" altLang="zh-TW" sz="2400" dirty="0"/>
              <a:t> are therefore equivalent for character(s). </a:t>
            </a:r>
            <a:endParaRPr lang="zh-TW" altLang="en-US" sz="2400" dirty="0"/>
          </a:p>
        </p:txBody>
      </p:sp>
    </p:spTree>
    <p:extLst>
      <p:ext uri="{BB962C8B-B14F-4D97-AF65-F5344CB8AC3E}">
        <p14:creationId xmlns:p14="http://schemas.microsoft.com/office/powerpoint/2010/main" val="34713806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A00F9-5EC0-411D-A778-1CCFF5D1A3AA}"/>
              </a:ext>
            </a:extLst>
          </p:cNvPr>
          <p:cNvSpPr>
            <a:spLocks noGrp="1"/>
          </p:cNvSpPr>
          <p:nvPr>
            <p:ph type="title"/>
          </p:nvPr>
        </p:nvSpPr>
        <p:spPr/>
        <p:txBody>
          <a:bodyPr/>
          <a:lstStyle/>
          <a:p>
            <a:r>
              <a:rPr lang="en-US" altLang="zh-TW" i="1" dirty="0"/>
              <a:t>A Shame of Waste</a:t>
            </a:r>
            <a:r>
              <a:rPr lang="en-US" altLang="zh-TW" dirty="0"/>
              <a:t>: A Drama of the Poet’s Life?</a:t>
            </a:r>
            <a:endParaRPr lang="zh-TW" altLang="en-US" dirty="0"/>
          </a:p>
        </p:txBody>
      </p:sp>
      <p:sp>
        <p:nvSpPr>
          <p:cNvPr id="3" name="Content Placeholder 2">
            <a:extLst>
              <a:ext uri="{FF2B5EF4-FFF2-40B4-BE49-F238E27FC236}">
                <a16:creationId xmlns:a16="http://schemas.microsoft.com/office/drawing/2014/main" id="{E9437C5C-EDE9-4061-AF40-0531D85CB7B4}"/>
              </a:ext>
            </a:extLst>
          </p:cNvPr>
          <p:cNvSpPr>
            <a:spLocks noGrp="1"/>
          </p:cNvSpPr>
          <p:nvPr>
            <p:ph idx="1"/>
          </p:nvPr>
        </p:nvSpPr>
        <p:spPr/>
        <p:txBody>
          <a:bodyPr>
            <a:normAutofit/>
          </a:bodyPr>
          <a:lstStyle/>
          <a:p>
            <a:r>
              <a:rPr lang="en-US" altLang="zh-TW" sz="2400" dirty="0"/>
              <a:t>At the suggestion of BBC and with the proposition to foreground the “love-triangle”, the novelist and screenwriter William Boyd wrote out A Waste of Shame: The Mystery of Shakespeare and His Sonnets. </a:t>
            </a:r>
          </a:p>
          <a:p>
            <a:r>
              <a:rPr lang="en-US" altLang="zh-TW" sz="2400" dirty="0"/>
              <a:t>It is a drama of the imagined Shakespeare with his lovers. </a:t>
            </a:r>
          </a:p>
          <a:p>
            <a:r>
              <a:rPr lang="en-US" altLang="zh-TW" sz="2400" dirty="0"/>
              <a:t>Based on the drama text, a 90-minute television drama was made, directed by John McKay, first broadcast on BBC Four in 2005. </a:t>
            </a:r>
            <a:endParaRPr lang="zh-TW" altLang="en-US" sz="2400" dirty="0"/>
          </a:p>
        </p:txBody>
      </p:sp>
    </p:spTree>
    <p:extLst>
      <p:ext uri="{BB962C8B-B14F-4D97-AF65-F5344CB8AC3E}">
        <p14:creationId xmlns:p14="http://schemas.microsoft.com/office/powerpoint/2010/main" val="1477870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15974-8A6E-4271-B93D-61CC81F1CF33}"/>
              </a:ext>
            </a:extLst>
          </p:cNvPr>
          <p:cNvSpPr>
            <a:spLocks noGrp="1"/>
          </p:cNvSpPr>
          <p:nvPr>
            <p:ph type="title"/>
          </p:nvPr>
        </p:nvSpPr>
        <p:spPr/>
        <p:txBody>
          <a:bodyPr/>
          <a:lstStyle/>
          <a:p>
            <a:r>
              <a:rPr lang="en-US" altLang="zh-TW" dirty="0"/>
              <a:t>Title taken from sonnet 129</a:t>
            </a:r>
            <a:br>
              <a:rPr lang="en-US" altLang="zh-TW" dirty="0"/>
            </a:br>
            <a:endParaRPr lang="zh-TW" altLang="en-US" dirty="0"/>
          </a:p>
        </p:txBody>
      </p:sp>
      <p:sp>
        <p:nvSpPr>
          <p:cNvPr id="3" name="Content Placeholder 2">
            <a:extLst>
              <a:ext uri="{FF2B5EF4-FFF2-40B4-BE49-F238E27FC236}">
                <a16:creationId xmlns:a16="http://schemas.microsoft.com/office/drawing/2014/main" id="{80A67163-63EF-47A1-8B5C-9FF986E1A6B8}"/>
              </a:ext>
            </a:extLst>
          </p:cNvPr>
          <p:cNvSpPr>
            <a:spLocks noGrp="1"/>
          </p:cNvSpPr>
          <p:nvPr>
            <p:ph idx="1"/>
          </p:nvPr>
        </p:nvSpPr>
        <p:spPr/>
        <p:txBody>
          <a:bodyPr>
            <a:noAutofit/>
          </a:bodyPr>
          <a:lstStyle/>
          <a:p>
            <a:r>
              <a:rPr lang="en-US" altLang="zh-TW" sz="2400" dirty="0"/>
              <a:t>the drama turns out to be a highly personalized and dramatized presentation of Shakespeare through the selected sonnets threaded to be a life filled with guilt and repentance. </a:t>
            </a:r>
          </a:p>
          <a:p>
            <a:r>
              <a:rPr lang="en-US" altLang="zh-TW" sz="2400" dirty="0"/>
              <a:t>As a free adaptation of Shakespeare's life, the BBC TV drama dramatizes the Sonnet's triangular desire in an inspiring way, </a:t>
            </a:r>
          </a:p>
          <a:p>
            <a:r>
              <a:rPr lang="en-US" altLang="zh-TW" sz="2400" dirty="0"/>
              <a:t>with three characters at the core-- Shakespeare, William Herbert (Shakespeare’s nephew and heir, one of the proposed candidates for the “Fair Youth”) and Lucie (a name given to the Dark Lady). </a:t>
            </a:r>
            <a:endParaRPr lang="zh-TW" altLang="en-US" sz="2400" dirty="0"/>
          </a:p>
        </p:txBody>
      </p:sp>
    </p:spTree>
    <p:extLst>
      <p:ext uri="{BB962C8B-B14F-4D97-AF65-F5344CB8AC3E}">
        <p14:creationId xmlns:p14="http://schemas.microsoft.com/office/powerpoint/2010/main" val="37622657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050A3-34C0-45CF-B530-A97B6E9EC77D}"/>
              </a:ext>
            </a:extLst>
          </p:cNvPr>
          <p:cNvSpPr>
            <a:spLocks noGrp="1"/>
          </p:cNvSpPr>
          <p:nvPr>
            <p:ph type="title"/>
          </p:nvPr>
        </p:nvSpPr>
        <p:spPr/>
        <p:txBody>
          <a:bodyPr/>
          <a:lstStyle/>
          <a:p>
            <a:r>
              <a:rPr lang="en-US" altLang="zh-TW" dirty="0"/>
              <a:t>S.C. Campbell’s alternative text </a:t>
            </a:r>
            <a:endParaRPr lang="zh-TW" altLang="en-US" dirty="0"/>
          </a:p>
        </p:txBody>
      </p:sp>
      <p:sp>
        <p:nvSpPr>
          <p:cNvPr id="3" name="Content Placeholder 2">
            <a:extLst>
              <a:ext uri="{FF2B5EF4-FFF2-40B4-BE49-F238E27FC236}">
                <a16:creationId xmlns:a16="http://schemas.microsoft.com/office/drawing/2014/main" id="{6FF0A79E-24D1-44A9-B4EC-C579B3F0EACB}"/>
              </a:ext>
            </a:extLst>
          </p:cNvPr>
          <p:cNvSpPr>
            <a:spLocks noGrp="1"/>
          </p:cNvSpPr>
          <p:nvPr>
            <p:ph idx="1"/>
          </p:nvPr>
        </p:nvSpPr>
        <p:spPr/>
        <p:txBody>
          <a:bodyPr>
            <a:noAutofit/>
          </a:bodyPr>
          <a:lstStyle/>
          <a:p>
            <a:r>
              <a:rPr lang="en-US" altLang="zh-TW" sz="2400" dirty="0"/>
              <a:t>S.C. Campbell’s alternative text is a version based on masses of research, which similarly emphasizes the Sonnets’ triangle love. </a:t>
            </a:r>
          </a:p>
          <a:p>
            <a:r>
              <a:rPr lang="en-US" altLang="zh-TW" sz="2400" dirty="0"/>
              <a:t>Unsurprisingly, he identifies the Fair Youth with Henry </a:t>
            </a:r>
            <a:r>
              <a:rPr lang="en-US" altLang="zh-TW" sz="2400" dirty="0" err="1"/>
              <a:t>Wriothesley</a:t>
            </a:r>
            <a:r>
              <a:rPr lang="en-US" altLang="zh-TW" sz="2400" dirty="0"/>
              <a:t>, 3rd Earl of Southampton. </a:t>
            </a:r>
          </a:p>
          <a:p>
            <a:r>
              <a:rPr lang="en-US" altLang="zh-TW" sz="2400" dirty="0"/>
              <a:t>The historical Southampton was well educated—St John’s Cambridge and Gray’s In--cultured, a patron of all arts. He had a large library. </a:t>
            </a:r>
          </a:p>
          <a:p>
            <a:r>
              <a:rPr lang="en-US" altLang="zh-TW" sz="2400" dirty="0"/>
              <a:t>In short, he was every inch an aristocrat, the most contested match for the young Friend of the Poetic Persona.</a:t>
            </a:r>
            <a:endParaRPr lang="zh-TW" altLang="en-US" sz="2400" dirty="0"/>
          </a:p>
        </p:txBody>
      </p:sp>
    </p:spTree>
    <p:extLst>
      <p:ext uri="{BB962C8B-B14F-4D97-AF65-F5344CB8AC3E}">
        <p14:creationId xmlns:p14="http://schemas.microsoft.com/office/powerpoint/2010/main" val="32993209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389E7-2431-4145-AF92-230BA64E40A8}"/>
              </a:ext>
            </a:extLst>
          </p:cNvPr>
          <p:cNvSpPr>
            <a:spLocks noGrp="1"/>
          </p:cNvSpPr>
          <p:nvPr>
            <p:ph type="title"/>
          </p:nvPr>
        </p:nvSpPr>
        <p:spPr/>
        <p:txBody>
          <a:bodyPr/>
          <a:lstStyle/>
          <a:p>
            <a:r>
              <a:rPr lang="en-US" altLang="zh-TW" dirty="0"/>
              <a:t>David Dutton has also joined the Southampton camp. </a:t>
            </a:r>
            <a:endParaRPr lang="zh-TW" altLang="en-US" dirty="0"/>
          </a:p>
        </p:txBody>
      </p:sp>
      <p:sp>
        <p:nvSpPr>
          <p:cNvPr id="3" name="Content Placeholder 2">
            <a:extLst>
              <a:ext uri="{FF2B5EF4-FFF2-40B4-BE49-F238E27FC236}">
                <a16:creationId xmlns:a16="http://schemas.microsoft.com/office/drawing/2014/main" id="{9A35AEFC-611C-4D7A-B21A-E37925FBAA28}"/>
              </a:ext>
            </a:extLst>
          </p:cNvPr>
          <p:cNvSpPr>
            <a:spLocks noGrp="1"/>
          </p:cNvSpPr>
          <p:nvPr>
            <p:ph idx="1"/>
          </p:nvPr>
        </p:nvSpPr>
        <p:spPr/>
        <p:txBody>
          <a:bodyPr>
            <a:noAutofit/>
          </a:bodyPr>
          <a:lstStyle/>
          <a:p>
            <a:r>
              <a:rPr lang="en-US" altLang="zh-TW" sz="2400" dirty="0"/>
              <a:t> “he fits the bill,”  a sketch of the young Earl:</a:t>
            </a:r>
          </a:p>
          <a:p>
            <a:r>
              <a:rPr lang="en-US" altLang="zh-TW" sz="2400" dirty="0"/>
              <a:t>He is the only man whose patronage we know for certain that Shakespeare sought; Regarding his physical appearance, </a:t>
            </a:r>
          </a:p>
          <a:p>
            <a:r>
              <a:rPr lang="en-US" altLang="zh-TW" sz="2400" dirty="0"/>
              <a:t>a Nicholas Hillard miniature of the Earl, painted when he was about twenty, is “in no way in consistent with what we hear of the Fair Youth.</a:t>
            </a:r>
          </a:p>
          <a:p>
            <a:r>
              <a:rPr lang="en-US" altLang="zh-TW" sz="2400" dirty="0"/>
              <a:t> As for marital status, Southampton was not only unmarried but resisting pressure from his guardian, Burghley, to marry his daughter. </a:t>
            </a:r>
            <a:endParaRPr lang="zh-TW" altLang="en-US" sz="2400" dirty="0"/>
          </a:p>
        </p:txBody>
      </p:sp>
    </p:spTree>
    <p:extLst>
      <p:ext uri="{BB962C8B-B14F-4D97-AF65-F5344CB8AC3E}">
        <p14:creationId xmlns:p14="http://schemas.microsoft.com/office/powerpoint/2010/main" val="1893957583"/>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28</TotalTime>
  <Words>886</Words>
  <Application>Microsoft Office PowerPoint</Application>
  <PresentationFormat>Widescreen</PresentationFormat>
  <Paragraphs>47</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微軟正黑體</vt:lpstr>
      <vt:lpstr>Arial</vt:lpstr>
      <vt:lpstr>Century Gothic</vt:lpstr>
      <vt:lpstr>Wingdings 3</vt:lpstr>
      <vt:lpstr>Wisp</vt:lpstr>
      <vt:lpstr>Sonnet Sequence: A Jigsaw Puzzle </vt:lpstr>
      <vt:lpstr>A Jigsaw Puzzle over identities and “Sequence”</vt:lpstr>
      <vt:lpstr>The order of the 154 sonnets</vt:lpstr>
      <vt:lpstr>Characters and Groupings in the Sonnet Sequence </vt:lpstr>
      <vt:lpstr>The Sonnet Speaker as the Poetic Persona </vt:lpstr>
      <vt:lpstr>A Shame of Waste: A Drama of the Poet’s Life?</vt:lpstr>
      <vt:lpstr>Title taken from sonnet 129 </vt:lpstr>
      <vt:lpstr>S.C. Campbell’s alternative text </vt:lpstr>
      <vt:lpstr>David Dutton has also joined the Southampton camp. </vt:lpstr>
      <vt:lpstr>The sonnet sequence is an enigma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Sonnet Sequence: A Jigsaw Puzzle</dc:title>
  <dc:creator>DD</dc:creator>
  <cp:lastModifiedBy>DD</cp:lastModifiedBy>
  <cp:revision>4</cp:revision>
  <dcterms:created xsi:type="dcterms:W3CDTF">2021-10-18T22:25:18Z</dcterms:created>
  <dcterms:modified xsi:type="dcterms:W3CDTF">2021-10-18T22:53:42Z</dcterms:modified>
</cp:coreProperties>
</file>