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Georgia" panose="02040502050405020303" pitchFamily="18" charset="0"/>
      <p:regular r:id="rId10"/>
      <p:bold r:id="rId11"/>
      <p:italic r:id="rId12"/>
      <p:boldItalic r:id="rId13"/>
    </p:embeddedFont>
    <p:embeddedFont>
      <p:font typeface="Playfair Display" panose="02020500000000000000" charset="0"/>
      <p:regular r:id="rId14"/>
      <p:bold r:id="rId15"/>
      <p:italic r:id="rId16"/>
      <p:boldItalic r:id="rId17"/>
    </p:embeddedFont>
    <p:embeddedFont>
      <p:font typeface="Lato" panose="02020500000000000000" charset="0"/>
      <p:regular r:id="rId18"/>
      <p:bold r:id="rId19"/>
      <p:italic r:id="rId20"/>
      <p:boldItalic r:id="rId21"/>
    </p:embeddedFont>
    <p:embeddedFont>
      <p:font typeface="Microsoft JhengHei" panose="020B0604030504040204" pitchFamily="34" charset="-12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2178a4f6d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2178a4f6d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2178a4f6d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2178a4f6d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2178a4f6d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2178a4f6d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2178a4f6d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2178a4f6d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2178a4f6d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2178a4f6d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2178a4f6d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2178a4f6d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art/courtly-lov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medieval-life-and-times.info/medieval-knights/code-of-chivalry.htm" TargetMode="External"/><Relationship Id="rId4" Type="http://schemas.openxmlformats.org/officeDocument/2006/relationships/hyperlink" Target="https://www.britannica.com/topic/Sir-Walter-Scott-on-chivalry-1987278#ref3232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latin typeface="Georgia"/>
                <a:ea typeface="Georgia"/>
                <a:cs typeface="Georgia"/>
                <a:sym typeface="Georgia"/>
              </a:rPr>
              <a:t>Courtly Love</a:t>
            </a:r>
            <a:endParaRPr sz="480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b="0">
                <a:latin typeface="Microsoft JhengHei"/>
                <a:ea typeface="Microsoft JhengHei"/>
                <a:cs typeface="Microsoft JhengHei"/>
                <a:sym typeface="Microsoft JhengHei"/>
              </a:rPr>
              <a:t>外文二 曾靖文</a:t>
            </a:r>
            <a:endParaRPr sz="2400" b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eorgia"/>
                <a:ea typeface="Georgia"/>
                <a:cs typeface="Georgia"/>
                <a:sym typeface="Georgia"/>
              </a:rPr>
              <a:t>What is courtly love?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a highly conventionalized code prescribing the behaviour of ladies and their lovers in the late Middle Ages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“The courtly lover existed to serve his lady”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castle civilization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marriage as family bonding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passion, suffering, and unrequited love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respect of the lady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eorgia"/>
                <a:ea typeface="Georgia"/>
                <a:cs typeface="Georgia"/>
                <a:sym typeface="Georgia"/>
              </a:rPr>
              <a:t>Chivalry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“to blend military valour with the strongest passions which actuate the human mind, the feelings of devotion and those of love”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fight for God and their ladies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loyalty to sovereign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generosity, honour, bravery, courtesy, etc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eorgia"/>
                <a:ea typeface="Georgia"/>
                <a:cs typeface="Georgia"/>
                <a:sym typeface="Georgia"/>
              </a:rPr>
              <a:t>Development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Eleanor of </a:t>
            </a: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Aquitaine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 (1122-1204)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court of love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patronage of the arts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Marie de </a:t>
            </a: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Champagne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 (1145-1198)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De Amore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(12</a:t>
            </a:r>
            <a:r>
              <a:rPr lang="en-US" altLang="zh-TW" sz="2400" baseline="300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th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  century) </a:t>
            </a: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by 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Andreas Capellanus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Lancelot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(</a:t>
            </a:r>
            <a:r>
              <a:rPr lang="en-US" altLang="zh-TW" sz="2400" smtClean="0">
                <a:solidFill>
                  <a:srgbClr val="000000"/>
                </a:solidFill>
                <a:highlight>
                  <a:srgbClr val="FFFFFF"/>
                </a:highlight>
              </a:rPr>
              <a:t>12</a:t>
            </a:r>
            <a:r>
              <a:rPr lang="en-US" altLang="zh-TW" sz="2400" baseline="30000" smtClean="0">
                <a:solidFill>
                  <a:srgbClr val="000000"/>
                </a:solidFill>
                <a:highlight>
                  <a:srgbClr val="FFFFFF"/>
                </a:highlight>
              </a:rPr>
              <a:t>th</a:t>
            </a:r>
            <a:r>
              <a:rPr lang="en-US" altLang="zh-TW" sz="2400" smtClean="0">
                <a:solidFill>
                  <a:srgbClr val="000000"/>
                </a:solidFill>
                <a:highlight>
                  <a:srgbClr val="FFFFFF"/>
                </a:highlight>
              </a:rPr>
              <a:t> century) </a:t>
            </a:r>
            <a:r>
              <a:rPr lang="zh-TW" sz="2400" smtClean="0">
                <a:solidFill>
                  <a:srgbClr val="000000"/>
                </a:solidFill>
                <a:highlight>
                  <a:srgbClr val="FFFFFF"/>
                </a:highlight>
              </a:rPr>
              <a:t>by 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Chrétien de Troyes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eorgia"/>
                <a:ea typeface="Georgia"/>
                <a:cs typeface="Georgia"/>
                <a:sym typeface="Georgia"/>
              </a:rPr>
              <a:t>Courtly Love in Literary Works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Arthurian legends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Sir Lancelot and Queen Guinevere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Dante’s </a:t>
            </a:r>
            <a:r>
              <a:rPr lang="zh-TW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Divine </a:t>
            </a:r>
            <a:r>
              <a:rPr 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Comedy</a:t>
            </a:r>
            <a:r>
              <a:rPr lang="en-US" alt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(1308-20)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Sonnets by Petrarch (1304-74)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I’d sing of Love in such a novel fashion/that from her </a:t>
            </a:r>
            <a:r>
              <a:rPr lang="zh-TW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cruel side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I would draw by force/a thousand </a:t>
            </a:r>
            <a:r>
              <a:rPr lang="zh-TW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sighs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a day, kindling again/in her </a:t>
            </a:r>
            <a:r>
              <a:rPr lang="zh-TW" sz="2400" b="1" dirty="0">
                <a:solidFill>
                  <a:srgbClr val="000000"/>
                </a:solidFill>
                <a:highlight>
                  <a:srgbClr val="FFFFFF"/>
                </a:highlight>
              </a:rPr>
              <a:t>cold mind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 a thousand high desires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(sonnet 131)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>
                <a:latin typeface="Georgia"/>
                <a:ea typeface="Georgia"/>
                <a:cs typeface="Georgia"/>
                <a:sym typeface="Georgia"/>
              </a:rPr>
              <a:t>Courtly Love in Literary Works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Courtly love in Shakespeare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Romeo and </a:t>
            </a:r>
            <a:r>
              <a:rPr 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Juliet</a:t>
            </a:r>
            <a:r>
              <a:rPr lang="en-US" alt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(1596?)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A Midsummer Night’s </a:t>
            </a:r>
            <a:r>
              <a:rPr 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Dream</a:t>
            </a:r>
            <a:r>
              <a:rPr lang="en-US" altLang="zh-TW" sz="2400" i="1" dirty="0" smtClean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(1595?)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○"/>
            </a:pP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sonnet </a:t>
            </a: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18</a:t>
            </a:r>
            <a:r>
              <a:rPr lang="en-US" alt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 (1609)</a:t>
            </a:r>
            <a:endParaRPr lang="en-US" altLang="zh-TW" sz="2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lvl="2" indent="-381000">
              <a:spcBef>
                <a:spcPts val="0"/>
              </a:spcBef>
              <a:buClr>
                <a:srgbClr val="000000"/>
              </a:buClr>
              <a:buSzPts val="2400"/>
              <a:buChar char="○"/>
            </a:pP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“</a:t>
            </a:r>
            <a:r>
              <a:rPr lang="zh-TW" sz="2400" dirty="0">
                <a:solidFill>
                  <a:srgbClr val="000000"/>
                </a:solidFill>
                <a:highlight>
                  <a:srgbClr val="FFFFFF"/>
                </a:highlight>
              </a:rPr>
              <a:t>shall I compare thee to a summer’s </a:t>
            </a:r>
            <a:r>
              <a:rPr lang="zh-TW" sz="24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day?”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dirty="0" smtClean="0">
                <a:latin typeface="Georgia"/>
                <a:ea typeface="Georgia"/>
                <a:cs typeface="Georgia"/>
                <a:sym typeface="Georgia"/>
              </a:rPr>
              <a:t>Reference</a:t>
            </a:r>
            <a:r>
              <a:rPr lang="en-US" altLang="zh-TW" dirty="0" smtClean="0">
                <a:latin typeface="Georgia"/>
                <a:ea typeface="Georgia"/>
                <a:cs typeface="Georgia"/>
                <a:sym typeface="Georgia"/>
              </a:rPr>
              <a:t>s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https://www.britannica.com/art/courtly-love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https://www.britannica.com/topic/Sir-Walter-Scott-on-chivalry-1987278#ref323280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 u="sng">
                <a:solidFill>
                  <a:schemeClr val="hlink"/>
                </a:solidFill>
                <a:highlight>
                  <a:srgbClr val="FFFFFF"/>
                </a:highlight>
                <a:hlinkClick r:id="rId5"/>
              </a:rPr>
              <a:t>http://www.medieval-life-and-times.info/medieval-knights/code-of-chivalry.htm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zh-TW" sz="2400">
                <a:solidFill>
                  <a:srgbClr val="000000"/>
                </a:solidFill>
                <a:highlight>
                  <a:srgbClr val="FFFFFF"/>
                </a:highlight>
              </a:rPr>
              <a:t>https://www.historyanswers.co.uk/kings-queens/eleanor-of-aquitaine-and-myth-of-courtly-love/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469</Words>
  <Application>Microsoft Office PowerPoint</Application>
  <PresentationFormat>如螢幕大小 (16:9)</PresentationFormat>
  <Paragraphs>39</Paragraphs>
  <Slides>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Georgia</vt:lpstr>
      <vt:lpstr>Playfair Display</vt:lpstr>
      <vt:lpstr>Lato</vt:lpstr>
      <vt:lpstr>Arial</vt:lpstr>
      <vt:lpstr>Microsoft JhengHei</vt:lpstr>
      <vt:lpstr>Coral</vt:lpstr>
      <vt:lpstr>Courtly Love</vt:lpstr>
      <vt:lpstr>What is courtly love?</vt:lpstr>
      <vt:lpstr>Chivalry</vt:lpstr>
      <vt:lpstr>Development</vt:lpstr>
      <vt:lpstr>Courtly Love in Literary Works</vt:lpstr>
      <vt:lpstr>Courtly Love in Literary Works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Courtly Love</dc:title>
  <dc:creator>alice</dc:creator>
  <cp:lastModifiedBy>alice</cp:lastModifiedBy>
  <cp:revision>3</cp:revision>
  <dcterms:modified xsi:type="dcterms:W3CDTF">2019-03-14T11:33:33Z</dcterms:modified>
</cp:coreProperties>
</file>