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1"/>
  </p:sldMasterIdLst>
  <p:notesMasterIdLst>
    <p:notesMasterId r:id="rId34"/>
  </p:notesMasterIdLst>
  <p:sldIdLst>
    <p:sldId id="256" r:id="rId2"/>
    <p:sldId id="259" r:id="rId3"/>
    <p:sldId id="260" r:id="rId4"/>
    <p:sldId id="261" r:id="rId5"/>
    <p:sldId id="266" r:id="rId6"/>
    <p:sldId id="287" r:id="rId7"/>
    <p:sldId id="288" r:id="rId8"/>
    <p:sldId id="289" r:id="rId9"/>
    <p:sldId id="290" r:id="rId10"/>
    <p:sldId id="267" r:id="rId11"/>
    <p:sldId id="268" r:id="rId12"/>
    <p:sldId id="269" r:id="rId13"/>
    <p:sldId id="291" r:id="rId14"/>
    <p:sldId id="270" r:id="rId15"/>
    <p:sldId id="271" r:id="rId16"/>
    <p:sldId id="292" r:id="rId17"/>
    <p:sldId id="272" r:id="rId18"/>
    <p:sldId id="293" r:id="rId19"/>
    <p:sldId id="294" r:id="rId20"/>
    <p:sldId id="273" r:id="rId21"/>
    <p:sldId id="274" r:id="rId22"/>
    <p:sldId id="284" r:id="rId23"/>
    <p:sldId id="275" r:id="rId24"/>
    <p:sldId id="276" r:id="rId25"/>
    <p:sldId id="277" r:id="rId26"/>
    <p:sldId id="283" r:id="rId27"/>
    <p:sldId id="295" r:id="rId28"/>
    <p:sldId id="278" r:id="rId29"/>
    <p:sldId id="279" r:id="rId30"/>
    <p:sldId id="280" r:id="rId31"/>
    <p:sldId id="285" r:id="rId32"/>
    <p:sldId id="281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0CB46C-95AE-4B30-B523-37D0A1A05CAD}" type="datetimeFigureOut">
              <a:rPr lang="en-US"/>
              <a:pPr>
                <a:defRPr/>
              </a:pPr>
              <a:t>5/4/2024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7F703ED-729A-43B3-BB3A-2514BED4D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4926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2A90F1-DF78-4F01-B774-8276ADFD07A4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70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BD8105-C8A0-452A-A3C6-2C3A37CC94BE}" type="slidenum">
              <a:rPr lang="en-US" altLang="en-US">
                <a:latin typeface="Calibri" panose="020F0502020204030204" pitchFamily="34" charset="0"/>
              </a:rPr>
              <a:pPr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823725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BA2854-3229-4E08-ABF5-802E9CD4B846}" type="slidenum">
              <a:rPr lang="en-US" altLang="en-US">
                <a:latin typeface="Calibri" panose="020F0502020204030204" pitchFamily="34" charset="0"/>
              </a:rPr>
              <a:pPr eaLnBrk="1" hangingPunct="1"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96216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5DD15B-E54F-4AC5-9270-FEAD4D6D3920}" type="slidenum">
              <a:rPr lang="en-US" altLang="en-US">
                <a:latin typeface="Calibri" panose="020F0502020204030204" pitchFamily="34" charset="0"/>
              </a:rPr>
              <a:pPr eaLnBrk="1" hangingPunct="1"/>
              <a:t>20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6748025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74DC862-657B-4AB3-83E6-B6AF8598D394}" type="slidenum">
              <a:rPr lang="en-US" altLang="en-US">
                <a:latin typeface="Calibri" panose="020F0502020204030204" pitchFamily="34" charset="0"/>
              </a:rPr>
              <a:pPr eaLnBrk="1" hangingPunct="1"/>
              <a:t>21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5547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C29CEC2-8728-4AC3-9519-19C24BC171CC}" type="slidenum">
              <a:rPr lang="en-US" altLang="en-US">
                <a:latin typeface="Calibri" panose="020F0502020204030204" pitchFamily="34" charset="0"/>
              </a:rPr>
              <a:pPr eaLnBrk="1" hangingPunct="1"/>
              <a:t>23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8907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CFC6BA6-E6B2-48AE-AB20-A7AF834F4B9C}" type="slidenum">
              <a:rPr lang="en-US" altLang="en-US">
                <a:latin typeface="Calibri" panose="020F0502020204030204" pitchFamily="34" charset="0"/>
              </a:rPr>
              <a:pPr eaLnBrk="1" hangingPunct="1"/>
              <a:t>24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5917165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7E3AC14-6872-4BEF-A70F-CBC9DEB957CC}" type="slidenum">
              <a:rPr lang="en-US" altLang="en-US">
                <a:latin typeface="Calibri" panose="020F0502020204030204" pitchFamily="34" charset="0"/>
              </a:rPr>
              <a:pPr eaLnBrk="1" hangingPunct="1"/>
              <a:t>25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6203538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DCC09D8-FCC2-44F5-86AC-46F1E3DE8989}" type="slidenum">
              <a:rPr lang="en-US" altLang="en-US">
                <a:latin typeface="Calibri" panose="020F0502020204030204" pitchFamily="34" charset="0"/>
              </a:rPr>
              <a:pPr eaLnBrk="1" hangingPunct="1"/>
              <a:t>28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757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8F13054-BD04-4E99-A940-CFEDAD6C8B95}" type="slidenum">
              <a:rPr lang="en-US" altLang="en-US">
                <a:latin typeface="Calibri" panose="020F0502020204030204" pitchFamily="34" charset="0"/>
              </a:rPr>
              <a:pPr eaLnBrk="1" hangingPunct="1"/>
              <a:t>29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8004904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D98086-8AD5-4C9D-AB4A-A2C35C37FCA1}" type="slidenum">
              <a:rPr lang="en-US" altLang="en-US">
                <a:latin typeface="Calibri" panose="020F0502020204030204" pitchFamily="34" charset="0"/>
              </a:rPr>
              <a:pPr eaLnBrk="1" hangingPunct="1"/>
              <a:t>30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77143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3B97EC1-FA95-4C67-B1F2-7595881292E1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975964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BF1731-AD88-4753-9D0D-2B5022E170B2}" type="slidenum">
              <a:rPr lang="en-US" altLang="en-US">
                <a:latin typeface="Calibri" panose="020F0502020204030204" pitchFamily="34" charset="0"/>
              </a:rPr>
              <a:pPr eaLnBrk="1" hangingPunct="1"/>
              <a:t>32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7527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0C70D6-6F76-458D-8A46-A17E57FE13D8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985849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C6E0CE7-CDD3-4F16-8BA7-3B6A2055B291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95542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69EC1A9-6620-4E49-B20E-07BD26ACEDED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894346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D86ED20-97A0-4052-8E4A-FA44EACB4B38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053585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2ED665-063D-409C-AF0D-332AD0B7237D}" type="slidenum">
              <a:rPr lang="en-US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10996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AFE82BB-23F5-4D83-9AE0-2313889FDF09}" type="slidenum">
              <a:rPr lang="en-US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952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F37F3D2-1F6D-423B-B852-3CF663097F62}" type="slidenum">
              <a:rPr lang="en-US" altLang="en-US">
                <a:latin typeface="Calibri" panose="020F0502020204030204" pitchFamily="34" charset="0"/>
              </a:rPr>
              <a:pPr eaLnBrk="1" hangingPunct="1"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8432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213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4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FFB4C9-D803-4E20-A88E-538E111696F6}" type="datetime1">
              <a:rPr lang="en-US" smtClean="0"/>
              <a:t>5/4/2024</a:t>
            </a:fld>
            <a:endParaRPr lang="en-US"/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E33AEB3-69FB-4494-A9F9-193B67FC44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5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81D86-26E2-401E-8356-EDDB2D002BE1}" type="datetime1">
              <a:rPr lang="en-US" smtClean="0"/>
              <a:t>5/4/2024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42D73-7698-4EE6-9D49-C581A2B7E1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09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C211E-4351-4FFE-986B-42D67FB0E9CF}" type="datetime1">
              <a:rPr lang="en-US" smtClean="0"/>
              <a:t>5/4/2024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424F2-D273-42E8-AA2F-57BDEB5A8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383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0F6E7-A7E8-4923-99B4-5DBCB722FD61}" type="datetime1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93498-A382-446E-B660-77D25A7E87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37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2E6E3-7A4A-41A4-85CD-CBA05A40096F}" type="datetime1">
              <a:rPr lang="en-US" smtClean="0"/>
              <a:t>5/4/2024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A3405-65C5-47AD-86C0-29C0C51DB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05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F0392-6E66-4E63-A459-D92B88B79C8B}" type="datetime1">
              <a:rPr lang="en-US" smtClean="0"/>
              <a:t>5/4/2024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98236B-3C89-46A3-8D0A-26F30E77D6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77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05970-003F-4DA8-8D45-888381D6A8EA}" type="datetime1">
              <a:rPr lang="en-US" smtClean="0"/>
              <a:t>5/4/2024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D5994-465D-40E6-919A-B54593AFB4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7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4F511D-AFC4-4510-A1E7-14A455A71E8E}" type="datetime1">
              <a:rPr lang="en-US" smtClean="0"/>
              <a:t>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33600" y="6324600"/>
            <a:ext cx="480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2D626-BD11-445E-B6CF-841F32107C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42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48211-3B2C-4B3E-9AD2-E97CDE38EFF5}" type="datetime1">
              <a:rPr lang="en-US" smtClean="0"/>
              <a:t>5/4/2024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9549C4-97CD-4CCC-9DDB-B27C871352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98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0B031-4EAA-48EE-8D98-B4F69E7B29E1}" type="datetime1">
              <a:rPr lang="en-US" smtClean="0"/>
              <a:t>5/4/2024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5C856-0204-4C71-9341-2AB1FF880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5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358ED-D28C-4BE5-A4E2-ECCBD4EA82CA}" type="datetime1">
              <a:rPr lang="en-US" smtClean="0"/>
              <a:t>5/4/2024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EF64E-52DC-4E80-AE9C-7683160892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77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2DECBC55-50BE-4424-81BF-05B7992574F1}" type="datetime1">
              <a:rPr lang="en-US" smtClean="0"/>
              <a:t>5/4/2024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1C5AD9-A84C-42BB-BEA3-409BA27494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16" r:id="rId3"/>
    <p:sldLayoutId id="2147483917" r:id="rId4"/>
    <p:sldLayoutId id="2147483918" r:id="rId5"/>
    <p:sldLayoutId id="2147483926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7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8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2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png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4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Chapter 29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Interest Rate Derivatives: The Standard Market Models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DB11560-5F39-4BED-93A7-DD1B6C2843BC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066800"/>
            <a:ext cx="6934200" cy="914400"/>
          </a:xfrm>
        </p:spPr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Forward Bond and Forward Yield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62200"/>
            <a:ext cx="8491538" cy="3627438"/>
          </a:xfrm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Approximate duration relation between forward bond price, </a:t>
            </a:r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B</a:t>
            </a:r>
            <a:r>
              <a:rPr lang="en-US" altLang="en-US"/>
              <a:t>, and forward bond yield, </a:t>
            </a:r>
            <a:r>
              <a:rPr lang="en-US" altLang="en-US" i="1">
                <a:latin typeface="Times New Roman" panose="02020603050405020304" pitchFamily="18" charset="0"/>
              </a:rPr>
              <a:t>y</a:t>
            </a:r>
            <a:r>
              <a:rPr lang="en-US" altLang="en-US" i="1" baseline="-25000">
                <a:latin typeface="Times New Roman" panose="02020603050405020304" pitchFamily="18" charset="0"/>
              </a:rPr>
              <a:t>F</a:t>
            </a:r>
            <a:r>
              <a:rPr lang="en-US" altLang="en-US"/>
              <a:t>													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where 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/>
              <a:t> is the (modified) duration of the forward bond at option maturity	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9945DDD-C8CB-4FFA-B53B-C055E1EAB58E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10246" name="Object 4"/>
          <p:cNvGraphicFramePr>
            <a:graphicFrameLocks/>
          </p:cNvGraphicFramePr>
          <p:nvPr/>
        </p:nvGraphicFramePr>
        <p:xfrm>
          <a:off x="1981200" y="3505200"/>
          <a:ext cx="607853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6" imgW="2273300" imgH="431800" progId="Equation.3">
                  <p:embed/>
                </p:oleObj>
              </mc:Choice>
              <mc:Fallback>
                <p:oleObj name="Equation" r:id="rId6" imgW="2273300" imgH="4318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05200"/>
                        <a:ext cx="6078538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altLang="en-US" dirty="0"/>
              <a:t>Yield </a:t>
            </a:r>
            <a:r>
              <a:rPr lang="en-US" altLang="en-US" dirty="0" err="1"/>
              <a:t>Vols</a:t>
            </a:r>
            <a:r>
              <a:rPr lang="en-US" altLang="en-US" dirty="0"/>
              <a:t> vs Price </a:t>
            </a:r>
            <a:r>
              <a:rPr lang="en-US" altLang="en-US" dirty="0" err="1"/>
              <a:t>Vols</a:t>
            </a:r>
            <a:r>
              <a:rPr lang="en-US" altLang="en-US" sz="2200" dirty="0"/>
              <a:t> (Equation 29.4)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90800"/>
            <a:ext cx="7867650" cy="36576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This relationship implies the following approximation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	where </a:t>
            </a:r>
            <a:r>
              <a:rPr lang="en-US" altLang="en-US" sz="2400" dirty="0" err="1">
                <a:latin typeface="Symbol" panose="05050102010706020507" pitchFamily="18" charset="2"/>
              </a:rPr>
              <a:t>s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y</a:t>
            </a:r>
            <a:r>
              <a:rPr lang="en-US" altLang="en-US" sz="2400" dirty="0"/>
              <a:t> is the forward yield volatility, </a:t>
            </a:r>
            <a:r>
              <a:rPr lang="en-US" altLang="en-US" sz="2400" dirty="0" err="1">
                <a:latin typeface="Symbol" panose="05050102010706020507" pitchFamily="18" charset="2"/>
              </a:rPr>
              <a:t>s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B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is the forward price volatility, and  </a:t>
            </a:r>
            <a:r>
              <a:rPr lang="en-US" altLang="en-US" sz="2400" i="1" dirty="0">
                <a:latin typeface="Times New Roman" panose="02020603050405020304" pitchFamily="18" charset="0"/>
              </a:rPr>
              <a:t>y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is today’s forward yield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 Often </a:t>
            </a:r>
            <a:r>
              <a:rPr lang="en-US" altLang="en-US" sz="2400" dirty="0" err="1">
                <a:latin typeface="Symbol" panose="05050102010706020507" pitchFamily="18" charset="2"/>
              </a:rPr>
              <a:t>s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y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is quoted with the understanding that this relationship will be used to calculate </a:t>
            </a:r>
            <a:r>
              <a:rPr lang="en-US" altLang="en-US" sz="2400" dirty="0" err="1">
                <a:latin typeface="Symbol" panose="05050102010706020507" pitchFamily="18" charset="2"/>
              </a:rPr>
              <a:t>s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B</a:t>
            </a:r>
            <a:endParaRPr lang="en-US" altLang="en-US" sz="2400" i="1" baseline="-25000" dirty="0">
              <a:latin typeface="Times New Roman" panose="02020603050405020304" pitchFamily="18" charset="0"/>
            </a:endParaRP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228B86F-3B71-491F-A25C-74BCE8716096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11270" name="Object 0"/>
          <p:cNvGraphicFramePr>
            <a:graphicFrameLocks/>
          </p:cNvGraphicFramePr>
          <p:nvPr/>
        </p:nvGraphicFramePr>
        <p:xfrm>
          <a:off x="3429000" y="3124200"/>
          <a:ext cx="21336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6" imgW="761669" imgH="241195" progId="Equation.3">
                  <p:embed/>
                </p:oleObj>
              </mc:Choice>
              <mc:Fallback>
                <p:oleObj name="Equation" r:id="rId6" imgW="761669" imgH="241195" progId="Equation.3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124200"/>
                        <a:ext cx="21336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Theoretical Justification for Bond Option Model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endParaRPr lang="en-US" altLang="en-US" i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i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i="1">
              <a:latin typeface="Times New Roman" panose="02020603050405020304" pitchFamily="18" charset="0"/>
            </a:endParaRP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60CCC5A-7D3A-461F-BDFA-90FC012BB347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12294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805064"/>
              </p:ext>
            </p:extLst>
          </p:nvPr>
        </p:nvGraphicFramePr>
        <p:xfrm>
          <a:off x="963613" y="2514600"/>
          <a:ext cx="8056562" cy="286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6" imgW="3593880" imgH="1320480" progId="Equation.3">
                  <p:embed/>
                </p:oleObj>
              </mc:Choice>
              <mc:Fallback>
                <p:oleObj name="Equation" r:id="rId6" imgW="3593880" imgH="132048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2514600"/>
                        <a:ext cx="8056562" cy="286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F01B6B6-0D62-4576-A9C1-3F8F969B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E5590B1-699D-4730-91B6-7D7385E0D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43000"/>
            <a:ext cx="78486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101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2. Caps and Floors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133600"/>
            <a:ext cx="817245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A cap is a portfolio of call options on interest rates. It has the effect of guaranteeing that the interest rate in each of a number of future periods will not rise above a certain level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Payoff at time </a:t>
            </a:r>
            <a:r>
              <a:rPr lang="en-US" altLang="en-US" sz="2400" i="1" dirty="0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 dirty="0"/>
              <a:t>+1</a:t>
            </a:r>
            <a:r>
              <a:rPr lang="en-US" altLang="en-US" sz="2400" dirty="0"/>
              <a:t> is 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L</a:t>
            </a:r>
            <a:r>
              <a:rPr lang="en-US" altLang="en-US" sz="2400" dirty="0" err="1">
                <a:latin typeface="Symbol" panose="05050102010706020507" pitchFamily="18" charset="2"/>
              </a:rPr>
              <a:t>d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</a:rPr>
              <a:t>max</a:t>
            </a:r>
            <a:r>
              <a:rPr lang="en-US" altLang="en-US" sz="2400" dirty="0"/>
              <a:t>(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R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i="1" dirty="0">
                <a:latin typeface="Times New Roman" panose="02020603050405020304" pitchFamily="18" charset="0"/>
              </a:rPr>
              <a:t>−R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dirty="0"/>
              <a:t>, 0) where </a:t>
            </a:r>
            <a:r>
              <a:rPr lang="en-US" altLang="en-US" sz="2400" i="1" dirty="0">
                <a:latin typeface="Times New Roman" panose="02020603050405020304" pitchFamily="18" charset="0"/>
              </a:rPr>
              <a:t>L</a:t>
            </a:r>
            <a:r>
              <a:rPr lang="en-US" altLang="en-US" sz="2400" dirty="0"/>
              <a:t> is the principal, </a:t>
            </a:r>
            <a:r>
              <a:rPr lang="en-US" altLang="en-US" sz="2400" dirty="0" err="1">
                <a:latin typeface="Symbol" panose="05050102010706020507" pitchFamily="18" charset="2"/>
              </a:rPr>
              <a:t>d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dirty="0">
                <a:latin typeface="Symbol" panose="05050102010706020507" pitchFamily="18" charset="2"/>
              </a:rPr>
              <a:t> </a:t>
            </a:r>
            <a:r>
              <a:rPr lang="en-US" altLang="en-US" sz="2400" dirty="0"/>
              <a:t>=</a:t>
            </a:r>
            <a:r>
              <a:rPr lang="en-US" altLang="en-US" sz="2400" i="1" dirty="0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 dirty="0"/>
              <a:t>+1</a:t>
            </a:r>
            <a:r>
              <a:rPr lang="en-US" altLang="en-US" sz="2400" i="1" dirty="0">
                <a:latin typeface="Times New Roman" panose="02020603050405020304" pitchFamily="18" charset="0"/>
              </a:rPr>
              <a:t> −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, </a:t>
            </a:r>
            <a:r>
              <a:rPr lang="en-US" altLang="en-US" sz="2400" i="1" dirty="0">
                <a:latin typeface="Times New Roman" panose="02020603050405020304" pitchFamily="18" charset="0"/>
              </a:rPr>
              <a:t>R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dirty="0"/>
              <a:t> is the cap rate, and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R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dirty="0"/>
              <a:t> is the rate at time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dirty="0"/>
              <a:t> for the period between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dirty="0"/>
              <a:t> and </a:t>
            </a:r>
            <a:r>
              <a:rPr lang="en-US" altLang="en-US" sz="2400" i="1" dirty="0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 dirty="0"/>
              <a:t>+1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A floor is similarly a portfolio of put options on interest rates. Payoff at time </a:t>
            </a:r>
            <a:r>
              <a:rPr lang="en-US" altLang="en-US" sz="2400" i="1" dirty="0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 dirty="0"/>
              <a:t>+1</a:t>
            </a:r>
            <a:r>
              <a:rPr lang="en-US" altLang="en-US" sz="2400" dirty="0"/>
              <a:t> is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2400" dirty="0"/>
              <a:t>		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L</a:t>
            </a:r>
            <a:r>
              <a:rPr lang="en-US" altLang="en-US" sz="2400" dirty="0" err="1">
                <a:latin typeface="Symbol" panose="05050102010706020507" pitchFamily="18" charset="2"/>
              </a:rPr>
              <a:t>d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</a:rPr>
              <a:t>max</a:t>
            </a:r>
            <a:r>
              <a:rPr lang="en-US" altLang="en-US" sz="2400" dirty="0"/>
              <a:t>(</a:t>
            </a:r>
            <a:r>
              <a:rPr lang="en-US" altLang="en-US" sz="2400" i="1" dirty="0">
                <a:latin typeface="Times New Roman" panose="02020603050405020304" pitchFamily="18" charset="0"/>
              </a:rPr>
              <a:t>R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</a:t>
            </a:r>
            <a:r>
              <a:rPr lang="en-US" altLang="en-US" sz="2400" i="1" dirty="0">
                <a:latin typeface="Times New Roman" panose="02020603050405020304" pitchFamily="18" charset="0"/>
              </a:rPr>
              <a:t> −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R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/>
              <a:t>, 0)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52272A9-50B1-4B55-BF79-F9D538FA8CF8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62000"/>
            <a:ext cx="7086600" cy="1066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Caplets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09650" y="2133600"/>
            <a:ext cx="7604125" cy="3751263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/>
              <a:t>A cap is a portfolio of “caplets”</a:t>
            </a:r>
          </a:p>
          <a:p>
            <a:pPr eaLnBrk="1" hangingPunct="1"/>
            <a:r>
              <a:rPr lang="en-US" altLang="en-US" dirty="0"/>
              <a:t>Each caplet is a call option on a future interest rate with the payoff occurring in arrears</a:t>
            </a:r>
          </a:p>
          <a:p>
            <a:pPr eaLnBrk="1" hangingPunct="1"/>
            <a:r>
              <a:rPr lang="en-US" altLang="en-US" dirty="0"/>
              <a:t>When using Black’s model we assume  that the interest rate underlying each caplet is lognormal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F262757-C2B7-4B44-907C-DDAB4B801B53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808305E-E64E-4864-B31B-0DA96892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16</a:t>
            </a:fld>
            <a:endParaRPr lang="en-US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28FFAFE4-F0D3-4AB6-BA14-95A4063A0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33154"/>
            <a:ext cx="7924799" cy="51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057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924800" cy="762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3600" dirty="0"/>
              <a:t>Black’s Model for Caps  </a:t>
            </a:r>
            <a:r>
              <a:rPr lang="en-US" altLang="en-US" sz="2200" dirty="0"/>
              <a:t>(equations 29.7 and 29.8)</a:t>
            </a:r>
            <a:endParaRPr lang="en-US" alt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04925"/>
            <a:ext cx="7645400" cy="57785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The value  of a caplet, for period (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 err="1">
                <a:latin typeface="Times New Roman" panose="02020603050405020304" pitchFamily="18" charset="0"/>
              </a:rPr>
              <a:t>k</a:t>
            </a:r>
            <a:r>
              <a:rPr lang="en-US" altLang="en-US" sz="2400" i="1" dirty="0"/>
              <a:t>, </a:t>
            </a:r>
            <a:r>
              <a:rPr lang="en-US" altLang="en-US" sz="2400" i="1" dirty="0">
                <a:latin typeface="Times New Roman" panose="02020603050405020304" pitchFamily="18" charset="0"/>
              </a:rPr>
              <a:t>t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k+</a:t>
            </a:r>
            <a:r>
              <a:rPr lang="en-US" altLang="en-US" sz="2400" baseline="-25000" dirty="0">
                <a:latin typeface="Times New Roman" panose="02020603050405020304" pitchFamily="18" charset="0"/>
              </a:rPr>
              <a:t>1</a:t>
            </a:r>
            <a:r>
              <a:rPr lang="en-US" altLang="en-US" sz="2400" dirty="0"/>
              <a:t>) is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The value of a </a:t>
            </a:r>
            <a:r>
              <a:rPr lang="en-US" altLang="en-US" sz="2400" dirty="0" err="1"/>
              <a:t>floorlet</a:t>
            </a:r>
            <a:r>
              <a:rPr lang="en-US" altLang="en-US" sz="2400" dirty="0"/>
              <a:t> is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E1CA0D5-6CB1-40BE-A205-247A504C9A0A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pSp>
        <p:nvGrpSpPr>
          <p:cNvPr id="15366" name="Group 8"/>
          <p:cNvGrpSpPr>
            <a:grpSpLocks/>
          </p:cNvGrpSpPr>
          <p:nvPr/>
        </p:nvGrpSpPr>
        <p:grpSpPr bwMode="auto">
          <a:xfrm>
            <a:off x="1295400" y="4724400"/>
            <a:ext cx="7116763" cy="1358900"/>
            <a:chOff x="1219200" y="4373563"/>
            <a:chExt cx="7269163" cy="1511300"/>
          </a:xfrm>
        </p:grpSpPr>
        <p:sp>
          <p:nvSpPr>
            <p:cNvPr id="15369" name="Rectangle 4"/>
            <p:cNvSpPr>
              <a:spLocks noChangeArrowheads="1"/>
            </p:cNvSpPr>
            <p:nvPr/>
          </p:nvSpPr>
          <p:spPr bwMode="auto">
            <a:xfrm>
              <a:off x="1219200" y="4419600"/>
              <a:ext cx="475138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342900" indent="-342900" eaLnBrk="0" hangingPunct="0">
                <a:spcBef>
                  <a:spcPct val="20000"/>
                </a:spcBef>
                <a:buBlip>
                  <a:blip r:embed="rId4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5"/>
                </a:buBlip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Clr>
                  <a:schemeClr val="tx1"/>
                </a:buClr>
                <a:buSzPct val="150000"/>
                <a:buFontTx/>
                <a:buChar char="•"/>
              </a:pPr>
              <a:r>
                <a:rPr lang="en-US" altLang="en-US" sz="2400" dirty="0">
                  <a:latin typeface="Arial" panose="020B0604020202020204" pitchFamily="34" charset="0"/>
                </a:rPr>
                <a:t> </a:t>
              </a:r>
              <a:r>
                <a:rPr lang="en-US" altLang="en-US" sz="2400" i="1" dirty="0" err="1">
                  <a:latin typeface="Times New Roman" panose="02020603050405020304" pitchFamily="18" charset="0"/>
                </a:rPr>
                <a:t>F</a:t>
              </a:r>
              <a:r>
                <a:rPr lang="en-US" altLang="en-US" sz="2400" i="1" baseline="-25000" dirty="0" err="1">
                  <a:latin typeface="Times New Roman" panose="02020603050405020304" pitchFamily="18" charset="0"/>
                </a:rPr>
                <a:t>k</a:t>
              </a:r>
              <a:r>
                <a:rPr lang="en-US" altLang="en-US" sz="2400" dirty="0">
                  <a:latin typeface="Arial" panose="020B0604020202020204" pitchFamily="34" charset="0"/>
                </a:rPr>
                <a:t>  :  forward interest rate </a:t>
              </a:r>
            </a:p>
            <a:p>
              <a:pPr>
                <a:buFontTx/>
                <a:buNone/>
              </a:pPr>
              <a:r>
                <a:rPr lang="en-US" altLang="en-US" sz="2400" dirty="0">
                  <a:latin typeface="Arial" panose="020B0604020202020204" pitchFamily="34" charset="0"/>
                </a:rPr>
                <a:t>	         for  (</a:t>
              </a:r>
              <a:r>
                <a:rPr lang="en-US" altLang="en-US" sz="2400" i="1" dirty="0" err="1">
                  <a:latin typeface="Times New Roman" panose="02020603050405020304" pitchFamily="18" charset="0"/>
                </a:rPr>
                <a:t>t</a:t>
              </a:r>
              <a:r>
                <a:rPr lang="en-US" altLang="en-US" sz="2400" i="1" baseline="-25000" dirty="0" err="1">
                  <a:latin typeface="Times New Roman" panose="02020603050405020304" pitchFamily="18" charset="0"/>
                </a:rPr>
                <a:t>k</a:t>
              </a:r>
              <a:r>
                <a:rPr lang="en-US" altLang="en-US" sz="2400" i="1" dirty="0">
                  <a:latin typeface="Arial" panose="020B0604020202020204" pitchFamily="34" charset="0"/>
                </a:rPr>
                <a:t>, </a:t>
              </a:r>
              <a:r>
                <a:rPr lang="en-US" altLang="en-US" sz="2400" i="1" dirty="0">
                  <a:latin typeface="Times New Roman" panose="02020603050405020304" pitchFamily="18" charset="0"/>
                </a:rPr>
                <a:t>t</a:t>
              </a:r>
              <a:r>
                <a:rPr lang="en-US" altLang="en-US" sz="2400" i="1" baseline="-25000" dirty="0">
                  <a:latin typeface="Times New Roman" panose="02020603050405020304" pitchFamily="18" charset="0"/>
                </a:rPr>
                <a:t>k+</a:t>
              </a:r>
              <a:r>
                <a:rPr lang="en-US" altLang="en-US" sz="2400" baseline="-25000" dirty="0">
                  <a:latin typeface="Times New Roman" panose="02020603050405020304" pitchFamily="18" charset="0"/>
                </a:rPr>
                <a:t>1</a:t>
              </a:r>
              <a:r>
                <a:rPr lang="en-US" altLang="en-US" sz="2400" dirty="0">
                  <a:latin typeface="Arial" panose="020B0604020202020204" pitchFamily="34" charset="0"/>
                </a:rPr>
                <a:t>)</a:t>
              </a:r>
            </a:p>
            <a:p>
              <a:pPr>
                <a:buClr>
                  <a:schemeClr val="tx1"/>
                </a:buClr>
                <a:buSzPct val="150000"/>
                <a:buFontTx/>
                <a:buChar char="•"/>
              </a:pPr>
              <a:r>
                <a:rPr lang="en-US" altLang="en-US" sz="2400" dirty="0">
                  <a:latin typeface="Arial" panose="020B0604020202020204" pitchFamily="34" charset="0"/>
                </a:rPr>
                <a:t> </a:t>
              </a:r>
              <a:r>
                <a:rPr lang="en-US" altLang="en-US" sz="2400" dirty="0" err="1">
                  <a:latin typeface="Symbol" panose="05050102010706020507" pitchFamily="18" charset="2"/>
                </a:rPr>
                <a:t>s</a:t>
              </a:r>
              <a:r>
                <a:rPr lang="en-US" altLang="en-US" sz="2400" i="1" baseline="-25000" dirty="0" err="1">
                  <a:latin typeface="Times New Roman" panose="02020603050405020304" pitchFamily="18" charset="0"/>
                </a:rPr>
                <a:t>k</a:t>
              </a:r>
              <a:r>
                <a:rPr lang="en-US" altLang="en-US" sz="2400" i="1" baseline="-25000" dirty="0">
                  <a:latin typeface="Arial" panose="020B0604020202020204" pitchFamily="34" charset="0"/>
                </a:rPr>
                <a:t>  </a:t>
              </a:r>
              <a:r>
                <a:rPr lang="en-US" altLang="en-US" sz="2400" dirty="0">
                  <a:latin typeface="Arial" panose="020B0604020202020204" pitchFamily="34" charset="0"/>
                </a:rPr>
                <a:t>:  forward rate volatility</a:t>
              </a:r>
            </a:p>
            <a:p>
              <a:pPr>
                <a:buClr>
                  <a:schemeClr val="tx1"/>
                </a:buClr>
                <a:buSzPct val="150000"/>
                <a:buFontTx/>
                <a:buNone/>
              </a:pPr>
              <a:r>
                <a:rPr lang="en-US" altLang="en-US" sz="2400" dirty="0">
                  <a:latin typeface="Arial" panose="020B0604020202020204" pitchFamily="34" charset="0"/>
                </a:rPr>
                <a:t> </a:t>
              </a:r>
              <a:endParaRPr lang="en-US" altLang="en-US" sz="2400" i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15370" name="Rectangle 5"/>
            <p:cNvSpPr>
              <a:spLocks noChangeArrowheads="1"/>
            </p:cNvSpPr>
            <p:nvPr/>
          </p:nvSpPr>
          <p:spPr bwMode="auto">
            <a:xfrm>
              <a:off x="5486400" y="4373563"/>
              <a:ext cx="3001963" cy="151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342900" indent="-342900" eaLnBrk="0" hangingPunct="0">
                <a:spcBef>
                  <a:spcPct val="20000"/>
                </a:spcBef>
                <a:buBlip>
                  <a:blip r:embed="rId4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5"/>
                </a:buBlip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Clr>
                  <a:schemeClr val="tx1"/>
                </a:buClr>
                <a:buSzPct val="150000"/>
                <a:buFontTx/>
                <a:buChar char="•"/>
              </a:pPr>
              <a:r>
                <a:rPr lang="en-US" altLang="en-US" sz="2800" i="1">
                  <a:latin typeface="Times New Roman" panose="02020603050405020304" pitchFamily="18" charset="0"/>
                </a:rPr>
                <a:t> </a:t>
              </a:r>
              <a:r>
                <a:rPr lang="en-US" altLang="en-US" sz="2400" i="1">
                  <a:latin typeface="Times New Roman" panose="02020603050405020304" pitchFamily="18" charset="0"/>
                </a:rPr>
                <a:t>L</a:t>
              </a:r>
              <a:r>
                <a:rPr lang="en-US" altLang="en-US" sz="2400" i="1">
                  <a:latin typeface="Arial" panose="020B0604020202020204" pitchFamily="34" charset="0"/>
                </a:rPr>
                <a:t>:  </a:t>
              </a:r>
              <a:r>
                <a:rPr lang="en-US" altLang="en-US" sz="2400">
                  <a:latin typeface="Arial" panose="020B0604020202020204" pitchFamily="34" charset="0"/>
                </a:rPr>
                <a:t>principal</a:t>
              </a:r>
            </a:p>
            <a:p>
              <a:pPr>
                <a:buClr>
                  <a:schemeClr val="tx1"/>
                </a:buClr>
                <a:buSzPct val="150000"/>
                <a:buFontTx/>
                <a:buChar char="•"/>
              </a:pPr>
              <a:r>
                <a:rPr lang="en-US" altLang="en-US" sz="2400">
                  <a:latin typeface="Arial" panose="020B0604020202020204" pitchFamily="34" charset="0"/>
                </a:rPr>
                <a:t> </a:t>
              </a:r>
              <a:r>
                <a:rPr lang="en-US" altLang="en-US" sz="2400" i="1">
                  <a:latin typeface="Times New Roman" panose="02020603050405020304" pitchFamily="18" charset="0"/>
                </a:rPr>
                <a:t>R</a:t>
              </a:r>
              <a:r>
                <a:rPr lang="en-US" altLang="en-US" sz="2400" i="1" baseline="-25000">
                  <a:latin typeface="Times New Roman" panose="02020603050405020304" pitchFamily="18" charset="0"/>
                </a:rPr>
                <a:t>K</a:t>
              </a:r>
              <a:r>
                <a:rPr lang="en-US" altLang="en-US" sz="2400">
                  <a:latin typeface="Arial" panose="020B0604020202020204" pitchFamily="34" charset="0"/>
                </a:rPr>
                <a:t>  :  cap rate</a:t>
              </a:r>
            </a:p>
            <a:p>
              <a:pPr>
                <a:buClr>
                  <a:schemeClr val="tx1"/>
                </a:buClr>
                <a:buFontTx/>
                <a:buChar char="·"/>
              </a:pPr>
              <a:r>
                <a:rPr lang="en-US" altLang="en-US" sz="2400">
                  <a:latin typeface="Symbol" panose="05050102010706020507" pitchFamily="18" charset="2"/>
                </a:rPr>
                <a:t>d</a:t>
              </a:r>
              <a:r>
                <a:rPr lang="en-US" altLang="en-US" sz="2400" i="1" baseline="-25000">
                  <a:latin typeface="Times New Roman" panose="02020603050405020304" pitchFamily="18" charset="0"/>
                </a:rPr>
                <a:t>k</a:t>
              </a:r>
              <a:r>
                <a:rPr lang="en-US" altLang="en-US" sz="2400" i="1">
                  <a:latin typeface="Times New Roman" panose="02020603050405020304" pitchFamily="18" charset="0"/>
                </a:rPr>
                <a:t>=t</a:t>
              </a:r>
              <a:r>
                <a:rPr lang="en-US" altLang="en-US" sz="2400" i="1" baseline="-25000">
                  <a:latin typeface="Times New Roman" panose="02020603050405020304" pitchFamily="18" charset="0"/>
                </a:rPr>
                <a:t>k+1</a:t>
              </a:r>
              <a:r>
                <a:rPr lang="en-US" altLang="en-US" sz="2400" i="1">
                  <a:latin typeface="Times New Roman" panose="02020603050405020304" pitchFamily="18" charset="0"/>
                </a:rPr>
                <a:t>-t</a:t>
              </a:r>
              <a:r>
                <a:rPr lang="en-US" altLang="en-US" sz="2400" i="1" baseline="-25000">
                  <a:latin typeface="Times New Roman" panose="02020603050405020304" pitchFamily="18" charset="0"/>
                </a:rPr>
                <a:t>k</a:t>
              </a:r>
            </a:p>
          </p:txBody>
        </p:sp>
      </p:grpSp>
      <p:graphicFrame>
        <p:nvGraphicFramePr>
          <p:cNvPr id="15367" name="Object 6"/>
          <p:cNvGraphicFramePr>
            <a:graphicFrameLocks/>
          </p:cNvGraphicFramePr>
          <p:nvPr/>
        </p:nvGraphicFramePr>
        <p:xfrm>
          <a:off x="1676400" y="2209800"/>
          <a:ext cx="668655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6" imgW="3314700" imgH="711200" progId="Equation.3">
                  <p:embed/>
                </p:oleObj>
              </mc:Choice>
              <mc:Fallback>
                <p:oleObj name="Equation" r:id="rId6" imgW="3314700" imgH="7112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09800"/>
                        <a:ext cx="668655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0"/>
          <p:cNvGraphicFramePr>
            <a:graphicFrameLocks noChangeAspect="1"/>
          </p:cNvGraphicFramePr>
          <p:nvPr/>
        </p:nvGraphicFramePr>
        <p:xfrm>
          <a:off x="1600200" y="4191000"/>
          <a:ext cx="449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8" imgW="2247900" imgH="228600" progId="Equation.3">
                  <p:embed/>
                </p:oleObj>
              </mc:Choice>
              <mc:Fallback>
                <p:oleObj name="Equation" r:id="rId8" imgW="22479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4495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808305E-E64E-4864-B31B-0DA96892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09501E9-B2E3-43FE-ACD1-9753D52453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43000"/>
            <a:ext cx="7924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970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808305E-E64E-4864-B31B-0DA96892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19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8BA5C81-509E-4F17-89D0-5991EB9FF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066800"/>
            <a:ext cx="8229600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1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838200"/>
            <a:ext cx="6705600" cy="1143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3500" dirty="0"/>
              <a:t>The Complications in Valuing Interest Rate Derivatives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133600"/>
            <a:ext cx="7180263" cy="3997325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2200" dirty="0"/>
              <a:t>We need a whole term structure to define the level of interest rates at any time</a:t>
            </a:r>
          </a:p>
          <a:p>
            <a:pPr eaLnBrk="1" hangingPunct="1"/>
            <a:r>
              <a:rPr lang="en-US" altLang="en-US" sz="2200" dirty="0"/>
              <a:t>The stochastic process for an interest rate is more complicated than that for a stock price</a:t>
            </a:r>
          </a:p>
          <a:p>
            <a:pPr eaLnBrk="1" hangingPunct="1"/>
            <a:r>
              <a:rPr lang="en-US" altLang="en-US" sz="2200" dirty="0"/>
              <a:t>Volatilities of different  points on the term structure are different</a:t>
            </a:r>
          </a:p>
          <a:p>
            <a:pPr eaLnBrk="1" hangingPunct="1"/>
            <a:r>
              <a:rPr lang="en-US" altLang="en-US" sz="2200" dirty="0"/>
              <a:t>Interest rates are used for discounting the payoff as well as for defining the payoff. </a:t>
            </a:r>
            <a:endParaRPr lang="en-US" altLang="en-US" sz="2400" dirty="0"/>
          </a:p>
          <a:p>
            <a:pPr eaLnBrk="1" hangingPunct="1"/>
            <a:endParaRPr lang="en-US" altLang="en-US" sz="3600" dirty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38FC67A-7688-498F-A5B4-E88450E7464A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/>
              <a:t>When Applying Black’s Model</a:t>
            </a:r>
            <a:br>
              <a:rPr lang="en-US"/>
            </a:br>
            <a:r>
              <a:rPr lang="en-US"/>
              <a:t>To Caps We Must ...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412038" cy="3768725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2400" dirty="0"/>
              <a:t>EITHER</a:t>
            </a:r>
          </a:p>
          <a:p>
            <a:pPr lvl="1" eaLnBrk="1" hangingPunct="1"/>
            <a:r>
              <a:rPr lang="en-US" altLang="en-US" dirty="0"/>
              <a:t>Use spot volatilities</a:t>
            </a:r>
          </a:p>
          <a:p>
            <a:pPr lvl="1" eaLnBrk="1" hangingPunct="1"/>
            <a:r>
              <a:rPr lang="en-US" altLang="en-US" dirty="0"/>
              <a:t>Volatility different for each caplet</a:t>
            </a:r>
          </a:p>
          <a:p>
            <a:pPr eaLnBrk="1" hangingPunct="1"/>
            <a:r>
              <a:rPr lang="en-US" altLang="en-US" sz="2400" dirty="0"/>
              <a:t>OR</a:t>
            </a:r>
          </a:p>
          <a:p>
            <a:pPr lvl="1" eaLnBrk="1" hangingPunct="1"/>
            <a:r>
              <a:rPr lang="en-US" altLang="en-US" dirty="0"/>
              <a:t>Use flat volatilities</a:t>
            </a:r>
          </a:p>
          <a:p>
            <a:pPr lvl="1" eaLnBrk="1" hangingPunct="1"/>
            <a:r>
              <a:rPr lang="en-US" altLang="en-US" dirty="0"/>
              <a:t>Volatility same for each caplet within a particular cap but varies according to life of cap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68A14EB-44A4-457D-B36D-40797C935381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/>
              <a:t>Theoretical Justification for Cap Model</a:t>
            </a:r>
          </a:p>
        </p:txBody>
      </p:sp>
      <p:graphicFrame>
        <p:nvGraphicFramePr>
          <p:cNvPr id="1843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7360"/>
              </p:ext>
            </p:extLst>
          </p:nvPr>
        </p:nvGraphicFramePr>
        <p:xfrm>
          <a:off x="334531" y="2590800"/>
          <a:ext cx="7007658" cy="261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4" imgW="3543120" imgH="1320480" progId="Equation.3">
                  <p:embed/>
                </p:oleObj>
              </mc:Choice>
              <mc:Fallback>
                <p:oleObj name="Equation" r:id="rId4" imgW="3543120" imgH="1320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31" y="2590800"/>
                        <a:ext cx="7007658" cy="261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6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7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6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7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10EB180-FFB0-421C-92CF-CAB3C14B3B3D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Negative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200" dirty="0"/>
              <a:t>Can use a shifted lognormal model where </a:t>
            </a:r>
            <a:r>
              <a:rPr lang="en-CA" sz="2200" i="1" dirty="0" err="1">
                <a:latin typeface="+mj-lt"/>
              </a:rPr>
              <a:t>F</a:t>
            </a:r>
            <a:r>
              <a:rPr lang="en-CA" sz="2200" i="1" baseline="-25000" dirty="0" err="1">
                <a:latin typeface="+mj-lt"/>
              </a:rPr>
              <a:t>k</a:t>
            </a:r>
            <a:r>
              <a:rPr lang="en-CA" sz="2200" dirty="0"/>
              <a:t> is replaced by </a:t>
            </a:r>
            <a:r>
              <a:rPr lang="en-CA" sz="2200" i="1" dirty="0" err="1">
                <a:latin typeface="+mj-lt"/>
              </a:rPr>
              <a:t>F</a:t>
            </a:r>
            <a:r>
              <a:rPr lang="en-CA" sz="2200" i="1" baseline="-25000" dirty="0" err="1">
                <a:latin typeface="+mj-lt"/>
              </a:rPr>
              <a:t>k</a:t>
            </a:r>
            <a:r>
              <a:rPr lang="en-CA" sz="2200" dirty="0"/>
              <a:t> +</a:t>
            </a:r>
            <a:r>
              <a:rPr lang="en-CA" sz="2200" dirty="0">
                <a:latin typeface="Symbol" panose="05050102010706020507" pitchFamily="18" charset="2"/>
              </a:rPr>
              <a:t>a</a:t>
            </a:r>
            <a:r>
              <a:rPr lang="en-CA" sz="2200" i="1" dirty="0">
                <a:latin typeface="Symbol" panose="05050102010706020507" pitchFamily="18" charset="2"/>
              </a:rPr>
              <a:t> </a:t>
            </a:r>
            <a:r>
              <a:rPr lang="en-CA" sz="2200" dirty="0"/>
              <a:t>and </a:t>
            </a:r>
            <a:r>
              <a:rPr lang="en-CA" sz="2200" i="1" dirty="0">
                <a:latin typeface="+mj-lt"/>
              </a:rPr>
              <a:t>R</a:t>
            </a:r>
            <a:r>
              <a:rPr lang="en-CA" sz="2200" i="1" baseline="-25000" dirty="0">
                <a:latin typeface="+mj-lt"/>
              </a:rPr>
              <a:t>K</a:t>
            </a:r>
            <a:r>
              <a:rPr lang="en-CA" sz="2200" dirty="0"/>
              <a:t> is replaced by </a:t>
            </a:r>
            <a:r>
              <a:rPr lang="en-CA" sz="2200" i="1" dirty="0">
                <a:latin typeface="+mj-lt"/>
              </a:rPr>
              <a:t>R</a:t>
            </a:r>
            <a:r>
              <a:rPr lang="en-CA" sz="2200" i="1" baseline="-25000" dirty="0">
                <a:latin typeface="+mj-lt"/>
              </a:rPr>
              <a:t>K</a:t>
            </a:r>
            <a:r>
              <a:rPr lang="en-CA" sz="2200" dirty="0"/>
              <a:t>+</a:t>
            </a:r>
            <a:r>
              <a:rPr lang="en-US" sz="2200" i="1" dirty="0">
                <a:latin typeface="Symbol" panose="05050102010706020507" pitchFamily="18" charset="2"/>
              </a:rPr>
              <a:t>a </a:t>
            </a:r>
            <a:r>
              <a:rPr lang="en-US" sz="2200" dirty="0"/>
              <a:t>in Black’s model</a:t>
            </a:r>
          </a:p>
          <a:p>
            <a:r>
              <a:rPr lang="en-CA" sz="2200" dirty="0"/>
              <a:t>Alternatively, the forward rate can be assumed to follow an arithmetic (normal) process:</a:t>
            </a:r>
          </a:p>
          <a:p>
            <a:endParaRPr lang="en-CA" sz="2400" dirty="0"/>
          </a:p>
          <a:p>
            <a:pPr marL="0" indent="344488">
              <a:buNone/>
            </a:pPr>
            <a:r>
              <a:rPr lang="en-CA" sz="2200" dirty="0"/>
              <a:t>This leads to the price of the caplet being</a:t>
            </a:r>
          </a:p>
          <a:p>
            <a:pPr marL="0" indent="0">
              <a:buNone/>
            </a:pPr>
            <a:endParaRPr lang="en-CA" sz="2400" dirty="0"/>
          </a:p>
          <a:p>
            <a:pPr marL="0" indent="344488">
              <a:buNone/>
            </a:pPr>
            <a:r>
              <a:rPr lang="en-CA" sz="2200" dirty="0"/>
              <a:t>and the price of a </a:t>
            </a:r>
            <a:r>
              <a:rPr lang="en-CA" sz="2200" dirty="0" err="1"/>
              <a:t>floorlet</a:t>
            </a:r>
            <a:r>
              <a:rPr lang="en-CA" sz="2200" dirty="0"/>
              <a:t> being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Options, Futures, and Other Derivatives, 11th Edition, Copyright © John C. Hull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3498-A382-446E-B660-77D25A7E87A2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702242"/>
              </p:ext>
            </p:extLst>
          </p:nvPr>
        </p:nvGraphicFramePr>
        <p:xfrm>
          <a:off x="3048000" y="3712247"/>
          <a:ext cx="1257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3" imgW="723600" imgH="241200" progId="Equation.3">
                  <p:embed/>
                </p:oleObj>
              </mc:Choice>
              <mc:Fallback>
                <p:oleObj name="Equation" r:id="rId3" imgW="72360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0" y="3712247"/>
                        <a:ext cx="12573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974553"/>
              </p:ext>
            </p:extLst>
          </p:nvPr>
        </p:nvGraphicFramePr>
        <p:xfrm>
          <a:off x="1066800" y="4554415"/>
          <a:ext cx="706596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5" imgW="5105160" imgH="266400" progId="Equation.3">
                  <p:embed/>
                </p:oleObj>
              </mc:Choice>
              <mc:Fallback>
                <p:oleObj name="Equation" r:id="rId5" imgW="510516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6800" y="4554415"/>
                        <a:ext cx="7065963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694598"/>
              </p:ext>
            </p:extLst>
          </p:nvPr>
        </p:nvGraphicFramePr>
        <p:xfrm>
          <a:off x="2590800" y="5455444"/>
          <a:ext cx="37623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Equation" r:id="rId7" imgW="2717640" imgH="266400" progId="Equation.3">
                  <p:embed/>
                </p:oleObj>
              </mc:Choice>
              <mc:Fallback>
                <p:oleObj name="Equation" r:id="rId7" imgW="271764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90800" y="5455444"/>
                        <a:ext cx="3762375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218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3. Swaptions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209800"/>
            <a:ext cx="7715250" cy="4038600"/>
          </a:xfrm>
        </p:spPr>
        <p:txBody>
          <a:bodyPr/>
          <a:lstStyle/>
          <a:p>
            <a:pPr eaLnBrk="1" hangingPunct="1"/>
            <a:r>
              <a:rPr lang="en-US" altLang="en-US" dirty="0"/>
              <a:t>A </a:t>
            </a:r>
            <a:r>
              <a:rPr lang="en-US" altLang="en-US" dirty="0" err="1"/>
              <a:t>swaption</a:t>
            </a:r>
            <a:r>
              <a:rPr lang="en-US" altLang="en-US" dirty="0"/>
              <a:t> or swap option gives the holder the right to enter into an interest rate swap in the future</a:t>
            </a:r>
          </a:p>
          <a:p>
            <a:pPr eaLnBrk="1" hangingPunct="1"/>
            <a:r>
              <a:rPr lang="en-US" altLang="en-US" dirty="0"/>
              <a:t>Two kinds</a:t>
            </a:r>
          </a:p>
          <a:p>
            <a:pPr lvl="1" eaLnBrk="1" hangingPunct="1"/>
            <a:r>
              <a:rPr lang="en-US" altLang="en-US" dirty="0"/>
              <a:t>The right to pay a specified fixed rate and receive floating</a:t>
            </a:r>
          </a:p>
          <a:p>
            <a:pPr lvl="1" eaLnBrk="1" hangingPunct="1"/>
            <a:r>
              <a:rPr lang="en-US" altLang="en-US" dirty="0"/>
              <a:t>The right to receive a specified fixed rate and pay floating 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F1A3E83-D506-4536-B783-D7A03CDBA009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66800"/>
            <a:ext cx="7924800" cy="838200"/>
          </a:xfrm>
        </p:spPr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Black’s Model for European </a:t>
            </a:r>
            <a:r>
              <a:rPr lang="en-US" dirty="0" err="1"/>
              <a:t>Swaptions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133600"/>
            <a:ext cx="7615238" cy="39624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2400"/>
              <a:t>When valuing  European swap options it is usual to assume  that the swap rate is lognormal</a:t>
            </a:r>
          </a:p>
          <a:p>
            <a:pPr eaLnBrk="1" hangingPunct="1"/>
            <a:r>
              <a:rPr lang="en-US" altLang="en-US" sz="2400"/>
              <a:t>Consider a swaption which gives the right to pay </a:t>
            </a:r>
            <a:r>
              <a:rPr lang="en-US" altLang="en-US" sz="2400" i="1">
                <a:latin typeface="Times New Roman" panose="02020603050405020304" pitchFamily="18" charset="0"/>
              </a:rPr>
              <a:t>s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400"/>
              <a:t>  on an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/>
              <a:t> -year swap starting at time </a:t>
            </a:r>
            <a:r>
              <a:rPr lang="en-US" altLang="en-US" sz="2400" i="1">
                <a:latin typeface="Times New Roman" panose="02020603050405020304" pitchFamily="18" charset="0"/>
              </a:rPr>
              <a:t>T.</a:t>
            </a:r>
            <a:r>
              <a:rPr lang="en-US" altLang="en-US" sz="2400"/>
              <a:t> The payoff on each swap payment date is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		</a:t>
            </a:r>
            <a:r>
              <a:rPr lang="en-US" altLang="en-US" sz="2400" i="1"/>
              <a:t>											</a:t>
            </a:r>
            <a:r>
              <a:rPr lang="en-US" altLang="en-US" sz="2400"/>
              <a:t>		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    where </a:t>
            </a:r>
            <a:r>
              <a:rPr lang="en-US" altLang="en-US" sz="2400" i="1">
                <a:latin typeface="Times New Roman" panose="02020603050405020304" pitchFamily="18" charset="0"/>
              </a:rPr>
              <a:t>L</a:t>
            </a:r>
            <a:r>
              <a:rPr lang="en-US" altLang="en-US" sz="2400"/>
              <a:t> is principal, </a:t>
            </a:r>
            <a:r>
              <a:rPr lang="en-US" altLang="en-US" sz="2400" i="1">
                <a:latin typeface="Times New Roman" panose="02020603050405020304" pitchFamily="18" charset="0"/>
              </a:rPr>
              <a:t>m</a:t>
            </a:r>
            <a:r>
              <a:rPr lang="en-US" altLang="en-US" sz="2400"/>
              <a:t>  is  payment frequency and </a:t>
            </a:r>
            <a:r>
              <a:rPr lang="en-US" altLang="en-US" sz="2400" i="1">
                <a:latin typeface="Times New Roman" panose="02020603050405020304" pitchFamily="18" charset="0"/>
              </a:rPr>
              <a:t>s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T</a:t>
            </a:r>
            <a:r>
              <a:rPr lang="en-US" altLang="en-US" sz="2400"/>
              <a:t> is market swap rate at time </a:t>
            </a:r>
            <a:r>
              <a:rPr lang="en-US" altLang="en-US" sz="2400" i="1">
                <a:latin typeface="Times New Roman" panose="02020603050405020304" pitchFamily="18" charset="0"/>
              </a:rPr>
              <a:t>T</a:t>
            </a:r>
            <a:endParaRPr lang="en-US" altLang="en-US" sz="2400" u="sng">
              <a:latin typeface="Times New Roman" panose="02020603050405020304" pitchFamily="18" charset="0"/>
            </a:endParaRP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06A6E78-2B67-4C1A-A453-3CDB958F3569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20486" name="Object 0"/>
          <p:cNvGraphicFramePr>
            <a:graphicFrameLocks/>
          </p:cNvGraphicFramePr>
          <p:nvPr/>
        </p:nvGraphicFramePr>
        <p:xfrm>
          <a:off x="2771775" y="4114800"/>
          <a:ext cx="35226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6" imgW="1524000" imgH="393700" progId="Equation.3">
                  <p:embed/>
                </p:oleObj>
              </mc:Choice>
              <mc:Fallback>
                <p:oleObj name="Equation" r:id="rId6" imgW="1524000" imgH="393700" progId="Equation.3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114800"/>
                        <a:ext cx="35226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143000"/>
            <a:ext cx="7543800" cy="381000"/>
          </a:xfrm>
        </p:spPr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 sz="3600" dirty="0"/>
              <a:t>Black’s Model for European </a:t>
            </a:r>
            <a:r>
              <a:rPr lang="en-US" sz="3600" dirty="0" err="1"/>
              <a:t>Swaptions</a:t>
            </a:r>
            <a:r>
              <a:rPr lang="en-US" dirty="0"/>
              <a:t> </a:t>
            </a:r>
            <a:r>
              <a:rPr lang="en-US" sz="2200" dirty="0"/>
              <a:t>continued (equations 29.10 and 29.11)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772400" cy="4181475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latin typeface="Arial" charset="0"/>
                <a:cs typeface="Arial" charset="0"/>
              </a:rPr>
              <a:t>	</a:t>
            </a:r>
            <a:r>
              <a:rPr lang="en-US" sz="2200" dirty="0">
                <a:latin typeface="Arial" charset="0"/>
                <a:cs typeface="Arial" charset="0"/>
              </a:rPr>
              <a:t>The value of the </a:t>
            </a:r>
            <a:r>
              <a:rPr lang="en-US" sz="2200" dirty="0" err="1">
                <a:latin typeface="Arial" charset="0"/>
                <a:cs typeface="Arial" charset="0"/>
              </a:rPr>
              <a:t>swaption</a:t>
            </a:r>
            <a:r>
              <a:rPr lang="en-US" sz="2200" dirty="0">
                <a:latin typeface="Arial" charset="0"/>
                <a:cs typeface="Arial" charset="0"/>
              </a:rPr>
              <a:t> where holder has right to pay </a:t>
            </a:r>
            <a:r>
              <a:rPr lang="en-US" sz="2200" i="1" dirty="0" err="1">
                <a:latin typeface="+mj-lt"/>
                <a:cs typeface="Arial" charset="0"/>
              </a:rPr>
              <a:t>s</a:t>
            </a:r>
            <a:r>
              <a:rPr lang="en-US" sz="2200" i="1" baseline="-25000" dirty="0" err="1">
                <a:latin typeface="+mj-lt"/>
                <a:cs typeface="Arial" charset="0"/>
              </a:rPr>
              <a:t>K</a:t>
            </a:r>
            <a:r>
              <a:rPr lang="en-US" sz="2200" i="1" dirty="0">
                <a:latin typeface="+mj-lt"/>
                <a:cs typeface="Arial" charset="0"/>
              </a:rPr>
              <a:t> </a:t>
            </a:r>
            <a:r>
              <a:rPr lang="en-US" sz="2200" dirty="0">
                <a:latin typeface="Arial" charset="0"/>
                <a:cs typeface="Arial" charset="0"/>
              </a:rPr>
              <a:t>is </a:t>
            </a:r>
            <a:r>
              <a:rPr lang="en-US" sz="2200" i="1" dirty="0">
                <a:latin typeface="+mj-lt"/>
                <a:cs typeface="Arial" charset="0"/>
              </a:rPr>
              <a:t>LA</a:t>
            </a:r>
            <a:r>
              <a:rPr lang="en-US" sz="2200" dirty="0">
                <a:latin typeface="+mj-lt"/>
                <a:cs typeface="Arial" charset="0"/>
              </a:rPr>
              <a:t>[</a:t>
            </a:r>
            <a:r>
              <a:rPr lang="en-US" sz="2200" i="1" dirty="0" err="1">
                <a:latin typeface="+mj-lt"/>
                <a:cs typeface="Arial" charset="0"/>
              </a:rPr>
              <a:t>s</a:t>
            </a:r>
            <a:r>
              <a:rPr lang="en-US" sz="2200" i="1" baseline="-25000" dirty="0" err="1">
                <a:latin typeface="+mj-lt"/>
                <a:cs typeface="Arial" charset="0"/>
              </a:rPr>
              <a:t>F</a:t>
            </a:r>
            <a:r>
              <a:rPr lang="en-US" sz="2200" i="1" dirty="0" err="1">
                <a:latin typeface="+mj-lt"/>
                <a:cs typeface="Arial" charset="0"/>
              </a:rPr>
              <a:t>N</a:t>
            </a:r>
            <a:r>
              <a:rPr lang="en-US" sz="2200" dirty="0">
                <a:latin typeface="+mj-lt"/>
                <a:cs typeface="Arial" charset="0"/>
              </a:rPr>
              <a:t>(</a:t>
            </a:r>
            <a:r>
              <a:rPr lang="en-US" sz="2200" i="1" dirty="0">
                <a:latin typeface="+mj-lt"/>
                <a:cs typeface="Arial" charset="0"/>
              </a:rPr>
              <a:t>d</a:t>
            </a:r>
            <a:r>
              <a:rPr lang="en-US" sz="2200" baseline="-25000" dirty="0">
                <a:latin typeface="+mj-lt"/>
                <a:cs typeface="Arial" charset="0"/>
              </a:rPr>
              <a:t>1</a:t>
            </a:r>
            <a:r>
              <a:rPr lang="en-US" sz="2200" dirty="0">
                <a:latin typeface="+mj-lt"/>
                <a:cs typeface="Arial" charset="0"/>
              </a:rPr>
              <a:t>)</a:t>
            </a:r>
            <a:r>
              <a:rPr lang="en-US" sz="2200" i="1" dirty="0">
                <a:latin typeface="+mj-lt"/>
                <a:cs typeface="Arial" charset="0"/>
              </a:rPr>
              <a:t>−</a:t>
            </a:r>
            <a:r>
              <a:rPr lang="en-US" sz="2200" i="1" dirty="0" err="1">
                <a:latin typeface="+mj-lt"/>
                <a:cs typeface="Arial" charset="0"/>
              </a:rPr>
              <a:t>s</a:t>
            </a:r>
            <a:r>
              <a:rPr lang="en-US" sz="2200" i="1" baseline="-25000" dirty="0" err="1">
                <a:latin typeface="+mj-lt"/>
                <a:cs typeface="Arial" charset="0"/>
              </a:rPr>
              <a:t>K</a:t>
            </a:r>
            <a:r>
              <a:rPr lang="en-US" sz="2200" i="1" dirty="0">
                <a:latin typeface="+mj-lt"/>
                <a:cs typeface="Arial" charset="0"/>
              </a:rPr>
              <a:t> N</a:t>
            </a:r>
            <a:r>
              <a:rPr lang="en-US" sz="2200" dirty="0">
                <a:latin typeface="+mj-lt"/>
                <a:cs typeface="Arial" charset="0"/>
              </a:rPr>
              <a:t>(</a:t>
            </a:r>
            <a:r>
              <a:rPr lang="en-US" sz="2200" i="1" dirty="0">
                <a:latin typeface="+mj-lt"/>
                <a:cs typeface="Arial" charset="0"/>
              </a:rPr>
              <a:t>d</a:t>
            </a:r>
            <a:r>
              <a:rPr lang="en-US" sz="2200" baseline="-25000" dirty="0">
                <a:latin typeface="+mj-lt"/>
                <a:cs typeface="Arial" charset="0"/>
              </a:rPr>
              <a:t>2</a:t>
            </a:r>
            <a:r>
              <a:rPr lang="en-US" sz="2200" dirty="0">
                <a:latin typeface="+mj-lt"/>
                <a:cs typeface="Arial" charset="0"/>
              </a:rPr>
              <a:t>)]</a:t>
            </a:r>
            <a:r>
              <a:rPr lang="en-US" sz="2400" dirty="0">
                <a:latin typeface="Arial" charset="0"/>
                <a:cs typeface="Arial" charset="0"/>
              </a:rPr>
              <a:t>	</a:t>
            </a:r>
            <a:endParaRPr lang="en-US" sz="2200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200" dirty="0">
                <a:latin typeface="Arial" charset="0"/>
                <a:cs typeface="Arial" charset="0"/>
              </a:rPr>
              <a:t>	The value of a </a:t>
            </a:r>
            <a:r>
              <a:rPr lang="en-US" sz="2200" dirty="0" err="1">
                <a:latin typeface="Arial" charset="0"/>
                <a:cs typeface="Arial" charset="0"/>
              </a:rPr>
              <a:t>swaption</a:t>
            </a:r>
            <a:r>
              <a:rPr lang="en-US" sz="2200" dirty="0">
                <a:latin typeface="Arial" charset="0"/>
                <a:cs typeface="Arial" charset="0"/>
              </a:rPr>
              <a:t> where the hold has the right to receive </a:t>
            </a:r>
            <a:r>
              <a:rPr lang="en-US" sz="2200" i="1" dirty="0" err="1">
                <a:latin typeface="+mj-lt"/>
                <a:cs typeface="Arial" charset="0"/>
              </a:rPr>
              <a:t>s</a:t>
            </a:r>
            <a:r>
              <a:rPr lang="en-US" sz="2200" i="1" baseline="-25000" dirty="0" err="1">
                <a:latin typeface="+mj-lt"/>
                <a:cs typeface="Arial" charset="0"/>
              </a:rPr>
              <a:t>K</a:t>
            </a:r>
            <a:r>
              <a:rPr lang="en-US" sz="2200" dirty="0">
                <a:latin typeface="Arial" charset="0"/>
                <a:cs typeface="Arial" charset="0"/>
              </a:rPr>
              <a:t> is </a:t>
            </a:r>
            <a:r>
              <a:rPr lang="en-US" sz="2200" i="1" dirty="0">
                <a:latin typeface="+mj-lt"/>
                <a:cs typeface="Arial" charset="0"/>
              </a:rPr>
              <a:t>LA</a:t>
            </a:r>
            <a:r>
              <a:rPr lang="en-US" sz="2200" dirty="0">
                <a:latin typeface="+mj-lt"/>
                <a:cs typeface="Arial" charset="0"/>
              </a:rPr>
              <a:t>[</a:t>
            </a:r>
            <a:r>
              <a:rPr lang="en-US" sz="2200" i="1" dirty="0" err="1">
                <a:latin typeface="+mj-lt"/>
                <a:cs typeface="Arial" charset="0"/>
              </a:rPr>
              <a:t>s</a:t>
            </a:r>
            <a:r>
              <a:rPr lang="en-US" sz="2200" i="1" baseline="-25000" dirty="0" err="1">
                <a:latin typeface="+mj-lt"/>
                <a:cs typeface="Arial" charset="0"/>
              </a:rPr>
              <a:t>K</a:t>
            </a:r>
            <a:r>
              <a:rPr lang="en-US" sz="2200" i="1" dirty="0" err="1">
                <a:latin typeface="+mj-lt"/>
                <a:cs typeface="Arial" charset="0"/>
              </a:rPr>
              <a:t>N</a:t>
            </a:r>
            <a:r>
              <a:rPr lang="en-US" sz="2200" dirty="0">
                <a:latin typeface="+mj-lt"/>
                <a:cs typeface="Arial" charset="0"/>
              </a:rPr>
              <a:t>(</a:t>
            </a:r>
            <a:r>
              <a:rPr lang="en-US" sz="2200" i="1" dirty="0">
                <a:latin typeface="+mj-lt"/>
                <a:cs typeface="Arial" charset="0"/>
              </a:rPr>
              <a:t>−d</a:t>
            </a:r>
            <a:r>
              <a:rPr lang="en-US" sz="2200" baseline="-25000" dirty="0">
                <a:latin typeface="+mj-lt"/>
                <a:cs typeface="Arial" charset="0"/>
              </a:rPr>
              <a:t>2</a:t>
            </a:r>
            <a:r>
              <a:rPr lang="en-US" sz="2200" dirty="0">
                <a:latin typeface="+mj-lt"/>
                <a:cs typeface="Arial" charset="0"/>
              </a:rPr>
              <a:t>)</a:t>
            </a:r>
            <a:r>
              <a:rPr lang="en-US" sz="2200" i="1" dirty="0">
                <a:latin typeface="+mj-lt"/>
                <a:cs typeface="Arial" charset="0"/>
              </a:rPr>
              <a:t>−</a:t>
            </a:r>
            <a:r>
              <a:rPr lang="en-US" sz="2200" i="1" dirty="0" err="1">
                <a:latin typeface="+mj-lt"/>
                <a:cs typeface="Arial" charset="0"/>
              </a:rPr>
              <a:t>s</a:t>
            </a:r>
            <a:r>
              <a:rPr lang="en-US" sz="2200" i="1" baseline="-25000" dirty="0" err="1">
                <a:latin typeface="+mj-lt"/>
                <a:cs typeface="Arial" charset="0"/>
              </a:rPr>
              <a:t>F</a:t>
            </a:r>
            <a:r>
              <a:rPr lang="en-US" sz="2200" i="1" dirty="0">
                <a:latin typeface="+mj-lt"/>
                <a:cs typeface="Arial" charset="0"/>
              </a:rPr>
              <a:t> N</a:t>
            </a:r>
            <a:r>
              <a:rPr lang="en-US" sz="2200" dirty="0">
                <a:latin typeface="+mj-lt"/>
                <a:cs typeface="Arial" charset="0"/>
              </a:rPr>
              <a:t>(</a:t>
            </a:r>
            <a:r>
              <a:rPr lang="en-US" sz="2200" i="1" dirty="0">
                <a:cs typeface="Arial" charset="0"/>
              </a:rPr>
              <a:t>−</a:t>
            </a:r>
            <a:r>
              <a:rPr lang="en-US" sz="2200" i="1" dirty="0">
                <a:latin typeface="+mj-lt"/>
                <a:cs typeface="Arial" charset="0"/>
              </a:rPr>
              <a:t>d</a:t>
            </a:r>
            <a:r>
              <a:rPr lang="en-US" sz="2200" baseline="-25000" dirty="0">
                <a:latin typeface="+mj-lt"/>
                <a:cs typeface="Arial" charset="0"/>
              </a:rPr>
              <a:t>1</a:t>
            </a:r>
            <a:r>
              <a:rPr lang="en-US" sz="2200" dirty="0">
                <a:latin typeface="+mj-lt"/>
                <a:cs typeface="Arial" charset="0"/>
              </a:rPr>
              <a:t>)]</a:t>
            </a:r>
            <a:r>
              <a:rPr lang="en-US" sz="2400" dirty="0">
                <a:latin typeface="Arial" charset="0"/>
                <a:cs typeface="Arial" charset="0"/>
              </a:rPr>
              <a:t>																			</a:t>
            </a:r>
            <a:r>
              <a:rPr lang="en-US" sz="2400" i="1" dirty="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i="1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i="1" dirty="0">
                <a:latin typeface="Arial" charset="0"/>
                <a:cs typeface="Arial" charset="0"/>
              </a:rPr>
              <a:t>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i="1" dirty="0">
                <a:latin typeface="Arial" charset="0"/>
                <a:cs typeface="Arial" charset="0"/>
              </a:rPr>
              <a:t> 	</a:t>
            </a:r>
            <a:r>
              <a:rPr lang="en-US" sz="2400" i="1" dirty="0" err="1">
                <a:latin typeface="Times New Roman" pitchFamily="18" charset="0"/>
                <a:cs typeface="Arial" charset="0"/>
              </a:rPr>
              <a:t>s</a:t>
            </a:r>
            <a:r>
              <a:rPr lang="en-US" sz="2400" i="1" baseline="-25000" dirty="0" err="1">
                <a:latin typeface="+mj-lt"/>
                <a:cs typeface="Arial" charset="0"/>
              </a:rPr>
              <a:t>F</a:t>
            </a:r>
            <a:r>
              <a:rPr lang="en-US" sz="2400" dirty="0">
                <a:latin typeface="Arial" charset="0"/>
                <a:cs typeface="Arial" charset="0"/>
              </a:rPr>
              <a:t>  is the forward swap rate;  </a:t>
            </a:r>
            <a:r>
              <a:rPr lang="en-US" sz="2400" dirty="0">
                <a:latin typeface="Symbol" pitchFamily="18" charset="2"/>
                <a:cs typeface="Arial" charset="0"/>
              </a:rPr>
              <a:t>s</a:t>
            </a:r>
            <a:r>
              <a:rPr lang="en-US" sz="2400" dirty="0">
                <a:latin typeface="Arial" charset="0"/>
                <a:cs typeface="Arial" charset="0"/>
              </a:rPr>
              <a:t> is the forward swap rate volatility;  </a:t>
            </a:r>
            <a:r>
              <a:rPr lang="en-US" sz="2400" i="1" dirty="0" err="1">
                <a:latin typeface="Times New Roman" pitchFamily="18" charset="0"/>
                <a:cs typeface="Arial" charset="0"/>
              </a:rPr>
              <a:t>t</a:t>
            </a:r>
            <a:r>
              <a:rPr lang="en-US" sz="2400" i="1" baseline="-25000" dirty="0" err="1">
                <a:latin typeface="Times New Roman" pitchFamily="18" charset="0"/>
                <a:cs typeface="Arial" charset="0"/>
              </a:rPr>
              <a:t>i</a:t>
            </a:r>
            <a:r>
              <a:rPr lang="en-US" sz="2400" i="1" baseline="-25000" dirty="0">
                <a:latin typeface="Times New Roman" pitchFamily="18" charset="0"/>
                <a:cs typeface="Arial" charset="0"/>
              </a:rPr>
              <a:t> </a:t>
            </a:r>
            <a:r>
              <a:rPr lang="en-US" sz="2400" dirty="0">
                <a:latin typeface="Times New Roman" pitchFamily="18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cs typeface="Arial" charset="0"/>
              </a:rPr>
              <a:t>is the time  from today until the </a:t>
            </a:r>
            <a:r>
              <a:rPr lang="en-US" sz="2400" i="1" dirty="0" err="1">
                <a:latin typeface="Times New Roman" pitchFamily="18" charset="0"/>
                <a:cs typeface="Arial" charset="0"/>
              </a:rPr>
              <a:t>i</a:t>
            </a:r>
            <a:r>
              <a:rPr lang="en-US" sz="2400" dirty="0" err="1">
                <a:latin typeface="Arial" charset="0"/>
                <a:cs typeface="Arial" charset="0"/>
              </a:rPr>
              <a:t>th</a:t>
            </a:r>
            <a:r>
              <a:rPr lang="en-US" sz="2400" dirty="0">
                <a:latin typeface="Arial" charset="0"/>
                <a:cs typeface="Arial" charset="0"/>
              </a:rPr>
              <a:t> swap payment.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520DF1F-6295-4507-9DAE-5CA823FAF7D3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21510" name="Object 1025"/>
          <p:cNvGraphicFramePr>
            <a:graphicFrameLocks/>
          </p:cNvGraphicFramePr>
          <p:nvPr/>
        </p:nvGraphicFramePr>
        <p:xfrm>
          <a:off x="2514600" y="4343400"/>
          <a:ext cx="2184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6" imgW="1066800" imgH="431800" progId="Equation.3">
                  <p:embed/>
                </p:oleObj>
              </mc:Choice>
              <mc:Fallback>
                <p:oleObj name="Equation" r:id="rId6" imgW="1066800" imgH="431800" progId="Equation.3">
                  <p:embed/>
                  <p:pic>
                    <p:nvPicPr>
                      <p:cNvPr id="0" name="Object 102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343400"/>
                        <a:ext cx="2184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10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3656951"/>
              </p:ext>
            </p:extLst>
          </p:nvPr>
        </p:nvGraphicFramePr>
        <p:xfrm>
          <a:off x="1392238" y="3581400"/>
          <a:ext cx="5260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8" imgW="3124080" imgH="444240" progId="Equation.3">
                  <p:embed/>
                </p:oleObj>
              </mc:Choice>
              <mc:Fallback>
                <p:oleObj name="Equation" r:id="rId8" imgW="3124080" imgH="444240" progId="Equation.3">
                  <p:embed/>
                  <p:pic>
                    <p:nvPicPr>
                      <p:cNvPr id="0" name="Object 1026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3581400"/>
                        <a:ext cx="5260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42900" y="6477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Black’s Model and OIS Discounting</a:t>
            </a:r>
            <a:endParaRPr lang="en-CA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CA" i="1" dirty="0">
                <a:latin typeface="+mj-lt"/>
              </a:rPr>
              <a:t>A</a:t>
            </a:r>
            <a:r>
              <a:rPr lang="en-CA" dirty="0"/>
              <a:t> is defined by the OIS zero curve</a:t>
            </a:r>
          </a:p>
          <a:p>
            <a:pPr eaLnBrk="1" hangingPunct="1">
              <a:defRPr/>
            </a:pPr>
            <a:r>
              <a:rPr lang="en-CA" i="1" dirty="0" err="1">
                <a:latin typeface="+mj-lt"/>
              </a:rPr>
              <a:t>s</a:t>
            </a:r>
            <a:r>
              <a:rPr lang="en-CA" i="1" baseline="-25000" dirty="0" err="1">
                <a:latin typeface="+mj-lt"/>
              </a:rPr>
              <a:t>F</a:t>
            </a:r>
            <a:r>
              <a:rPr lang="en-CA" dirty="0"/>
              <a:t> is defined by forward rates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37B551C-DD4D-44EA-AB48-5E417A6358B9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336F23B-4227-4947-B624-7BBD00E5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25F4B90-DD11-4848-96B4-98B0C11DE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1"/>
            <a:ext cx="8077199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23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371600"/>
          </a:xfrm>
        </p:spPr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br>
              <a:rPr lang="en-US" dirty="0"/>
            </a:br>
            <a:br>
              <a:rPr lang="en-US" dirty="0"/>
            </a:br>
            <a:r>
              <a:rPr lang="en-US" dirty="0"/>
              <a:t>Theoretical Justification for Swap Option Model</a:t>
            </a:r>
          </a:p>
        </p:txBody>
      </p:sp>
      <p:graphicFrame>
        <p:nvGraphicFramePr>
          <p:cNvPr id="23555" name="Object 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500888"/>
              </p:ext>
            </p:extLst>
          </p:nvPr>
        </p:nvGraphicFramePr>
        <p:xfrm>
          <a:off x="685800" y="2803524"/>
          <a:ext cx="7162800" cy="3260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4" imgW="3403440" imgH="1549080" progId="Equation.3">
                  <p:embed/>
                </p:oleObj>
              </mc:Choice>
              <mc:Fallback>
                <p:oleObj name="Equation" r:id="rId4" imgW="3403440" imgH="154908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03524"/>
                        <a:ext cx="7162800" cy="32607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6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7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8093D58-FECE-40DC-8C26-EB8E0F97E31C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914400"/>
            <a:ext cx="7239000" cy="16764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Relationship Between Swaptions and Bond Options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667000"/>
            <a:ext cx="8166100" cy="3476625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/>
              <a:t>An interest rate swap can be regarded as the exchange of a fixed-rate bond for a floating-rate bond</a:t>
            </a:r>
          </a:p>
          <a:p>
            <a:pPr eaLnBrk="1" hangingPunct="1"/>
            <a:r>
              <a:rPr lang="en-US" altLang="en-US" dirty="0"/>
              <a:t>A </a:t>
            </a:r>
            <a:r>
              <a:rPr lang="en-US" altLang="en-US" dirty="0" err="1"/>
              <a:t>swaption</a:t>
            </a:r>
            <a:r>
              <a:rPr lang="en-US" altLang="en-US" dirty="0"/>
              <a:t> or swap option is therefore an option to exchange a fixed-rate bond for a floating-rate bond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14E8B8D-1848-47F4-ADAE-93CCD47A5693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/>
              <a:t>Approaches to Pricing</a:t>
            </a:r>
            <a:br>
              <a:rPr lang="en-US"/>
            </a:br>
            <a:r>
              <a:rPr lang="en-US"/>
              <a:t>Interest Rate Options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425065"/>
            <a:ext cx="7620000" cy="3616325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/>
              <a:t>Use a variant of Black’s model </a:t>
            </a:r>
          </a:p>
          <a:p>
            <a:pPr eaLnBrk="1" hangingPunct="1"/>
            <a:r>
              <a:rPr lang="en-US" altLang="en-US" dirty="0"/>
              <a:t>Use a no-arbitrage (yield curve based) model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5C06C68-BA46-4360-94C2-7EF49FA14887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066800"/>
            <a:ext cx="7239000" cy="1219200"/>
          </a:xfrm>
        </p:spPr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Relationship Between </a:t>
            </a:r>
            <a:r>
              <a:rPr lang="en-US" dirty="0" err="1"/>
              <a:t>Swaptions</a:t>
            </a:r>
            <a:r>
              <a:rPr lang="en-US" dirty="0"/>
              <a:t> and Bond Options </a:t>
            </a:r>
            <a:r>
              <a:rPr lang="en-US" sz="2200" dirty="0"/>
              <a:t>(continued)</a:t>
            </a:r>
            <a:br>
              <a:rPr lang="en-US" dirty="0"/>
            </a:b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745413" cy="4424363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At the start of the swap the floating-rate bond is worth par so that the swaption can be viewed as an option to exchange a fixed-rate bond for par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 option on a swap where fixed is paid and floating is received is a put option on the bond with a strike price of par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floating is paid and fixed is received, it is a call option on the bond with a strike price of par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299BA9E-86E3-4482-A64D-836067828320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Negative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Can use a shifted lognormal model where </a:t>
            </a:r>
            <a:r>
              <a:rPr lang="en-CA" i="1" dirty="0" err="1">
                <a:latin typeface="+mj-lt"/>
              </a:rPr>
              <a:t>s</a:t>
            </a:r>
            <a:r>
              <a:rPr lang="en-CA" i="1" baseline="-25000" dirty="0" err="1">
                <a:latin typeface="+mj-lt"/>
              </a:rPr>
              <a:t>F</a:t>
            </a:r>
            <a:r>
              <a:rPr lang="en-CA" dirty="0"/>
              <a:t> is replaced by </a:t>
            </a:r>
            <a:r>
              <a:rPr lang="en-CA" i="1" dirty="0" err="1">
                <a:latin typeface="+mj-lt"/>
              </a:rPr>
              <a:t>s</a:t>
            </a:r>
            <a:r>
              <a:rPr lang="en-CA" i="1" baseline="-25000" dirty="0" err="1">
                <a:latin typeface="+mj-lt"/>
              </a:rPr>
              <a:t>F</a:t>
            </a:r>
            <a:r>
              <a:rPr lang="en-CA" dirty="0">
                <a:latin typeface="+mj-lt"/>
              </a:rPr>
              <a:t> </a:t>
            </a:r>
            <a:r>
              <a:rPr lang="en-CA" dirty="0"/>
              <a:t>+</a:t>
            </a:r>
            <a:r>
              <a:rPr lang="en-CA" dirty="0">
                <a:latin typeface="Symbol" panose="05050102010706020507" pitchFamily="18" charset="2"/>
              </a:rPr>
              <a:t>a</a:t>
            </a:r>
            <a:r>
              <a:rPr lang="en-CA" i="1" dirty="0">
                <a:latin typeface="Symbol" panose="05050102010706020507" pitchFamily="18" charset="2"/>
              </a:rPr>
              <a:t> </a:t>
            </a:r>
            <a:r>
              <a:rPr lang="en-CA" dirty="0"/>
              <a:t>and </a:t>
            </a:r>
            <a:r>
              <a:rPr lang="en-CA" i="1" dirty="0">
                <a:latin typeface="+mj-lt"/>
              </a:rPr>
              <a:t>R</a:t>
            </a:r>
            <a:r>
              <a:rPr lang="en-CA" i="1" baseline="-25000" dirty="0">
                <a:latin typeface="+mj-lt"/>
              </a:rPr>
              <a:t>K</a:t>
            </a:r>
            <a:r>
              <a:rPr lang="en-CA" dirty="0">
                <a:latin typeface="+mj-lt"/>
              </a:rPr>
              <a:t> </a:t>
            </a:r>
            <a:r>
              <a:rPr lang="en-CA" dirty="0"/>
              <a:t>is replaced by </a:t>
            </a:r>
            <a:r>
              <a:rPr lang="en-CA" i="1" dirty="0">
                <a:latin typeface="+mj-lt"/>
              </a:rPr>
              <a:t>R</a:t>
            </a:r>
            <a:r>
              <a:rPr lang="en-CA" i="1" baseline="-25000" dirty="0">
                <a:latin typeface="+mj-lt"/>
              </a:rPr>
              <a:t>K</a:t>
            </a:r>
            <a:r>
              <a:rPr lang="en-CA" dirty="0"/>
              <a:t>+</a:t>
            </a:r>
            <a:r>
              <a:rPr lang="en-US" i="1" dirty="0">
                <a:latin typeface="Symbol" panose="05050102010706020507" pitchFamily="18" charset="2"/>
              </a:rPr>
              <a:t>a </a:t>
            </a:r>
            <a:r>
              <a:rPr lang="en-US" dirty="0"/>
              <a:t>in Black’s model</a:t>
            </a:r>
          </a:p>
          <a:p>
            <a:r>
              <a:rPr lang="en-CA" dirty="0"/>
              <a:t>Alternatively the forward swap rate can be assumed to follow an arithmetic (normal) process</a:t>
            </a:r>
          </a:p>
          <a:p>
            <a:r>
              <a:rPr lang="en-CA" dirty="0"/>
              <a:t>This leads to similar pricing formulas to those for caps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3498-A382-446E-B660-77D25A7E87A2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5877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Deltas of Interest Rate Derivatives</a:t>
            </a:r>
            <a:r>
              <a:rPr lang="en-US" altLang="en-US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/>
              <a:t>Alternatives: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600"/>
              <a:t>Calculate a DV01 (the impact of a 1bps parallel shift in the zero curve)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600"/>
              <a:t>Calculate impact of small change in the quote for each instrument used to calculate the zero curve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600"/>
              <a:t>Divide zero curve (or forward curve) into buckets and calculate the impact of a shift in each bucket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600"/>
              <a:t>Carry out a principal components analysis for changes in the zero curve. Calculate delta with respect to each of the first two or three factors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endParaRPr lang="en-US" altLang="en-US" sz="3600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92CFADE-C09C-4A55-8EB9-42733C5EB937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altLang="en-US"/>
              <a:t>Black’s Model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133600"/>
            <a:ext cx="7232650" cy="3997325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Similar to the model proposed by Fischer Black for valuing options on futures in 1976</a:t>
            </a:r>
          </a:p>
          <a:p>
            <a:pPr eaLnBrk="1" hangingPunct="1"/>
            <a:r>
              <a:rPr lang="en-US" altLang="en-US"/>
              <a:t>Assumes that the value of an interest rate, a bond price, or some other variable at a particular time 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/>
              <a:t> in the future has a lognormal distribution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Options, Futures, and Other Derivatives, 11th Edition, Copyright © John C. Hull 2021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0FB4922-24CC-427E-A733-393D88DED077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61288" cy="838200"/>
          </a:xfrm>
        </p:spPr>
        <p:txBody>
          <a:bodyPr lIns="92075" tIns="46038" rIns="92075" bIns="46038"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Black’s Model for European Bond Options </a:t>
            </a:r>
            <a:r>
              <a:rPr lang="en-US" sz="2700" dirty="0"/>
              <a:t>(Equations 29.1 and 29.2)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514600"/>
            <a:ext cx="8534400" cy="3352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Assume that the future bond price is lognormal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CA" altLang="en-US" dirty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Both the bond price and the strike price should be cash prices not quoted prices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1F4EB8E-515F-4309-A5AC-5CB31A7DE2C7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9222" name="Object 0"/>
          <p:cNvGraphicFramePr>
            <a:graphicFrameLocks/>
          </p:cNvGraphicFramePr>
          <p:nvPr/>
        </p:nvGraphicFramePr>
        <p:xfrm>
          <a:off x="2133600" y="3276600"/>
          <a:ext cx="5483225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6" imgW="2552700" imgH="927100" progId="Equation.3">
                  <p:embed/>
                </p:oleObj>
              </mc:Choice>
              <mc:Fallback>
                <p:oleObj name="Equation" r:id="rId6" imgW="2552700" imgH="927100" progId="Equation.3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76600"/>
                        <a:ext cx="5483225" cy="201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57C12F5-60E6-42EF-940C-8FDE3208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D664693-034F-4407-BE5C-2731D28467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43000"/>
            <a:ext cx="8015496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0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57C12F5-60E6-42EF-940C-8FDE3208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88083AA-55B4-4A7F-81C1-4CB85472D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66800"/>
            <a:ext cx="76200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762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57C12F5-60E6-42EF-940C-8FDE3208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5C3C031-286D-49CE-85A1-DBABC523B1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5022"/>
            <a:ext cx="7924800" cy="540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76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57C12F5-60E6-42EF-940C-8FDE3208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49C4-97CD-4CCC-9DDB-B27C8713527D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3B48C99-912C-4672-885E-5D244E86C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66800"/>
            <a:ext cx="82296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57930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Custom 5">
      <a:dk1>
        <a:srgbClr val="000000"/>
      </a:dk1>
      <a:lt1>
        <a:srgbClr val="FFFFFF"/>
      </a:lt1>
      <a:dk2>
        <a:srgbClr val="3A3015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Ch29HullOFOD8thEdition</Template>
  <TotalTime>374</TotalTime>
  <Words>1436</Words>
  <Application>Microsoft Office PowerPoint</Application>
  <PresentationFormat>如螢幕大小 (4:3)</PresentationFormat>
  <Paragraphs>171</Paragraphs>
  <Slides>32</Slides>
  <Notes>20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41" baseType="lpstr">
      <vt:lpstr>Arial</vt:lpstr>
      <vt:lpstr>Calibri</vt:lpstr>
      <vt:lpstr>Symbol</vt:lpstr>
      <vt:lpstr>Tahoma</vt:lpstr>
      <vt:lpstr>Times New Roman</vt:lpstr>
      <vt:lpstr>Wingdings</vt:lpstr>
      <vt:lpstr>Wingdings 2</vt:lpstr>
      <vt:lpstr>Global</vt:lpstr>
      <vt:lpstr>Equation</vt:lpstr>
      <vt:lpstr> Chapter 29 Interest Rate Derivatives: The Standard Market Models</vt:lpstr>
      <vt:lpstr>The Complications in Valuing Interest Rate Derivatives</vt:lpstr>
      <vt:lpstr>Approaches to Pricing Interest Rate Options</vt:lpstr>
      <vt:lpstr>Black’s Model</vt:lpstr>
      <vt:lpstr>Black’s Model for European Bond Options (Equations 29.1 and 29.2)</vt:lpstr>
      <vt:lpstr>PowerPoint 簡報</vt:lpstr>
      <vt:lpstr>PowerPoint 簡報</vt:lpstr>
      <vt:lpstr>PowerPoint 簡報</vt:lpstr>
      <vt:lpstr>PowerPoint 簡報</vt:lpstr>
      <vt:lpstr>Forward Bond and Forward Yield</vt:lpstr>
      <vt:lpstr>Yield Vols vs Price Vols (Equation 29.4)</vt:lpstr>
      <vt:lpstr>Theoretical Justification for Bond Option Model </vt:lpstr>
      <vt:lpstr>PowerPoint 簡報</vt:lpstr>
      <vt:lpstr>2. Caps and Floors</vt:lpstr>
      <vt:lpstr>Caplets</vt:lpstr>
      <vt:lpstr>PowerPoint 簡報</vt:lpstr>
      <vt:lpstr>Black’s Model for Caps  (equations 29.7 and 29.8)</vt:lpstr>
      <vt:lpstr>PowerPoint 簡報</vt:lpstr>
      <vt:lpstr>PowerPoint 簡報</vt:lpstr>
      <vt:lpstr>When Applying Black’s Model To Caps We Must ...</vt:lpstr>
      <vt:lpstr>Theoretical Justification for Cap Model</vt:lpstr>
      <vt:lpstr>Negative Rates</vt:lpstr>
      <vt:lpstr>3. Swaptions</vt:lpstr>
      <vt:lpstr>Black’s Model for European Swaptions</vt:lpstr>
      <vt:lpstr>Black’s Model for European Swaptions continued (equations 29.10 and 29.11)</vt:lpstr>
      <vt:lpstr>Black’s Model and OIS Discounting</vt:lpstr>
      <vt:lpstr>PowerPoint 簡報</vt:lpstr>
      <vt:lpstr>  Theoretical Justification for Swap Option Model</vt:lpstr>
      <vt:lpstr>Relationship Between Swaptions and Bond Options</vt:lpstr>
      <vt:lpstr>Relationship Between Swaptions and Bond Options (continued) </vt:lpstr>
      <vt:lpstr>Negative Rates</vt:lpstr>
      <vt:lpstr>Deltas of Interest Rate Derivatives </vt:lpstr>
    </vt:vector>
  </TitlesOfParts>
  <Company>Joseph L. Rotman School of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Interest Rate Derivatives: The Standard Market Models</dc:title>
  <dc:subject>Options, Futures, and Other Derivatives, 11e</dc:subject>
  <dc:creator>John C. Hull</dc:creator>
  <cp:keywords>Chapter 29</cp:keywords>
  <dc:description>Copyright 2021 by John C. Hull. All Rights Reserved. Published 2021</dc:description>
  <cp:lastModifiedBy>李志偉</cp:lastModifiedBy>
  <cp:revision>38</cp:revision>
  <dcterms:created xsi:type="dcterms:W3CDTF">2008-05-29T16:38:10Z</dcterms:created>
  <dcterms:modified xsi:type="dcterms:W3CDTF">2024-05-04T09:16:45Z</dcterms:modified>
</cp:coreProperties>
</file>