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9928225" cy="6797675"/>
  <p:embeddedFontLst>
    <p:embeddedFont>
      <p:font typeface="Microsoft JhengHei" panose="020B0604030504040204" pitchFamily="34" charset="-12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483">
          <p15:clr>
            <a:srgbClr val="A4A3A4"/>
          </p15:clr>
        </p15:guide>
        <p15:guide id="3" pos="719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hIcjWSLU+14RqYjZ9Q8yAun2y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>
        <p:guide orient="horz" pos="1480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1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ctrTitle"/>
          </p:nvPr>
        </p:nvSpPr>
        <p:spPr>
          <a:xfrm>
            <a:off x="2855639" y="836714"/>
            <a:ext cx="6480000" cy="18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ubTitle" idx="1"/>
          </p:nvPr>
        </p:nvSpPr>
        <p:spPr>
          <a:xfrm>
            <a:off x="3791744" y="2992437"/>
            <a:ext cx="5578942" cy="257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16"/>
          <p:cNvCxnSpPr/>
          <p:nvPr/>
        </p:nvCxnSpPr>
        <p:spPr>
          <a:xfrm>
            <a:off x="9548489" y="1066800"/>
            <a:ext cx="0" cy="449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" name="Google Shape;51;p16"/>
          <p:cNvGrpSpPr/>
          <p:nvPr/>
        </p:nvGrpSpPr>
        <p:grpSpPr>
          <a:xfrm>
            <a:off x="9726289" y="2992438"/>
            <a:ext cx="1338263" cy="2189162"/>
            <a:chOff x="4704" y="1885"/>
            <a:chExt cx="843" cy="1379"/>
          </a:xfrm>
        </p:grpSpPr>
        <p:sp>
          <p:nvSpPr>
            <p:cNvPr id="52" name="Google Shape;52;p16"/>
            <p:cNvSpPr/>
            <p:nvPr/>
          </p:nvSpPr>
          <p:spPr>
            <a:xfrm>
              <a:off x="4704" y="1885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4883" y="1885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5062" y="1885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4704" y="2064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4883" y="2064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5062" y="2064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5241" y="2064"/>
              <a:ext cx="127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4704" y="2243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4883" y="2243"/>
              <a:ext cx="127" cy="127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5062" y="2243"/>
              <a:ext cx="127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5241" y="2243"/>
              <a:ext cx="127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5420" y="2243"/>
              <a:ext cx="127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4704" y="2421"/>
              <a:ext cx="127" cy="128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4883" y="2421"/>
              <a:ext cx="127" cy="12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5062" y="2421"/>
              <a:ext cx="127" cy="12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5241" y="2421"/>
              <a:ext cx="127" cy="12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4704" y="2600"/>
              <a:ext cx="127" cy="12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4883" y="2600"/>
              <a:ext cx="127" cy="128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5062" y="2600"/>
              <a:ext cx="127" cy="12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5241" y="2600"/>
              <a:ext cx="127" cy="12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5420" y="2600"/>
              <a:ext cx="127" cy="128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4704" y="2779"/>
              <a:ext cx="127" cy="127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4883" y="2779"/>
              <a:ext cx="127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5062" y="2779"/>
              <a:ext cx="127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5241" y="2779"/>
              <a:ext cx="127" cy="12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4704" y="2958"/>
              <a:ext cx="127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4883" y="2958"/>
              <a:ext cx="127" cy="127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062" y="2958"/>
              <a:ext cx="127" cy="12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5241" y="2958"/>
              <a:ext cx="127" cy="12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883" y="3137"/>
              <a:ext cx="127" cy="12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241" y="3137"/>
              <a:ext cx="127" cy="127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" name="Google Shape;83;p16"/>
          <p:cNvCxnSpPr/>
          <p:nvPr/>
        </p:nvCxnSpPr>
        <p:spPr>
          <a:xfrm>
            <a:off x="1343472" y="2819400"/>
            <a:ext cx="942421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5368925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429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 rot="5400000">
            <a:off x="3672349" y="-1427090"/>
            <a:ext cx="4832538" cy="1065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 rot="5400000">
            <a:off x="7043738" y="2046287"/>
            <a:ext cx="5991224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 rot="5400000">
            <a:off x="1709738" y="-506414"/>
            <a:ext cx="599122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view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791745" y="1484784"/>
            <a:ext cx="7344816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Georgia"/>
              <a:buChar char="●"/>
              <a:defRPr/>
            </a:lvl2pPr>
            <a:lvl3pPr marL="1371600" lvl="2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Georgia"/>
              <a:buChar char="●"/>
              <a:defRPr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Georgia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6E6E6"/>
              </a:buClr>
              <a:buSzPts val="1800"/>
              <a:buFont typeface="Georgia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911424" y="1484784"/>
            <a:ext cx="2592000" cy="3456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>
  <p:cSld name="標題及內容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760476" y="1484784"/>
            <a:ext cx="10656285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Georgia"/>
              <a:buChar char="●"/>
              <a:defRPr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●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Georgia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E6E6"/>
              </a:buClr>
              <a:buSzPts val="1800"/>
              <a:buFont typeface="Georgia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760476" y="1484784"/>
            <a:ext cx="5259324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6172200" y="1484784"/>
            <a:ext cx="5259324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67408" y="260647"/>
            <a:ext cx="10945216" cy="93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745183" y="1484784"/>
            <a:ext cx="5252392" cy="83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745183" y="2420888"/>
            <a:ext cx="5252392" cy="39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3"/>
          </p:nvPr>
        </p:nvSpPr>
        <p:spPr>
          <a:xfrm>
            <a:off x="6172200" y="1484784"/>
            <a:ext cx="5252392" cy="83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4"/>
          </p:nvPr>
        </p:nvSpPr>
        <p:spPr>
          <a:xfrm>
            <a:off x="6172200" y="2420888"/>
            <a:ext cx="5252392" cy="393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36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429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760476" y="1484784"/>
            <a:ext cx="10656285" cy="483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Georgia"/>
              <a:buChar char="●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ts val="2800"/>
              <a:buFont typeface="Georgia"/>
              <a:buChar char="●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00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Georgia"/>
              <a:buChar char="●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E6E6"/>
              </a:buClr>
              <a:buSzPts val="1800"/>
              <a:buFont typeface="Georgia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0416480" y="6356350"/>
            <a:ext cx="1303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5"/>
          <p:cNvCxnSpPr/>
          <p:nvPr/>
        </p:nvCxnSpPr>
        <p:spPr>
          <a:xfrm>
            <a:off x="11136560" y="260650"/>
            <a:ext cx="0" cy="122413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15"/>
          <p:cNvGrpSpPr/>
          <p:nvPr/>
        </p:nvGrpSpPr>
        <p:grpSpPr>
          <a:xfrm>
            <a:off x="11316700" y="260649"/>
            <a:ext cx="660511" cy="1080113"/>
            <a:chOff x="5136" y="960"/>
            <a:chExt cx="528" cy="864"/>
          </a:xfrm>
        </p:grpSpPr>
        <p:sp>
          <p:nvSpPr>
            <p:cNvPr id="15" name="Google Shape;15;p15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5248" y="960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5360" y="960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5136" y="1072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5248" y="1072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5360" y="1072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5472" y="1072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5136" y="1184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5248" y="1184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5360" y="1184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5472" y="1184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5584" y="1184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5248" y="1296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5360" y="1296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5472" y="1296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5248" y="1408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5360" y="1408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5472" y="1408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5136" y="1520"/>
              <a:ext cx="80" cy="8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5248" y="1520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5360" y="1520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5472" y="1520"/>
              <a:ext cx="80" cy="8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5136" y="1632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5248" y="1632"/>
              <a:ext cx="80" cy="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5360" y="1632"/>
              <a:ext cx="80" cy="8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5472" y="1632"/>
              <a:ext cx="80" cy="8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>
              <a:off x="5248" y="1744"/>
              <a:ext cx="80" cy="8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>
              <a:off x="5472" y="1744"/>
              <a:ext cx="80" cy="8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-277665" y="1014529"/>
            <a:ext cx="9800751" cy="18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rPr>
              <a:t>Trigonometric Functions (1)</a:t>
            </a:r>
            <a:endParaRPr sz="4800" b="1" i="0" u="none" strike="noStrike" cap="none">
              <a:solidFill>
                <a:srgbClr val="33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1343472" y="3144837"/>
            <a:ext cx="8179614" cy="257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Georgi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Trigonometric Functions 1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Arial"/>
              <a:buNone/>
            </a:pPr>
            <a:r>
              <a:rPr lang="en-US" sz="3600"/>
              <a:t>Special Angles</a:t>
            </a:r>
            <a:endParaRPr/>
          </a:p>
        </p:txBody>
      </p:sp>
      <p:grpSp>
        <p:nvGrpSpPr>
          <p:cNvPr id="234" name="Google Shape;234;p10"/>
          <p:cNvGrpSpPr/>
          <p:nvPr/>
        </p:nvGrpSpPr>
        <p:grpSpPr>
          <a:xfrm>
            <a:off x="760477" y="1645030"/>
            <a:ext cx="11125068" cy="4564649"/>
            <a:chOff x="100342" y="4516981"/>
            <a:chExt cx="8382745" cy="4141654"/>
          </a:xfrm>
        </p:grpSpPr>
        <p:sp>
          <p:nvSpPr>
            <p:cNvPr id="235" name="Google Shape;235;p10"/>
            <p:cNvSpPr/>
            <p:nvPr/>
          </p:nvSpPr>
          <p:spPr>
            <a:xfrm>
              <a:off x="100342" y="5058236"/>
              <a:ext cx="8326179" cy="36003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0" scaled="0"/>
            </a:gradFill>
            <a:ln w="12700" cap="flat" cmpd="sng">
              <a:solidFill>
                <a:srgbClr val="40404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156908" y="4516981"/>
              <a:ext cx="8326179" cy="541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E0000"/>
                </a:gs>
                <a:gs pos="50000">
                  <a:srgbClr val="E4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325587" y="4535016"/>
              <a:ext cx="3632776" cy="47473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780" t="-12789" b="-3837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38" name="Google Shape;238;p10"/>
          <p:cNvSpPr/>
          <p:nvPr/>
        </p:nvSpPr>
        <p:spPr>
          <a:xfrm rot="-5400000">
            <a:off x="486905" y="3220508"/>
            <a:ext cx="2552792" cy="1491719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1169090" y="4835657"/>
            <a:ext cx="576064" cy="382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573" t="-9521" b="-190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10"/>
          <p:cNvSpPr txBox="1"/>
          <p:nvPr/>
        </p:nvSpPr>
        <p:spPr>
          <a:xfrm>
            <a:off x="3311472" y="3687483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2337918" y="5243793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1364001" y="5603451"/>
            <a:ext cx="6097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Equilateral triangle (正三角形) &amp; 30-60-90 traingle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6960096" y="2555719"/>
            <a:ext cx="4415568" cy="70500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 rot="5400000" flipH="1">
            <a:off x="1978625" y="3215081"/>
            <a:ext cx="2552792" cy="1491721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1364001" y="3687483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 rot="-5400000">
            <a:off x="4073745" y="3208829"/>
            <a:ext cx="2552792" cy="1491719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4689847" y="4863304"/>
            <a:ext cx="576064" cy="382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8418" t="-11110" b="-190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5680956" y="3172648"/>
            <a:ext cx="576064" cy="382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9573" t="-9521" b="-190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4965382" y="3696754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10"/>
          <p:cNvCxnSpPr/>
          <p:nvPr/>
        </p:nvCxnSpPr>
        <p:spPr>
          <a:xfrm rot="10800000" flipH="1">
            <a:off x="5892453" y="5024598"/>
            <a:ext cx="203400" cy="193500"/>
          </a:xfrm>
          <a:prstGeom prst="bentConnector3">
            <a:avLst>
              <a:gd name="adj1" fmla="val 9627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10"/>
          <p:cNvSpPr txBox="1"/>
          <p:nvPr/>
        </p:nvSpPr>
        <p:spPr>
          <a:xfrm>
            <a:off x="6986654" y="3694166"/>
            <a:ext cx="4530599" cy="64543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</a:pPr>
            <a:r>
              <a:rPr lang="en-US" sz="4000"/>
              <a:t>Outline</a:t>
            </a:r>
            <a:endParaRPr sz="4000"/>
          </a:p>
        </p:txBody>
      </p:sp>
      <p:sp>
        <p:nvSpPr>
          <p:cNvPr id="257" name="Google Shape;257;p11"/>
          <p:cNvSpPr txBox="1">
            <a:spLocks noGrp="1"/>
          </p:cNvSpPr>
          <p:nvPr>
            <p:ph type="body" idx="1"/>
          </p:nvPr>
        </p:nvSpPr>
        <p:spPr>
          <a:xfrm>
            <a:off x="3791745" y="1484784"/>
            <a:ext cx="7344816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Angles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Trigonometric functions in a right-angled triangle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Special angles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 </a:t>
            </a:r>
            <a:r>
              <a:rPr lang="en-US"/>
              <a:t>Reciprocal trigonometric functions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58" name="Google Shape;258;p11"/>
          <p:cNvSpPr txBox="1"/>
          <p:nvPr/>
        </p:nvSpPr>
        <p:spPr>
          <a:xfrm flipH="1">
            <a:off x="911424" y="494116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數學系蔡雅如老師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Arial"/>
              <a:buNone/>
            </a:pPr>
            <a:r>
              <a:rPr lang="en-US"/>
              <a:t>Reciprocal trigonometric functions</a:t>
            </a:r>
            <a:endParaRPr sz="3600"/>
          </a:p>
        </p:txBody>
      </p:sp>
      <p:grpSp>
        <p:nvGrpSpPr>
          <p:cNvPr id="264" name="Google Shape;264;p12"/>
          <p:cNvGrpSpPr/>
          <p:nvPr/>
        </p:nvGrpSpPr>
        <p:grpSpPr>
          <a:xfrm>
            <a:off x="760476" y="2348880"/>
            <a:ext cx="11169779" cy="3720580"/>
            <a:chOff x="489517" y="3499718"/>
            <a:chExt cx="8612589" cy="3067088"/>
          </a:xfrm>
        </p:grpSpPr>
        <p:sp>
          <p:nvSpPr>
            <p:cNvPr id="265" name="Google Shape;265;p12"/>
            <p:cNvSpPr/>
            <p:nvPr/>
          </p:nvSpPr>
          <p:spPr>
            <a:xfrm>
              <a:off x="489517" y="4093514"/>
              <a:ext cx="8326179" cy="1894172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66" name="Google Shape;266;p12"/>
            <p:cNvSpPr txBox="1"/>
            <p:nvPr/>
          </p:nvSpPr>
          <p:spPr>
            <a:xfrm>
              <a:off x="716952" y="4226258"/>
              <a:ext cx="8385154" cy="2340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secant, cosecant and cotangent functions are defined as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respectively.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510838" y="3499718"/>
              <a:ext cx="8326179" cy="541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74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535355" y="3555318"/>
              <a:ext cx="7289829" cy="431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Definition (secant, cosecant, cotangent).</a:t>
              </a:r>
              <a:endParaRPr sz="2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Arial"/>
              <a:buNone/>
            </a:pPr>
            <a:r>
              <a:rPr lang="en-US"/>
              <a:t>Reciprocal trigonometric functions</a:t>
            </a:r>
            <a:endParaRPr sz="3600"/>
          </a:p>
        </p:txBody>
      </p:sp>
      <p:grpSp>
        <p:nvGrpSpPr>
          <p:cNvPr id="274" name="Google Shape;274;p13"/>
          <p:cNvGrpSpPr/>
          <p:nvPr/>
        </p:nvGrpSpPr>
        <p:grpSpPr>
          <a:xfrm>
            <a:off x="917386" y="1772816"/>
            <a:ext cx="10663200" cy="3600400"/>
            <a:chOff x="457200" y="3515524"/>
            <a:chExt cx="8326179" cy="3600400"/>
          </a:xfrm>
        </p:grpSpPr>
        <p:sp>
          <p:nvSpPr>
            <p:cNvPr id="275" name="Google Shape;275;p13"/>
            <p:cNvSpPr/>
            <p:nvPr/>
          </p:nvSpPr>
          <p:spPr>
            <a:xfrm>
              <a:off x="457200" y="3515525"/>
              <a:ext cx="8326179" cy="36003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57200" y="3515524"/>
              <a:ext cx="8326179" cy="541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E0000"/>
                </a:gs>
                <a:gs pos="50000">
                  <a:srgbClr val="E4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535355" y="3545486"/>
              <a:ext cx="28125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Proposition</a:t>
              </a:r>
              <a:endParaRPr sz="2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78" name="Google Shape;278;p13"/>
          <p:cNvSpPr txBox="1">
            <a:spLocks noGrp="1"/>
          </p:cNvSpPr>
          <p:nvPr>
            <p:ph type="body" idx="1"/>
          </p:nvPr>
        </p:nvSpPr>
        <p:spPr>
          <a:xfrm>
            <a:off x="917386" y="2780928"/>
            <a:ext cx="10365076" cy="41963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</a:pPr>
            <a:r>
              <a:rPr lang="en-US" sz="4000"/>
              <a:t>Review</a:t>
            </a:r>
            <a:endParaRPr sz="4000"/>
          </a:p>
        </p:txBody>
      </p:sp>
      <p:sp>
        <p:nvSpPr>
          <p:cNvPr id="285" name="Google Shape;285;p14"/>
          <p:cNvSpPr txBox="1"/>
          <p:nvPr/>
        </p:nvSpPr>
        <p:spPr>
          <a:xfrm flipH="1">
            <a:off x="911424" y="494116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數學系 </a:t>
            </a:r>
            <a:r>
              <a:rPr lang="en-US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蔡雅如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老師</a:t>
            </a:r>
            <a:endParaRPr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EE49385-A417-431D-B6E3-6B40A664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1745" y="1484784"/>
            <a:ext cx="7164672" cy="5004506"/>
          </a:xfrm>
        </p:spPr>
        <p:txBody>
          <a:bodyPr/>
          <a:lstStyle/>
          <a:p>
            <a:r>
              <a:rPr lang="en-US" altLang="zh-TW" dirty="0"/>
              <a:t>What is an angle?</a:t>
            </a:r>
          </a:p>
          <a:p>
            <a:r>
              <a:rPr lang="en-US" altLang="zh-TW" dirty="0"/>
              <a:t>What are trigonometric functions?</a:t>
            </a:r>
          </a:p>
          <a:p>
            <a:r>
              <a:rPr lang="en-US" altLang="zh-TW" dirty="0"/>
              <a:t>How do we evaluate trigonometric functions at special angles?</a:t>
            </a:r>
          </a:p>
          <a:p>
            <a:r>
              <a:rPr lang="en-US" altLang="zh-TW" dirty="0"/>
              <a:t>What are reciprocal trigonometric functions?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</a:pPr>
            <a:r>
              <a:rPr lang="en-US" sz="4000"/>
              <a:t>Outline</a:t>
            </a:r>
            <a:endParaRPr sz="4000"/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3791745" y="1484784"/>
            <a:ext cx="7344816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/>
              <a:t>Angles</a:t>
            </a:r>
            <a:endParaRPr dirty="0"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/>
              <a:t>Trigonometric functions in a right-angled triangle</a:t>
            </a:r>
            <a:endParaRPr dirty="0"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/>
              <a:t>Special angles </a:t>
            </a:r>
            <a:endParaRPr dirty="0"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/>
              <a:t> Reciprocal trigonometric functions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44" name="Google Shape;144;p2"/>
          <p:cNvSpPr txBox="1"/>
          <p:nvPr/>
        </p:nvSpPr>
        <p:spPr>
          <a:xfrm flipH="1">
            <a:off x="911424" y="494116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數學系 蔡雅如老師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</a:pPr>
            <a:r>
              <a:rPr lang="en-US" sz="4000"/>
              <a:t>Outline</a:t>
            </a:r>
            <a:endParaRPr sz="4000"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3791745" y="1484784"/>
            <a:ext cx="7344816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/>
              <a:t>Angles</a:t>
            </a:r>
            <a:endParaRPr dirty="0"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>
                <a:solidFill>
                  <a:srgbClr val="AEABAB"/>
                </a:solidFill>
              </a:rPr>
              <a:t>Trigonometric functions in a right-angled triangle</a:t>
            </a:r>
            <a:endParaRPr dirty="0"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>
                <a:solidFill>
                  <a:srgbClr val="AEABAB"/>
                </a:solidFill>
              </a:rPr>
              <a:t>Special angles </a:t>
            </a:r>
            <a:endParaRPr dirty="0"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 dirty="0">
                <a:solidFill>
                  <a:srgbClr val="AEABAB"/>
                </a:solidFill>
              </a:rPr>
              <a:t> Reciprocal trigonometric functions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51" name="Google Shape;151;p3"/>
          <p:cNvSpPr txBox="1"/>
          <p:nvPr/>
        </p:nvSpPr>
        <p:spPr>
          <a:xfrm flipH="1">
            <a:off x="911424" y="494116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數學系 蔡雅如老師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Arial"/>
              <a:buNone/>
            </a:pPr>
            <a:r>
              <a:rPr lang="en-US"/>
              <a:t>Angles</a:t>
            </a:r>
            <a:endParaRPr sz="4000"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530303" y="1330272"/>
            <a:ext cx="10656285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An </a:t>
            </a:r>
            <a:r>
              <a:rPr lang="en-US" sz="2800" b="1">
                <a:solidFill>
                  <a:srgbClr val="7030A0"/>
                </a:solidFill>
              </a:rPr>
              <a:t>angle</a:t>
            </a:r>
            <a:r>
              <a:rPr lang="en-US" sz="2800"/>
              <a:t> is formed when two rays are emitted from a common point. Think of an angle as an ‘</a:t>
            </a:r>
            <a:r>
              <a:rPr lang="en-US" sz="2800" b="1">
                <a:solidFill>
                  <a:srgbClr val="7030A0"/>
                </a:solidFill>
              </a:rPr>
              <a:t>oriented</a:t>
            </a:r>
            <a:r>
              <a:rPr lang="en-US" sz="2800"/>
              <a:t>’ measurement that we measure from the initial side to the terminal side.</a:t>
            </a:r>
            <a:br>
              <a:rPr lang="en-US" sz="2800">
                <a:latin typeface="Georgia"/>
                <a:ea typeface="Georgia"/>
                <a:cs typeface="Georgia"/>
                <a:sym typeface="Georgia"/>
              </a:rPr>
            </a:br>
            <a:endParaRPr sz="28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8" name="Google Shape;158;p4"/>
          <p:cNvCxnSpPr/>
          <p:nvPr/>
        </p:nvCxnSpPr>
        <p:spPr>
          <a:xfrm flipH="1">
            <a:off x="1542419" y="3272177"/>
            <a:ext cx="1872208" cy="18722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4"/>
          <p:cNvCxnSpPr/>
          <p:nvPr/>
        </p:nvCxnSpPr>
        <p:spPr>
          <a:xfrm rot="10800000">
            <a:off x="1542419" y="5144385"/>
            <a:ext cx="2664296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4"/>
          <p:cNvSpPr txBox="1"/>
          <p:nvPr/>
        </p:nvSpPr>
        <p:spPr>
          <a:xfrm>
            <a:off x="2478523" y="4603174"/>
            <a:ext cx="1331390" cy="307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6421" r="-3669" b="-333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 rot="-2668616">
            <a:off x="1018834" y="3670504"/>
            <a:ext cx="270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terminal side (終止邊)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2047542" y="5239093"/>
            <a:ext cx="2398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initial side (起始邊)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2037594" y="5918975"/>
            <a:ext cx="2015295" cy="461665"/>
          </a:xfrm>
          <a:prstGeom prst="rect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anticlockwise</a:t>
            </a:r>
            <a:endParaRPr sz="2400" b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64" name="Google Shape;164;p4"/>
          <p:cNvCxnSpPr/>
          <p:nvPr/>
        </p:nvCxnSpPr>
        <p:spPr>
          <a:xfrm flipH="1">
            <a:off x="6276283" y="3174864"/>
            <a:ext cx="1872208" cy="18722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4"/>
          <p:cNvCxnSpPr/>
          <p:nvPr/>
        </p:nvCxnSpPr>
        <p:spPr>
          <a:xfrm rot="10800000">
            <a:off x="6276283" y="5047072"/>
            <a:ext cx="2664296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4"/>
          <p:cNvSpPr txBox="1"/>
          <p:nvPr/>
        </p:nvSpPr>
        <p:spPr>
          <a:xfrm>
            <a:off x="7212387" y="4505861"/>
            <a:ext cx="1331390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5934" r="-3652" b="-333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 rot="-2668616">
            <a:off x="5904984" y="3573191"/>
            <a:ext cx="2398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initial side (起始邊)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6781406" y="5141780"/>
            <a:ext cx="270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terminal side (終止邊)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7212387" y="5855589"/>
            <a:ext cx="1483098" cy="461665"/>
          </a:xfrm>
          <a:prstGeom prst="rect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clockwise</a:t>
            </a:r>
            <a:endParaRPr sz="2400" b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</a:pPr>
            <a:r>
              <a:rPr lang="en-US" sz="4000"/>
              <a:t>Outline</a:t>
            </a:r>
            <a:endParaRPr sz="4000"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3791745" y="1484784"/>
            <a:ext cx="7344816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Angles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/>
              <a:t>Trigonometric functions in a right-angled triangle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Special angles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 Reciprocal trigonometric functions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76" name="Google Shape;176;p5"/>
          <p:cNvSpPr txBox="1"/>
          <p:nvPr/>
        </p:nvSpPr>
        <p:spPr>
          <a:xfrm flipH="1">
            <a:off x="911424" y="494116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數學系 蔡雅如老師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00000"/>
              <a:buFont typeface="Arial"/>
              <a:buNone/>
            </a:pPr>
            <a:r>
              <a:rPr lang="en-US" sz="3600"/>
              <a:t>Trigonometric functions in a right-angled triangle </a:t>
            </a:r>
            <a:endParaRPr/>
          </a:p>
        </p:txBody>
      </p:sp>
      <p:grpSp>
        <p:nvGrpSpPr>
          <p:cNvPr id="182" name="Google Shape;182;p6"/>
          <p:cNvGrpSpPr/>
          <p:nvPr/>
        </p:nvGrpSpPr>
        <p:grpSpPr>
          <a:xfrm>
            <a:off x="760476" y="1568710"/>
            <a:ext cx="11032212" cy="4899127"/>
            <a:chOff x="489517" y="3499718"/>
            <a:chExt cx="8506516" cy="4038632"/>
          </a:xfrm>
        </p:grpSpPr>
        <p:sp>
          <p:nvSpPr>
            <p:cNvPr id="183" name="Google Shape;183;p6"/>
            <p:cNvSpPr/>
            <p:nvPr/>
          </p:nvSpPr>
          <p:spPr>
            <a:xfrm>
              <a:off x="489517" y="4093514"/>
              <a:ext cx="8326179" cy="1894172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610879" y="4132188"/>
              <a:ext cx="8385154" cy="34061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177" t="-1474" r="-140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10838" y="3499718"/>
              <a:ext cx="8326179" cy="541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74000">
                  <a:srgbClr val="A9BEE4"/>
                </a:gs>
                <a:gs pos="83000">
                  <a:srgbClr val="A9BEE4"/>
                </a:gs>
                <a:gs pos="100000">
                  <a:srgbClr val="C5D3ED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535355" y="3555318"/>
              <a:ext cx="7289829" cy="431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Definition (Trigonometric functions 三角函數).</a:t>
              </a:r>
              <a:endParaRPr sz="2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87" name="Google Shape;187;p6"/>
          <p:cNvSpPr txBox="1"/>
          <p:nvPr/>
        </p:nvSpPr>
        <p:spPr>
          <a:xfrm>
            <a:off x="4461708" y="5791527"/>
            <a:ext cx="251094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9266" r="-24386" b="-655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 rot="-1686761">
            <a:off x="3794508" y="4893442"/>
            <a:ext cx="26934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hypotenuse(</a:t>
            </a:r>
            <a:r>
              <a:rPr lang="en-US" sz="2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斜邊</a:t>
            </a:r>
            <a:r>
              <a:rPr lang="en-US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6745130" y="5225134"/>
            <a:ext cx="26934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opposite side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(對邊)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4230032" y="6267783"/>
            <a:ext cx="35366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adjacent side (斜邊)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5183410" y="5289290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6355280" y="5236310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590894" y="5754016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3834709" y="4795992"/>
            <a:ext cx="2523996" cy="1346240"/>
          </a:xfrm>
          <a:prstGeom prst="triangle">
            <a:avLst>
              <a:gd name="adj" fmla="val 99389"/>
            </a:avLst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00000"/>
              <a:buFont typeface="Arial"/>
              <a:buNone/>
            </a:pPr>
            <a:r>
              <a:rPr lang="en-US" sz="3600"/>
              <a:t>Trigonometric functions in a right-angled triangle </a:t>
            </a:r>
            <a:endParaRPr/>
          </a:p>
        </p:txBody>
      </p:sp>
      <p:grpSp>
        <p:nvGrpSpPr>
          <p:cNvPr id="200" name="Google Shape;200;p7"/>
          <p:cNvGrpSpPr/>
          <p:nvPr/>
        </p:nvGrpSpPr>
        <p:grpSpPr>
          <a:xfrm>
            <a:off x="911424" y="1844824"/>
            <a:ext cx="10663200" cy="3600400"/>
            <a:chOff x="457200" y="3515524"/>
            <a:chExt cx="8326179" cy="3600400"/>
          </a:xfrm>
        </p:grpSpPr>
        <p:sp>
          <p:nvSpPr>
            <p:cNvPr id="201" name="Google Shape;201;p7"/>
            <p:cNvSpPr/>
            <p:nvPr/>
          </p:nvSpPr>
          <p:spPr>
            <a:xfrm>
              <a:off x="457200" y="3515525"/>
              <a:ext cx="8326179" cy="36003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57200" y="3515524"/>
              <a:ext cx="8326179" cy="541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E0000"/>
                </a:gs>
                <a:gs pos="50000">
                  <a:srgbClr val="E4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535355" y="3545486"/>
              <a:ext cx="28125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Proposition</a:t>
              </a:r>
              <a:endParaRPr sz="2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04" name="Google Shape;204;p7"/>
          <p:cNvSpPr txBox="1">
            <a:spLocks noGrp="1"/>
          </p:cNvSpPr>
          <p:nvPr>
            <p:ph type="body" idx="1"/>
          </p:nvPr>
        </p:nvSpPr>
        <p:spPr>
          <a:xfrm>
            <a:off x="909538" y="2625670"/>
            <a:ext cx="10365076" cy="41963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4000"/>
              <a:buFont typeface="Arial"/>
              <a:buNone/>
            </a:pPr>
            <a:r>
              <a:rPr lang="en-US" sz="4000"/>
              <a:t>Outline</a:t>
            </a:r>
            <a:endParaRPr sz="4000"/>
          </a:p>
        </p:txBody>
      </p:sp>
      <p:sp>
        <p:nvSpPr>
          <p:cNvPr id="210" name="Google Shape;210;p8"/>
          <p:cNvSpPr txBox="1">
            <a:spLocks noGrp="1"/>
          </p:cNvSpPr>
          <p:nvPr>
            <p:ph type="body" idx="1"/>
          </p:nvPr>
        </p:nvSpPr>
        <p:spPr>
          <a:xfrm>
            <a:off x="3791745" y="1484784"/>
            <a:ext cx="7344816" cy="48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Angles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Trigonometric functions in a right-angled triangle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/>
              <a:t>Special angles </a:t>
            </a:r>
            <a:endParaRPr/>
          </a:p>
          <a:p>
            <a:pPr marL="3556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Georgia"/>
              <a:buChar char="●"/>
            </a:pPr>
            <a:r>
              <a:rPr lang="en-US">
                <a:solidFill>
                  <a:srgbClr val="AEABAB"/>
                </a:solidFill>
              </a:rPr>
              <a:t> Reciprocal trigonometric functions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11" name="Google Shape;211;p8"/>
          <p:cNvSpPr txBox="1"/>
          <p:nvPr/>
        </p:nvSpPr>
        <p:spPr>
          <a:xfrm flipH="1">
            <a:off x="911424" y="4941168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數學系蔡雅如老師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760476" y="260649"/>
            <a:ext cx="10195941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Arial"/>
              <a:buNone/>
            </a:pPr>
            <a:r>
              <a:rPr lang="en-US" sz="3600"/>
              <a:t>Special Angles</a:t>
            </a:r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>
            <a:off x="911424" y="1682554"/>
            <a:ext cx="10730406" cy="4170976"/>
            <a:chOff x="104431" y="4516981"/>
            <a:chExt cx="8378656" cy="4170976"/>
          </a:xfrm>
        </p:grpSpPr>
        <p:sp>
          <p:nvSpPr>
            <p:cNvPr id="218" name="Google Shape;218;p9"/>
            <p:cNvSpPr/>
            <p:nvPr/>
          </p:nvSpPr>
          <p:spPr>
            <a:xfrm>
              <a:off x="104431" y="5058237"/>
              <a:ext cx="8326179" cy="36297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0" scaled="0"/>
            </a:gradFill>
            <a:ln w="12700" cap="flat" cmpd="sng">
              <a:solidFill>
                <a:srgbClr val="40404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56908" y="4516981"/>
              <a:ext cx="8326179" cy="541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E0000"/>
                </a:gs>
                <a:gs pos="50000">
                  <a:srgbClr val="E4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325587" y="4535016"/>
              <a:ext cx="3632776" cy="5232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882" t="-13952" b="-3836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21" name="Google Shape;221;p9"/>
          <p:cNvSpPr/>
          <p:nvPr/>
        </p:nvSpPr>
        <p:spPr>
          <a:xfrm rot="-5400000">
            <a:off x="1458911" y="2498823"/>
            <a:ext cx="2160240" cy="21600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1675055" y="4276501"/>
            <a:ext cx="576064" cy="382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573" t="-11289" b="-209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3187223" y="2685923"/>
            <a:ext cx="576064" cy="382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9573" t="-11289" b="-209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4" name="Google Shape;224;p9"/>
          <p:cNvCxnSpPr/>
          <p:nvPr/>
        </p:nvCxnSpPr>
        <p:spPr>
          <a:xfrm rot="10800000" flipH="1">
            <a:off x="3331239" y="4467842"/>
            <a:ext cx="287700" cy="191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9"/>
          <p:cNvSpPr txBox="1"/>
          <p:nvPr/>
        </p:nvSpPr>
        <p:spPr>
          <a:xfrm>
            <a:off x="3630775" y="3367932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2516120" y="4648805"/>
            <a:ext cx="576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194655" y="5101522"/>
            <a:ext cx="6097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Isosceles right triangle (等腰直角三角形)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5315694" y="3301963"/>
            <a:ext cx="5282023" cy="7629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etwork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283</Words>
  <Application>Microsoft Office PowerPoint</Application>
  <PresentationFormat>寬螢幕</PresentationFormat>
  <Paragraphs>94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Cambria Math</vt:lpstr>
      <vt:lpstr>Arial</vt:lpstr>
      <vt:lpstr>Calibri</vt:lpstr>
      <vt:lpstr>Georgia</vt:lpstr>
      <vt:lpstr>Microsoft JhengHei</vt:lpstr>
      <vt:lpstr>Times New Roman</vt:lpstr>
      <vt:lpstr>1_Network</vt:lpstr>
      <vt:lpstr>PowerPoint 簡報</vt:lpstr>
      <vt:lpstr>Outline</vt:lpstr>
      <vt:lpstr>Outline</vt:lpstr>
      <vt:lpstr>Angles</vt:lpstr>
      <vt:lpstr>Outline</vt:lpstr>
      <vt:lpstr>Trigonometric functions in a right-angled triangle </vt:lpstr>
      <vt:lpstr>Trigonometric functions in a right-angled triangle </vt:lpstr>
      <vt:lpstr>Outline</vt:lpstr>
      <vt:lpstr>Special Angles</vt:lpstr>
      <vt:lpstr>Special Angles</vt:lpstr>
      <vt:lpstr>Outline</vt:lpstr>
      <vt:lpstr>Reciprocal trigonometric functions</vt:lpstr>
      <vt:lpstr>Reciprocal trigonometric functions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Jui-En Chang</dc:creator>
  <cp:lastModifiedBy>Tassel</cp:lastModifiedBy>
  <cp:revision>3</cp:revision>
  <dcterms:created xsi:type="dcterms:W3CDTF">2017-09-11T02:39:23Z</dcterms:created>
  <dcterms:modified xsi:type="dcterms:W3CDTF">2023-06-27T02:28:34Z</dcterms:modified>
</cp:coreProperties>
</file>