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9" r:id="rId3"/>
    <p:sldId id="270" r:id="rId4"/>
    <p:sldId id="273" r:id="rId5"/>
    <p:sldId id="303" r:id="rId6"/>
    <p:sldId id="276" r:id="rId7"/>
    <p:sldId id="278" r:id="rId8"/>
    <p:sldId id="280" r:id="rId9"/>
    <p:sldId id="283" r:id="rId10"/>
    <p:sldId id="288" r:id="rId11"/>
    <p:sldId id="289" r:id="rId12"/>
    <p:sldId id="290" r:id="rId13"/>
    <p:sldId id="292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6142D-F9EF-491A-A0AA-F586B999858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234C6-DA4F-45F4-BD5C-3D29E637D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1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TLC</a:t>
            </a:r>
            <a:r>
              <a:rPr lang="zh-TW" altLang="en-US" dirty="0"/>
              <a:t>技術，進行植物色素的分離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858CEF-8461-4AA7-926F-D173ABB636A5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25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702E-141E-43C9-930D-0448F822781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E3BB-DCF6-4D1B-80F0-545E64E8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46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702E-141E-43C9-930D-0448F822781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E3BB-DCF6-4D1B-80F0-545E64E8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87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702E-141E-43C9-930D-0448F822781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E3BB-DCF6-4D1B-80F0-545E64E8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22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702E-141E-43C9-930D-0448F822781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E3BB-DCF6-4D1B-80F0-545E64E8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8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702E-141E-43C9-930D-0448F822781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E3BB-DCF6-4D1B-80F0-545E64E8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08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702E-141E-43C9-930D-0448F822781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E3BB-DCF6-4D1B-80F0-545E64E8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68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702E-141E-43C9-930D-0448F822781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E3BB-DCF6-4D1B-80F0-545E64E8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8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702E-141E-43C9-930D-0448F822781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E3BB-DCF6-4D1B-80F0-545E64E8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63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702E-141E-43C9-930D-0448F822781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E3BB-DCF6-4D1B-80F0-545E64E8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10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702E-141E-43C9-930D-0448F822781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E3BB-DCF6-4D1B-80F0-545E64E8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1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702E-141E-43C9-930D-0448F822781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E3BB-DCF6-4D1B-80F0-545E64E8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63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702E-141E-43C9-930D-0448F8227811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DE3BB-DCF6-4D1B-80F0-545E64E8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53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276078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課前說明</a:t>
            </a:r>
          </a:p>
        </p:txBody>
      </p:sp>
    </p:spTree>
    <p:extLst>
      <p:ext uri="{BB962C8B-B14F-4D97-AF65-F5344CB8AC3E}">
        <p14:creationId xmlns:p14="http://schemas.microsoft.com/office/powerpoint/2010/main" val="173568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438" y="1105467"/>
            <a:ext cx="109552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先測波長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430nm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的吸光値，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O.D.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值介於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0.8~1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為適當的色素濃度</a:t>
            </a:r>
            <a:endParaRPr lang="en-US" altLang="zh-TW" sz="2800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測定波長範圍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400~700nm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的吸光值 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間隔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10 nm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測量一次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吸光值達高峰時，測其 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±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5nm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的吸光值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測波長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663nm(</a:t>
            </a:r>
            <a:r>
              <a:rPr lang="en-US" altLang="zh-TW" sz="2800" dirty="0" err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chl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a)</a:t>
            </a:r>
            <a:r>
              <a:rPr lang="zh-TW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645nm(</a:t>
            </a:r>
            <a:r>
              <a:rPr lang="en-US" altLang="zh-TW" sz="2800" dirty="0" err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chl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b)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及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652nm(total </a:t>
            </a:r>
            <a:r>
              <a:rPr lang="en-US" altLang="zh-TW" sz="2800" dirty="0" err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chl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的吸光値</a:t>
            </a:r>
            <a:b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</a:b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→ 計算</a:t>
            </a:r>
            <a:r>
              <a:rPr lang="en-US" altLang="zh-TW" sz="2800" dirty="0" err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chl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a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b 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及</a:t>
            </a:r>
            <a:r>
              <a:rPr lang="en-US" altLang="zh-TW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total </a:t>
            </a:r>
            <a:r>
              <a:rPr lang="en-US" altLang="zh-TW" sz="2800" dirty="0" err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chl</a:t>
            </a:r>
            <a:r>
              <a:rPr lang="zh-TW" altLang="en-US" sz="28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含量</a:t>
            </a:r>
          </a:p>
        </p:txBody>
      </p:sp>
      <p:sp>
        <p:nvSpPr>
          <p:cNvPr id="3" name="矩形 2"/>
          <p:cNvSpPr/>
          <p:nvPr/>
        </p:nvSpPr>
        <p:spPr>
          <a:xfrm>
            <a:off x="298438" y="334080"/>
            <a:ext cx="6827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植物色素的萃取</a:t>
            </a:r>
            <a:r>
              <a:rPr lang="en-US" altLang="zh-TW" sz="28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kumimoji="0"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光合色素之吸收光譜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1055857" y="4737852"/>
            <a:ext cx="5312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每次更換不同波長測量時，</a:t>
            </a:r>
            <a:b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必須再次歸零校正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(Blanking)</a:t>
            </a:r>
            <a:endParaRPr lang="zh-TW" altLang="en-US" sz="32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65AE8A-584C-4FE9-8D6B-5A1EEF82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022" y="3760236"/>
            <a:ext cx="4284813" cy="30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7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927" y="827942"/>
            <a:ext cx="7429500" cy="5905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9645" y="114272"/>
            <a:ext cx="6827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植物色素的萃取</a:t>
            </a:r>
            <a:r>
              <a:rPr lang="en-US" altLang="zh-TW" sz="28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kumimoji="0"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光合色素之吸收光譜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52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2032" y="1305505"/>
            <a:ext cx="1213338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</a:rPr>
              <a:t>葉綠素含量計算：</a:t>
            </a:r>
            <a:endParaRPr lang="en-US" altLang="zh-TW" sz="3200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► 葉綠素</a:t>
            </a: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a /</a:t>
            </a:r>
            <a:r>
              <a:rPr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植物葉片</a:t>
            </a: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(mg/g) =[12.7x(O.D.663)-2.69x(O.D.645)]x(V/1000W) </a:t>
            </a:r>
          </a:p>
          <a:p>
            <a:pPr>
              <a:lnSpc>
                <a:spcPct val="150000"/>
              </a:lnSpc>
            </a:pP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► </a:t>
            </a:r>
            <a:r>
              <a:rPr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葉綠素</a:t>
            </a: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b/</a:t>
            </a:r>
            <a:r>
              <a:rPr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植物葉片</a:t>
            </a: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(mg/g) =[22.9x(O.D.645)-4.68x(O.D.663)]x(V/1000W) </a:t>
            </a:r>
          </a:p>
          <a:p>
            <a:pPr>
              <a:lnSpc>
                <a:spcPct val="150000"/>
              </a:lnSpc>
            </a:pP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► </a:t>
            </a:r>
            <a:r>
              <a:rPr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葉綠素總量</a:t>
            </a: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/</a:t>
            </a:r>
            <a:r>
              <a:rPr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植物葉片</a:t>
            </a: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(mg/g) =[20.2x(O.D.645)x+8.02x(O.D.663)]x(V/1000W) </a:t>
            </a:r>
          </a:p>
          <a:p>
            <a:pPr>
              <a:lnSpc>
                <a:spcPct val="150000"/>
              </a:lnSpc>
            </a:pP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► </a:t>
            </a:r>
            <a:r>
              <a:rPr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葉綠素總量</a:t>
            </a: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/</a:t>
            </a:r>
            <a:r>
              <a:rPr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植物葉片</a:t>
            </a: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(mg/g)=[(O.D.652x1000)/34.5]x(V/1000W) </a:t>
            </a:r>
          </a:p>
          <a:p>
            <a:pPr>
              <a:lnSpc>
                <a:spcPct val="150000"/>
              </a:lnSpc>
            </a:pPr>
            <a:r>
              <a:rPr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　　</a:t>
            </a: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V=</a:t>
            </a:r>
            <a:r>
              <a:rPr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葉綠素萃取液總體積</a:t>
            </a: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(mL) </a:t>
            </a:r>
          </a:p>
          <a:p>
            <a:pPr>
              <a:lnSpc>
                <a:spcPct val="150000"/>
              </a:lnSpc>
            </a:pPr>
            <a:r>
              <a:rPr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　　</a:t>
            </a: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W=</a:t>
            </a:r>
            <a:r>
              <a:rPr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葉片重量</a:t>
            </a:r>
            <a:r>
              <a:rPr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(g)</a:t>
            </a:r>
            <a:endParaRPr lang="zh-TW" altLang="en-US" sz="2600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298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938" y="136525"/>
            <a:ext cx="4451249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小組作業</a:t>
            </a:r>
            <a:r>
              <a:rPr lang="zh-TW" altLang="en-US" sz="4000" dirty="0">
                <a:latin typeface="Arial" panose="020B0604020202020204" pitchFamily="34" charset="0"/>
                <a:ea typeface="標楷體" panose="03000509000000000000" pitchFamily="65" charset="-120"/>
              </a:rPr>
              <a:t>（</a:t>
            </a:r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</a:rPr>
              <a:t>PDF</a:t>
            </a:r>
            <a:r>
              <a:rPr lang="zh-TW" altLang="en-US" sz="4000" dirty="0">
                <a:latin typeface="Arial" panose="020B0604020202020204" pitchFamily="34" charset="0"/>
                <a:ea typeface="標楷體" panose="03000509000000000000" pitchFamily="65" charset="-120"/>
              </a:rPr>
              <a:t>檔）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3438" y="1462088"/>
            <a:ext cx="10887917" cy="260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兩種材料的植物色素分離結果 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</a:rPr>
              <a:t>–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 拍攝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</a:rPr>
              <a:t>TLC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照片並計算各色素的</a:t>
            </a: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</a:rPr>
              <a:t>Rf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值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兩種材料於不同波長下的吸光值作圖（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</a:rPr>
              <a:t>Excel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）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計算葉綠素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葉綠素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葉綠素總量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的含量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比較兩種材料的實驗結果有何異同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802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B1DFFCA-86F5-4505-A330-E6F164EB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23" y="332664"/>
            <a:ext cx="11025553" cy="283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TW" altLang="en-US" dirty="0">
                <a:ea typeface="標楷體" panose="03000509000000000000" pitchFamily="65" charset="-120"/>
              </a:rPr>
              <a:t>實驗操作主題：</a:t>
            </a:r>
            <a:endParaRPr lang="en-US" altLang="zh-TW" dirty="0"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kumimoji="0" lang="en-US" altLang="zh-TW" sz="1000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植物色素的萃取</a:t>
            </a:r>
            <a:endParaRPr kumimoji="0"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分離植物色素 </a:t>
            </a:r>
            <a:r>
              <a:rPr kumimoji="0"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– </a:t>
            </a:r>
            <a:r>
              <a:rPr kumimoji="0"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薄層色層分析</a:t>
            </a:r>
            <a:r>
              <a:rPr kumimoji="0"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 (TLC, Thin Layer Chromatography )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光合色素之吸收光譜 </a:t>
            </a:r>
            <a:r>
              <a:rPr kumimoji="0" lang="en-US" altLang="zh-TW" sz="2600" dirty="0">
                <a:latin typeface="Arial" panose="020B0604020202020204" pitchFamily="34" charset="0"/>
                <a:ea typeface="標楷體" panose="03000509000000000000" pitchFamily="65" charset="-120"/>
              </a:rPr>
              <a:t>–</a:t>
            </a:r>
            <a:r>
              <a:rPr kumimoji="0" lang="zh-TW" altLang="en-US" sz="2600" dirty="0">
                <a:latin typeface="Arial" panose="020B0604020202020204" pitchFamily="34" charset="0"/>
                <a:ea typeface="標楷體" panose="03000509000000000000" pitchFamily="65" charset="-120"/>
              </a:rPr>
              <a:t> 分光光度計</a:t>
            </a:r>
            <a:endParaRPr kumimoji="0" lang="en-US" altLang="zh-TW" sz="2600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EE10AD6-5257-476B-A162-400C3642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74" y="2703076"/>
            <a:ext cx="2405837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B6056A8-2A86-4221-9898-D73CA17C4E1A}"/>
              </a:ext>
            </a:extLst>
          </p:cNvPr>
          <p:cNvSpPr txBox="1"/>
          <p:nvPr/>
        </p:nvSpPr>
        <p:spPr>
          <a:xfrm>
            <a:off x="5432369" y="5540456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色素吸收光能後，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以螢光的方式釋出。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A4B4D7C-BE37-4954-B205-50FAF14C243C}"/>
              </a:ext>
            </a:extLst>
          </p:cNvPr>
          <p:cNvSpPr txBox="1"/>
          <p:nvPr/>
        </p:nvSpPr>
        <p:spPr>
          <a:xfrm>
            <a:off x="10687428" y="5755899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4476" y="131857"/>
            <a:ext cx="6301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植物色素的萃取</a:t>
            </a:r>
            <a:r>
              <a:rPr lang="en-US" altLang="zh-TW" sz="32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en-US" altLang="zh-TW" sz="2800" dirty="0">
                <a:solidFill>
                  <a:schemeClr val="accent3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TLC</a:t>
            </a:r>
            <a:r>
              <a:rPr lang="zh-TW" altLang="en-US" sz="28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分離植物色素</a:t>
            </a:r>
            <a:endParaRPr lang="zh-TW" altLang="en-US" sz="3200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搭嘴好食】即食沖泡乾燥菠菜片露營登山- 設計館搭嘴好食米/五穀雜糧- Pinko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0" y="1915766"/>
            <a:ext cx="2651348" cy="21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23848" y="4086039"/>
            <a:ext cx="577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研磨約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1g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高溫乾燥菠菜葉、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0.015g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藍綠菌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3277841" y="2937019"/>
            <a:ext cx="812392" cy="4220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127431" y="2886905"/>
            <a:ext cx="3042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加入適量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80%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丙酮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acetone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，繼續研磨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6C3E7043-4787-43AA-99C5-7CC90B8F5A58}"/>
              </a:ext>
            </a:extLst>
          </p:cNvPr>
          <p:cNvGrpSpPr/>
          <p:nvPr/>
        </p:nvGrpSpPr>
        <p:grpSpPr>
          <a:xfrm>
            <a:off x="10168032" y="1874000"/>
            <a:ext cx="1543322" cy="2543784"/>
            <a:chOff x="-218500" y="2537213"/>
            <a:chExt cx="2117330" cy="2881272"/>
          </a:xfrm>
        </p:grpSpPr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DAAF59B8-C9B5-452E-BEE9-CC3F22A05D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98313">
              <a:off x="984430" y="2672110"/>
              <a:ext cx="914400" cy="534988"/>
            </a:xfrm>
            <a:prstGeom prst="triangle">
              <a:avLst>
                <a:gd name="adj" fmla="val 50000"/>
              </a:avLst>
            </a:prstGeom>
            <a:solidFill>
              <a:srgbClr val="FDFB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5000"/>
                <a:buBlip>
                  <a:blip r:embed="rId3"/>
                </a:buBlip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zh-TW" altLang="en-US" sz="2400"/>
            </a:p>
          </p:txBody>
        </p:sp>
        <p:grpSp>
          <p:nvGrpSpPr>
            <p:cNvPr id="12" name="Group 33">
              <a:extLst>
                <a:ext uri="{FF2B5EF4-FFF2-40B4-BE49-F238E27FC236}">
                  <a16:creationId xmlns:a16="http://schemas.microsoft.com/office/drawing/2014/main" id="{B2898669-5242-4853-B68A-F91DE0FFD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4430" y="3361085"/>
              <a:ext cx="882650" cy="2057400"/>
              <a:chOff x="2036" y="1248"/>
              <a:chExt cx="556" cy="1296"/>
            </a:xfrm>
          </p:grpSpPr>
          <p:sp>
            <p:nvSpPr>
              <p:cNvPr id="18" name="Rectangle 34">
                <a:extLst>
                  <a:ext uri="{FF2B5EF4-FFF2-40B4-BE49-F238E27FC236}">
                    <a16:creationId xmlns:a16="http://schemas.microsoft.com/office/drawing/2014/main" id="{59153B35-4694-4291-96CF-3BE8EA872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288" cy="11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85000"/>
                  <a:buBlip>
                    <a:blip r:embed="rId3"/>
                  </a:buBlip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zh-TW" altLang="en-US" sz="2400"/>
              </a:p>
            </p:txBody>
          </p:sp>
          <p:sp>
            <p:nvSpPr>
              <p:cNvPr id="19" name="AutoShape 35">
                <a:extLst>
                  <a:ext uri="{FF2B5EF4-FFF2-40B4-BE49-F238E27FC236}">
                    <a16:creationId xmlns:a16="http://schemas.microsoft.com/office/drawing/2014/main" id="{ABCAAF5C-235D-4E4D-998E-DE8E51306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788270">
                <a:off x="2036" y="2400"/>
                <a:ext cx="55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6 w 21600"/>
                  <a:gd name="T13" fmla="*/ 4500 h 21600"/>
                  <a:gd name="T14" fmla="*/ 17094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" name="Line 36">
                <a:extLst>
                  <a:ext uri="{FF2B5EF4-FFF2-40B4-BE49-F238E27FC236}">
                    <a16:creationId xmlns:a16="http://schemas.microsoft.com/office/drawing/2014/main" id="{202D2C3A-39FE-4CDE-A979-75B7C65BD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53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21" name="Line 37">
                <a:extLst>
                  <a:ext uri="{FF2B5EF4-FFF2-40B4-BE49-F238E27FC236}">
                    <a16:creationId xmlns:a16="http://schemas.microsoft.com/office/drawing/2014/main" id="{87549F3B-F267-47F3-B5D1-0FEBA1F19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22" name="Line 38">
                <a:extLst>
                  <a:ext uri="{FF2B5EF4-FFF2-40B4-BE49-F238E27FC236}">
                    <a16:creationId xmlns:a16="http://schemas.microsoft.com/office/drawing/2014/main" id="{A660596A-6275-4170-8DEF-727E53AB6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23" name="Line 39">
                <a:extLst>
                  <a:ext uri="{FF2B5EF4-FFF2-40B4-BE49-F238E27FC236}">
                    <a16:creationId xmlns:a16="http://schemas.microsoft.com/office/drawing/2014/main" id="{5F5FF0A0-C0AB-433C-95FB-7719FCA32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11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24" name="Line 40">
                <a:extLst>
                  <a:ext uri="{FF2B5EF4-FFF2-40B4-BE49-F238E27FC236}">
                    <a16:creationId xmlns:a16="http://schemas.microsoft.com/office/drawing/2014/main" id="{06C98F11-7E82-4369-B082-53FF3CCC6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25" name="Line 41">
                <a:extLst>
                  <a:ext uri="{FF2B5EF4-FFF2-40B4-BE49-F238E27FC236}">
                    <a16:creationId xmlns:a16="http://schemas.microsoft.com/office/drawing/2014/main" id="{8CE7958A-5A5C-4E54-BBDA-8685C2D27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grpSp>
          <p:nvGrpSpPr>
            <p:cNvPr id="13" name="Group 45">
              <a:extLst>
                <a:ext uri="{FF2B5EF4-FFF2-40B4-BE49-F238E27FC236}">
                  <a16:creationId xmlns:a16="http://schemas.microsoft.com/office/drawing/2014/main" id="{94EB02FD-D9C0-4F87-A401-FC1AAB185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4430" y="2980085"/>
              <a:ext cx="914400" cy="1371600"/>
              <a:chOff x="4512" y="1344"/>
              <a:chExt cx="576" cy="864"/>
            </a:xfrm>
          </p:grpSpPr>
          <p:sp>
            <p:nvSpPr>
              <p:cNvPr id="16" name="AutoShape 46">
                <a:extLst>
                  <a:ext uri="{FF2B5EF4-FFF2-40B4-BE49-F238E27FC236}">
                    <a16:creationId xmlns:a16="http://schemas.microsoft.com/office/drawing/2014/main" id="{9296A768-3394-4A5A-902C-CBD2564BC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512" y="1344"/>
                <a:ext cx="576" cy="384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85000"/>
                  <a:buBlip>
                    <a:blip r:embed="rId3"/>
                  </a:buBlip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zh-TW" altLang="en-US" sz="2400"/>
              </a:p>
            </p:txBody>
          </p:sp>
          <p:sp>
            <p:nvSpPr>
              <p:cNvPr id="17" name="Rectangle 47">
                <a:extLst>
                  <a:ext uri="{FF2B5EF4-FFF2-40B4-BE49-F238E27FC236}">
                    <a16:creationId xmlns:a16="http://schemas.microsoft.com/office/drawing/2014/main" id="{8F50DCA0-6F21-42E6-8B65-6EB08F9BF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680"/>
                <a:ext cx="96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85000"/>
                  <a:buBlip>
                    <a:blip r:embed="rId3"/>
                  </a:buBlip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zh-TW" altLang="en-US" sz="2400"/>
              </a:p>
            </p:txBody>
          </p:sp>
        </p:grpSp>
        <p:sp>
          <p:nvSpPr>
            <p:cNvPr id="14" name="Text Box 58">
              <a:extLst>
                <a:ext uri="{FF2B5EF4-FFF2-40B4-BE49-F238E27FC236}">
                  <a16:creationId xmlns:a16="http://schemas.microsoft.com/office/drawing/2014/main" id="{4D4188D9-9719-433D-88E2-1873B1BC9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8500" y="2537213"/>
              <a:ext cx="1202851" cy="522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85000"/>
                <a:buBlip>
                  <a:blip r:embed="rId3"/>
                </a:buBlip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zh-TW" altLang="en-US" sz="2400" dirty="0">
                  <a:ea typeface="標楷體" panose="03000509000000000000" pitchFamily="65" charset="-120"/>
                </a:rPr>
                <a:t>濾紙</a:t>
              </a:r>
            </a:p>
          </p:txBody>
        </p:sp>
        <p:sp>
          <p:nvSpPr>
            <p:cNvPr id="15" name="Line 59">
              <a:extLst>
                <a:ext uri="{FF2B5EF4-FFF2-40B4-BE49-F238E27FC236}">
                  <a16:creationId xmlns:a16="http://schemas.microsoft.com/office/drawing/2014/main" id="{ECFC8A6F-D647-4286-9674-4295C460E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625" y="2843935"/>
              <a:ext cx="381000" cy="0"/>
            </a:xfrm>
            <a:prstGeom prst="line">
              <a:avLst/>
            </a:prstGeom>
            <a:noFill/>
            <a:ln w="38100">
              <a:solidFill>
                <a:srgbClr val="EF0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26" name="向右箭號 25"/>
          <p:cNvSpPr/>
          <p:nvPr/>
        </p:nvSpPr>
        <p:spPr>
          <a:xfrm>
            <a:off x="6924553" y="2937019"/>
            <a:ext cx="812392" cy="4220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771853" y="291506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以濾紙過濾並收集濾液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45DCF24-7CAC-413C-9BFF-4F51491D389D}"/>
              </a:ext>
            </a:extLst>
          </p:cNvPr>
          <p:cNvSpPr txBox="1"/>
          <p:nvPr/>
        </p:nvSpPr>
        <p:spPr>
          <a:xfrm>
            <a:off x="301478" y="1454101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dried spinach leaves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7D4436B-0093-4F90-8D8F-80E21AA6A44E}"/>
              </a:ext>
            </a:extLst>
          </p:cNvPr>
          <p:cNvSpPr/>
          <p:nvPr/>
        </p:nvSpPr>
        <p:spPr>
          <a:xfrm>
            <a:off x="2040398" y="5529323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800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吸取丙酮的吸管和吸取萃取液的滴管不可混用！</a:t>
            </a:r>
          </a:p>
        </p:txBody>
      </p:sp>
    </p:spTree>
    <p:extLst>
      <p:ext uri="{BB962C8B-B14F-4D97-AF65-F5344CB8AC3E}">
        <p14:creationId xmlns:p14="http://schemas.microsoft.com/office/powerpoint/2010/main" val="332255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88933" y="4242906"/>
            <a:ext cx="36407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使用鉛筆作記號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橘點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tip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沾取色素萃取液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以尖端輕觸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TLC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薄片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每次間隔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秒，重複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</a:p>
        </p:txBody>
      </p:sp>
      <p:sp>
        <p:nvSpPr>
          <p:cNvPr id="2" name="矩形 1"/>
          <p:cNvSpPr/>
          <p:nvPr/>
        </p:nvSpPr>
        <p:spPr>
          <a:xfrm>
            <a:off x="254476" y="131857"/>
            <a:ext cx="786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植物色素的萃取</a:t>
            </a:r>
            <a:r>
              <a:rPr lang="en-US" altLang="zh-TW" sz="28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TLC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分離植物色素（各組） 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FBA62D87-97C0-4353-9A96-1F1239704A4E}"/>
              </a:ext>
            </a:extLst>
          </p:cNvPr>
          <p:cNvGrpSpPr>
            <a:grpSpLocks/>
          </p:cNvGrpSpPr>
          <p:nvPr/>
        </p:nvGrpSpPr>
        <p:grpSpPr bwMode="auto">
          <a:xfrm>
            <a:off x="3971068" y="1543112"/>
            <a:ext cx="819150" cy="4103687"/>
            <a:chOff x="975" y="709"/>
            <a:chExt cx="516" cy="258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C2CDE541-7CA4-4908-B661-B0BCC7BF4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709"/>
              <a:ext cx="516" cy="258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/>
            </a:p>
          </p:txBody>
        </p:sp>
        <p:sp>
          <p:nvSpPr>
            <p:cNvPr id="5" name="Line 36">
              <a:extLst>
                <a:ext uri="{FF2B5EF4-FFF2-40B4-BE49-F238E27FC236}">
                  <a16:creationId xmlns:a16="http://schemas.microsoft.com/office/drawing/2014/main" id="{4E7B66EE-9F94-477B-B427-72363BC61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" y="2812"/>
              <a:ext cx="510" cy="0"/>
            </a:xfrm>
            <a:prstGeom prst="line">
              <a:avLst/>
            </a:prstGeom>
            <a:grp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" name="Oval 10">
            <a:extLst>
              <a:ext uri="{FF2B5EF4-FFF2-40B4-BE49-F238E27FC236}">
                <a16:creationId xmlns:a16="http://schemas.microsoft.com/office/drawing/2014/main" id="{4F6A0084-A352-48F8-B294-33471092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2567" y="1244855"/>
            <a:ext cx="1082675" cy="284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EFFDC5CE-C832-4D9D-A529-967A9CCCA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379" y="5689855"/>
            <a:ext cx="187166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029ADFF0-011F-4025-B223-2AAC496AC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4154" y="1426562"/>
            <a:ext cx="0" cy="434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11FB1FF7-DC39-48E8-A55D-0817616AC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5241" y="1366480"/>
            <a:ext cx="0" cy="444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77B60EC7-D57D-4D96-9EA5-B067C9FDB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6466" y="5564442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Oval 30">
            <a:extLst>
              <a:ext uri="{FF2B5EF4-FFF2-40B4-BE49-F238E27FC236}">
                <a16:creationId xmlns:a16="http://schemas.microsoft.com/office/drawing/2014/main" id="{C59FC3BF-0F1E-433C-B110-BFA07B7F2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80" y="5573968"/>
            <a:ext cx="1081087" cy="2873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grpSp>
        <p:nvGrpSpPr>
          <p:cNvPr id="12" name="Group 39">
            <a:extLst>
              <a:ext uri="{FF2B5EF4-FFF2-40B4-BE49-F238E27FC236}">
                <a16:creationId xmlns:a16="http://schemas.microsoft.com/office/drawing/2014/main" id="{757256A0-391E-45E1-AB02-01DDBFAD753C}"/>
              </a:ext>
            </a:extLst>
          </p:cNvPr>
          <p:cNvGrpSpPr>
            <a:grpSpLocks/>
          </p:cNvGrpSpPr>
          <p:nvPr/>
        </p:nvGrpSpPr>
        <p:grpSpPr bwMode="auto">
          <a:xfrm>
            <a:off x="6928616" y="1695704"/>
            <a:ext cx="819150" cy="4103688"/>
            <a:chOff x="975" y="709"/>
            <a:chExt cx="516" cy="258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Rectangle 40">
              <a:extLst>
                <a:ext uri="{FF2B5EF4-FFF2-40B4-BE49-F238E27FC236}">
                  <a16:creationId xmlns:a16="http://schemas.microsoft.com/office/drawing/2014/main" id="{CF4312A7-4264-49D0-A040-D6196A470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709"/>
              <a:ext cx="516" cy="258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/>
            </a:p>
          </p:txBody>
        </p:sp>
        <p:sp>
          <p:nvSpPr>
            <p:cNvPr id="14" name="Line 41">
              <a:extLst>
                <a:ext uri="{FF2B5EF4-FFF2-40B4-BE49-F238E27FC236}">
                  <a16:creationId xmlns:a16="http://schemas.microsoft.com/office/drawing/2014/main" id="{9DCAAD26-C425-4C7E-8FE2-4C06C9FB9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" y="2812"/>
              <a:ext cx="510" cy="0"/>
            </a:xfrm>
            <a:prstGeom prst="line">
              <a:avLst/>
            </a:prstGeom>
            <a:grp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" name="Line 16">
            <a:extLst>
              <a:ext uri="{FF2B5EF4-FFF2-40B4-BE49-F238E27FC236}">
                <a16:creationId xmlns:a16="http://schemas.microsoft.com/office/drawing/2014/main" id="{7056CDA3-2DAE-4D26-B656-D60BAB406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3291" y="5348839"/>
            <a:ext cx="1080000" cy="0"/>
          </a:xfrm>
          <a:prstGeom prst="line">
            <a:avLst/>
          </a:prstGeom>
          <a:ln>
            <a:headEnd/>
            <a:tailEnd/>
          </a:ln>
          <a:effectLst>
            <a:glow rad="70000">
              <a:schemeClr val="accent4">
                <a:tint val="30000"/>
                <a:shade val="95000"/>
                <a:satMod val="300000"/>
                <a:alpha val="5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 b="1" dirty="0">
              <a:solidFill>
                <a:prstClr val="white"/>
              </a:solidFill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DAE24018-431B-4BE6-AC09-6C2B670AC05F}"/>
              </a:ext>
            </a:extLst>
          </p:cNvPr>
          <p:cNvSpPr>
            <a:spLocks/>
          </p:cNvSpPr>
          <p:nvPr/>
        </p:nvSpPr>
        <p:spPr bwMode="auto">
          <a:xfrm rot="10800000">
            <a:off x="4878660" y="4963877"/>
            <a:ext cx="71437" cy="649288"/>
          </a:xfrm>
          <a:prstGeom prst="leftBracket">
            <a:avLst>
              <a:gd name="adj" fmla="val 7574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74521148-D302-46D6-B750-5623C00C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963" y="5027735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3cm</a:t>
            </a: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7F976C9E-883F-4AC3-A6B8-20B9BCE68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896" y="4881624"/>
            <a:ext cx="885096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733824" y="5767776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小心不要刮掉薄片上的粉劑</a:t>
            </a:r>
          </a:p>
        </p:txBody>
      </p:sp>
      <p:sp>
        <p:nvSpPr>
          <p:cNvPr id="27" name="向右箭號 26"/>
          <p:cNvSpPr/>
          <p:nvPr/>
        </p:nvSpPr>
        <p:spPr>
          <a:xfrm>
            <a:off x="5380990" y="3377964"/>
            <a:ext cx="812392" cy="4220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7747766" y="712853"/>
            <a:ext cx="4189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400" dirty="0">
                <a:ea typeface="標楷體" panose="03000509000000000000" pitchFamily="65" charset="-120"/>
              </a:rPr>
              <a:t>用石臘膜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(parafilm)</a:t>
            </a:r>
            <a:r>
              <a:rPr lang="zh-TW" altLang="en-US" sz="2400" dirty="0">
                <a:ea typeface="標楷體" panose="03000509000000000000" pitchFamily="65" charset="-120"/>
              </a:rPr>
              <a:t>密閉量筒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EEF8FA7B-4FB0-49DE-8197-C8DCDD7D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222" y="4940796"/>
            <a:ext cx="29803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5mL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展開劑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丙酮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乙醚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正己烷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＝ 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7982717" y="2557315"/>
            <a:ext cx="427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待展開劑快到頂端時便可觀察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30~40min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072996" y="293345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平穩放入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E792095-251F-4D53-968A-369A64924CFF}"/>
              </a:ext>
            </a:extLst>
          </p:cNvPr>
          <p:cNvSpPr/>
          <p:nvPr/>
        </p:nvSpPr>
        <p:spPr>
          <a:xfrm>
            <a:off x="3985551" y="4812432"/>
            <a:ext cx="804861" cy="21530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4131726" y="4807640"/>
            <a:ext cx="131885" cy="14067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512552" y="4807640"/>
            <a:ext cx="131885" cy="14067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75E30FD-FE2E-4263-A1E1-E3EAA974C5C8}"/>
              </a:ext>
            </a:extLst>
          </p:cNvPr>
          <p:cNvSpPr/>
          <p:nvPr/>
        </p:nvSpPr>
        <p:spPr>
          <a:xfrm>
            <a:off x="6938141" y="4910175"/>
            <a:ext cx="804861" cy="21530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7085154" y="4963877"/>
            <a:ext cx="131885" cy="14067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7473292" y="4963878"/>
            <a:ext cx="131885" cy="14067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86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686847443.438968">
            <a:hlinkClick r:id="" action="ppaction://media"/>
            <a:extLst>
              <a:ext uri="{FF2B5EF4-FFF2-40B4-BE49-F238E27FC236}">
                <a16:creationId xmlns:a16="http://schemas.microsoft.com/office/drawing/2014/main" id="{4BEAF681-5FCF-4741-8D69-B6F494C07E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6959" y="0"/>
            <a:ext cx="3843337" cy="6858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1830A52F-372B-4176-A702-728F5FEE70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6" t="11701" r="38207" b="5221"/>
          <a:stretch/>
        </p:blipFill>
        <p:spPr>
          <a:xfrm>
            <a:off x="7023964" y="244841"/>
            <a:ext cx="979714" cy="6452664"/>
          </a:xfrm>
          <a:prstGeom prst="rect">
            <a:avLst/>
          </a:prstGeom>
        </p:spPr>
      </p:pic>
      <p:sp>
        <p:nvSpPr>
          <p:cNvPr id="3" name="Line 6">
            <a:extLst>
              <a:ext uri="{FF2B5EF4-FFF2-40B4-BE49-F238E27FC236}">
                <a16:creationId xmlns:a16="http://schemas.microsoft.com/office/drawing/2014/main" id="{C6A74528-C2CD-4B2A-B5DD-FC11A405D3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5188" y="1993716"/>
            <a:ext cx="106362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8A46DF2B-A991-42A9-819F-93CDC608F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7250" y="3734848"/>
            <a:ext cx="10795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1845BB37-2471-4009-A4F9-D7A6C86BC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5188" y="4061258"/>
            <a:ext cx="1063625" cy="31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9235B2C1-5AAE-4C82-B592-01C51025DAA3}"/>
              </a:ext>
            </a:extLst>
          </p:cNvPr>
          <p:cNvSpPr>
            <a:spLocks/>
          </p:cNvSpPr>
          <p:nvPr/>
        </p:nvSpPr>
        <p:spPr bwMode="auto">
          <a:xfrm>
            <a:off x="7937431" y="4152366"/>
            <a:ext cx="590748" cy="953023"/>
          </a:xfrm>
          <a:prstGeom prst="rightBrace">
            <a:avLst>
              <a:gd name="adj1" fmla="val 8333"/>
              <a:gd name="adj2" fmla="val 5012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E469CE6A-FA9E-4D48-A8FE-D9245C6B7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3468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latin typeface="Arial" panose="020B0604020202020204" pitchFamily="34" charset="0"/>
              </a:rPr>
              <a:t>TLC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latin typeface="Arial" panose="020B0604020202020204" pitchFamily="34" charset="0"/>
              </a:rPr>
              <a:t>Result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838FB62A-E8CB-45BA-9F29-B297A194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750" y="1759012"/>
            <a:ext cx="328006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ß-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胡蘿蔔素</a:t>
            </a:r>
            <a:r>
              <a:rPr lang="zh-TW" altLang="en-US" sz="2400" dirty="0"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latin typeface="Arial" panose="020B0604020202020204" pitchFamily="34" charset="0"/>
              </a:rPr>
              <a:t>ß-carotene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C2402789-BF6C-47D4-BA54-5B0808291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750" y="3849470"/>
            <a:ext cx="316464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葉綠素</a:t>
            </a:r>
            <a:r>
              <a:rPr lang="en-US" altLang="zh-TW" sz="2400" dirty="0">
                <a:latin typeface="Arial" panose="020B0604020202020204" pitchFamily="34" charset="0"/>
              </a:rPr>
              <a:t>b</a:t>
            </a:r>
            <a:r>
              <a:rPr lang="zh-TW" altLang="en-US" sz="2400" dirty="0"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latin typeface="Arial" panose="020B0604020202020204" pitchFamily="34" charset="0"/>
              </a:rPr>
              <a:t>Chlorophyll b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D4914197-CB58-4F74-A77C-EE43A716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813" y="4398044"/>
            <a:ext cx="295786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葉黃素</a:t>
            </a:r>
            <a:r>
              <a:rPr lang="zh-TW" altLang="en-US" sz="2400" dirty="0">
                <a:latin typeface="Arial" panose="020B0604020202020204" pitchFamily="34" charset="0"/>
              </a:rPr>
              <a:t> </a:t>
            </a:r>
            <a:r>
              <a:rPr lang="en-US" altLang="zh-TW" sz="2400" dirty="0" err="1">
                <a:latin typeface="Arial" panose="020B0604020202020204" pitchFamily="34" charset="0"/>
              </a:rPr>
              <a:t>Xanthophylls</a:t>
            </a:r>
            <a:endParaRPr lang="en-US" altLang="zh-TW" sz="2400" dirty="0">
              <a:latin typeface="Arial" panose="020B0604020202020204" pitchFamily="34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35EA165-BDD8-4353-910F-6CB6A01CA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750" y="3504015"/>
            <a:ext cx="314701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葉綠素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lang="zh-TW" altLang="en-US" sz="2400" dirty="0"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latin typeface="Arial" panose="020B0604020202020204" pitchFamily="34" charset="0"/>
              </a:rPr>
              <a:t>Chlorophyll a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5F7BCD21-CB0E-4968-B22C-062B844F15C8}"/>
              </a:ext>
            </a:extLst>
          </p:cNvPr>
          <p:cNvSpPr>
            <a:spLocks/>
          </p:cNvSpPr>
          <p:nvPr/>
        </p:nvSpPr>
        <p:spPr bwMode="auto">
          <a:xfrm>
            <a:off x="6715393" y="1993716"/>
            <a:ext cx="217252" cy="3467698"/>
          </a:xfrm>
          <a:prstGeom prst="leftBracket">
            <a:avLst>
              <a:gd name="adj" fmla="val 7574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C3D4B84-287F-4539-96AE-B58CAD5C689A}"/>
              </a:ext>
            </a:extLst>
          </p:cNvPr>
          <p:cNvSpPr txBox="1"/>
          <p:nvPr/>
        </p:nvSpPr>
        <p:spPr>
          <a:xfrm>
            <a:off x="5948400" y="2650063"/>
            <a:ext cx="830997" cy="26312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色素所行的距離</a:t>
            </a:r>
            <a:endParaRPr lang="zh-TW" altLang="en-US" sz="2400" dirty="0"/>
          </a:p>
          <a:p>
            <a:endParaRPr lang="zh-TW" altLang="en-US" dirty="0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B4C6DBF3-3A33-43C0-B57A-0341D96DAD52}"/>
              </a:ext>
            </a:extLst>
          </p:cNvPr>
          <p:cNvSpPr>
            <a:spLocks/>
          </p:cNvSpPr>
          <p:nvPr/>
        </p:nvSpPr>
        <p:spPr bwMode="auto">
          <a:xfrm>
            <a:off x="6235081" y="1238017"/>
            <a:ext cx="171742" cy="4223398"/>
          </a:xfrm>
          <a:prstGeom prst="leftBracket">
            <a:avLst>
              <a:gd name="adj" fmla="val 7574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F7DC719-7A92-4BC8-8FAF-C15E0FE0DD68}"/>
              </a:ext>
            </a:extLst>
          </p:cNvPr>
          <p:cNvSpPr txBox="1"/>
          <p:nvPr/>
        </p:nvSpPr>
        <p:spPr>
          <a:xfrm>
            <a:off x="5047601" y="2533853"/>
            <a:ext cx="1200329" cy="26312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展開劑所行的距離</a:t>
            </a:r>
            <a:endParaRPr lang="zh-TW" altLang="en-US" sz="2400" kern="0" dirty="0"/>
          </a:p>
          <a:p>
            <a:endParaRPr lang="zh-TW" altLang="en-US" sz="2400" dirty="0"/>
          </a:p>
          <a:p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2EEF76C-2737-4E46-8E88-48F354D1A6F1}"/>
              </a:ext>
            </a:extLst>
          </p:cNvPr>
          <p:cNvSpPr/>
          <p:nvPr/>
        </p:nvSpPr>
        <p:spPr>
          <a:xfrm>
            <a:off x="8836750" y="106172"/>
            <a:ext cx="34163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u="sng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色素所行的距離  </a:t>
            </a:r>
            <a:endParaRPr lang="en-US" altLang="zh-TW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展開劑所行的距離</a:t>
            </a:r>
            <a:endParaRPr lang="zh-TW" altLang="en-US" sz="2800" kern="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81EC157-B84A-46FA-9442-09D70B26BF41}"/>
              </a:ext>
            </a:extLst>
          </p:cNvPr>
          <p:cNvSpPr txBox="1"/>
          <p:nvPr/>
        </p:nvSpPr>
        <p:spPr>
          <a:xfrm>
            <a:off x="7694195" y="321615"/>
            <a:ext cx="1444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kern="0" dirty="0">
                <a:latin typeface="Arial" panose="020B0604020202020204" pitchFamily="34" charset="0"/>
              </a:rPr>
              <a:t>Rf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值＝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66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1628" y="4088180"/>
            <a:ext cx="5505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研磨約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0.1g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新鮮菠菜葉、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0.015g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藍綠菌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2983737" y="2950224"/>
            <a:ext cx="812392" cy="4220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796129" y="2593549"/>
            <a:ext cx="2631656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加入少量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80%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丙酮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，繼續研磨至細碎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6C3E7043-4787-43AA-99C5-7CC90B8F5A58}"/>
              </a:ext>
            </a:extLst>
          </p:cNvPr>
          <p:cNvGrpSpPr/>
          <p:nvPr/>
        </p:nvGrpSpPr>
        <p:grpSpPr>
          <a:xfrm>
            <a:off x="10168032" y="1610572"/>
            <a:ext cx="1543322" cy="2543784"/>
            <a:chOff x="-218500" y="2537213"/>
            <a:chExt cx="2117330" cy="2881272"/>
          </a:xfrm>
        </p:grpSpPr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DAAF59B8-C9B5-452E-BEE9-CC3F22A05D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98313">
              <a:off x="984430" y="2672110"/>
              <a:ext cx="914400" cy="534988"/>
            </a:xfrm>
            <a:prstGeom prst="triangle">
              <a:avLst>
                <a:gd name="adj" fmla="val 50000"/>
              </a:avLst>
            </a:prstGeom>
            <a:solidFill>
              <a:srgbClr val="FDFB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zh-TW" altLang="en-US" sz="2400"/>
            </a:p>
          </p:txBody>
        </p:sp>
        <p:grpSp>
          <p:nvGrpSpPr>
            <p:cNvPr id="12" name="Group 33">
              <a:extLst>
                <a:ext uri="{FF2B5EF4-FFF2-40B4-BE49-F238E27FC236}">
                  <a16:creationId xmlns:a16="http://schemas.microsoft.com/office/drawing/2014/main" id="{B2898669-5242-4853-B68A-F91DE0FFD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4430" y="3361085"/>
              <a:ext cx="882650" cy="2057400"/>
              <a:chOff x="2036" y="1248"/>
              <a:chExt cx="556" cy="1296"/>
            </a:xfrm>
          </p:grpSpPr>
          <p:sp>
            <p:nvSpPr>
              <p:cNvPr id="18" name="Rectangle 34">
                <a:extLst>
                  <a:ext uri="{FF2B5EF4-FFF2-40B4-BE49-F238E27FC236}">
                    <a16:creationId xmlns:a16="http://schemas.microsoft.com/office/drawing/2014/main" id="{59153B35-4694-4291-96CF-3BE8EA872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288" cy="11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85000"/>
                  <a:buBlip>
                    <a:blip r:embed="rId2"/>
                  </a:buBlip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zh-TW" altLang="en-US" sz="2400"/>
              </a:p>
            </p:txBody>
          </p:sp>
          <p:sp>
            <p:nvSpPr>
              <p:cNvPr id="19" name="AutoShape 35">
                <a:extLst>
                  <a:ext uri="{FF2B5EF4-FFF2-40B4-BE49-F238E27FC236}">
                    <a16:creationId xmlns:a16="http://schemas.microsoft.com/office/drawing/2014/main" id="{ABCAAF5C-235D-4E4D-998E-DE8E51306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788270">
                <a:off x="2036" y="2400"/>
                <a:ext cx="55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6 w 21600"/>
                  <a:gd name="T13" fmla="*/ 4500 h 21600"/>
                  <a:gd name="T14" fmla="*/ 17094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" name="Line 36">
                <a:extLst>
                  <a:ext uri="{FF2B5EF4-FFF2-40B4-BE49-F238E27FC236}">
                    <a16:creationId xmlns:a16="http://schemas.microsoft.com/office/drawing/2014/main" id="{202D2C3A-39FE-4CDE-A979-75B7C65BD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53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21" name="Line 37">
                <a:extLst>
                  <a:ext uri="{FF2B5EF4-FFF2-40B4-BE49-F238E27FC236}">
                    <a16:creationId xmlns:a16="http://schemas.microsoft.com/office/drawing/2014/main" id="{87549F3B-F267-47F3-B5D1-0FEBA1F19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22" name="Line 38">
                <a:extLst>
                  <a:ext uri="{FF2B5EF4-FFF2-40B4-BE49-F238E27FC236}">
                    <a16:creationId xmlns:a16="http://schemas.microsoft.com/office/drawing/2014/main" id="{A660596A-6275-4170-8DEF-727E53AB6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23" name="Line 39">
                <a:extLst>
                  <a:ext uri="{FF2B5EF4-FFF2-40B4-BE49-F238E27FC236}">
                    <a16:creationId xmlns:a16="http://schemas.microsoft.com/office/drawing/2014/main" id="{5F5FF0A0-C0AB-433C-95FB-7719FCA32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11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24" name="Line 40">
                <a:extLst>
                  <a:ext uri="{FF2B5EF4-FFF2-40B4-BE49-F238E27FC236}">
                    <a16:creationId xmlns:a16="http://schemas.microsoft.com/office/drawing/2014/main" id="{06C98F11-7E82-4369-B082-53FF3CCC6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25" name="Line 41">
                <a:extLst>
                  <a:ext uri="{FF2B5EF4-FFF2-40B4-BE49-F238E27FC236}">
                    <a16:creationId xmlns:a16="http://schemas.microsoft.com/office/drawing/2014/main" id="{8CE7958A-5A5C-4E54-BBDA-8685C2D27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grpSp>
          <p:nvGrpSpPr>
            <p:cNvPr id="13" name="Group 45">
              <a:extLst>
                <a:ext uri="{FF2B5EF4-FFF2-40B4-BE49-F238E27FC236}">
                  <a16:creationId xmlns:a16="http://schemas.microsoft.com/office/drawing/2014/main" id="{94EB02FD-D9C0-4F87-A401-FC1AAB185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4430" y="2980085"/>
              <a:ext cx="914400" cy="1371600"/>
              <a:chOff x="4512" y="1344"/>
              <a:chExt cx="576" cy="864"/>
            </a:xfrm>
          </p:grpSpPr>
          <p:sp>
            <p:nvSpPr>
              <p:cNvPr id="16" name="AutoShape 46">
                <a:extLst>
                  <a:ext uri="{FF2B5EF4-FFF2-40B4-BE49-F238E27FC236}">
                    <a16:creationId xmlns:a16="http://schemas.microsoft.com/office/drawing/2014/main" id="{9296A768-3394-4A5A-902C-CBD2564BC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512" y="1344"/>
                <a:ext cx="576" cy="384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85000"/>
                  <a:buBlip>
                    <a:blip r:embed="rId2"/>
                  </a:buBlip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zh-TW" altLang="en-US" sz="2400"/>
              </a:p>
            </p:txBody>
          </p:sp>
          <p:sp>
            <p:nvSpPr>
              <p:cNvPr id="17" name="Rectangle 47">
                <a:extLst>
                  <a:ext uri="{FF2B5EF4-FFF2-40B4-BE49-F238E27FC236}">
                    <a16:creationId xmlns:a16="http://schemas.microsoft.com/office/drawing/2014/main" id="{8F50DCA0-6F21-42E6-8B65-6EB08F9BF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680"/>
                <a:ext cx="96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85000"/>
                  <a:buBlip>
                    <a:blip r:embed="rId2"/>
                  </a:buBlip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zh-TW" altLang="en-US" sz="2400"/>
              </a:p>
            </p:txBody>
          </p:sp>
        </p:grpSp>
        <p:sp>
          <p:nvSpPr>
            <p:cNvPr id="14" name="Text Box 58">
              <a:extLst>
                <a:ext uri="{FF2B5EF4-FFF2-40B4-BE49-F238E27FC236}">
                  <a16:creationId xmlns:a16="http://schemas.microsoft.com/office/drawing/2014/main" id="{4D4188D9-9719-433D-88E2-1873B1BC9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8500" y="2537213"/>
              <a:ext cx="1202851" cy="522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zh-TW" altLang="en-US" sz="2400" dirty="0">
                  <a:ea typeface="標楷體" panose="03000509000000000000" pitchFamily="65" charset="-120"/>
                </a:rPr>
                <a:t>濾紙</a:t>
              </a:r>
            </a:p>
          </p:txBody>
        </p:sp>
        <p:sp>
          <p:nvSpPr>
            <p:cNvPr id="15" name="Line 59">
              <a:extLst>
                <a:ext uri="{FF2B5EF4-FFF2-40B4-BE49-F238E27FC236}">
                  <a16:creationId xmlns:a16="http://schemas.microsoft.com/office/drawing/2014/main" id="{ECFC8A6F-D647-4286-9674-4295C460E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625" y="2843935"/>
              <a:ext cx="381000" cy="0"/>
            </a:xfrm>
            <a:prstGeom prst="line">
              <a:avLst/>
            </a:prstGeom>
            <a:noFill/>
            <a:ln w="38100">
              <a:solidFill>
                <a:srgbClr val="EF0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26" name="向右箭號 25"/>
          <p:cNvSpPr/>
          <p:nvPr/>
        </p:nvSpPr>
        <p:spPr>
          <a:xfrm>
            <a:off x="6499698" y="2950222"/>
            <a:ext cx="812392" cy="4220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384003" y="2231399"/>
            <a:ext cx="3725645" cy="2803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2400" dirty="0">
                <a:ea typeface="標楷體" panose="03000509000000000000" pitchFamily="65" charset="-120"/>
              </a:rPr>
              <a:t>80%</a:t>
            </a:r>
            <a:r>
              <a:rPr lang="zh-TW" altLang="en-US" sz="2400" dirty="0">
                <a:ea typeface="標楷體" panose="03000509000000000000" pitchFamily="65" charset="-120"/>
              </a:rPr>
              <a:t>丙酮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潤濕濾紙，吸取萃取液並從濾紙中間加入，使用</a:t>
            </a:r>
            <a:r>
              <a:rPr lang="en-US" altLang="zh-TW" sz="2400" dirty="0">
                <a:ea typeface="標楷體" panose="03000509000000000000" pitchFamily="65" charset="-120"/>
              </a:rPr>
              <a:t>80%</a:t>
            </a:r>
            <a:r>
              <a:rPr lang="zh-TW" altLang="en-US" sz="2400" dirty="0">
                <a:ea typeface="標楷體" panose="03000509000000000000" pitchFamily="65" charset="-120"/>
              </a:rPr>
              <a:t>丙酮沖洗濾紙，直到濾紙變白，再加</a:t>
            </a:r>
            <a:r>
              <a:rPr lang="en-US" altLang="zh-TW" sz="2400" dirty="0">
                <a:ea typeface="標楷體" panose="03000509000000000000" pitchFamily="65" charset="-120"/>
              </a:rPr>
              <a:t>80%</a:t>
            </a:r>
            <a:r>
              <a:rPr lang="zh-TW" altLang="en-US" sz="2400" dirty="0">
                <a:ea typeface="標楷體" panose="03000509000000000000" pitchFamily="65" charset="-120"/>
              </a:rPr>
              <a:t>丙酮至總體積</a:t>
            </a:r>
            <a:r>
              <a:rPr lang="en-US" altLang="zh-TW" sz="2400" dirty="0">
                <a:ea typeface="標楷體" panose="03000509000000000000" pitchFamily="65" charset="-120"/>
              </a:rPr>
              <a:t>20ml</a:t>
            </a:r>
            <a:endParaRPr lang="zh-TW" altLang="en-US" sz="2400" dirty="0">
              <a:ea typeface="標楷體" panose="03000509000000000000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4476" y="131857"/>
            <a:ext cx="8315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植物色素的萃取</a:t>
            </a:r>
            <a:r>
              <a:rPr lang="en-US" altLang="zh-TW" sz="32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kumimoji="0" lang="zh-TW" altLang="en-US" sz="2800" dirty="0">
                <a:solidFill>
                  <a:schemeClr val="accent3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光合色素之吸收光譜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（各組）</a:t>
            </a:r>
            <a:endParaRPr lang="zh-TW" altLang="en-US" sz="3200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 descr="新鲜的菠菜沙拉库存照片. 图片包括有弯脚的, 苹果酱, 饥饿, 绿色, 健康, 正餐, 干酪, 果子- 309418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7868" r="7080" b="2769"/>
          <a:stretch/>
        </p:blipFill>
        <p:spPr bwMode="auto">
          <a:xfrm>
            <a:off x="359584" y="2061786"/>
            <a:ext cx="2382715" cy="20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817ADA7C-BBA0-4394-B01E-5B0032C17148}"/>
              </a:ext>
            </a:extLst>
          </p:cNvPr>
          <p:cNvSpPr/>
          <p:nvPr/>
        </p:nvSpPr>
        <p:spPr>
          <a:xfrm>
            <a:off x="2233404" y="5769663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800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吸取丙酮的吸管和吸取萃取液的滴管不可混用！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04F90E1-40AD-4E91-825E-F9F5C9294694}"/>
              </a:ext>
            </a:extLst>
          </p:cNvPr>
          <p:cNvSpPr txBox="1"/>
          <p:nvPr/>
        </p:nvSpPr>
        <p:spPr>
          <a:xfrm>
            <a:off x="237260" y="1666297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fresh spinach leaves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6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476" y="131857"/>
            <a:ext cx="826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植物色素的萃取</a:t>
            </a:r>
            <a:r>
              <a:rPr lang="en-US" altLang="zh-TW" sz="28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kumimoji="0"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光合色素之吸收光譜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（各組）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52191" y="1081294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分光光度計 </a:t>
            </a:r>
            <a:r>
              <a:rPr lang="en-US" altLang="zh-TW" sz="2800" dirty="0" err="1">
                <a:latin typeface="Arial" panose="020B0604020202020204" pitchFamily="34" charset="0"/>
                <a:cs typeface="Arial" panose="020B0604020202020204" pitchFamily="34" charset="0"/>
              </a:rPr>
              <a:t>Episilon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err="1">
                <a:latin typeface="Arial" panose="020B0604020202020204" pitchFamily="34" charset="0"/>
                <a:cs typeface="Arial" panose="020B0604020202020204" pitchFamily="34" charset="0"/>
              </a:rPr>
              <a:t>HElISOe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psilon">
            <a:extLst>
              <a:ext uri="{FF2B5EF4-FFF2-40B4-BE49-F238E27FC236}">
                <a16:creationId xmlns:a16="http://schemas.microsoft.com/office/drawing/2014/main" id="{C41BE327-5494-471D-8447-3AD177DD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85" y="1771407"/>
            <a:ext cx="4680830" cy="440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0419B2A4-41E8-4C38-B88D-8A15B5C7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472" y="3009413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CC0000"/>
                </a:solidFill>
                <a:latin typeface="Arial" panose="020B0604020202020204" pitchFamily="34" charset="0"/>
              </a:rPr>
              <a:t>--I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572FB4D-911A-429A-9756-FE11B7A8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480" y="2891329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CC0000"/>
                </a:solidFill>
                <a:latin typeface="Arial" panose="020B0604020202020204" pitchFamily="34" charset="0"/>
              </a:rPr>
              <a:t>B--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6B46770-E4EB-45B8-A2F9-7961D827D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943" y="3515422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CC0000"/>
                </a:solidFill>
                <a:latin typeface="Arial" panose="020B0604020202020204" pitchFamily="34" charset="0"/>
              </a:rPr>
              <a:t>D--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FB62B3F-1A13-4B29-A276-39D4D7B7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755" y="3901756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CC0000"/>
                </a:solidFill>
                <a:latin typeface="Arial" panose="020B0604020202020204" pitchFamily="34" charset="0"/>
              </a:rPr>
              <a:t>E--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F48C8759-2B59-475A-B247-EF2676751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301" y="2858287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CC0000"/>
                </a:solidFill>
                <a:latin typeface="Arial" panose="020B0604020202020204" pitchFamily="34" charset="0"/>
              </a:rPr>
              <a:t>A--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E06077F-1178-477F-8CAF-91C95D545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609" y="3165724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CC0000"/>
                </a:solidFill>
                <a:latin typeface="Arial" panose="020B0604020202020204" pitchFamily="34" charset="0"/>
              </a:rPr>
              <a:t>C--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55DB85B-3810-4B2C-8624-7679DA458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001" y="3796774"/>
            <a:ext cx="62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CC0000"/>
                </a:solidFill>
                <a:latin typeface="Arial" panose="020B0604020202020204" pitchFamily="34" charset="0"/>
              </a:rPr>
              <a:t>--G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3DBADA4-A031-4D8C-A9FE-B6A7291F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554" y="4104468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CC0000"/>
                </a:solidFill>
                <a:latin typeface="Arial" panose="020B0604020202020204" pitchFamily="34" charset="0"/>
              </a:rPr>
              <a:t>--H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162D142C-0BB0-40F0-9875-9A40D1030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212" y="4189093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CC0000"/>
                </a:solidFill>
                <a:latin typeface="Arial" panose="020B0604020202020204" pitchFamily="34" charset="0"/>
              </a:rPr>
              <a:t>F--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6DDC398-1BFF-46F5-90F4-A7BEEC16F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670" y="899218"/>
            <a:ext cx="2746265" cy="499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A</a:t>
            </a:r>
            <a:r>
              <a:rPr lang="zh-TW" altLang="en-US" sz="2400" dirty="0">
                <a:latin typeface="Arial" panose="020B0604020202020204" pitchFamily="34" charset="0"/>
              </a:rPr>
              <a:t>：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電源開關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</a:rPr>
              <a:t>B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：顯示螢幕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</a:rPr>
              <a:t>C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：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</a:rPr>
              <a:t>1.ESC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      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</a:rPr>
              <a:t>2.3.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目錄選擇鍵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      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</a:rPr>
              <a:t>4.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確認鍵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D</a:t>
            </a:r>
            <a:r>
              <a:rPr lang="zh-TW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：波長調整鍵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E</a:t>
            </a:r>
            <a:r>
              <a:rPr lang="zh-TW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：歸零鍵</a:t>
            </a:r>
            <a:r>
              <a:rPr lang="en-US" altLang="zh-TW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(blank)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</a:rPr>
              <a:t>F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：列印鍵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</a:rPr>
              <a:t>G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： 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</a:rPr>
              <a:t>mode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</a:rPr>
              <a:t>H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：內部設定鍵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I</a:t>
            </a:r>
            <a:r>
              <a:rPr lang="zh-TW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：測光管入口</a:t>
            </a:r>
          </a:p>
        </p:txBody>
      </p:sp>
    </p:spTree>
    <p:extLst>
      <p:ext uri="{BB962C8B-B14F-4D97-AF65-F5344CB8AC3E}">
        <p14:creationId xmlns:p14="http://schemas.microsoft.com/office/powerpoint/2010/main" val="346245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>
            <a:extLst>
              <a:ext uri="{FF2B5EF4-FFF2-40B4-BE49-F238E27FC236}">
                <a16:creationId xmlns:a16="http://schemas.microsoft.com/office/drawing/2014/main" id="{4BD22171-6AC4-4510-8855-BD11969A22C0}"/>
              </a:ext>
            </a:extLst>
          </p:cNvPr>
          <p:cNvGrpSpPr>
            <a:grpSpLocks/>
          </p:cNvGrpSpPr>
          <p:nvPr/>
        </p:nvGrpSpPr>
        <p:grpSpPr bwMode="auto">
          <a:xfrm>
            <a:off x="3225224" y="1364173"/>
            <a:ext cx="2633663" cy="5080000"/>
            <a:chOff x="956" y="896"/>
            <a:chExt cx="1659" cy="3200"/>
          </a:xfrm>
        </p:grpSpPr>
        <p:sp>
          <p:nvSpPr>
            <p:cNvPr id="24583" name="AutoShape 4">
              <a:extLst>
                <a:ext uri="{FF2B5EF4-FFF2-40B4-BE49-F238E27FC236}">
                  <a16:creationId xmlns:a16="http://schemas.microsoft.com/office/drawing/2014/main" id="{3043406C-4114-415C-BB19-A7C7A5739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896"/>
              <a:ext cx="1515" cy="2539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84" name="Oval 5">
              <a:extLst>
                <a:ext uri="{FF2B5EF4-FFF2-40B4-BE49-F238E27FC236}">
                  <a16:creationId xmlns:a16="http://schemas.microsoft.com/office/drawing/2014/main" id="{736905E5-71A0-49A1-B18E-02257E189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" y="2015"/>
              <a:ext cx="470" cy="2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85" name="AutoShape 6">
              <a:extLst>
                <a:ext uri="{FF2B5EF4-FFF2-40B4-BE49-F238E27FC236}">
                  <a16:creationId xmlns:a16="http://schemas.microsoft.com/office/drawing/2014/main" id="{9058578E-B05C-47C7-88D9-A4297031F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1120"/>
              <a:ext cx="1152" cy="640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86" name="Rectangle 7">
              <a:extLst>
                <a:ext uri="{FF2B5EF4-FFF2-40B4-BE49-F238E27FC236}">
                  <a16:creationId xmlns:a16="http://schemas.microsoft.com/office/drawing/2014/main" id="{96C2E712-25A6-4C75-8847-13228D4E6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1248"/>
              <a:ext cx="1013" cy="213"/>
            </a:xfrm>
            <a:prstGeom prst="rect">
              <a:avLst/>
            </a:prstGeom>
            <a:solidFill>
              <a:srgbClr val="569E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87" name="Oval 8">
              <a:extLst>
                <a:ext uri="{FF2B5EF4-FFF2-40B4-BE49-F238E27FC236}">
                  <a16:creationId xmlns:a16="http://schemas.microsoft.com/office/drawing/2014/main" id="{670A87DB-975C-4333-84BF-143996AF8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1599"/>
              <a:ext cx="149" cy="96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88" name="Oval 9">
              <a:extLst>
                <a:ext uri="{FF2B5EF4-FFF2-40B4-BE49-F238E27FC236}">
                  <a16:creationId xmlns:a16="http://schemas.microsoft.com/office/drawing/2014/main" id="{20079C84-DC2B-404F-8345-BC3FF496D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599"/>
              <a:ext cx="149" cy="96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89" name="Oval 10">
              <a:extLst>
                <a:ext uri="{FF2B5EF4-FFF2-40B4-BE49-F238E27FC236}">
                  <a16:creationId xmlns:a16="http://schemas.microsoft.com/office/drawing/2014/main" id="{501B3E45-4550-415B-B1BB-D3ED9EE61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599"/>
              <a:ext cx="149" cy="96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90" name="Oval 11">
              <a:extLst>
                <a:ext uri="{FF2B5EF4-FFF2-40B4-BE49-F238E27FC236}">
                  <a16:creationId xmlns:a16="http://schemas.microsoft.com/office/drawing/2014/main" id="{63A0AA87-1FE1-4F24-A512-C3C3E65D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1600"/>
              <a:ext cx="149" cy="96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91" name="Oval 12">
              <a:extLst>
                <a:ext uri="{FF2B5EF4-FFF2-40B4-BE49-F238E27FC236}">
                  <a16:creationId xmlns:a16="http://schemas.microsoft.com/office/drawing/2014/main" id="{5FC9C113-4204-4757-8D71-C5A7713C7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" y="2077"/>
              <a:ext cx="149" cy="96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92" name="Oval 13">
              <a:extLst>
                <a:ext uri="{FF2B5EF4-FFF2-40B4-BE49-F238E27FC236}">
                  <a16:creationId xmlns:a16="http://schemas.microsoft.com/office/drawing/2014/main" id="{165D23B6-E183-4C23-9EB4-205DC6B87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2077"/>
              <a:ext cx="149" cy="96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93" name="Oval 14">
              <a:extLst>
                <a:ext uri="{FF2B5EF4-FFF2-40B4-BE49-F238E27FC236}">
                  <a16:creationId xmlns:a16="http://schemas.microsoft.com/office/drawing/2014/main" id="{112C3F78-F902-477D-AB54-C5FB50EC6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539"/>
              <a:ext cx="192" cy="118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94" name="AutoShape 15">
              <a:extLst>
                <a:ext uri="{FF2B5EF4-FFF2-40B4-BE49-F238E27FC236}">
                  <a16:creationId xmlns:a16="http://schemas.microsoft.com/office/drawing/2014/main" id="{23E5C4ED-894B-4BAE-BEA2-472FB1323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2046"/>
              <a:ext cx="182" cy="16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95" name="AutoShape 16">
              <a:extLst>
                <a:ext uri="{FF2B5EF4-FFF2-40B4-BE49-F238E27FC236}">
                  <a16:creationId xmlns:a16="http://schemas.microsoft.com/office/drawing/2014/main" id="{D59D78AE-8362-48BB-A17B-37BA6CDFBB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09733">
              <a:off x="2167" y="2075"/>
              <a:ext cx="10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96" name="AutoShape 17">
              <a:extLst>
                <a:ext uri="{FF2B5EF4-FFF2-40B4-BE49-F238E27FC236}">
                  <a16:creationId xmlns:a16="http://schemas.microsoft.com/office/drawing/2014/main" id="{394BC823-E55A-470C-828A-36CC61D782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90267" flipH="1">
              <a:off x="1359" y="2075"/>
              <a:ext cx="10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97" name="Oval 18">
              <a:extLst>
                <a:ext uri="{FF2B5EF4-FFF2-40B4-BE49-F238E27FC236}">
                  <a16:creationId xmlns:a16="http://schemas.microsoft.com/office/drawing/2014/main" id="{F25288A3-2386-403B-9024-02041E177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2539"/>
              <a:ext cx="192" cy="118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98" name="Oval 19">
              <a:extLst>
                <a:ext uri="{FF2B5EF4-FFF2-40B4-BE49-F238E27FC236}">
                  <a16:creationId xmlns:a16="http://schemas.microsoft.com/office/drawing/2014/main" id="{6DFE7A87-E223-48DF-BF15-01515F34E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869"/>
              <a:ext cx="192" cy="118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599" name="Oval 20">
              <a:extLst>
                <a:ext uri="{FF2B5EF4-FFF2-40B4-BE49-F238E27FC236}">
                  <a16:creationId xmlns:a16="http://schemas.microsoft.com/office/drawing/2014/main" id="{EDB7A91F-A608-41CB-9081-0FB781BCE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2870"/>
              <a:ext cx="192" cy="118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4600" name="Text Box 21">
              <a:extLst>
                <a:ext uri="{FF2B5EF4-FFF2-40B4-BE49-F238E27FC236}">
                  <a16:creationId xmlns:a16="http://schemas.microsoft.com/office/drawing/2014/main" id="{6E373883-7D76-43CD-BA0F-60F414E9A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1246"/>
              <a:ext cx="1659" cy="2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panose="020B0604020202020204" pitchFamily="34" charset="0"/>
                </a:rPr>
                <a:t>C    1   2   3   4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panose="020B0604020202020204" pitchFamily="34" charset="0"/>
                </a:rPr>
                <a:t>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panose="020B0604020202020204" pitchFamily="34" charset="0"/>
                </a:rPr>
                <a:t>   E                    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panose="020B0604020202020204" pitchFamily="34" charset="0"/>
                </a:rPr>
                <a:t>   F                    H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</a:t>
              </a:r>
              <a:r>
                <a:rPr lang="zh-TW" altLang="en-US" sz="240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控制面板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4579" name="Text Box 22">
            <a:extLst>
              <a:ext uri="{FF2B5EF4-FFF2-40B4-BE49-F238E27FC236}">
                <a16:creationId xmlns:a16="http://schemas.microsoft.com/office/drawing/2014/main" id="{5410C65E-E807-439D-9DC5-131C9E8B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502" y="1511743"/>
            <a:ext cx="4886274" cy="34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8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開機（熱機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分鐘以上）</a:t>
            </a:r>
          </a:p>
          <a:p>
            <a:pPr>
              <a:lnSpc>
                <a:spcPts val="3800"/>
              </a:lnSpc>
              <a:spcBef>
                <a:spcPct val="0"/>
              </a:spcBef>
              <a:buClrTx/>
              <a:buSzTx/>
              <a:buNone/>
            </a:pPr>
            <a:r>
              <a:rPr lang="zh-TW" altLang="en-US" sz="2400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開機時期，切勿打開樣品槽蓋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kumimoji="0"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  <a:spcBef>
                <a:spcPct val="0"/>
              </a:spcBef>
              <a:buClrTx/>
              <a:buSzTx/>
              <a:buFontTx/>
              <a:buAutoNum type="arabicPeriod" startAt="2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調整波長（</a:t>
            </a:r>
            <a:r>
              <a:rPr kumimoji="0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>
              <a:lnSpc>
                <a:spcPts val="3800"/>
              </a:lnSpc>
              <a:spcBef>
                <a:spcPct val="0"/>
              </a:spcBef>
              <a:buClrTx/>
              <a:buSzTx/>
              <a:buFontTx/>
              <a:buAutoNum type="arabicPeriod" startAt="2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放入</a:t>
            </a:r>
            <a:r>
              <a:rPr kumimoji="0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blank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80%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丙酮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kumimoji="0"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spcBef>
                <a:spcPct val="0"/>
              </a:spcBef>
              <a:buClrTx/>
              <a:buSzTx/>
              <a:buFontTx/>
              <a:buAutoNum type="arabicPeriod" startAt="2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歸零（</a:t>
            </a:r>
            <a:r>
              <a:rPr kumimoji="0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>
              <a:lnSpc>
                <a:spcPts val="3800"/>
              </a:lnSpc>
              <a:spcBef>
                <a:spcPct val="0"/>
              </a:spcBef>
              <a:buClrTx/>
              <a:buSzTx/>
              <a:buFontTx/>
              <a:buAutoNum type="arabicPeriod" startAt="2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放入待測樣品</a:t>
            </a:r>
          </a:p>
          <a:p>
            <a:pPr>
              <a:lnSpc>
                <a:spcPts val="3800"/>
              </a:lnSpc>
              <a:spcBef>
                <a:spcPct val="0"/>
              </a:spcBef>
              <a:buClrTx/>
              <a:buSzTx/>
              <a:buFontTx/>
              <a:buAutoNum type="arabicPeriod" startAt="2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讀取數值（</a:t>
            </a:r>
            <a:r>
              <a:rPr kumimoji="0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24580" name="Text Box 24">
            <a:extLst>
              <a:ext uri="{FF2B5EF4-FFF2-40B4-BE49-F238E27FC236}">
                <a16:creationId xmlns:a16="http://schemas.microsoft.com/office/drawing/2014/main" id="{C65B372A-C1C5-431A-A6E0-3B15D8137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999" y="5624167"/>
            <a:ext cx="549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A</a:t>
            </a:r>
            <a:r>
              <a:rPr lang="zh-TW" altLang="en-US" sz="2400" dirty="0">
                <a:latin typeface="Arial" panose="020B0604020202020204" pitchFamily="34" charset="0"/>
              </a:rPr>
              <a:t>：</a:t>
            </a:r>
            <a:r>
              <a:rPr lang="en-US" altLang="zh-TW" sz="2400" dirty="0">
                <a:latin typeface="Arial" panose="020B0604020202020204" pitchFamily="34" charset="0"/>
              </a:rPr>
              <a:t>absorbance</a:t>
            </a:r>
            <a:r>
              <a:rPr lang="zh-TW" altLang="en-US" sz="2400" dirty="0">
                <a:latin typeface="Arial" panose="020B0604020202020204" pitchFamily="34" charset="0"/>
              </a:rPr>
              <a:t>＝</a:t>
            </a:r>
            <a:r>
              <a:rPr lang="en-US" altLang="zh-TW" sz="2400" dirty="0">
                <a:latin typeface="Arial" panose="020B0604020202020204" pitchFamily="34" charset="0"/>
              </a:rPr>
              <a:t>O.D.(Optical Density)</a:t>
            </a:r>
          </a:p>
        </p:txBody>
      </p:sp>
      <p:sp>
        <p:nvSpPr>
          <p:cNvPr id="24582" name="Text Box 26">
            <a:extLst>
              <a:ext uri="{FF2B5EF4-FFF2-40B4-BE49-F238E27FC236}">
                <a16:creationId xmlns:a16="http://schemas.microsoft.com/office/drawing/2014/main" id="{EC3DBBDF-1939-4892-90E1-C3B13E11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68" y="116814"/>
            <a:ext cx="3877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ea typeface="標楷體" panose="03000509000000000000" pitchFamily="65" charset="-120"/>
              </a:rPr>
              <a:t>分光光度計使用方法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804516" y="235156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X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212626" y="236103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X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625253" y="236103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X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037933" y="2355759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X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052266" y="438433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X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932434" y="438433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X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16DDC398-1BFF-46F5-90F4-A7BEEC16F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03" y="1091155"/>
            <a:ext cx="2746265" cy="499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</a:rPr>
              <a:t>A</a:t>
            </a:r>
            <a:r>
              <a:rPr lang="zh-TW" altLang="en-US" sz="2400" dirty="0">
                <a:latin typeface="Arial" panose="020B0604020202020204" pitchFamily="34" charset="0"/>
              </a:rPr>
              <a:t>：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電源開關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</a:rPr>
              <a:t>B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</a:rPr>
              <a:t>：顯示螢幕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C</a:t>
            </a:r>
            <a:r>
              <a:rPr lang="zh-TW" altLang="en-US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：</a:t>
            </a:r>
            <a:r>
              <a:rPr lang="en-US" altLang="zh-TW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1.ESC</a:t>
            </a:r>
            <a:r>
              <a:rPr lang="zh-TW" altLang="en-US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      </a:t>
            </a:r>
            <a:r>
              <a:rPr lang="en-US" altLang="zh-TW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2.3.</a:t>
            </a:r>
            <a:r>
              <a:rPr lang="zh-TW" altLang="en-US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目錄選擇鍵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      </a:t>
            </a:r>
            <a:r>
              <a:rPr lang="en-US" altLang="zh-TW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4.</a:t>
            </a:r>
            <a:r>
              <a:rPr lang="zh-TW" altLang="en-US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確認鍵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D</a:t>
            </a:r>
            <a:r>
              <a:rPr lang="zh-TW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：波長調整鍵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E</a:t>
            </a:r>
            <a:r>
              <a:rPr lang="zh-TW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：歸零鍵</a:t>
            </a:r>
            <a:r>
              <a:rPr lang="en-US" altLang="zh-TW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(blank)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F</a:t>
            </a:r>
            <a:r>
              <a:rPr lang="zh-TW" altLang="en-US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：列印鍵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G</a:t>
            </a:r>
            <a:r>
              <a:rPr lang="zh-TW" altLang="en-US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： </a:t>
            </a:r>
            <a:r>
              <a:rPr lang="en-US" altLang="zh-TW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mode</a:t>
            </a:r>
            <a:r>
              <a:rPr lang="zh-TW" altLang="en-US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H</a:t>
            </a:r>
            <a:r>
              <a:rPr lang="zh-TW" altLang="en-US" sz="2400" strike="sngStrike" dirty="0">
                <a:latin typeface="Arial" panose="020B0604020202020204" pitchFamily="34" charset="0"/>
                <a:ea typeface="標楷體" panose="03000509000000000000" pitchFamily="65" charset="-120"/>
              </a:rPr>
              <a:t>：內部設定鍵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I</a:t>
            </a:r>
            <a:r>
              <a:rPr lang="zh-TW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：測光管入口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5931CAA-8997-4360-8F60-8924A74A6347}"/>
              </a:ext>
            </a:extLst>
          </p:cNvPr>
          <p:cNvSpPr txBox="1"/>
          <p:nvPr/>
        </p:nvSpPr>
        <p:spPr>
          <a:xfrm>
            <a:off x="4932434" y="3865249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X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 descr="Large confetti">
            <a:extLst>
              <a:ext uri="{FF2B5EF4-FFF2-40B4-BE49-F238E27FC236}">
                <a16:creationId xmlns:a16="http://schemas.microsoft.com/office/drawing/2014/main" id="{BECF4E90-643C-4FCB-A8F5-3FE4BD12D6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1290" y="77903"/>
            <a:ext cx="11269419" cy="1032853"/>
          </a:xfrm>
        </p:spPr>
        <p:txBody>
          <a:bodyPr anchor="b">
            <a:normAutofit/>
          </a:bodyPr>
          <a:lstStyle/>
          <a:p>
            <a:pPr algn="ctr" eaLnBrk="1" hangingPunct="1">
              <a:lnSpc>
                <a:spcPts val="3600"/>
              </a:lnSpc>
              <a:defRPr/>
            </a:pPr>
            <a:r>
              <a:rPr lang="zh-TW" altLang="en-US" sz="2600" dirty="0">
                <a:ea typeface="標楷體" pitchFamily="65" charset="-120"/>
              </a:rPr>
              <a:t>拿取測光管時，先使用拭鏡紙擦拭乾淨，後續實驗請拿白點以上，</a:t>
            </a:r>
            <a:br>
              <a:rPr lang="en-US" altLang="zh-TW" sz="2600" dirty="0">
                <a:ea typeface="標楷體" pitchFamily="65" charset="-120"/>
              </a:rPr>
            </a:br>
            <a:r>
              <a:rPr lang="zh-TW" altLang="en-US" sz="2600" dirty="0">
                <a:ea typeface="標楷體" pitchFamily="65" charset="-120"/>
              </a:rPr>
              <a:t>放入測光管時需注意方向，白點朝外。</a:t>
            </a:r>
            <a:endParaRPr lang="en-US" altLang="zh-TW" sz="2600" dirty="0">
              <a:solidFill>
                <a:schemeClr val="hlink"/>
              </a:solidFill>
              <a:ea typeface="標楷體" pitchFamily="65" charset="-120"/>
            </a:endParaRPr>
          </a:p>
        </p:txBody>
      </p:sp>
      <p:pic>
        <p:nvPicPr>
          <p:cNvPr id="27651" name="Picture 4" descr="裝上cuvette  1">
            <a:extLst>
              <a:ext uri="{FF2B5EF4-FFF2-40B4-BE49-F238E27FC236}">
                <a16:creationId xmlns:a16="http://schemas.microsoft.com/office/drawing/2014/main" id="{125D1727-8F02-4C98-A27A-1C3974BBE20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867" y="1144223"/>
            <a:ext cx="5111750" cy="5445125"/>
          </a:xfrm>
        </p:spPr>
      </p:pic>
      <p:sp>
        <p:nvSpPr>
          <p:cNvPr id="126982" name="Text Box 9">
            <a:extLst>
              <a:ext uri="{FF2B5EF4-FFF2-40B4-BE49-F238E27FC236}">
                <a16:creationId xmlns:a16="http://schemas.microsoft.com/office/drawing/2014/main" id="{AFE7ECCA-FDE5-4AC1-97A6-BB7FB4F8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804" y="339688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測光管</a:t>
            </a:r>
          </a:p>
        </p:txBody>
      </p:sp>
      <p:sp>
        <p:nvSpPr>
          <p:cNvPr id="27655" name="Line 11">
            <a:extLst>
              <a:ext uri="{FF2B5EF4-FFF2-40B4-BE49-F238E27FC236}">
                <a16:creationId xmlns:a16="http://schemas.microsoft.com/office/drawing/2014/main" id="{F926381B-259D-4FD5-BF7E-4F4368EA45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3154" y="3663585"/>
            <a:ext cx="6477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" name="Text Box 46">
            <a:extLst>
              <a:ext uri="{FF2B5EF4-FFF2-40B4-BE49-F238E27FC236}">
                <a16:creationId xmlns:a16="http://schemas.microsoft.com/office/drawing/2014/main" id="{18CD6EF5-5342-497B-BC18-A6379BE57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247" y="2989622"/>
            <a:ext cx="480131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Blank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80%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丙酮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ea typeface="標楷體" panose="03000509000000000000" pitchFamily="65" charset="-120"/>
              </a:rPr>
              <a:t>石臘膜密封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測光管中溶液裝八分滿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混合均勻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注意管壁外是否有液體</a:t>
            </a:r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F926381B-259D-4FD5-BF7E-4F4368EA45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3154" y="4194055"/>
            <a:ext cx="6477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FE7ECCA-FDE5-4AC1-97A6-BB7FB4F8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854" y="396545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白點</a:t>
            </a:r>
          </a:p>
        </p:txBody>
      </p:sp>
    </p:spTree>
    <p:extLst>
      <p:ext uri="{BB962C8B-B14F-4D97-AF65-F5344CB8AC3E}">
        <p14:creationId xmlns:p14="http://schemas.microsoft.com/office/powerpoint/2010/main" val="28592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982</Words>
  <Application>Microsoft Office PowerPoint</Application>
  <PresentationFormat>寬螢幕</PresentationFormat>
  <Paragraphs>135</Paragraphs>
  <Slides>13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標楷體</vt:lpstr>
      <vt:lpstr>Arial</vt:lpstr>
      <vt:lpstr>Calibri</vt:lpstr>
      <vt:lpstr>Calibri Light</vt:lpstr>
      <vt:lpstr>Tahoma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拿取測光管時，先使用拭鏡紙擦拭乾淨，後續實驗請拿白點以上， 放入測光管時需注意方向，白點朝外。</vt:lpstr>
      <vt:lpstr>PowerPoint 簡報</vt:lpstr>
      <vt:lpstr>PowerPoint 簡報</vt:lpstr>
      <vt:lpstr>PowerPoint 簡報</vt:lpstr>
      <vt:lpstr>小組作業（PDF檔）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伯維 林</dc:creator>
  <cp:lastModifiedBy>渝暄 王</cp:lastModifiedBy>
  <cp:revision>134</cp:revision>
  <dcterms:created xsi:type="dcterms:W3CDTF">2022-10-13T14:48:46Z</dcterms:created>
  <dcterms:modified xsi:type="dcterms:W3CDTF">2022-10-21T07:17:15Z</dcterms:modified>
</cp:coreProperties>
</file>