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0" r:id="rId1"/>
  </p:sldMasterIdLst>
  <p:notesMasterIdLst>
    <p:notesMasterId r:id="rId45"/>
  </p:notesMasterIdLst>
  <p:handoutMasterIdLst>
    <p:handoutMasterId r:id="rId46"/>
  </p:handoutMasterIdLst>
  <p:sldIdLst>
    <p:sldId id="259" r:id="rId2"/>
    <p:sldId id="332" r:id="rId3"/>
    <p:sldId id="333" r:id="rId4"/>
    <p:sldId id="334" r:id="rId5"/>
    <p:sldId id="418" r:id="rId6"/>
    <p:sldId id="260" r:id="rId7"/>
    <p:sldId id="335" r:id="rId8"/>
    <p:sldId id="337" r:id="rId9"/>
    <p:sldId id="381" r:id="rId10"/>
    <p:sldId id="340" r:id="rId11"/>
    <p:sldId id="341" r:id="rId12"/>
    <p:sldId id="342" r:id="rId13"/>
    <p:sldId id="343" r:id="rId14"/>
    <p:sldId id="344" r:id="rId15"/>
    <p:sldId id="345" r:id="rId16"/>
    <p:sldId id="383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2" r:id="rId32"/>
    <p:sldId id="363" r:id="rId33"/>
    <p:sldId id="364" r:id="rId34"/>
    <p:sldId id="365" r:id="rId35"/>
    <p:sldId id="290" r:id="rId36"/>
    <p:sldId id="367" r:id="rId37"/>
    <p:sldId id="419" r:id="rId38"/>
    <p:sldId id="370" r:id="rId39"/>
    <p:sldId id="371" r:id="rId40"/>
    <p:sldId id="372" r:id="rId41"/>
    <p:sldId id="373" r:id="rId42"/>
    <p:sldId id="374" r:id="rId43"/>
    <p:sldId id="375" r:id="rId44"/>
  </p:sldIdLst>
  <p:sldSz cx="12192000" cy="6858000"/>
  <p:notesSz cx="6858000" cy="9144000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Bickley Script LET" pitchFamily="2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FFFFF"/>
    <a:srgbClr val="D2FD8D"/>
    <a:srgbClr val="A4FD03"/>
    <a:srgbClr val="3333FF"/>
    <a:srgbClr val="AFAFFF"/>
    <a:srgbClr val="0033CC"/>
    <a:srgbClr val="0000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86972" autoAdjust="0"/>
  </p:normalViewPr>
  <p:slideViewPr>
    <p:cSldViewPr>
      <p:cViewPr varScale="1">
        <p:scale>
          <a:sx n="99" d="100"/>
          <a:sy n="99" d="100"/>
        </p:scale>
        <p:origin x="972" y="72"/>
      </p:cViewPr>
      <p:guideLst>
        <p:guide orient="horz" pos="2160"/>
        <p:guide pos="292"/>
      </p:guideLst>
    </p:cSldViewPr>
  </p:slideViewPr>
  <p:outlineViewPr>
    <p:cViewPr>
      <p:scale>
        <a:sx n="33" d="100"/>
        <a:sy n="33" d="100"/>
      </p:scale>
      <p:origin x="0" y="-261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8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7740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6F28F61-97FE-4B0B-9938-470E9E24C3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6065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41676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2145F13D-850B-4ECD-9C54-CC94AB539B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046B475-1E8C-4550-ADF8-00CA85A1A0DB}" type="slidenum">
              <a:rPr lang="en-US" altLang="en-US"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9B6270F-5D7E-4AAA-BF78-BAA8346E91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7E5F964-17B3-45FA-9C56-980A57069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82DC06A2-6609-45C8-BDEC-A716F778D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EB62495-4ED4-41CA-BD1C-15D6C682AAAD}" type="slidenum">
              <a:rPr lang="en-US" altLang="en-US">
                <a:latin typeface="Times New Roman" panose="02020603050405020304" pitchFamily="18" charset="0"/>
              </a:rPr>
              <a:pPr/>
              <a:t>11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340B1FD-4D5A-405F-BAC9-0F32DCF3A4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9FBEA20-FF0E-408A-AFC5-16ED6CDFE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689F2254-CEAC-49B1-BE0A-D6CB96F435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CD41B5E-17FB-4D46-9362-847B144758B3}" type="slidenum">
              <a:rPr lang="en-US" altLang="en-US"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4B1FD14C-9281-442C-8C41-64B3BE6376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94DEA45-1A08-4C66-97F7-6168200CE9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9A353AA0-75CC-497D-91B9-904D63A07C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C6E1ECD-C743-4D6B-BD89-29F8B07C8DD9}" type="slidenum">
              <a:rPr lang="en-US" altLang="en-US"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367321B-5D3F-40F6-873F-A0784A9360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7737192-9A86-4917-AA29-F5DDF1F61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3D1CD0EC-DA42-4B0A-91AE-C322FFF596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E385A92-FB98-4E13-B633-A2409733F709}" type="slidenum">
              <a:rPr lang="en-US" altLang="en-US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A14F7186-B838-47BD-BB46-FCF66D59F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C57AA80-DBC4-41A7-B1E2-378433EB6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79311C47-F7AB-46DF-911B-8A18B25975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A5BC7FA-2A8F-4C00-BF8D-85AE95F3803B}" type="slidenum">
              <a:rPr lang="en-US" altLang="en-US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4BACDE31-FAC6-484D-B679-84D4734C97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F1C660C-85C3-44DC-B351-84A7FEC20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</a:rPr>
              <a:t>Linux </a:t>
            </a:r>
            <a:r>
              <a:rPr lang="en-US" altLang="en-US" dirty="0" err="1">
                <a:latin typeface="Times New Roman" panose="02020603050405020304" pitchFamily="18" charset="0"/>
              </a:rPr>
              <a:t>lockdep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AD30CC9D-7DD3-44B2-A8FC-073E926D45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C0FE232-0859-4FEB-B794-69908630F257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23748D27-ADCC-4859-912A-07FA268013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5E0810E-A480-4FF7-B73F-667996217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37028435-25E6-4A3F-B20A-EB7193F776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1533BA6-63EA-4C8E-83D6-D75ED0A0DEDD}" type="slidenum">
              <a:rPr lang="en-US" altLang="en-US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60FDCA58-DEE3-4954-8951-F43ECB200C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46113F0-86BE-41CA-9B9F-A08D697B7A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2665131B-02A1-4089-8A6A-3ECBBEBF6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93F69B1-EE3C-4C05-93FA-4501AC790494}" type="slidenum">
              <a:rPr lang="en-US" altLang="en-US"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233FA0CE-6439-42A3-9DCD-EA87FF718D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E0A33F4-52D6-4093-86D6-67B742B188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6792FF15-7A49-43D0-A115-585E2200E2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22923B9-B579-4C76-9C8F-F75E541564F1}" type="slidenum">
              <a:rPr lang="en-US" altLang="en-US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0CD7888D-A9DA-4CC5-A90D-5319A897CF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E4F605D-F0FE-4CA7-A649-128C342B2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3E49DA5C-9C96-455B-BD41-985D1B07CD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3F77E98-83BC-45F0-9564-A2CA759AE191}" type="slidenum">
              <a:rPr lang="en-US" altLang="en-US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EA8B14E3-EAA5-468B-8771-F49BC03DE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E6443A0-E601-4FA9-AF8A-86ED17B9E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37DD703A-9D9B-4A3C-94E4-94F0519663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ECCD7ED-0622-4446-BEE7-FC6134B518E5}" type="slidenum">
              <a:rPr lang="en-US" altLang="en-US"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5EED2E36-0063-4F32-BEBB-00285C49C2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52F800A-2C32-447C-A000-2690B96256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>
            <a:extLst>
              <a:ext uri="{FF2B5EF4-FFF2-40B4-BE49-F238E27FC236}">
                <a16:creationId xmlns:a16="http://schemas.microsoft.com/office/drawing/2014/main" id="{C3333D1D-E65D-4B89-8425-6E44461ABA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42AD3C6-3796-443F-BEF1-D7BB5126679A}" type="slidenum">
              <a:rPr lang="en-US" altLang="en-US"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0D8270D-05F7-42B0-9BA1-8DD9811B93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ECF7658-4FEB-4CBF-80D9-CB99F52E4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975D2170-B7E7-4E3E-9E59-992D46F816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7E1D3FD-B35A-4DBF-B791-BA5787967C2A}" type="slidenum">
              <a:rPr lang="en-US" altLang="en-US"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28803E2A-E437-4C89-A1E5-9341B9B6B6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42161F1-20B1-4BA8-BDB3-5D756C52D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A4AF2CC2-7843-4103-B4FD-A7AAC6D1D6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024F6B0-400A-4243-88CD-37282AB90F11}" type="slidenum">
              <a:rPr lang="en-US" altLang="en-US"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C1843D4D-D422-4E71-885E-FB6A7F165B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9A406CF-8133-4241-A273-A716941B1C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id="{6628516B-41BA-4A5F-B9F6-4374FDE052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C586326-4BC7-4B67-B6D0-BCE4326A5AA3}" type="slidenum">
              <a:rPr lang="en-US" altLang="en-US"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70E7C568-95D9-4222-9AF6-17DB50942F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40EED6A-BEA4-4846-8DD6-49230CEDD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F916C152-73D8-464B-99EE-F6F1FA4B18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A929230-05BF-4F8E-AAC6-9C2CABFA3A36}" type="slidenum">
              <a:rPr lang="en-US" altLang="en-US"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9BA3C69-44B1-47E2-A112-EC9A898C7F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36193AF-01D3-4E16-BA42-54D7E3B29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6DE0041D-EB20-44A4-B890-E4F7209FD8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844A5C6-97A1-4829-A483-FFE95AC41A71}" type="slidenum">
              <a:rPr lang="en-US" altLang="en-US">
                <a:latin typeface="Times New Roman" panose="02020603050405020304" pitchFamily="18" charset="0"/>
              </a:rPr>
              <a:pPr/>
              <a:t>27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FCB85357-8A0A-45B1-93B2-226D274F65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6F5FF3A-C78E-4E91-9558-6F09843B9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AC5AB899-77D3-455F-9B21-6A69A2B369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7394D91-CE4B-4811-9F12-1C1C3BA044FD}" type="slidenum">
              <a:rPr lang="en-US" altLang="en-US">
                <a:latin typeface="Times New Roman" panose="02020603050405020304" pitchFamily="18" charset="0"/>
              </a:rPr>
              <a:pPr/>
              <a:t>28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52DB2037-C37A-4CA1-BD76-5F7585DE66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07AB9C24-6195-4426-8F5C-F51C8B614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FCF99593-3D61-45EC-AE3E-666EA11677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A47E08D-E788-4793-A447-675472F508F1}" type="slidenum">
              <a:rPr lang="en-US" altLang="en-US">
                <a:latin typeface="Times New Roman" panose="02020603050405020304" pitchFamily="18" charset="0"/>
              </a:rPr>
              <a:pPr/>
              <a:t>29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8F011B3B-A08E-470C-A349-615B552E8C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0EC2961-88E3-4417-B379-0A1B1AAAF9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>
            <a:extLst>
              <a:ext uri="{FF2B5EF4-FFF2-40B4-BE49-F238E27FC236}">
                <a16:creationId xmlns:a16="http://schemas.microsoft.com/office/drawing/2014/main" id="{30159211-0323-4C37-9CD9-29B8BAD080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CE425D2-AF5D-4132-9A2F-C7A3D296DE2A}" type="slidenum">
              <a:rPr lang="en-US" altLang="en-US">
                <a:latin typeface="Times New Roman" panose="02020603050405020304" pitchFamily="18" charset="0"/>
              </a:rPr>
              <a:pPr/>
              <a:t>30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8B34BB0D-33CC-42F0-82C9-4C7D28821B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6996B81-6007-4913-82D9-A0BE6BDC1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1132B9CC-18EE-4478-8D12-79FCC5CB98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F627E375-79F8-453D-B390-C386C8FE8BB0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D46E798B-69C3-4350-B87E-8BCD5B93D3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C55E9DD-8D6A-4B1C-8480-D1203C92F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>
            <a:extLst>
              <a:ext uri="{FF2B5EF4-FFF2-40B4-BE49-F238E27FC236}">
                <a16:creationId xmlns:a16="http://schemas.microsoft.com/office/drawing/2014/main" id="{FAC21EC5-CA2D-46EA-97C3-F21B8C2A09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A33DEFD-8CE8-4151-BD0F-A1B90B603367}" type="slidenum">
              <a:rPr lang="en-US" altLang="en-US">
                <a:latin typeface="Times New Roman" panose="02020603050405020304" pitchFamily="18" charset="0"/>
              </a:rPr>
              <a:pPr/>
              <a:t>31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39EAC599-FAF6-4398-BBBD-0FB3C67A48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CF563622-5D37-42A4-B057-9D3EA55C5F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D6E12682-9701-4F39-BB3E-92E4FC21CC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7598336-7757-4016-8252-3D560ED463A8}" type="slidenum">
              <a:rPr lang="en-US" altLang="en-US">
                <a:latin typeface="Times New Roman" panose="02020603050405020304" pitchFamily="18" charset="0"/>
              </a:rPr>
              <a:pPr/>
              <a:t>32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FE593242-7A5A-4B00-BA3E-61851F35DF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EF75FE67-284F-41B4-A1B6-F34F94944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7961B956-A0C3-490F-AA7C-63E1D3F153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44E0DDC-DEED-4536-B61A-5F0C9D5EB9D2}" type="slidenum">
              <a:rPr lang="en-US" altLang="en-US">
                <a:latin typeface="Times New Roman" panose="02020603050405020304" pitchFamily="18" charset="0"/>
              </a:rPr>
              <a:pPr/>
              <a:t>33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2E350ED2-0623-4ED7-B1A2-C3ED085450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025808C0-0E5E-4B5C-8D23-736C3CFF2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5879619" indent="-35447153" defTabSz="914485"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2537F407-1194-415A-BC51-B9CE4A994C83}" type="slidenum">
              <a:rPr lang="en-US" altLang="zh-TW" sz="1200">
                <a:latin typeface="Times New Roman" charset="0"/>
              </a:rPr>
              <a:pPr/>
              <a:t>34</a:t>
            </a:fld>
            <a:endParaRPr lang="en-US" altLang="zh-TW" sz="1200">
              <a:latin typeface="Times New Roman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469021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>
            <a:extLst>
              <a:ext uri="{FF2B5EF4-FFF2-40B4-BE49-F238E27FC236}">
                <a16:creationId xmlns:a16="http://schemas.microsoft.com/office/drawing/2014/main" id="{53DE3335-3CD8-4BE6-8520-4541D24D5D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FF74AF4-5110-4B4D-8D5F-3D303766ACDC}" type="slidenum">
              <a:rPr lang="en-US" altLang="en-US">
                <a:latin typeface="Times New Roman" panose="02020603050405020304" pitchFamily="18" charset="0"/>
              </a:rPr>
              <a:pPr/>
              <a:t>35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CD171C36-DE07-41E4-B9A5-C9C9558E4C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732FE629-FE3C-488F-8CC2-E0AB0D48F2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C4B30BFB-1565-48F8-9931-E4896EF528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A584267-1E93-4193-AB8C-7CE8D18E655B}" type="slidenum">
              <a:rPr lang="en-US" altLang="en-US">
                <a:latin typeface="Times New Roman" panose="02020603050405020304" pitchFamily="18" charset="0"/>
              </a:rPr>
              <a:pPr/>
              <a:t>36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5D799F1C-1708-4226-A08B-131126238D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C8D6CD20-A953-4B1C-8FD6-276535612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9925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>
            <a:extLst>
              <a:ext uri="{FF2B5EF4-FFF2-40B4-BE49-F238E27FC236}">
                <a16:creationId xmlns:a16="http://schemas.microsoft.com/office/drawing/2014/main" id="{CA973F4B-8029-49E1-8C56-41A7E92407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2B14046-5666-41B3-886D-062DE8244CAC}" type="slidenum">
              <a:rPr lang="en-US" altLang="en-US">
                <a:latin typeface="Times New Roman" panose="02020603050405020304" pitchFamily="18" charset="0"/>
              </a:rPr>
              <a:pPr/>
              <a:t>37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B0F8AA49-F542-42B6-975E-C7F0EFD76C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6BCD7B1-5B82-46B6-AA4C-B0F269BAC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>
            <a:extLst>
              <a:ext uri="{FF2B5EF4-FFF2-40B4-BE49-F238E27FC236}">
                <a16:creationId xmlns:a16="http://schemas.microsoft.com/office/drawing/2014/main" id="{1CEC2E7B-5B2B-4EB2-AAAD-E5691A6ED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F5A80C5E-8E4D-4DA5-A27C-ECDA1D1CE610}" type="slidenum">
              <a:rPr lang="en-US" altLang="en-US">
                <a:latin typeface="Times New Roman" panose="02020603050405020304" pitchFamily="18" charset="0"/>
              </a:rPr>
              <a:pPr/>
              <a:t>38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E1E57FEC-A475-42F5-B967-B10F8AB19A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648F885B-5E1A-4E3A-B4EE-EBC0DC8DB0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>
            <a:extLst>
              <a:ext uri="{FF2B5EF4-FFF2-40B4-BE49-F238E27FC236}">
                <a16:creationId xmlns:a16="http://schemas.microsoft.com/office/drawing/2014/main" id="{49EC4C22-398C-4206-BB0C-E5D96B8496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8FE1507-F8C6-4550-9308-FC6BF0D09833}" type="slidenum">
              <a:rPr lang="en-US" altLang="en-US">
                <a:latin typeface="Times New Roman" panose="02020603050405020304" pitchFamily="18" charset="0"/>
              </a:rPr>
              <a:pPr/>
              <a:t>39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38DB72F6-E0EC-4635-B4F5-D9ECFAF7C4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B98D8344-5E35-4121-8B1D-84F0EB7D9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>
            <a:extLst>
              <a:ext uri="{FF2B5EF4-FFF2-40B4-BE49-F238E27FC236}">
                <a16:creationId xmlns:a16="http://schemas.microsoft.com/office/drawing/2014/main" id="{04A8DED5-9BEB-4215-BE0F-7C846434FD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B925D9D-7534-4064-99E1-C9780FC489DC}" type="slidenum">
              <a:rPr lang="en-US" altLang="en-US">
                <a:latin typeface="Times New Roman" panose="02020603050405020304" pitchFamily="18" charset="0"/>
              </a:rPr>
              <a:pPr/>
              <a:t>40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80D493A7-4A45-4901-915C-EC9EF0A661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1F78BDF-9E0C-4AA4-8E28-044D8E994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id="{AD5D30B1-CAA9-4C7E-82FB-CACCC63DF9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FC752A8-8EC3-41CB-8B59-F3DE3C42BF38}" type="slidenum">
              <a:rPr lang="en-US" altLang="en-US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FA5E4639-96B8-4F2E-9BDC-7323C84004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256AD8A-0021-4843-A1C4-5D5EB55E5C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>
            <a:extLst>
              <a:ext uri="{FF2B5EF4-FFF2-40B4-BE49-F238E27FC236}">
                <a16:creationId xmlns:a16="http://schemas.microsoft.com/office/drawing/2014/main" id="{11BBF78D-E4AF-4A4D-839B-A0D51076B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DB419FD-7D0A-4AA8-B70F-F67AF9A664FE}" type="slidenum">
              <a:rPr lang="en-US" altLang="en-US">
                <a:latin typeface="Times New Roman" panose="02020603050405020304" pitchFamily="18" charset="0"/>
              </a:rPr>
              <a:pPr/>
              <a:t>41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E5BDA589-16EC-4BAC-BF6D-353F0ABD11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AF7CE04-5998-40E0-8D26-F2F518625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>
            <a:extLst>
              <a:ext uri="{FF2B5EF4-FFF2-40B4-BE49-F238E27FC236}">
                <a16:creationId xmlns:a16="http://schemas.microsoft.com/office/drawing/2014/main" id="{E7A3C8EC-B1D6-4E88-BD43-3582AB965A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7BAD9A3-4FA1-4968-95B7-8DD9DB52AB80}" type="slidenum">
              <a:rPr lang="en-US" altLang="en-US">
                <a:latin typeface="Times New Roman" panose="02020603050405020304" pitchFamily="18" charset="0"/>
              </a:rPr>
              <a:pPr/>
              <a:t>42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D0A48504-0C82-4A63-A6BD-6647B10740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0AAF36EC-FFD6-4C4B-AA91-C9F49D483B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id="{5079486D-A568-4512-97A1-83E8EED762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355255A-768F-4DA6-9FB2-D6327BA5FA1D}" type="slidenum">
              <a:rPr lang="en-US" altLang="en-US" smtClean="0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A1A371DD-73C6-47EE-A578-8E86506CF7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8E01DCC-7830-4805-92C8-F11675DBC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5879619" indent="-35447153" defTabSz="914485"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537FF61D-38D3-47D6-85D9-2FDE366B0408}" type="slidenum">
              <a:rPr lang="en-US" altLang="zh-TW" sz="1200">
                <a:latin typeface="Times New Roman" charset="0"/>
              </a:rPr>
              <a:pPr/>
              <a:t>5</a:t>
            </a:fld>
            <a:endParaRPr lang="en-US" altLang="zh-TW" sz="120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48638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9DFB9DE9-23F1-4586-8476-EB7515F086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C4D9A07-B147-4B83-A52B-9062A420958D}" type="slidenum">
              <a:rPr lang="en-US" altLang="en-US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4990E245-8548-4FEA-8094-0CB87CE401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0ACF84F-14F0-44C1-87FE-68D25CB11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1A421C3-D251-468B-8986-49310FCBB5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32B5525-892E-4BC9-B86F-030983BEA0EC}" type="slidenum">
              <a:rPr lang="en-US" altLang="en-US"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87EA6A59-C89E-4757-AE6C-872BEFC906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EA8330E-5E62-48F6-9094-D7C8ED9BC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101DA7AD-4F6A-4E73-A41B-D405F5B104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166DD38-3EB5-4134-B79D-C9C4288F343A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10E0A80F-DF39-4281-9C9A-11DBE79103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6E452F-C003-4903-85A5-DF124EC5F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D21303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6524725"/>
            <a:ext cx="886248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6"/>
            <a:ext cx="1678517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10346459" y="6483350"/>
            <a:ext cx="2256367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40000"/>
              </a:lnSpc>
              <a:spcBef>
                <a:spcPct val="50000"/>
              </a:spcBef>
              <a:defRPr/>
            </a:pPr>
            <a:r>
              <a:rPr lang="zh-TW" altLang="en-US" b="1" dirty="0">
                <a:solidFill>
                  <a:srgbClr val="0000FF"/>
                </a:solidFill>
                <a:latin typeface="Arial" pitchFamily="34" charset="0"/>
                <a:ea typeface="全真中隸書" pitchFamily="49" charset="-120"/>
              </a:rPr>
              <a:t>國立台灣大學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  <a:defRPr/>
            </a:pPr>
            <a:r>
              <a:rPr lang="zh-TW" altLang="en-US" b="1" dirty="0">
                <a:solidFill>
                  <a:srgbClr val="0000FF"/>
                </a:solidFill>
                <a:latin typeface="Arial" pitchFamily="34" charset="0"/>
                <a:ea typeface="全真中隸書" pitchFamily="49" charset="-120"/>
              </a:rPr>
              <a:t>資訊工程學系</a:t>
            </a: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9624DE5-1F45-4EFD-A402-47633E565A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14016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420C1-AED1-4BE4-B2EC-DD8A7B43BF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909649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54017" y="3"/>
            <a:ext cx="2743200" cy="601027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4417" y="3"/>
            <a:ext cx="8026400" cy="60102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6095A-61EB-4EA6-A17E-97FC3EA400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0412337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9B880B0A-F9CB-4811-9094-7618A750CB0C}"/>
              </a:ext>
            </a:extLst>
          </p:cNvPr>
          <p:cNvGrpSpPr>
            <a:grpSpLocks/>
          </p:cNvGrpSpPr>
          <p:nvPr/>
        </p:nvGrpSpPr>
        <p:grpSpPr bwMode="auto">
          <a:xfrm>
            <a:off x="264584" y="2960688"/>
            <a:ext cx="11480800" cy="201612"/>
            <a:chOff x="125" y="1865"/>
            <a:chExt cx="5424" cy="127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7B5C8F79-181C-4400-9D32-679CEAFB7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6FA2F0A4-C9BA-432E-83F3-2EBF639BD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865"/>
              <a:ext cx="1808" cy="127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244A7E6B-BD9D-4F33-9EFE-7C39BF131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1865"/>
              <a:ext cx="1808" cy="127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Text Box 7">
            <a:extLst>
              <a:ext uri="{FF2B5EF4-FFF2-40B4-BE49-F238E27FC236}">
                <a16:creationId xmlns:a16="http://schemas.microsoft.com/office/drawing/2014/main" id="{F89A2D9F-C175-44B2-A1F3-85F5B4785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2933" y="6588126"/>
            <a:ext cx="3617384" cy="244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336699"/>
                </a:solidFill>
                <a:latin typeface="Helvetica" pitchFamily="-84" charset="0"/>
              </a:rPr>
              <a:t>Silberschatz, Galvin and Gagne ©2018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006BF961-D67A-4284-A8BD-4B2D4188F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200" y="6613526"/>
            <a:ext cx="2730235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336699"/>
                </a:solidFill>
                <a:latin typeface="Helvetica" pitchFamily="-84" charset="0"/>
              </a:rPr>
              <a:t>Operating System Concepts – 10</a:t>
            </a:r>
            <a:r>
              <a:rPr lang="en-US" altLang="en-US" sz="1000" b="1" baseline="30000" dirty="0">
                <a:solidFill>
                  <a:srgbClr val="336699"/>
                </a:solidFill>
                <a:latin typeface="Helvetica" pitchFamily="-84" charset="0"/>
              </a:rPr>
              <a:t>th</a:t>
            </a:r>
            <a:r>
              <a:rPr lang="en-US" altLang="en-US" sz="1000" b="1" dirty="0">
                <a:solidFill>
                  <a:srgbClr val="336699"/>
                </a:solidFill>
                <a:latin typeface="Helvetica" pitchFamily="-84" charset="0"/>
              </a:rPr>
              <a:t> Edition</a:t>
            </a:r>
          </a:p>
        </p:txBody>
      </p:sp>
      <p:pic>
        <p:nvPicPr>
          <p:cNvPr id="9" name="Picture 9" descr="dino_4">
            <a:extLst>
              <a:ext uri="{FF2B5EF4-FFF2-40B4-BE49-F238E27FC236}">
                <a16:creationId xmlns:a16="http://schemas.microsoft.com/office/drawing/2014/main" id="{744C0E95-7E00-42CF-9971-510C5CA39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984" y="4157663"/>
            <a:ext cx="2749549" cy="1593850"/>
          </a:xfrm>
          <a:prstGeom prst="rect">
            <a:avLst/>
          </a:prstGeom>
          <a:noFill/>
          <a:ln w="76200">
            <a:solidFill>
              <a:srgbClr val="33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829AB6F1-A51F-46BF-BDB8-E69C92C6B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8951" y="4006850"/>
            <a:ext cx="3115733" cy="1887538"/>
          </a:xfrm>
          <a:prstGeom prst="rect">
            <a:avLst/>
          </a:prstGeom>
          <a:noFill/>
          <a:ln w="57150" cmpd="thinThick">
            <a:solidFill>
              <a:srgbClr val="66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>
              <a:defRPr sz="43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937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592417" y="6524625"/>
            <a:ext cx="38608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08168" y="6524625"/>
            <a:ext cx="28448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9B0A6-A5B9-4F19-A482-C4080EE7DA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3341512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FA5D-3C99-458A-B5CE-1A20B0004D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211194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67835" y="1484313"/>
            <a:ext cx="5171017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42052" y="1484313"/>
            <a:ext cx="51731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C842E-8AC1-4897-A77D-317734F4B8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533339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4360E-E91E-4644-9362-F348235B67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964449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56EE8-6D9C-4C63-81CD-2510EDDF17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862661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E500-F4A3-43BD-8325-8769892E53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560394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85E0E-9478-4EF8-A008-0DC72EAD464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581380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19626-7FCA-4259-9FC2-BD3FE3483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963412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7835" y="1484313"/>
            <a:ext cx="10547351" cy="4525962"/>
          </a:xfrm>
          <a:prstGeom prst="rect">
            <a:avLst/>
          </a:prstGeom>
          <a:solidFill>
            <a:srgbClr val="D7D7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1767" y="650875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592417" y="65246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08168" y="65246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7051B7D-0CED-42D3-83A2-FB443CE9D47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pic>
        <p:nvPicPr>
          <p:cNvPr id="1031" name="Picture 7" descr="BD21303_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182" y="6588128"/>
            <a:ext cx="9121829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4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381750"/>
            <a:ext cx="104563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10848528" y="6541135"/>
            <a:ext cx="1871133" cy="31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Bickley Script LET" pitchFamily="2" charset="0"/>
                <a:ea typeface="新細明體" pitchFamily="18" charset="-120"/>
              </a:defRPr>
            </a:lvl9pPr>
          </a:lstStyle>
          <a:p>
            <a:pPr algn="just" eaLnBrk="1" hangingPunct="1">
              <a:lnSpc>
                <a:spcPct val="40000"/>
              </a:lnSpc>
              <a:spcBef>
                <a:spcPct val="50000"/>
              </a:spcBef>
              <a:defRPr/>
            </a:pPr>
            <a:r>
              <a:rPr lang="en-US" altLang="zh-TW" sz="1600" b="1" dirty="0">
                <a:solidFill>
                  <a:srgbClr val="0000FF"/>
                </a:solidFill>
                <a:latin typeface="Arial" pitchFamily="34" charset="0"/>
                <a:ea typeface="全真中隸書" pitchFamily="49" charset="-120"/>
              </a:rPr>
              <a:t>  </a:t>
            </a:r>
            <a:r>
              <a:rPr lang="zh-TW" altLang="en-US" sz="1600" b="1" dirty="0">
                <a:solidFill>
                  <a:srgbClr val="0000FF"/>
                </a:solidFill>
                <a:latin typeface="Arial" pitchFamily="34" charset="0"/>
                <a:ea typeface="全真中隸書" pitchFamily="49" charset="-120"/>
              </a:rPr>
              <a:t>資工系網媒所</a:t>
            </a:r>
          </a:p>
          <a:p>
            <a:pPr algn="just" eaLnBrk="1" hangingPunct="1">
              <a:lnSpc>
                <a:spcPct val="40000"/>
              </a:lnSpc>
              <a:spcBef>
                <a:spcPct val="50000"/>
              </a:spcBef>
              <a:defRPr/>
            </a:pPr>
            <a:r>
              <a:rPr lang="zh-TW" altLang="en-US" sz="1600" b="1" dirty="0">
                <a:solidFill>
                  <a:srgbClr val="FE0E02"/>
                </a:solidFill>
                <a:latin typeface="Arial" pitchFamily="34" charset="0"/>
                <a:ea typeface="全真中隸書" pitchFamily="49" charset="-120"/>
              </a:rPr>
              <a:t>  </a:t>
            </a:r>
            <a:r>
              <a:rPr lang="en-US" altLang="zh-TW" sz="1600" b="1" dirty="0">
                <a:solidFill>
                  <a:srgbClr val="FE0E02"/>
                </a:solidFill>
                <a:latin typeface="Arial" pitchFamily="34" charset="0"/>
                <a:ea typeface="全真中隸書" pitchFamily="49" charset="-120"/>
              </a:rPr>
              <a:t>NEWS</a:t>
            </a:r>
            <a:r>
              <a:rPr lang="zh-TW" altLang="en-US" sz="1600" b="1" dirty="0">
                <a:solidFill>
                  <a:srgbClr val="FE0E02"/>
                </a:solidFill>
                <a:latin typeface="Arial" pitchFamily="34" charset="0"/>
                <a:ea typeface="全真中隸書" pitchFamily="49" charset="-120"/>
              </a:rPr>
              <a:t>實驗室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2" r:id="rId12"/>
  </p:sldLayoutIdLst>
  <p:transition spd="slow">
    <p:wip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rgbClr val="0000FF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20"/>
        </a:buBlip>
        <a:defRPr kumimoji="1" sz="18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kumimoji="1" sz="18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8: </a:t>
            </a:r>
            <a:r>
              <a:rPr lang="en-US" altLang="zh-TW" dirty="0"/>
              <a:t>Deadlocks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837C291A-9445-4721-B361-26FE27F41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6362" y="319818"/>
            <a:ext cx="10761564" cy="469900"/>
          </a:xfrm>
        </p:spPr>
        <p:txBody>
          <a:bodyPr/>
          <a:lstStyle/>
          <a:p>
            <a:pPr eaLnBrk="1" hangingPunct="1"/>
            <a:r>
              <a:rPr lang="en-US" altLang="en-US" dirty="0"/>
              <a:t>Resource Allocation Graph with a Deadlock</a:t>
            </a:r>
          </a:p>
        </p:txBody>
      </p:sp>
      <p:sp>
        <p:nvSpPr>
          <p:cNvPr id="4" name="矩形 1">
            <a:extLst>
              <a:ext uri="{FF2B5EF4-FFF2-40B4-BE49-F238E27FC236}">
                <a16:creationId xmlns:a16="http://schemas.microsoft.com/office/drawing/2014/main" id="{4BC08A5F-38DF-4769-8739-BB3967E14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7871" y="1300942"/>
            <a:ext cx="3312368" cy="500837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0D5C725B-1A57-45F5-9760-BA6A791718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027" y="1513594"/>
            <a:ext cx="3098055" cy="4583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241FB565-C417-4E33-97CD-72A177EAF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67E9618-6662-4166-814D-8C7AEDF66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56EE8-6D9C-4C63-81CD-2510EDDF1754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C1FE1CF9-67CC-4C8B-A23E-E3989C1486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745" y="260648"/>
            <a:ext cx="9904509" cy="457200"/>
          </a:xfrm>
        </p:spPr>
        <p:txBody>
          <a:bodyPr/>
          <a:lstStyle/>
          <a:p>
            <a:pPr eaLnBrk="1" hangingPunct="1"/>
            <a:r>
              <a:rPr lang="en-US" altLang="en-US" dirty="0"/>
              <a:t>Graph with a Cycle But no Deadlock</a:t>
            </a:r>
          </a:p>
        </p:txBody>
      </p:sp>
      <p:sp>
        <p:nvSpPr>
          <p:cNvPr id="4" name="矩形 1">
            <a:extLst>
              <a:ext uri="{FF2B5EF4-FFF2-40B4-BE49-F238E27FC236}">
                <a16:creationId xmlns:a16="http://schemas.microsoft.com/office/drawing/2014/main" id="{2F91AE40-9106-46D1-AFD2-A88B5B5D1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9816" y="1556792"/>
            <a:ext cx="3744418" cy="46085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19458" name="Picture 1">
            <a:extLst>
              <a:ext uri="{FF2B5EF4-FFF2-40B4-BE49-F238E27FC236}">
                <a16:creationId xmlns:a16="http://schemas.microsoft.com/office/drawing/2014/main" id="{CC72185A-FCE6-4038-BA8E-B2DF5B5E46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19" y="1770467"/>
            <a:ext cx="3248633" cy="414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71D4A2FC-BCF6-474B-B7A1-357B3344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6F15B02-9D5E-454D-BC33-8DFDFE3A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56EE8-6D9C-4C63-81CD-2510EDDF1754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F368CA74-5723-4606-85F5-095271A5A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6380"/>
            <a:ext cx="8229600" cy="576263"/>
          </a:xfrm>
        </p:spPr>
        <p:txBody>
          <a:bodyPr/>
          <a:lstStyle/>
          <a:p>
            <a:pPr eaLnBrk="1" hangingPunct="1"/>
            <a:r>
              <a:rPr lang="en-US" altLang="en-US" dirty="0"/>
              <a:t>Basic Facts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7CA9EB25-8907-4C31-9562-78429BD39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87488" y="1412776"/>
            <a:ext cx="9217024" cy="2520280"/>
          </a:xfrm>
        </p:spPr>
        <p:txBody>
          <a:bodyPr/>
          <a:lstStyle/>
          <a:p>
            <a:r>
              <a:rPr lang="en-US" altLang="en-US" dirty="0"/>
              <a:t>If graph contains no cycles </a:t>
            </a:r>
            <a:r>
              <a:rPr lang="en-US" altLang="en-US" dirty="0">
                <a:sym typeface="Symbol" panose="05050102010706020507" pitchFamily="18" charset="2"/>
              </a:rPr>
              <a:t> no deadlock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If graph contains a cycle </a:t>
            </a:r>
          </a:p>
          <a:p>
            <a:pPr lvl="1"/>
            <a:r>
              <a:rPr lang="en-US" altLang="en-US" dirty="0">
                <a:sym typeface="Symbol" panose="05050102010706020507" pitchFamily="18" charset="2"/>
              </a:rPr>
              <a:t>if only one instance per resource type, then deadlock</a:t>
            </a:r>
          </a:p>
          <a:p>
            <a:pPr lvl="1"/>
            <a:r>
              <a:rPr lang="en-US" altLang="en-US" dirty="0">
                <a:sym typeface="Symbol" panose="05050102010706020507" pitchFamily="18" charset="2"/>
              </a:rPr>
              <a:t>if several instances per resource type, possibility of deadlock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29EA90F4-879F-4B16-AE7E-D56ED9B8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A0112A1-B1A3-47EC-9FF4-E06ADCC7D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4E6DC195-A097-4489-91F0-0823981969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1573" y="188640"/>
            <a:ext cx="8507289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Methods for Handling Deadlocks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0B1974F3-B27D-4398-888B-6020EB15E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8653" y="1556792"/>
            <a:ext cx="10153128" cy="3295650"/>
          </a:xfrm>
        </p:spPr>
        <p:txBody>
          <a:bodyPr/>
          <a:lstStyle/>
          <a:p>
            <a:r>
              <a:rPr lang="en-US" altLang="en-US" dirty="0"/>
              <a:t>Ensure that the system will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never</a:t>
            </a:r>
            <a:r>
              <a:rPr lang="en-US" altLang="en-US" dirty="0"/>
              <a:t> enter a deadlock state:</a:t>
            </a:r>
          </a:p>
          <a:p>
            <a:pPr lvl="1"/>
            <a:r>
              <a:rPr lang="en-US" altLang="en-US" dirty="0"/>
              <a:t>Deadlock prevention</a:t>
            </a:r>
          </a:p>
          <a:p>
            <a:pPr lvl="1"/>
            <a:r>
              <a:rPr lang="en-US" altLang="en-US" dirty="0"/>
              <a:t>Deadlock avoidance</a:t>
            </a:r>
          </a:p>
          <a:p>
            <a:r>
              <a:rPr lang="en-US" altLang="en-US" dirty="0"/>
              <a:t>Allow the system to enter a deadlock state and then recover</a:t>
            </a:r>
          </a:p>
          <a:p>
            <a:r>
              <a:rPr lang="en-US" altLang="en-US" dirty="0"/>
              <a:t>Ignore the problem and pretend that deadlocks never occur in the system.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F5A7501F-9B43-4F2A-A5B9-51CA497C8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45B2D4C-656B-4089-9FD2-03BB59726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026">
            <a:extLst>
              <a:ext uri="{FF2B5EF4-FFF2-40B4-BE49-F238E27FC236}">
                <a16:creationId xmlns:a16="http://schemas.microsoft.com/office/drawing/2014/main" id="{93884E20-FE6E-43AF-8F05-40E2C3E8F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9826" y="226431"/>
            <a:ext cx="7800975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Deadlock Prevention</a:t>
            </a:r>
          </a:p>
        </p:txBody>
      </p:sp>
      <p:sp>
        <p:nvSpPr>
          <p:cNvPr id="25602" name="Rectangle 1027">
            <a:extLst>
              <a:ext uri="{FF2B5EF4-FFF2-40B4-BE49-F238E27FC236}">
                <a16:creationId xmlns:a16="http://schemas.microsoft.com/office/drawing/2014/main" id="{248F74CB-A637-4326-83AD-A85531E46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40905" y="1948344"/>
            <a:ext cx="9938815" cy="3822700"/>
          </a:xfrm>
        </p:spPr>
        <p:txBody>
          <a:bodyPr/>
          <a:lstStyle/>
          <a:p>
            <a:r>
              <a:rPr lang="en-US" altLang="en-US" b="1" dirty="0"/>
              <a:t>Mutual Exclusion</a:t>
            </a:r>
            <a:r>
              <a:rPr lang="en-US" altLang="en-US" dirty="0"/>
              <a:t> – not required for sharable resources (e.g., read-only files); must hold for non-sharable resources</a:t>
            </a:r>
          </a:p>
          <a:p>
            <a:r>
              <a:rPr lang="en-US" altLang="en-US" b="1" dirty="0"/>
              <a:t>Hold and Wait</a:t>
            </a:r>
            <a:r>
              <a:rPr lang="en-US" altLang="en-US" dirty="0"/>
              <a:t> – must guarantee that whenever a process requests a resource, it does not hold any other resources</a:t>
            </a:r>
          </a:p>
          <a:p>
            <a:pPr lvl="1"/>
            <a:r>
              <a:rPr lang="en-US" altLang="en-US" dirty="0"/>
              <a:t>Require process to request and be allocated all its resources before it begins execution, or allow process to request resources only when the process has none allocated to it.</a:t>
            </a:r>
          </a:p>
          <a:p>
            <a:pPr lvl="1"/>
            <a:r>
              <a:rPr lang="en-US" altLang="en-US" dirty="0"/>
              <a:t>Low resource utilization; starvation possible</a:t>
            </a:r>
          </a:p>
        </p:txBody>
      </p:sp>
      <p:sp>
        <p:nvSpPr>
          <p:cNvPr id="25603" name="Text Box 1028">
            <a:extLst>
              <a:ext uri="{FF2B5EF4-FFF2-40B4-BE49-F238E27FC236}">
                <a16:creationId xmlns:a16="http://schemas.microsoft.com/office/drawing/2014/main" id="{9845B2D7-F006-41D6-8929-1B9EF427F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785" y="1086956"/>
            <a:ext cx="95050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dirty="0"/>
              <a:t>Invalidate one of the four necessary conditions for deadlock: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741B7501-4488-4DE2-B2CC-D3691568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3B46BC0-8BDA-4BD7-8303-08DB9CDA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13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>
            <a:extLst>
              <a:ext uri="{FF2B5EF4-FFF2-40B4-BE49-F238E27FC236}">
                <a16:creationId xmlns:a16="http://schemas.microsoft.com/office/drawing/2014/main" id="{5E79F7A0-88E3-48D2-89FF-125D5DE02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7300" y="232005"/>
            <a:ext cx="76835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Deadlock Prevention (Cont.)</a:t>
            </a:r>
          </a:p>
        </p:txBody>
      </p:sp>
      <p:sp>
        <p:nvSpPr>
          <p:cNvPr id="27650" name="Rectangle 1027">
            <a:extLst>
              <a:ext uri="{FF2B5EF4-FFF2-40B4-BE49-F238E27FC236}">
                <a16:creationId xmlns:a16="http://schemas.microsoft.com/office/drawing/2014/main" id="{D9A7966E-2C18-4BF6-AF61-56D535306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7428" y="1340768"/>
            <a:ext cx="10297144" cy="4935435"/>
          </a:xfrm>
        </p:spPr>
        <p:txBody>
          <a:bodyPr/>
          <a:lstStyle/>
          <a:p>
            <a:r>
              <a:rPr lang="en-US" altLang="en-US" b="1" dirty="0"/>
              <a:t>No Preemption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/>
              <a:t>If a process that is holding some resources requests another resource that cannot be immediately allocated to it, then all resources currently being held are released</a:t>
            </a:r>
          </a:p>
          <a:p>
            <a:pPr lvl="1"/>
            <a:r>
              <a:rPr lang="en-US" altLang="en-US" dirty="0"/>
              <a:t>Preempted resources are added to the list of resources for which the process is waiting</a:t>
            </a:r>
          </a:p>
          <a:p>
            <a:pPr lvl="1"/>
            <a:r>
              <a:rPr lang="en-US" altLang="en-US" dirty="0"/>
              <a:t>Process will be restarted only when it can regain its old resources, as well as the new ones that it is requesting</a:t>
            </a:r>
          </a:p>
          <a:p>
            <a:r>
              <a:rPr lang="en-US" altLang="en-US" b="1" dirty="0"/>
              <a:t>Circular Wait:</a:t>
            </a:r>
          </a:p>
          <a:p>
            <a:pPr lvl="1"/>
            <a:r>
              <a:rPr lang="en-US" altLang="en-US" dirty="0"/>
              <a:t>Impose a total ordering of all resource types, and require that each process requests resources in an increasing order of enumeration</a:t>
            </a:r>
          </a:p>
          <a:p>
            <a:pPr lvl="1"/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AF498A30-0515-4B24-B865-0D8E7EBA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ED92BA4-70E2-4E0F-8422-8E49699E4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14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>
            <a:extLst>
              <a:ext uri="{FF2B5EF4-FFF2-40B4-BE49-F238E27FC236}">
                <a16:creationId xmlns:a16="http://schemas.microsoft.com/office/drawing/2014/main" id="{C9BCC94F-DF14-4CEF-B307-FFDB8B7B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Circular Wait</a:t>
            </a:r>
          </a:p>
        </p:txBody>
      </p:sp>
      <p:sp>
        <p:nvSpPr>
          <p:cNvPr id="92162" name="Content Placeholder 2">
            <a:extLst>
              <a:ext uri="{FF2B5EF4-FFF2-40B4-BE49-F238E27FC236}">
                <a16:creationId xmlns:a16="http://schemas.microsoft.com/office/drawing/2014/main" id="{58AB02F0-3B68-482D-A95F-2D1605DF3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010" y="1268760"/>
            <a:ext cx="10873207" cy="5184576"/>
          </a:xfrm>
        </p:spPr>
        <p:txBody>
          <a:bodyPr/>
          <a:lstStyle/>
          <a:p>
            <a:r>
              <a:rPr lang="en-US" altLang="en-US" dirty="0"/>
              <a:t>Invalidating the circular wait condition is most common.</a:t>
            </a:r>
          </a:p>
          <a:p>
            <a:r>
              <a:rPr lang="en-US" altLang="en-US" dirty="0"/>
              <a:t>Simply assign each resource (i.e., mutex locks) a unique number.</a:t>
            </a:r>
          </a:p>
          <a:p>
            <a:r>
              <a:rPr lang="en-US" altLang="en-US" dirty="0"/>
              <a:t>Resources must be acquired in order.</a:t>
            </a:r>
          </a:p>
          <a:p>
            <a:r>
              <a:rPr lang="en-US" altLang="en-US" dirty="0"/>
              <a:t>If: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first_mutex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  <a:b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second_mutex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  <a:b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altLang="en-US" dirty="0"/>
            </a:br>
            <a:r>
              <a:rPr lang="en-US" altLang="en-US" dirty="0"/>
              <a:t>code for 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thread_two</a:t>
            </a:r>
            <a:r>
              <a:rPr lang="en-US" altLang="en-US" dirty="0"/>
              <a:t> could not be </a:t>
            </a:r>
            <a:br>
              <a:rPr lang="en-US" altLang="en-US" dirty="0"/>
            </a:br>
            <a:r>
              <a:rPr lang="en-US" altLang="en-US" dirty="0"/>
              <a:t>written as follows:</a:t>
            </a:r>
          </a:p>
        </p:txBody>
      </p:sp>
      <p:pic>
        <p:nvPicPr>
          <p:cNvPr id="92163" name="Content Placeholder 4">
            <a:extLst>
              <a:ext uri="{FF2B5EF4-FFF2-40B4-BE49-F238E27FC236}">
                <a16:creationId xmlns:a16="http://schemas.microsoft.com/office/drawing/2014/main" id="{211EEBA5-828D-4DE4-9727-3740CF9D02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836" y="2420888"/>
            <a:ext cx="3098800" cy="391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164" name="Straight Arrow Connector 5">
            <a:extLst>
              <a:ext uri="{FF2B5EF4-FFF2-40B4-BE49-F238E27FC236}">
                <a16:creationId xmlns:a16="http://schemas.microsoft.com/office/drawing/2014/main" id="{6FD34B5C-0025-47BD-A2A2-5E565E3A223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95800" y="5445225"/>
            <a:ext cx="3456384" cy="28803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BC177352-10D5-4833-95F6-FE9BB9CDF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3212A8E-ECF0-4195-A877-3E3E9F6D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15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CAFFD0F5-6606-4126-85B7-48E43CCCD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7926" y="226431"/>
            <a:ext cx="7762875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Deadlock Avoidance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F316B56B-E9C7-4926-A854-188C56923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512" y="1961230"/>
            <a:ext cx="8784976" cy="4350791"/>
          </a:xfrm>
        </p:spPr>
        <p:txBody>
          <a:bodyPr/>
          <a:lstStyle/>
          <a:p>
            <a:r>
              <a:rPr lang="en-US" altLang="en-US" dirty="0"/>
              <a:t>Simplest and most useful model requires that each process declare the </a:t>
            </a:r>
            <a:r>
              <a:rPr lang="en-US" altLang="en-US" b="1" i="1" dirty="0"/>
              <a:t>maximum number</a:t>
            </a:r>
            <a:r>
              <a:rPr lang="en-US" altLang="en-US" b="1" dirty="0"/>
              <a:t> </a:t>
            </a:r>
            <a:r>
              <a:rPr lang="en-US" altLang="en-US" dirty="0"/>
              <a:t>of resources of each type that it may need</a:t>
            </a:r>
          </a:p>
          <a:p>
            <a:r>
              <a:rPr lang="en-US" altLang="en-US" dirty="0"/>
              <a:t>The deadlock-avoidance algorithm dynamically examines the resource-allocation state to ensure that there can never be a circular-wait condition</a:t>
            </a:r>
          </a:p>
          <a:p>
            <a:r>
              <a:rPr lang="en-US" altLang="en-US" dirty="0"/>
              <a:t>Resource-allocation </a:t>
            </a:r>
            <a:r>
              <a:rPr lang="en-US" altLang="en-US" i="1" dirty="0"/>
              <a:t>state</a:t>
            </a:r>
            <a:r>
              <a:rPr lang="en-US" altLang="en-US" dirty="0"/>
              <a:t> is defined by the number of available and allocated resources, and the maximum demands of the processes</a:t>
            </a:r>
          </a:p>
        </p:txBody>
      </p:sp>
      <p:sp>
        <p:nvSpPr>
          <p:cNvPr id="29699" name="Text Box 4">
            <a:extLst>
              <a:ext uri="{FF2B5EF4-FFF2-40B4-BE49-F238E27FC236}">
                <a16:creationId xmlns:a16="http://schemas.microsoft.com/office/drawing/2014/main" id="{19AE85A0-D9E0-41AE-B1B3-22E783F9D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92" y="1151129"/>
            <a:ext cx="109452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dirty="0"/>
              <a:t>Requires that the system has some additional </a:t>
            </a:r>
            <a:r>
              <a:rPr kumimoji="0" lang="en-US" altLang="en-US" sz="2400" b="1" i="1" dirty="0"/>
              <a:t>a priori </a:t>
            </a:r>
            <a:r>
              <a:rPr kumimoji="0" lang="en-US" altLang="en-US" sz="2400" dirty="0"/>
              <a:t>information available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28EEE028-D51F-4F26-AFB8-484EFF6D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B81C0B2-2AEA-4716-ABB9-286A13E17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16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60134717-6B8D-4E64-9AC7-D74C60478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29836"/>
            <a:ext cx="8229600" cy="576263"/>
          </a:xfrm>
        </p:spPr>
        <p:txBody>
          <a:bodyPr/>
          <a:lstStyle/>
          <a:p>
            <a:pPr eaLnBrk="1" hangingPunct="1"/>
            <a:r>
              <a:rPr lang="en-US" altLang="en-US" dirty="0"/>
              <a:t>Safe State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EFC0A195-78EA-410E-9026-C9CEFE55C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3402" y="1196752"/>
            <a:ext cx="10765196" cy="5288111"/>
          </a:xfrm>
        </p:spPr>
        <p:txBody>
          <a:bodyPr/>
          <a:lstStyle/>
          <a:p>
            <a:r>
              <a:rPr lang="en-US" altLang="en-US" dirty="0"/>
              <a:t>When a process requests an available resource, system must decide if immediate allocation leaves the system in a safe state</a:t>
            </a:r>
          </a:p>
          <a:p>
            <a:r>
              <a:rPr lang="en-US" altLang="en-US" dirty="0"/>
              <a:t>System is in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safe state </a:t>
            </a:r>
            <a:r>
              <a:rPr lang="en-US" altLang="en-US" dirty="0"/>
              <a:t>if there exists a sequence &lt;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1</a:t>
            </a:r>
            <a:r>
              <a:rPr lang="en-US" altLang="en-US" i="1" dirty="0"/>
              <a:t>, P</a:t>
            </a:r>
            <a:r>
              <a:rPr lang="en-US" altLang="en-US" i="1" baseline="-25000" dirty="0"/>
              <a:t>2</a:t>
            </a:r>
            <a:r>
              <a:rPr lang="en-US" altLang="en-US" i="1" dirty="0"/>
              <a:t>, …,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&gt; of ALL the  processes  in the systems such that  for each P</a:t>
            </a:r>
            <a:r>
              <a:rPr lang="en-US" altLang="en-US" baseline="-25000" dirty="0"/>
              <a:t>i</a:t>
            </a:r>
            <a:r>
              <a:rPr lang="en-US" altLang="en-US" dirty="0"/>
              <a:t>, the resources that P</a:t>
            </a:r>
            <a:r>
              <a:rPr lang="en-US" altLang="en-US" baseline="-25000" dirty="0"/>
              <a:t>i </a:t>
            </a:r>
            <a:r>
              <a:rPr lang="en-US" altLang="en-US" dirty="0"/>
              <a:t>can still request can be satisfied by currently available resources + resources held by all the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, with</a:t>
            </a:r>
            <a:r>
              <a:rPr lang="en-US" altLang="en-US" i="1" dirty="0"/>
              <a:t> j </a:t>
            </a:r>
            <a:r>
              <a:rPr lang="en-US" altLang="en-US" dirty="0"/>
              <a:t>&lt; </a:t>
            </a:r>
            <a:r>
              <a:rPr lang="en-US" altLang="en-US" i="1" dirty="0"/>
              <a:t>i</a:t>
            </a:r>
            <a:endParaRPr lang="en-US" altLang="en-US" dirty="0"/>
          </a:p>
          <a:p>
            <a:r>
              <a:rPr lang="en-US" altLang="en-US" dirty="0"/>
              <a:t>That is:</a:t>
            </a:r>
          </a:p>
          <a:p>
            <a:pPr lvl="1"/>
            <a:r>
              <a:rPr lang="en-US" altLang="en-US" dirty="0"/>
              <a:t>If P</a:t>
            </a:r>
            <a:r>
              <a:rPr lang="en-US" altLang="en-US" baseline="-25000" dirty="0"/>
              <a:t>i</a:t>
            </a:r>
            <a:r>
              <a:rPr lang="en-US" altLang="en-US" dirty="0"/>
              <a:t> resource needs are not immediately available, then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can wait until all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</a:t>
            </a:r>
            <a:r>
              <a:rPr lang="en-US" altLang="en-US" dirty="0"/>
              <a:t>have finished</a:t>
            </a:r>
          </a:p>
          <a:p>
            <a:pPr lvl="1"/>
            <a:r>
              <a:rPr lang="en-US" altLang="en-US" dirty="0"/>
              <a:t>When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is finished,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can obtain needed resources, execute, return allocated resources, and terminate</a:t>
            </a:r>
          </a:p>
          <a:p>
            <a:pPr lvl="1"/>
            <a:r>
              <a:rPr lang="en-US" altLang="en-US" dirty="0"/>
              <a:t>When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terminates,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 </a:t>
            </a:r>
            <a:r>
              <a:rPr lang="en-US" altLang="en-US" baseline="-25000" dirty="0"/>
              <a:t>+1</a:t>
            </a:r>
            <a:r>
              <a:rPr lang="en-US" altLang="en-US" dirty="0"/>
              <a:t> can obtain its needed resources, and so on 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02AE8DF7-F6A6-4065-8450-16E64826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BCA6188-C444-48A5-9908-C9FBEF25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17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9E27B5FF-B4F4-4F92-A75E-BC8329853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6380"/>
            <a:ext cx="8229600" cy="576263"/>
          </a:xfrm>
        </p:spPr>
        <p:txBody>
          <a:bodyPr/>
          <a:lstStyle/>
          <a:p>
            <a:pPr eaLnBrk="1" hangingPunct="1"/>
            <a:r>
              <a:rPr lang="en-US" altLang="en-US" dirty="0"/>
              <a:t>Basic Facts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015BDF1D-C0EA-4FC7-A293-BF12CBE7C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340768"/>
            <a:ext cx="9361040" cy="4414838"/>
          </a:xfrm>
        </p:spPr>
        <p:txBody>
          <a:bodyPr/>
          <a:lstStyle/>
          <a:p>
            <a:r>
              <a:rPr lang="en-US" altLang="en-US" dirty="0"/>
              <a:t>If a system is in safe state </a:t>
            </a:r>
            <a:r>
              <a:rPr lang="en-US" altLang="en-US" dirty="0">
                <a:sym typeface="Symbol" panose="05050102010706020507" pitchFamily="18" charset="2"/>
              </a:rPr>
              <a:t> no deadlocks</a:t>
            </a:r>
            <a:br>
              <a:rPr lang="en-US" altLang="en-US" dirty="0">
                <a:sym typeface="Symbol" panose="05050102010706020507" pitchFamily="18" charset="2"/>
              </a:rPr>
            </a:br>
            <a:endParaRPr lang="en-US" altLang="en-US" dirty="0">
              <a:sym typeface="Symbol" panose="05050102010706020507" pitchFamily="18" charset="2"/>
            </a:endParaRPr>
          </a:p>
          <a:p>
            <a:r>
              <a:rPr lang="en-US" altLang="en-US" dirty="0">
                <a:sym typeface="Symbol" panose="05050102010706020507" pitchFamily="18" charset="2"/>
              </a:rPr>
              <a:t>If a system is in unsafe state  possibility of deadlock</a:t>
            </a:r>
            <a:br>
              <a:rPr lang="en-US" altLang="en-US" dirty="0">
                <a:sym typeface="Symbol" panose="05050102010706020507" pitchFamily="18" charset="2"/>
              </a:rPr>
            </a:br>
            <a:endParaRPr lang="en-US" altLang="en-US" dirty="0">
              <a:sym typeface="Symbol" panose="05050102010706020507" pitchFamily="18" charset="2"/>
            </a:endParaRPr>
          </a:p>
          <a:p>
            <a:r>
              <a:rPr lang="en-US" altLang="en-US" dirty="0">
                <a:sym typeface="Symbol" panose="05050102010706020507" pitchFamily="18" charset="2"/>
              </a:rPr>
              <a:t>Avoidance  ensure that a system will never enter an unsafe state.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B2D9A2E4-9F70-4C9A-9E21-65C984842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E880A16-C32A-415F-9CCA-C7807677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18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id="{C20AB209-B0F9-420A-89E6-E8E9E50B2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30450" y="225461"/>
            <a:ext cx="788035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id="{1D54AC39-219B-4A2F-8A80-B3261E1F1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15742" y="1412777"/>
            <a:ext cx="5709766" cy="3744416"/>
          </a:xfrm>
        </p:spPr>
        <p:txBody>
          <a:bodyPr/>
          <a:lstStyle/>
          <a:p>
            <a:r>
              <a:rPr lang="en-US" altLang="en-US" dirty="0"/>
              <a:t>System Model</a:t>
            </a:r>
          </a:p>
          <a:p>
            <a:r>
              <a:rPr lang="en-US" altLang="en-US" dirty="0"/>
              <a:t>Deadlock Characterization</a:t>
            </a:r>
          </a:p>
          <a:p>
            <a:r>
              <a:rPr lang="en-US" altLang="en-US" dirty="0"/>
              <a:t>Methods for Handling Deadlocks</a:t>
            </a:r>
          </a:p>
          <a:p>
            <a:r>
              <a:rPr lang="en-US" altLang="en-US" dirty="0"/>
              <a:t>Deadlock Prevention</a:t>
            </a:r>
          </a:p>
          <a:p>
            <a:r>
              <a:rPr lang="en-US" altLang="en-US" dirty="0"/>
              <a:t>Deadlock Avoidance</a:t>
            </a:r>
          </a:p>
          <a:p>
            <a:r>
              <a:rPr lang="en-US" altLang="en-US" dirty="0"/>
              <a:t>Deadlock Detection </a:t>
            </a:r>
          </a:p>
          <a:p>
            <a:r>
              <a:rPr lang="en-US" altLang="en-US" dirty="0"/>
              <a:t>Recovery from Deadlock 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020E4FE8-0105-43A8-A634-F1392B5E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D34ED22-A2C6-4D8B-A70F-762D29DD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1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8833C35E-A99A-45F7-A732-34E0D4573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0138" y="225461"/>
            <a:ext cx="7840662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Safe, Unsafe, Deadlock State </a:t>
            </a:r>
          </a:p>
        </p:txBody>
      </p:sp>
      <p:pic>
        <p:nvPicPr>
          <p:cNvPr id="35842" name="Picture 1">
            <a:extLst>
              <a:ext uri="{FF2B5EF4-FFF2-40B4-BE49-F238E27FC236}">
                <a16:creationId xmlns:a16="http://schemas.microsoft.com/office/drawing/2014/main" id="{138FEED4-3700-4E13-BB16-66A99CC6BD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1" y="1462089"/>
            <a:ext cx="43529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092B6A6D-01A1-4493-A83B-0263258ED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02413A6-DE14-4896-A1F0-B3E79878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56EE8-6D9C-4C63-81CD-2510EDDF1754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9D3210E7-ED94-41D3-A580-4892C80D7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5400" y="241336"/>
            <a:ext cx="76454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Avoidance Algorithms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03BE1552-DFDD-4C2D-ABAD-33391FB8DA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66219" y="1340768"/>
            <a:ext cx="6659562" cy="4483100"/>
          </a:xfrm>
        </p:spPr>
        <p:txBody>
          <a:bodyPr/>
          <a:lstStyle/>
          <a:p>
            <a:r>
              <a:rPr lang="en-US" altLang="en-US" dirty="0"/>
              <a:t>Single instance of a resource type</a:t>
            </a:r>
          </a:p>
          <a:p>
            <a:pPr lvl="1"/>
            <a:r>
              <a:rPr lang="en-US" altLang="en-US" dirty="0"/>
              <a:t>Use a resource-allocation graph</a:t>
            </a:r>
          </a:p>
          <a:p>
            <a:pPr lvl="1">
              <a:buFont typeface="Monotype Sorts" pitchFamily="-84" charset="2"/>
              <a:buNone/>
            </a:pPr>
            <a:endParaRPr lang="en-US" altLang="en-US" dirty="0"/>
          </a:p>
          <a:p>
            <a:r>
              <a:rPr lang="en-US" altLang="en-US" dirty="0"/>
              <a:t>Multiple instances of a resource type</a:t>
            </a:r>
          </a:p>
          <a:p>
            <a:pPr lvl="1"/>
            <a:r>
              <a:rPr lang="en-US" altLang="en-US" dirty="0"/>
              <a:t> Use the Banker</a:t>
            </a:r>
            <a:r>
              <a:rPr lang="en-US" altLang="ja-JP" dirty="0"/>
              <a:t>’s Algorithm</a:t>
            </a: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0DE911FB-A7E7-4C25-8555-F9BE1CAB0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FABE17C-DBCE-4CAC-8262-823A9680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20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462E1847-7FBC-4E3E-907B-AD5F78E08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6184" y="260648"/>
            <a:ext cx="8779631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Resource-Allocation Graph Scheme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86FC01CE-3998-490A-BDE6-3A6213797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3653" y="1484784"/>
            <a:ext cx="8664691" cy="4483100"/>
          </a:xfrm>
        </p:spPr>
        <p:txBody>
          <a:bodyPr/>
          <a:lstStyle/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Claim edge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dirty="0">
                <a:sym typeface="Symbol" panose="05050102010706020507" pitchFamily="18" charset="2"/>
              </a:rPr>
              <a:t> indicated that process </a:t>
            </a:r>
            <a:r>
              <a:rPr lang="en-US" altLang="en-US" i="1" dirty="0" err="1">
                <a:sym typeface="Symbol" panose="05050102010706020507" pitchFamily="18" charset="2"/>
              </a:rPr>
              <a:t>P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dirty="0">
                <a:sym typeface="Symbol" panose="05050102010706020507" pitchFamily="18" charset="2"/>
              </a:rPr>
              <a:t> may request resource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dirty="0">
                <a:sym typeface="Symbol" panose="05050102010706020507" pitchFamily="18" charset="2"/>
              </a:rPr>
              <a:t>; represented by a dashed line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Claim edge converts to request edge when a process requests a resource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Request edge converted to an assignment edge when the  resource is allocated to the process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When a resource is released by a process, assignment edge reconverts to a claim edge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Resources must be claimed </a:t>
            </a:r>
            <a:r>
              <a:rPr lang="en-US" altLang="en-US" i="1" dirty="0">
                <a:sym typeface="Symbol" panose="05050102010706020507" pitchFamily="18" charset="2"/>
              </a:rPr>
              <a:t>a priori</a:t>
            </a:r>
            <a:r>
              <a:rPr lang="en-US" altLang="en-US" dirty="0">
                <a:sym typeface="Symbol" panose="05050102010706020507" pitchFamily="18" charset="2"/>
              </a:rPr>
              <a:t> in the system</a:t>
            </a: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EA2550B5-8B10-41AD-90E4-D13E7640C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4468E6C-320E-40B2-8054-E0E6E695E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21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169641F8-B5ED-4701-ADC4-AF8830265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8080" y="355636"/>
            <a:ext cx="8224837" cy="457200"/>
          </a:xfrm>
        </p:spPr>
        <p:txBody>
          <a:bodyPr/>
          <a:lstStyle/>
          <a:p>
            <a:pPr eaLnBrk="1" hangingPunct="1"/>
            <a:r>
              <a:rPr lang="en-US" altLang="en-US" dirty="0"/>
              <a:t>Resource-Allocation Graph</a:t>
            </a:r>
          </a:p>
        </p:txBody>
      </p:sp>
      <p:sp>
        <p:nvSpPr>
          <p:cNvPr id="4" name="矩形 1">
            <a:extLst>
              <a:ext uri="{FF2B5EF4-FFF2-40B4-BE49-F238E27FC236}">
                <a16:creationId xmlns:a16="http://schemas.microsoft.com/office/drawing/2014/main" id="{24FD89D3-A095-4FF3-AC9D-818EEC8D4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784" y="1700808"/>
            <a:ext cx="4104456" cy="41764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C46C9888-77BD-419C-B057-A48525DB6F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19" y="1844824"/>
            <a:ext cx="385634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EF5203F-09BE-4C31-9A9C-11E939528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F0E7882-FBF2-4F7A-80D1-1C1D535F2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56EE8-6D9C-4C63-81CD-2510EDDF1754}" type="slidenum">
              <a:rPr lang="en-US" altLang="zh-TW" smtClean="0"/>
              <a:pPr>
                <a:defRPr/>
              </a:pPr>
              <a:t>22</a:t>
            </a:fld>
            <a:endParaRPr lang="en-US" altLang="zh-TW"/>
          </a:p>
        </p:txBody>
      </p:sp>
    </p:spTree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FB73D6D1-D7A9-4A37-BC41-6815A8C70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353656"/>
            <a:ext cx="10729191" cy="457200"/>
          </a:xfrm>
        </p:spPr>
        <p:txBody>
          <a:bodyPr/>
          <a:lstStyle/>
          <a:p>
            <a:pPr eaLnBrk="1" hangingPunct="1"/>
            <a:r>
              <a:rPr lang="en-US" altLang="en-US" dirty="0"/>
              <a:t>Unsafe State In Resource-Allocation Graph</a:t>
            </a:r>
          </a:p>
        </p:txBody>
      </p:sp>
      <p:sp>
        <p:nvSpPr>
          <p:cNvPr id="4" name="矩形 1">
            <a:extLst>
              <a:ext uri="{FF2B5EF4-FFF2-40B4-BE49-F238E27FC236}">
                <a16:creationId xmlns:a16="http://schemas.microsoft.com/office/drawing/2014/main" id="{A3170D3F-C887-42B2-A384-AA10471E6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784" y="1700808"/>
            <a:ext cx="4104456" cy="41764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44034" name="Picture 1">
            <a:extLst>
              <a:ext uri="{FF2B5EF4-FFF2-40B4-BE49-F238E27FC236}">
                <a16:creationId xmlns:a16="http://schemas.microsoft.com/office/drawing/2014/main" id="{F5B9B755-77BC-48DD-8A47-C57BD11236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974" y="1822127"/>
            <a:ext cx="3902075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39444AE0-FDC1-4D76-972E-2932D365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FE77E18-EF51-47A8-8E0D-A52CA759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56EE8-6D9C-4C63-81CD-2510EDDF1754}" type="slidenum">
              <a:rPr lang="en-US" altLang="zh-TW" smtClean="0"/>
              <a:pPr>
                <a:defRPr/>
              </a:pPr>
              <a:t>23</a:t>
            </a:fld>
            <a:endParaRPr lang="en-US" altLang="zh-TW"/>
          </a:p>
        </p:txBody>
      </p:sp>
    </p:spTree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0FB8F846-16AC-4967-ACDC-17AEF923D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8719" y="260648"/>
            <a:ext cx="9937104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Resource-Allocation Graph Algorithm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0A7AE779-FF63-41A9-B5BD-D519561AB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2247" y="1556792"/>
            <a:ext cx="8427505" cy="4303713"/>
          </a:xfrm>
        </p:spPr>
        <p:txBody>
          <a:bodyPr/>
          <a:lstStyle/>
          <a:p>
            <a:r>
              <a:rPr lang="en-US" altLang="en-US" dirty="0"/>
              <a:t>Suppose that process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i</a:t>
            </a:r>
            <a:r>
              <a:rPr lang="en-US" altLang="en-US" dirty="0"/>
              <a:t> requests a resource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endParaRPr lang="en-US" altLang="en-US" i="1" baseline="-25000" dirty="0">
              <a:sym typeface="Symbol" panose="05050102010706020507" pitchFamily="18" charset="2"/>
            </a:endParaRPr>
          </a:p>
          <a:p>
            <a:r>
              <a:rPr lang="en-US" altLang="en-US" dirty="0">
                <a:sym typeface="Symbol" panose="05050102010706020507" pitchFamily="18" charset="2"/>
              </a:rPr>
              <a:t>The request can be granted only if converting the request edge to an assignment edge does not result in the formation of a cycle in the resource allocation graph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8FCB2047-4BC1-4E86-A699-CC0300ECE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4359629-B276-469F-ACAE-B5BDB5B6D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24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29A3144D-3E55-44DD-99C2-5A8149921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238549"/>
            <a:ext cx="77724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Banker’s Algorithm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D051B137-35A8-4BCD-B97B-829EA95E2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2072" y="1484784"/>
            <a:ext cx="9505056" cy="4441825"/>
          </a:xfrm>
        </p:spPr>
        <p:txBody>
          <a:bodyPr/>
          <a:lstStyle/>
          <a:p>
            <a:r>
              <a:rPr lang="en-US" altLang="en-US" dirty="0"/>
              <a:t>Multiple instances of resources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Each process must a priori claim maximum use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When a process requests a resource it may have to wait  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When a process gets all its resources it must return them in a finite amount of time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3D551C7D-2254-4A44-9373-653BC9B73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1E74119-E579-491F-83E8-6BF4C698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25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87FA0DF4-BE04-4A21-8DF8-1258C2593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6" y="384175"/>
            <a:ext cx="11233248" cy="431800"/>
          </a:xfrm>
        </p:spPr>
        <p:txBody>
          <a:bodyPr/>
          <a:lstStyle/>
          <a:p>
            <a:pPr eaLnBrk="1" hangingPunct="1"/>
            <a:r>
              <a:rPr lang="en-US" altLang="en-US" dirty="0"/>
              <a:t>Data Structures for the Banker</a:t>
            </a:r>
            <a:r>
              <a:rPr lang="en-US" altLang="ja-JP" dirty="0"/>
              <a:t>’s Algorithm </a:t>
            </a:r>
            <a:endParaRPr lang="en-US" altLang="en-US" dirty="0"/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9D3FB76A-D010-4081-9D81-A9865380F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87488" y="1766892"/>
            <a:ext cx="8966347" cy="4902468"/>
          </a:xfrm>
        </p:spPr>
        <p:txBody>
          <a:bodyPr/>
          <a:lstStyle/>
          <a:p>
            <a:r>
              <a:rPr lang="en-US" altLang="en-US" b="1" dirty="0"/>
              <a:t>Available</a:t>
            </a:r>
            <a:r>
              <a:rPr lang="en-US" altLang="en-US" i="1" dirty="0"/>
              <a:t>:</a:t>
            </a:r>
            <a:r>
              <a:rPr lang="en-US" altLang="en-US" dirty="0"/>
              <a:t>  Vector of length </a:t>
            </a:r>
            <a:r>
              <a:rPr lang="en-US" altLang="en-US" i="1" dirty="0"/>
              <a:t>m</a:t>
            </a:r>
            <a:r>
              <a:rPr lang="en-US" altLang="en-US" dirty="0"/>
              <a:t>. If available [</a:t>
            </a:r>
            <a:r>
              <a:rPr lang="en-US" altLang="en-US" i="1" dirty="0"/>
              <a:t>j</a:t>
            </a:r>
            <a:r>
              <a:rPr lang="en-US" altLang="en-US" dirty="0"/>
              <a:t>] = </a:t>
            </a:r>
            <a:r>
              <a:rPr lang="en-US" altLang="en-US" i="1" dirty="0"/>
              <a:t>k</a:t>
            </a:r>
            <a:r>
              <a:rPr lang="en-US" altLang="en-US" dirty="0"/>
              <a:t>, there are</a:t>
            </a:r>
            <a:r>
              <a:rPr lang="en-US" altLang="en-US" i="1" dirty="0"/>
              <a:t> k</a:t>
            </a:r>
            <a:r>
              <a:rPr lang="en-US" altLang="en-US" dirty="0"/>
              <a:t> instances of resource type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r>
              <a:rPr lang="en-US" altLang="en-US" baseline="-25000" dirty="0"/>
              <a:t>  </a:t>
            </a:r>
            <a:r>
              <a:rPr lang="en-US" altLang="en-US" dirty="0"/>
              <a:t>available</a:t>
            </a:r>
          </a:p>
          <a:p>
            <a:endParaRPr lang="en-US" altLang="en-US" sz="800" dirty="0"/>
          </a:p>
          <a:p>
            <a:r>
              <a:rPr lang="en-US" altLang="en-US" b="1" dirty="0">
                <a:solidFill>
                  <a:srgbClr val="000000"/>
                </a:solidFill>
              </a:rPr>
              <a:t>Max</a:t>
            </a:r>
            <a:r>
              <a:rPr lang="en-US" altLang="en-US" i="1" dirty="0"/>
              <a:t>: n x m</a:t>
            </a:r>
            <a:r>
              <a:rPr lang="en-US" altLang="en-US" dirty="0"/>
              <a:t> matrix.  If </a:t>
            </a:r>
            <a:r>
              <a:rPr lang="en-US" altLang="en-US" i="1" dirty="0"/>
              <a:t>Max </a:t>
            </a:r>
            <a:r>
              <a:rPr lang="en-US" altLang="en-US" dirty="0"/>
              <a:t>[</a:t>
            </a:r>
            <a:r>
              <a:rPr lang="en-US" altLang="en-US" i="1" dirty="0" err="1"/>
              <a:t>i,j</a:t>
            </a:r>
            <a:r>
              <a:rPr lang="en-US" altLang="en-US" dirty="0"/>
              <a:t>] = </a:t>
            </a:r>
            <a:r>
              <a:rPr lang="en-US" altLang="en-US" i="1" dirty="0"/>
              <a:t>k</a:t>
            </a:r>
            <a:r>
              <a:rPr lang="en-US" altLang="en-US" dirty="0"/>
              <a:t>, then process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may request at most</a:t>
            </a:r>
            <a:r>
              <a:rPr lang="en-US" altLang="en-US" i="1" dirty="0"/>
              <a:t> k </a:t>
            </a:r>
            <a:r>
              <a:rPr lang="en-US" altLang="en-US" dirty="0"/>
              <a:t>instances of resource type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  <a:p>
            <a:endParaRPr lang="en-US" altLang="en-US" sz="800" i="1" baseline="-25000" dirty="0"/>
          </a:p>
          <a:p>
            <a:r>
              <a:rPr lang="en-US" altLang="en-US" b="1" dirty="0">
                <a:solidFill>
                  <a:srgbClr val="000000"/>
                </a:solidFill>
              </a:rPr>
              <a:t>Allocation</a:t>
            </a:r>
            <a:r>
              <a:rPr lang="en-US" altLang="en-US" i="1" dirty="0"/>
              <a:t>:  n </a:t>
            </a:r>
            <a:r>
              <a:rPr lang="en-US" altLang="en-US" dirty="0"/>
              <a:t>x</a:t>
            </a:r>
            <a:r>
              <a:rPr lang="en-US" altLang="en-US" i="1" dirty="0"/>
              <a:t> m</a:t>
            </a:r>
            <a:r>
              <a:rPr lang="en-US" altLang="en-US" dirty="0"/>
              <a:t> matrix.  If Allocation[</a:t>
            </a:r>
            <a:r>
              <a:rPr lang="en-US" altLang="en-US" i="1" dirty="0" err="1"/>
              <a:t>i,j</a:t>
            </a:r>
            <a:r>
              <a:rPr lang="en-US" altLang="en-US" dirty="0"/>
              <a:t>] = </a:t>
            </a:r>
            <a:r>
              <a:rPr lang="en-US" altLang="en-US" i="1" dirty="0"/>
              <a:t>k</a:t>
            </a:r>
            <a:r>
              <a:rPr lang="en-US" altLang="en-US" dirty="0"/>
              <a:t> then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i</a:t>
            </a:r>
            <a:r>
              <a:rPr lang="en-US" altLang="en-US" dirty="0"/>
              <a:t> is currently allocated </a:t>
            </a:r>
            <a:r>
              <a:rPr lang="en-US" altLang="en-US" i="1" dirty="0"/>
              <a:t>k</a:t>
            </a:r>
            <a:r>
              <a:rPr lang="en-US" altLang="en-US" dirty="0"/>
              <a:t> instances of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  <a:p>
            <a:endParaRPr lang="en-US" altLang="en-US" sz="800" i="1" baseline="-25000" dirty="0"/>
          </a:p>
          <a:p>
            <a:r>
              <a:rPr lang="en-US" altLang="en-US" b="1" dirty="0">
                <a:solidFill>
                  <a:srgbClr val="000000"/>
                </a:solidFill>
              </a:rPr>
              <a:t>Need</a:t>
            </a:r>
            <a:r>
              <a:rPr lang="en-US" altLang="en-US" i="1" dirty="0"/>
              <a:t>:  n </a:t>
            </a:r>
            <a:r>
              <a:rPr lang="en-US" altLang="en-US" dirty="0"/>
              <a:t>x</a:t>
            </a:r>
            <a:r>
              <a:rPr lang="en-US" altLang="en-US" i="1" dirty="0"/>
              <a:t> m</a:t>
            </a:r>
            <a:r>
              <a:rPr lang="en-US" altLang="en-US" dirty="0"/>
              <a:t> matrix. If </a:t>
            </a:r>
            <a:r>
              <a:rPr lang="en-US" altLang="en-US" i="1" dirty="0"/>
              <a:t>Need</a:t>
            </a:r>
            <a:r>
              <a:rPr lang="en-US" altLang="en-US" dirty="0"/>
              <a:t>[</a:t>
            </a:r>
            <a:r>
              <a:rPr lang="en-US" altLang="en-US" i="1" dirty="0" err="1"/>
              <a:t>i,j</a:t>
            </a:r>
            <a:r>
              <a:rPr lang="en-US" altLang="en-US" dirty="0"/>
              <a:t>] =</a:t>
            </a:r>
            <a:r>
              <a:rPr lang="en-US" altLang="en-US" i="1" dirty="0"/>
              <a:t> k</a:t>
            </a:r>
            <a:r>
              <a:rPr lang="en-US" altLang="en-US" dirty="0"/>
              <a:t>, then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i</a:t>
            </a:r>
            <a:r>
              <a:rPr lang="en-US" altLang="en-US" dirty="0"/>
              <a:t> may need </a:t>
            </a:r>
            <a:r>
              <a:rPr lang="en-US" altLang="en-US" i="1" dirty="0"/>
              <a:t>k</a:t>
            </a:r>
            <a:r>
              <a:rPr lang="en-US" altLang="en-US" dirty="0"/>
              <a:t> more instances of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r>
              <a:rPr lang="en-US" altLang="en-US" baseline="-25000" dirty="0"/>
              <a:t> </a:t>
            </a:r>
            <a:r>
              <a:rPr lang="en-US" altLang="en-US" dirty="0"/>
              <a:t>to complete its task</a:t>
            </a:r>
          </a:p>
          <a:p>
            <a:pPr lvl="2">
              <a:buFont typeface="Webdings" panose="05030102010509060703" pitchFamily="18" charset="2"/>
              <a:buNone/>
            </a:pPr>
            <a:br>
              <a:rPr lang="en-US" altLang="en-US" dirty="0"/>
            </a:br>
            <a:r>
              <a:rPr lang="en-US" altLang="en-US" sz="2400" b="1" i="1" dirty="0"/>
              <a:t>Need</a:t>
            </a:r>
            <a:r>
              <a:rPr lang="en-US" altLang="en-US" sz="2400" b="1" dirty="0"/>
              <a:t> [</a:t>
            </a:r>
            <a:r>
              <a:rPr lang="en-US" altLang="en-US" sz="2400" b="1" i="1" dirty="0" err="1"/>
              <a:t>i,j</a:t>
            </a:r>
            <a:r>
              <a:rPr lang="en-US" altLang="en-US" sz="2400" b="1" i="1" dirty="0"/>
              <a:t>]</a:t>
            </a:r>
            <a:r>
              <a:rPr lang="en-US" altLang="en-US" sz="2400" b="1" dirty="0"/>
              <a:t> = </a:t>
            </a:r>
            <a:r>
              <a:rPr lang="en-US" altLang="en-US" sz="2400" b="1" i="1" dirty="0"/>
              <a:t>Max</a:t>
            </a:r>
            <a:r>
              <a:rPr lang="en-US" altLang="en-US" sz="2400" b="1" dirty="0"/>
              <a:t>[</a:t>
            </a:r>
            <a:r>
              <a:rPr lang="en-US" altLang="en-US" sz="2400" b="1" i="1" dirty="0" err="1"/>
              <a:t>i,j</a:t>
            </a:r>
            <a:r>
              <a:rPr lang="en-US" altLang="en-US" sz="2400" b="1" dirty="0"/>
              <a:t>] – </a:t>
            </a:r>
            <a:r>
              <a:rPr lang="en-US" altLang="en-US" sz="2400" b="1" i="1" dirty="0"/>
              <a:t>Allocation</a:t>
            </a:r>
            <a:r>
              <a:rPr lang="en-US" altLang="en-US" sz="2400" b="1" dirty="0"/>
              <a:t> [</a:t>
            </a:r>
            <a:r>
              <a:rPr lang="en-US" altLang="en-US" sz="2400" b="1" i="1" dirty="0" err="1"/>
              <a:t>i,j</a:t>
            </a:r>
            <a:r>
              <a:rPr lang="en-US" altLang="en-US" sz="2400" b="1" dirty="0"/>
              <a:t>]</a:t>
            </a:r>
            <a:endParaRPr lang="en-US" altLang="en-US" b="1" dirty="0"/>
          </a:p>
        </p:txBody>
      </p:sp>
      <p:sp>
        <p:nvSpPr>
          <p:cNvPr id="50179" name="Text Box 4">
            <a:extLst>
              <a:ext uri="{FF2B5EF4-FFF2-40B4-BE49-F238E27FC236}">
                <a16:creationId xmlns:a16="http://schemas.microsoft.com/office/drawing/2014/main" id="{AE86C5C3-E474-4D7C-8E73-3297B5AF2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9557" y="1060601"/>
            <a:ext cx="92849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dirty="0"/>
              <a:t>Let </a:t>
            </a:r>
            <a:r>
              <a:rPr kumimoji="0" lang="en-US" altLang="en-US" sz="2400" i="1" dirty="0"/>
              <a:t>n</a:t>
            </a:r>
            <a:r>
              <a:rPr kumimoji="0" lang="en-US" altLang="en-US" sz="2400" dirty="0"/>
              <a:t> = number of processes, and </a:t>
            </a:r>
            <a:r>
              <a:rPr kumimoji="0" lang="en-US" altLang="en-US" sz="2400" i="1" dirty="0"/>
              <a:t>m </a:t>
            </a:r>
            <a:r>
              <a:rPr kumimoji="0" lang="en-US" altLang="en-US" sz="2400" dirty="0"/>
              <a:t>= number of resources types. 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D5C47926-8550-4B2B-981E-9035DA635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E8E28E6-5A7D-4777-A78D-D18021C6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26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2790C097-F637-4E56-9DE9-9732B5BC16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2005"/>
            <a:ext cx="82296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Safety Algorithm</a:t>
            </a:r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3636911B-2CB1-426E-842A-DA9B08006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9728" y="1196753"/>
            <a:ext cx="10992544" cy="5184576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altLang="en-US" dirty="0"/>
              <a:t>Let </a:t>
            </a:r>
            <a:r>
              <a:rPr lang="en-US" altLang="en-US" b="1" i="1" dirty="0">
                <a:solidFill>
                  <a:srgbClr val="000000"/>
                </a:solidFill>
              </a:rPr>
              <a:t>Work</a:t>
            </a:r>
            <a:r>
              <a:rPr lang="en-US" altLang="en-US" i="1" dirty="0">
                <a:solidFill>
                  <a:srgbClr val="000000"/>
                </a:solidFill>
              </a:rPr>
              <a:t> </a:t>
            </a:r>
            <a:r>
              <a:rPr lang="en-US" altLang="en-US" dirty="0"/>
              <a:t>and </a:t>
            </a:r>
            <a:r>
              <a:rPr lang="en-US" altLang="en-US" b="1" i="1" dirty="0">
                <a:solidFill>
                  <a:srgbClr val="000000"/>
                </a:solidFill>
              </a:rPr>
              <a:t>Finish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/>
              <a:t>be vectors of length</a:t>
            </a:r>
            <a:r>
              <a:rPr lang="en-US" altLang="en-US" i="1" dirty="0"/>
              <a:t> m</a:t>
            </a:r>
            <a:r>
              <a:rPr lang="en-US" altLang="en-US" dirty="0"/>
              <a:t> and</a:t>
            </a:r>
            <a:r>
              <a:rPr lang="en-US" altLang="en-US" i="1" dirty="0"/>
              <a:t> n</a:t>
            </a:r>
            <a:r>
              <a:rPr lang="en-US" altLang="en-US" dirty="0"/>
              <a:t>, respectively.  Initialize:</a:t>
            </a:r>
          </a:p>
          <a:p>
            <a:pPr marL="1543050" lvl="3" indent="-342900">
              <a:lnSpc>
                <a:spcPct val="90000"/>
              </a:lnSpc>
              <a:buNone/>
            </a:pPr>
            <a:r>
              <a:rPr lang="en-US" altLang="en-US" sz="2000" b="1" i="1" dirty="0"/>
              <a:t>Work </a:t>
            </a:r>
            <a:r>
              <a:rPr lang="en-US" altLang="en-US" sz="2000" b="1" dirty="0"/>
              <a:t>= </a:t>
            </a:r>
            <a:r>
              <a:rPr lang="en-US" altLang="en-US" sz="2000" b="1" i="1" dirty="0"/>
              <a:t>Available</a:t>
            </a:r>
          </a:p>
          <a:p>
            <a:pPr marL="1543050" lvl="3" indent="-342900">
              <a:lnSpc>
                <a:spcPct val="90000"/>
              </a:lnSpc>
              <a:buNone/>
            </a:pPr>
            <a:r>
              <a:rPr lang="en-US" altLang="en-US" sz="2000" b="1" i="1" dirty="0"/>
              <a:t>Finish </a:t>
            </a:r>
            <a:r>
              <a:rPr lang="en-US" altLang="en-US" sz="2000" b="1" dirty="0"/>
              <a:t>[</a:t>
            </a:r>
            <a:r>
              <a:rPr lang="en-US" altLang="en-US" sz="2000" b="1" i="1" dirty="0"/>
              <a:t>i</a:t>
            </a:r>
            <a:r>
              <a:rPr lang="en-US" altLang="en-US" sz="2000" b="1" dirty="0"/>
              <a:t>] =</a:t>
            </a:r>
            <a:r>
              <a:rPr lang="en-US" altLang="en-US" sz="2000" b="1" i="1" dirty="0"/>
              <a:t> false </a:t>
            </a:r>
            <a:r>
              <a:rPr lang="en-US" altLang="en-US" sz="2000" b="1" dirty="0"/>
              <a:t>for</a:t>
            </a:r>
            <a:r>
              <a:rPr lang="en-US" altLang="en-US" sz="2000" b="1" i="1" dirty="0"/>
              <a:t> i</a:t>
            </a:r>
            <a:r>
              <a:rPr lang="en-US" altLang="en-US" sz="2000" b="1" dirty="0"/>
              <a:t> = 0, 1, …, </a:t>
            </a:r>
            <a:r>
              <a:rPr lang="en-US" altLang="en-US" sz="2000" b="1" i="1" dirty="0"/>
              <a:t>n- </a:t>
            </a:r>
            <a:r>
              <a:rPr lang="en-US" altLang="en-US" sz="2000" b="1" dirty="0"/>
              <a:t>1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/>
              <a:t>Find an </a:t>
            </a:r>
            <a:r>
              <a:rPr lang="en-US" altLang="en-US" b="1" i="1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such that both: </a:t>
            </a:r>
          </a:p>
          <a:p>
            <a:pPr marL="800100" lvl="1" indent="-342900">
              <a:lnSpc>
                <a:spcPct val="90000"/>
              </a:lnSpc>
              <a:buNone/>
            </a:pPr>
            <a:r>
              <a:rPr lang="en-US" altLang="en-US" dirty="0"/>
              <a:t>  (a) </a:t>
            </a:r>
            <a:r>
              <a:rPr lang="en-US" altLang="en-US" b="1" i="1" dirty="0"/>
              <a:t>Finish</a:t>
            </a:r>
            <a:r>
              <a:rPr lang="en-US" altLang="en-US" b="1" dirty="0"/>
              <a:t> [</a:t>
            </a:r>
            <a:r>
              <a:rPr lang="en-US" altLang="en-US" b="1" i="1" dirty="0"/>
              <a:t>i</a:t>
            </a:r>
            <a:r>
              <a:rPr lang="en-US" altLang="en-US" b="1" dirty="0"/>
              <a:t>] = </a:t>
            </a:r>
            <a:r>
              <a:rPr lang="en-US" altLang="en-US" b="1" i="1" dirty="0"/>
              <a:t>false</a:t>
            </a:r>
            <a:endParaRPr lang="en-US" altLang="en-US" b="1" dirty="0"/>
          </a:p>
          <a:p>
            <a:pPr marL="800100" lvl="1" indent="-342900">
              <a:lnSpc>
                <a:spcPct val="90000"/>
              </a:lnSpc>
              <a:buNone/>
            </a:pPr>
            <a:r>
              <a:rPr lang="en-US" altLang="en-US" dirty="0"/>
              <a:t>  (b) </a:t>
            </a:r>
            <a:r>
              <a:rPr lang="en-US" altLang="en-US" b="1" i="1" dirty="0" err="1"/>
              <a:t>Need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>
                <a:sym typeface="Symbol" panose="05050102010706020507" pitchFamily="18" charset="2"/>
              </a:rPr>
              <a:t>Work</a:t>
            </a:r>
          </a:p>
          <a:p>
            <a:pPr marL="800100" lvl="1" indent="-342900">
              <a:lnSpc>
                <a:spcPct val="90000"/>
              </a:lnSpc>
              <a:buNone/>
            </a:pPr>
            <a:r>
              <a:rPr lang="en-US" altLang="en-US" dirty="0">
                <a:sym typeface="Symbol" panose="05050102010706020507" pitchFamily="18" charset="2"/>
              </a:rPr>
              <a:t>   If no such</a:t>
            </a:r>
            <a:r>
              <a:rPr lang="en-US" altLang="en-US" b="1" dirty="0">
                <a:sym typeface="Symbol" panose="05050102010706020507" pitchFamily="18" charset="2"/>
              </a:rPr>
              <a:t> </a:t>
            </a:r>
            <a:r>
              <a:rPr lang="en-US" altLang="en-US" b="1" i="1" dirty="0">
                <a:sym typeface="Symbol" panose="05050102010706020507" pitchFamily="18" charset="2"/>
              </a:rPr>
              <a:t>i </a:t>
            </a:r>
            <a:r>
              <a:rPr lang="en-US" altLang="en-US" dirty="0">
                <a:sym typeface="Symbol" panose="05050102010706020507" pitchFamily="18" charset="2"/>
              </a:rPr>
              <a:t>exists, go to step 4</a:t>
            </a:r>
          </a:p>
          <a:p>
            <a:pPr>
              <a:buFont typeface="+mj-lt"/>
              <a:buAutoNum type="arabicPeriod"/>
            </a:pPr>
            <a:r>
              <a:rPr lang="en-US" altLang="en-US" dirty="0"/>
              <a:t> </a:t>
            </a:r>
            <a:r>
              <a:rPr lang="en-US" altLang="en-US" b="1" i="1" dirty="0"/>
              <a:t>Work</a:t>
            </a:r>
            <a:r>
              <a:rPr lang="en-US" altLang="en-US" b="1" dirty="0"/>
              <a:t> = </a:t>
            </a:r>
            <a:r>
              <a:rPr lang="en-US" altLang="en-US" b="1" i="1" dirty="0"/>
              <a:t>Work </a:t>
            </a:r>
            <a:r>
              <a:rPr lang="en-US" altLang="en-US" b="1" dirty="0"/>
              <a:t>+ </a:t>
            </a:r>
            <a:r>
              <a:rPr lang="en-US" altLang="en-US" b="1" i="1" dirty="0" err="1"/>
              <a:t>Allocation</a:t>
            </a:r>
            <a:r>
              <a:rPr lang="en-US" altLang="en-US" b="1" i="1" baseline="-25000" dirty="0" err="1"/>
              <a:t>i</a:t>
            </a:r>
            <a:br>
              <a:rPr lang="en-US" altLang="en-US" b="1" dirty="0"/>
            </a:br>
            <a:r>
              <a:rPr lang="en-US" altLang="en-US" b="1" dirty="0"/>
              <a:t> </a:t>
            </a:r>
            <a:r>
              <a:rPr lang="en-US" altLang="en-US" b="1" i="1" dirty="0"/>
              <a:t>Finish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 =</a:t>
            </a:r>
            <a:r>
              <a:rPr lang="en-US" altLang="en-US" b="1" i="1" dirty="0"/>
              <a:t> true</a:t>
            </a:r>
            <a:br>
              <a:rPr lang="en-US" altLang="en-US" b="1" dirty="0"/>
            </a:br>
            <a:r>
              <a:rPr lang="en-US" altLang="en-US" b="1" dirty="0"/>
              <a:t>  </a:t>
            </a:r>
            <a:r>
              <a:rPr lang="en-US" altLang="en-US" dirty="0"/>
              <a:t>go to step 2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/>
              <a:t>If </a:t>
            </a:r>
            <a:r>
              <a:rPr lang="en-US" altLang="en-US" b="1" i="1" dirty="0"/>
              <a:t>Finish</a:t>
            </a:r>
            <a:r>
              <a:rPr lang="en-US" altLang="en-US" b="1" dirty="0"/>
              <a:t> [</a:t>
            </a:r>
            <a:r>
              <a:rPr lang="en-US" altLang="en-US" b="1" i="1" dirty="0"/>
              <a:t>i</a:t>
            </a:r>
            <a:r>
              <a:rPr lang="en-US" altLang="en-US" b="1" dirty="0"/>
              <a:t>] == </a:t>
            </a:r>
            <a:r>
              <a:rPr lang="en-US" altLang="en-US" b="1" i="1" dirty="0"/>
              <a:t>true</a:t>
            </a:r>
            <a:r>
              <a:rPr lang="en-US" altLang="en-US" b="1" dirty="0"/>
              <a:t> </a:t>
            </a:r>
            <a:r>
              <a:rPr lang="en-US" altLang="en-US" dirty="0"/>
              <a:t>for all </a:t>
            </a:r>
            <a:r>
              <a:rPr lang="en-US" altLang="en-US" b="1" i="1" dirty="0"/>
              <a:t>i</a:t>
            </a:r>
            <a:r>
              <a:rPr lang="en-US" altLang="en-US" dirty="0"/>
              <a:t>, then the system is in a safe state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D0BFAEBA-1735-40AA-B3F6-FD0D866E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BD8F42D-4258-49F7-8B29-54F19BE92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27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AD555E4E-D656-4473-9631-EC334BFD8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332656"/>
            <a:ext cx="11089232" cy="457200"/>
          </a:xfrm>
        </p:spPr>
        <p:txBody>
          <a:bodyPr/>
          <a:lstStyle/>
          <a:p>
            <a:pPr eaLnBrk="1" hangingPunct="1"/>
            <a:r>
              <a:rPr lang="en-US" altLang="en-US" dirty="0"/>
              <a:t>Resource-Request Algorithm for Process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endParaRPr lang="en-US" altLang="en-US" dirty="0"/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id="{778FADBB-9076-4FBD-93D9-F75ADC967E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5420" y="1110499"/>
            <a:ext cx="10441160" cy="5400600"/>
          </a:xfrm>
        </p:spPr>
        <p:txBody>
          <a:bodyPr/>
          <a:lstStyle/>
          <a:p>
            <a:pPr>
              <a:buFont typeface="Monotype Sorts" pitchFamily="-84" charset="2"/>
              <a:buNone/>
            </a:pPr>
            <a:r>
              <a:rPr lang="en-US" altLang="en-US" b="1" i="1" dirty="0"/>
              <a:t>     </a:t>
            </a:r>
            <a:r>
              <a:rPr lang="en-US" altLang="en-US" sz="2400" b="1" i="1" dirty="0" err="1"/>
              <a:t>Request</a:t>
            </a:r>
            <a:r>
              <a:rPr lang="en-US" altLang="en-US" sz="2400" b="1" i="1" baseline="-25000" dirty="0" err="1"/>
              <a:t>i</a:t>
            </a:r>
            <a:r>
              <a:rPr lang="en-US" altLang="en-US" sz="2400" dirty="0"/>
              <a:t> = request vector for process </a:t>
            </a:r>
            <a:r>
              <a:rPr lang="en-US" altLang="en-US" sz="2400" b="1" i="1" dirty="0"/>
              <a:t>P</a:t>
            </a:r>
            <a:r>
              <a:rPr lang="en-US" altLang="en-US" sz="2400" b="1" i="1" baseline="-25000" dirty="0"/>
              <a:t>i</a:t>
            </a:r>
            <a:r>
              <a:rPr lang="en-US" altLang="en-US" sz="2400" dirty="0"/>
              <a:t>.  If </a:t>
            </a:r>
            <a:r>
              <a:rPr lang="en-US" altLang="en-US" sz="2400" b="1" i="1" dirty="0" err="1"/>
              <a:t>Request</a:t>
            </a:r>
            <a:r>
              <a:rPr lang="en-US" altLang="en-US" sz="2400" b="1" i="1" baseline="-25000" dirty="0" err="1"/>
              <a:t>i</a:t>
            </a:r>
            <a:r>
              <a:rPr lang="en-US" altLang="en-US" sz="2400" b="1" baseline="-25000" dirty="0"/>
              <a:t> </a:t>
            </a:r>
            <a:r>
              <a:rPr lang="en-US" altLang="en-US" sz="2400" b="1" dirty="0"/>
              <a:t>[</a:t>
            </a:r>
            <a:r>
              <a:rPr lang="en-US" altLang="en-US" sz="2400" b="1" i="1" dirty="0"/>
              <a:t>j</a:t>
            </a:r>
            <a:r>
              <a:rPr lang="en-US" altLang="en-US" sz="2400" b="1" dirty="0"/>
              <a:t>] = </a:t>
            </a:r>
            <a:r>
              <a:rPr lang="en-US" altLang="en-US" sz="2400" b="1" i="1" dirty="0"/>
              <a:t>k</a:t>
            </a:r>
            <a:r>
              <a:rPr lang="en-US" altLang="en-US" sz="2400" b="1" dirty="0"/>
              <a:t> </a:t>
            </a:r>
            <a:r>
              <a:rPr lang="en-US" altLang="en-US" sz="2400" dirty="0"/>
              <a:t>then process </a:t>
            </a:r>
            <a:r>
              <a:rPr lang="en-US" altLang="en-US" sz="2400" b="1" i="1" dirty="0"/>
              <a:t>P</a:t>
            </a:r>
            <a:r>
              <a:rPr lang="en-US" altLang="en-US" sz="2400" b="1" i="1" baseline="-25000" dirty="0"/>
              <a:t>i</a:t>
            </a:r>
            <a:r>
              <a:rPr lang="en-US" altLang="en-US" sz="2400" dirty="0"/>
              <a:t> wants </a:t>
            </a:r>
            <a:r>
              <a:rPr lang="en-US" altLang="en-US" sz="2400" b="1" i="1" dirty="0"/>
              <a:t>k</a:t>
            </a:r>
            <a:r>
              <a:rPr lang="en-US" altLang="en-US" sz="2400" dirty="0"/>
              <a:t> instances of resource type </a:t>
            </a:r>
            <a:r>
              <a:rPr lang="en-US" altLang="en-US" sz="2400" b="1" i="1" dirty="0" err="1"/>
              <a:t>R</a:t>
            </a:r>
            <a:r>
              <a:rPr lang="en-US" altLang="en-US" sz="2400" b="1" i="1" baseline="-25000" dirty="0" err="1"/>
              <a:t>j</a:t>
            </a:r>
            <a:endParaRPr lang="en-US" altLang="en-US" sz="2400" b="1" baseline="-25000" dirty="0"/>
          </a:p>
          <a:p>
            <a:pPr marL="800100" lvl="1" indent="-342900">
              <a:buFont typeface="+mj-lt"/>
              <a:buAutoNum type="arabicPeriod"/>
            </a:pPr>
            <a:r>
              <a:rPr lang="en-US" altLang="en-US" dirty="0"/>
              <a:t>If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i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 err="1">
                <a:sym typeface="Symbol" panose="05050102010706020507" pitchFamily="18" charset="2"/>
              </a:rPr>
              <a:t>Need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i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go to step 2.  Otherwise, raise error condition, since process has exceeded its maximum claim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dirty="0">
                <a:sym typeface="Symbol" panose="05050102010706020507" pitchFamily="18" charset="2"/>
              </a:rPr>
              <a:t>If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>
                <a:sym typeface="Symbol" panose="05050102010706020507" pitchFamily="18" charset="2"/>
              </a:rPr>
              <a:t>Available</a:t>
            </a:r>
            <a:r>
              <a:rPr lang="en-US" altLang="en-US" dirty="0">
                <a:sym typeface="Symbol" panose="05050102010706020507" pitchFamily="18" charset="2"/>
              </a:rPr>
              <a:t>, go to step 3.  Otherwise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dirty="0">
                <a:sym typeface="Symbol" panose="05050102010706020507" pitchFamily="18" charset="2"/>
              </a:rPr>
              <a:t>  must wait, since resources are not available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dirty="0">
                <a:sym typeface="Symbol" panose="05050102010706020507" pitchFamily="18" charset="2"/>
              </a:rPr>
              <a:t>Pretend to allocate requested resources to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dirty="0">
                <a:sym typeface="Symbol" panose="05050102010706020507" pitchFamily="18" charset="2"/>
              </a:rPr>
              <a:t> by modifying the state as follows:</a:t>
            </a:r>
          </a:p>
          <a:p>
            <a:pPr lvl="3">
              <a:buFontTx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	</a:t>
            </a:r>
            <a:r>
              <a:rPr lang="en-US" altLang="en-US" sz="2400" b="1" i="1" dirty="0">
                <a:sym typeface="Symbol" panose="05050102010706020507" pitchFamily="18" charset="2"/>
              </a:rPr>
              <a:t>Available</a:t>
            </a:r>
            <a:r>
              <a:rPr lang="en-US" altLang="en-US" sz="2400" b="1" dirty="0">
                <a:sym typeface="Symbol" panose="05050102010706020507" pitchFamily="18" charset="2"/>
              </a:rPr>
              <a:t> = </a:t>
            </a:r>
            <a:r>
              <a:rPr lang="en-US" altLang="en-US" sz="2400" b="1" i="1" dirty="0">
                <a:sym typeface="Symbol" panose="05050102010706020507" pitchFamily="18" charset="2"/>
              </a:rPr>
              <a:t>Available  </a:t>
            </a:r>
            <a:r>
              <a:rPr lang="en-US" altLang="en-US" sz="2400" b="1" dirty="0">
                <a:sym typeface="Symbol" panose="05050102010706020507" pitchFamily="18" charset="2"/>
              </a:rPr>
              <a:t>–</a:t>
            </a:r>
            <a:r>
              <a:rPr lang="en-US" altLang="en-US" sz="2400" b="1" i="1" dirty="0">
                <a:sym typeface="Symbol" panose="05050102010706020507" pitchFamily="18" charset="2"/>
              </a:rPr>
              <a:t> </a:t>
            </a:r>
            <a:r>
              <a:rPr lang="en-US" altLang="en-US" sz="2400" b="1" i="1" dirty="0" err="1">
                <a:sym typeface="Symbol" panose="05050102010706020507" pitchFamily="18" charset="2"/>
              </a:rPr>
              <a:t>Request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i="1" dirty="0">
                <a:sym typeface="Symbol" panose="05050102010706020507" pitchFamily="18" charset="2"/>
              </a:rPr>
              <a:t>;</a:t>
            </a:r>
          </a:p>
          <a:p>
            <a:pPr lvl="3">
              <a:buFontTx/>
              <a:buNone/>
            </a:pPr>
            <a:r>
              <a:rPr lang="en-US" altLang="en-US" sz="2400" b="1" dirty="0">
                <a:sym typeface="Symbol" panose="05050102010706020507" pitchFamily="18" charset="2"/>
              </a:rPr>
              <a:t>		</a:t>
            </a:r>
            <a:r>
              <a:rPr lang="en-US" altLang="en-US" sz="2400" b="1" i="1" dirty="0" err="1">
                <a:sym typeface="Symbol" panose="05050102010706020507" pitchFamily="18" charset="2"/>
              </a:rPr>
              <a:t>Allocation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baseline="-25000" dirty="0">
                <a:sym typeface="Symbol" panose="05050102010706020507" pitchFamily="18" charset="2"/>
              </a:rPr>
              <a:t> </a:t>
            </a:r>
            <a:r>
              <a:rPr lang="en-US" altLang="en-US" sz="2400" b="1" dirty="0">
                <a:sym typeface="Symbol" panose="05050102010706020507" pitchFamily="18" charset="2"/>
              </a:rPr>
              <a:t>= </a:t>
            </a:r>
            <a:r>
              <a:rPr lang="en-US" altLang="en-US" sz="2400" b="1" i="1" dirty="0" err="1">
                <a:sym typeface="Symbol" panose="05050102010706020507" pitchFamily="18" charset="2"/>
              </a:rPr>
              <a:t>Allocation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dirty="0">
                <a:sym typeface="Symbol" panose="05050102010706020507" pitchFamily="18" charset="2"/>
              </a:rPr>
              <a:t> + </a:t>
            </a:r>
            <a:r>
              <a:rPr lang="en-US" altLang="en-US" sz="2400" b="1" i="1" dirty="0" err="1">
                <a:sym typeface="Symbol" panose="05050102010706020507" pitchFamily="18" charset="2"/>
              </a:rPr>
              <a:t>Request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dirty="0">
                <a:sym typeface="Symbol" panose="05050102010706020507" pitchFamily="18" charset="2"/>
              </a:rPr>
              <a:t>;</a:t>
            </a:r>
          </a:p>
          <a:p>
            <a:pPr lvl="3">
              <a:buFontTx/>
              <a:buNone/>
            </a:pPr>
            <a:r>
              <a:rPr lang="en-US" altLang="en-US" sz="2400" b="1" dirty="0">
                <a:sym typeface="Symbol" panose="05050102010706020507" pitchFamily="18" charset="2"/>
              </a:rPr>
              <a:t>		</a:t>
            </a:r>
            <a:r>
              <a:rPr lang="en-US" altLang="en-US" sz="2400" b="1" i="1" dirty="0" err="1">
                <a:sym typeface="Symbol" panose="05050102010706020507" pitchFamily="18" charset="2"/>
              </a:rPr>
              <a:t>Need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i="1" dirty="0">
                <a:sym typeface="Symbol" panose="05050102010706020507" pitchFamily="18" charset="2"/>
              </a:rPr>
              <a:t> </a:t>
            </a:r>
            <a:r>
              <a:rPr lang="en-US" altLang="en-US" sz="2400" b="1" dirty="0">
                <a:sym typeface="Symbol" panose="05050102010706020507" pitchFamily="18" charset="2"/>
              </a:rPr>
              <a:t>=</a:t>
            </a:r>
            <a:r>
              <a:rPr lang="en-US" altLang="en-US" sz="2400" b="1" i="1" dirty="0">
                <a:sym typeface="Symbol" panose="05050102010706020507" pitchFamily="18" charset="2"/>
              </a:rPr>
              <a:t> </a:t>
            </a:r>
            <a:r>
              <a:rPr lang="en-US" altLang="en-US" sz="2400" b="1" i="1" dirty="0" err="1">
                <a:sym typeface="Symbol" panose="05050102010706020507" pitchFamily="18" charset="2"/>
              </a:rPr>
              <a:t>Need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dirty="0">
                <a:sym typeface="Symbol" panose="05050102010706020507" pitchFamily="18" charset="2"/>
              </a:rPr>
              <a:t> – </a:t>
            </a:r>
            <a:r>
              <a:rPr lang="en-US" altLang="en-US" sz="2400" b="1" i="1" dirty="0" err="1">
                <a:sym typeface="Symbol" panose="05050102010706020507" pitchFamily="18" charset="2"/>
              </a:rPr>
              <a:t>Request</a:t>
            </a:r>
            <a:r>
              <a:rPr lang="en-US" altLang="en-US" sz="2400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sz="2400" b="1" i="1" dirty="0">
                <a:sym typeface="Symbol" panose="05050102010706020507" pitchFamily="18" charset="2"/>
              </a:rPr>
              <a:t>;</a:t>
            </a:r>
          </a:p>
          <a:p>
            <a:pPr lvl="2">
              <a:buClr>
                <a:srgbClr val="CC66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sym typeface="Symbol" panose="05050102010706020507" pitchFamily="18" charset="2"/>
              </a:rPr>
              <a:t>If safe  the resources are allocated to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</a:p>
          <a:p>
            <a:pPr lvl="2">
              <a:buClr>
                <a:srgbClr val="CC66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sym typeface="Symbol" panose="05050102010706020507" pitchFamily="18" charset="2"/>
              </a:rPr>
              <a:t>If unsafe 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dirty="0">
                <a:sym typeface="Symbol" panose="05050102010706020507" pitchFamily="18" charset="2"/>
              </a:rPr>
              <a:t> must wait, and the old resource-allocation state is restored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D82EF3DA-A8C1-48F6-AE4F-29CE3D84B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F9CD7FE-BB2B-4FC1-BFC5-5F921984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28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>
            <a:extLst>
              <a:ext uri="{FF2B5EF4-FFF2-40B4-BE49-F238E27FC236}">
                <a16:creationId xmlns:a16="http://schemas.microsoft.com/office/drawing/2014/main" id="{838D12EB-E650-49F7-BF5C-969347526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28830"/>
            <a:ext cx="82296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Chapter Objectives</a:t>
            </a:r>
          </a:p>
        </p:txBody>
      </p:sp>
      <p:sp>
        <p:nvSpPr>
          <p:cNvPr id="9218" name="Rectangle 3">
            <a:extLst>
              <a:ext uri="{FF2B5EF4-FFF2-40B4-BE49-F238E27FC236}">
                <a16:creationId xmlns:a16="http://schemas.microsoft.com/office/drawing/2014/main" id="{6DA4E9BA-E5B9-48E9-A6E9-2CB00D1520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7408" y="1268760"/>
            <a:ext cx="10657184" cy="3816424"/>
          </a:xfrm>
        </p:spPr>
        <p:txBody>
          <a:bodyPr/>
          <a:lstStyle/>
          <a:p>
            <a:r>
              <a:rPr lang="en-US" altLang="en-US" dirty="0"/>
              <a:t>Illustrate how deadlock can occur when mutex locks are used</a:t>
            </a:r>
          </a:p>
          <a:p>
            <a:r>
              <a:rPr lang="en-US" altLang="en-US" dirty="0"/>
              <a:t>Define the four necessary conditions that characterize deadlock</a:t>
            </a:r>
          </a:p>
          <a:p>
            <a:r>
              <a:rPr lang="en-US" altLang="en-US" dirty="0"/>
              <a:t>Identify a deadlock situation in a resource allocation graph</a:t>
            </a:r>
          </a:p>
          <a:p>
            <a:r>
              <a:rPr lang="en-US" altLang="en-US" dirty="0"/>
              <a:t>Evaluate the four different approaches for preventing deadlocks</a:t>
            </a:r>
          </a:p>
          <a:p>
            <a:r>
              <a:rPr lang="en-US" altLang="en-US" dirty="0"/>
              <a:t>Apply the banker’s algorithm for deadlock avoidance</a:t>
            </a:r>
          </a:p>
          <a:p>
            <a:r>
              <a:rPr lang="en-US" altLang="en-US" dirty="0"/>
              <a:t>Apply the deadlock detection algorithm</a:t>
            </a:r>
          </a:p>
          <a:p>
            <a:r>
              <a:rPr lang="en-US" altLang="en-US" dirty="0"/>
              <a:t>Evaluate approaches for recovering from deadlock</a:t>
            </a:r>
          </a:p>
          <a:p>
            <a:endParaRPr lang="en-US" altLang="en-US" dirty="0"/>
          </a:p>
          <a:p>
            <a:pPr>
              <a:buSzPct val="85000"/>
              <a:buFont typeface="Monotype Sorts" pitchFamily="-84" charset="2"/>
              <a:buNone/>
            </a:pP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E063CFB9-269B-439F-BB5A-229E57737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9439D36-6ABB-4DBE-A412-61E98C20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C18387C4-9D5B-4D54-8084-FE05B91CCC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0434" y="345050"/>
            <a:ext cx="8795320" cy="576263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of Banker</a:t>
            </a:r>
            <a:r>
              <a:rPr lang="en-US" altLang="ja-JP" dirty="0"/>
              <a:t>’s Algorithm</a:t>
            </a:r>
            <a:endParaRPr lang="en-US" altLang="en-US" dirty="0"/>
          </a:p>
        </p:txBody>
      </p:sp>
      <p:sp>
        <p:nvSpPr>
          <p:cNvPr id="56322" name="Rectangle 3">
            <a:extLst>
              <a:ext uri="{FF2B5EF4-FFF2-40B4-BE49-F238E27FC236}">
                <a16:creationId xmlns:a16="http://schemas.microsoft.com/office/drawing/2014/main" id="{F9D491DD-A38E-475F-8906-6128AD1F3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1878" y="1158874"/>
            <a:ext cx="10144682" cy="5222453"/>
          </a:xfrm>
        </p:spPr>
        <p:txBody>
          <a:bodyPr/>
          <a:lstStyle/>
          <a:p>
            <a:pPr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5 processes </a:t>
            </a:r>
            <a:r>
              <a:rPr lang="en-US" altLang="en-US" i="1" dirty="0"/>
              <a:t>P</a:t>
            </a:r>
            <a:r>
              <a:rPr lang="en-US" altLang="en-US" baseline="-25000" dirty="0"/>
              <a:t>0  </a:t>
            </a:r>
            <a:r>
              <a:rPr lang="en-US" altLang="en-US" dirty="0"/>
              <a:t>through 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; 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      3 resource types: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              </a:t>
            </a:r>
            <a:r>
              <a:rPr lang="en-US" altLang="en-US" i="1" dirty="0"/>
              <a:t>A</a:t>
            </a:r>
            <a:r>
              <a:rPr lang="en-US" altLang="en-US" dirty="0"/>
              <a:t> (10 instances),  </a:t>
            </a:r>
            <a:r>
              <a:rPr lang="en-US" altLang="en-US" i="1" dirty="0"/>
              <a:t>B</a:t>
            </a:r>
            <a:r>
              <a:rPr lang="en-US" altLang="en-US" dirty="0"/>
              <a:t> (5instances), and </a:t>
            </a:r>
            <a:r>
              <a:rPr lang="en-US" altLang="en-US" i="1" dirty="0"/>
              <a:t>C</a:t>
            </a:r>
            <a:r>
              <a:rPr lang="en-US" altLang="en-US" dirty="0"/>
              <a:t> (7 instances)</a:t>
            </a:r>
          </a:p>
          <a:p>
            <a:pPr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Snapshot at time </a:t>
            </a:r>
            <a:r>
              <a:rPr lang="en-US" altLang="en-US" i="1" dirty="0"/>
              <a:t>T</a:t>
            </a:r>
            <a:r>
              <a:rPr lang="en-US" altLang="en-US" baseline="-25000" dirty="0"/>
              <a:t>0</a:t>
            </a:r>
            <a:r>
              <a:rPr lang="en-US" altLang="en-US" dirty="0"/>
              <a:t>: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	</a:t>
            </a:r>
            <a:r>
              <a:rPr lang="en-US" altLang="en-US" i="1" u="sng" dirty="0"/>
              <a:t>Allocation</a:t>
            </a:r>
            <a:r>
              <a:rPr lang="en-US" altLang="en-US" i="1" dirty="0"/>
              <a:t>	    </a:t>
            </a:r>
            <a:r>
              <a:rPr lang="en-US" altLang="en-US" i="1" u="sng" dirty="0"/>
              <a:t>Max</a:t>
            </a:r>
            <a:r>
              <a:rPr lang="en-US" altLang="en-US" i="1" dirty="0"/>
              <a:t>	     </a:t>
            </a:r>
            <a:r>
              <a:rPr lang="en-US" altLang="en-US" i="1" u="sng" dirty="0"/>
              <a:t>Available</a:t>
            </a:r>
            <a:endParaRPr lang="en-US" altLang="en-US" i="1" dirty="0"/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i="1" dirty="0"/>
              <a:t>			</a:t>
            </a:r>
            <a:r>
              <a:rPr lang="en-US" altLang="en-US" sz="2400" i="1" dirty="0"/>
              <a:t>A B C	        A B C     	A B C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0	</a:t>
            </a:r>
            <a:r>
              <a:rPr lang="en-US" altLang="en-US" sz="2400" dirty="0"/>
              <a:t>0 1 0	        7 5 3 	     3 3 2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1	</a:t>
            </a:r>
            <a:r>
              <a:rPr lang="en-US" altLang="en-US" sz="2400" dirty="0"/>
              <a:t>2 0 0 	        3 2 2  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	3 0 2 	        9 0 2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	2 1 1 	        2 2 2</a:t>
            </a:r>
          </a:p>
          <a:p>
            <a:pPr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	0 0 2	        4 3 3  		</a:t>
            </a: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4B066FC7-515A-4636-8A60-50F82ED76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0E90E75-587B-4BCB-99F1-0AA339DC1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29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DB8887BD-D3BC-4339-B372-7CC9B71D7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3314"/>
            <a:ext cx="82296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(Cont.)</a:t>
            </a:r>
          </a:p>
        </p:txBody>
      </p:sp>
      <p:sp>
        <p:nvSpPr>
          <p:cNvPr id="58370" name="Rectangle 3">
            <a:extLst>
              <a:ext uri="{FF2B5EF4-FFF2-40B4-BE49-F238E27FC236}">
                <a16:creationId xmlns:a16="http://schemas.microsoft.com/office/drawing/2014/main" id="{43FB620B-ED3D-4487-B4B3-8D8C199019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136651"/>
            <a:ext cx="11809312" cy="5244677"/>
          </a:xfrm>
        </p:spPr>
        <p:txBody>
          <a:bodyPr/>
          <a:lstStyle/>
          <a:p>
            <a:pPr>
              <a:tabLst>
                <a:tab pos="2452688" algn="l"/>
                <a:tab pos="3492500" algn="ctr"/>
              </a:tabLst>
            </a:pPr>
            <a:r>
              <a:rPr lang="en-US" altLang="en-US" dirty="0"/>
              <a:t>The content of the matrix </a:t>
            </a:r>
            <a:r>
              <a:rPr lang="en-US" altLang="en-US" b="1" i="1" dirty="0"/>
              <a:t>Need</a:t>
            </a:r>
            <a:r>
              <a:rPr lang="en-US" altLang="en-US" dirty="0"/>
              <a:t> is defined to be </a:t>
            </a:r>
            <a:r>
              <a:rPr lang="en-US" altLang="en-US" b="1" i="1" dirty="0"/>
              <a:t>Max</a:t>
            </a:r>
            <a:r>
              <a:rPr lang="en-US" altLang="en-US" b="1" dirty="0"/>
              <a:t> – </a:t>
            </a:r>
            <a:r>
              <a:rPr lang="en-US" altLang="en-US" b="1" i="1" dirty="0"/>
              <a:t>Allocation</a:t>
            </a:r>
          </a:p>
          <a:p>
            <a:pPr marL="0" indent="0">
              <a:buNone/>
              <a:tabLst>
                <a:tab pos="2452688" algn="l"/>
                <a:tab pos="3492500" algn="ctr"/>
              </a:tabLst>
            </a:pPr>
            <a:endParaRPr lang="en-US" altLang="en-US" sz="800" b="1" dirty="0"/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	</a:t>
            </a:r>
            <a:r>
              <a:rPr lang="en-US" altLang="en-US" i="1" u="sng" dirty="0"/>
              <a:t>Need</a:t>
            </a:r>
            <a:endParaRPr lang="en-US" altLang="en-US" u="sng" dirty="0"/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	</a:t>
            </a:r>
            <a:r>
              <a:rPr lang="en-US" altLang="en-US" i="1" dirty="0"/>
              <a:t>A B C</a:t>
            </a:r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0	</a:t>
            </a:r>
            <a:r>
              <a:rPr lang="en-US" altLang="en-US" dirty="0"/>
              <a:t>7 4 3 </a:t>
            </a:r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1	</a:t>
            </a:r>
            <a:r>
              <a:rPr lang="en-US" altLang="en-US" dirty="0"/>
              <a:t>1 2 2 </a:t>
            </a:r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	6 0 0 </a:t>
            </a:r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altLang="en-US" dirty="0"/>
              <a:t>	0 1 1</a:t>
            </a:r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	4 3 1 </a:t>
            </a:r>
          </a:p>
          <a:p>
            <a:pPr>
              <a:buNone/>
              <a:tabLst>
                <a:tab pos="2452688" algn="l"/>
                <a:tab pos="3492500" algn="ctr"/>
              </a:tabLst>
            </a:pPr>
            <a:r>
              <a:rPr lang="en-US" altLang="en-US" sz="800" dirty="0"/>
              <a:t> </a:t>
            </a:r>
            <a:br>
              <a:rPr lang="en-US" altLang="en-US" dirty="0"/>
            </a:br>
            <a:r>
              <a:rPr lang="en-US" altLang="en-US" dirty="0"/>
              <a:t>The system is in a safe state since the sequence &lt;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&gt; satisfies safety criteria</a:t>
            </a:r>
            <a:endParaRPr lang="en-US" altLang="en-US" baseline="-25000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43A54FA8-AFEF-49D0-B51B-0BEBFA72D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9452641-368F-4A4E-A197-69B631D5E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30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AD3E796E-9D4C-428C-896A-890447D904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41564" y="214313"/>
            <a:ext cx="7869237" cy="576262"/>
          </a:xfrm>
        </p:spPr>
        <p:txBody>
          <a:bodyPr/>
          <a:lstStyle/>
          <a:p>
            <a:pPr eaLnBrk="1" hangingPunct="1"/>
            <a:r>
              <a:rPr lang="en-US" altLang="en-US"/>
              <a:t>Example: 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Request (1,0,2)</a:t>
            </a:r>
          </a:p>
        </p:txBody>
      </p:sp>
      <p:sp>
        <p:nvSpPr>
          <p:cNvPr id="60418" name="Rectangle 3">
            <a:extLst>
              <a:ext uri="{FF2B5EF4-FFF2-40B4-BE49-F238E27FC236}">
                <a16:creationId xmlns:a16="http://schemas.microsoft.com/office/drawing/2014/main" id="{5866BF7C-1FA0-4840-882A-7A5E6F0E9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3412" y="1052735"/>
            <a:ext cx="10585176" cy="5328593"/>
          </a:xfrm>
        </p:spPr>
        <p:txBody>
          <a:bodyPr/>
          <a:lstStyle/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Check that Request </a:t>
            </a:r>
            <a:r>
              <a:rPr lang="en-US" altLang="en-US" dirty="0">
                <a:sym typeface="Symbol" panose="05050102010706020507" pitchFamily="18" charset="2"/>
              </a:rPr>
              <a:t> Available (that is, (1,0,2)  (3,3,2)  true</a:t>
            </a:r>
            <a:endParaRPr lang="en-US" altLang="en-US" i="1" dirty="0">
              <a:sym typeface="Symbol" panose="05050102010706020507" pitchFamily="18" charset="2"/>
            </a:endParaRP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i="1" dirty="0"/>
              <a:t>			</a:t>
            </a:r>
            <a:r>
              <a:rPr lang="en-US" altLang="en-US" sz="2000" i="1" dirty="0"/>
              <a:t>     </a:t>
            </a:r>
            <a:r>
              <a:rPr lang="en-US" altLang="en-US" sz="2000" i="1" u="sng" dirty="0"/>
              <a:t>Allocation</a:t>
            </a:r>
            <a:r>
              <a:rPr lang="en-US" altLang="en-US" sz="2000" i="1" dirty="0"/>
              <a:t>	   </a:t>
            </a:r>
            <a:r>
              <a:rPr lang="en-US" altLang="en-US" sz="2000" i="1" u="sng" dirty="0"/>
              <a:t>Need</a:t>
            </a:r>
            <a:r>
              <a:rPr lang="en-US" altLang="en-US" sz="2000" i="1" dirty="0"/>
              <a:t>	   </a:t>
            </a:r>
            <a:r>
              <a:rPr lang="en-US" altLang="en-US" sz="2000" i="1" u="sng" dirty="0"/>
              <a:t>Available</a:t>
            </a:r>
            <a:endParaRPr lang="en-US" altLang="en-US" sz="2000" i="1" dirty="0"/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000" i="1" dirty="0"/>
              <a:t>			   A B C	      A B C	     A B C </a:t>
            </a: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000" dirty="0"/>
              <a:t>		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0          </a:t>
            </a:r>
            <a:r>
              <a:rPr lang="en-US" altLang="en-US" sz="2000" dirty="0"/>
              <a:t>0 1 0 	     7 4 3 	     2 3 0</a:t>
            </a: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000" dirty="0"/>
              <a:t>		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	       3 0 2            0 2 0 	</a:t>
            </a: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000" dirty="0"/>
              <a:t>		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	   3 0 2 	     6 0 0 </a:t>
            </a: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000" dirty="0"/>
              <a:t>		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3</a:t>
            </a:r>
            <a:r>
              <a:rPr lang="en-US" altLang="en-US" sz="2000" dirty="0"/>
              <a:t>	   2 1 1 	     0 1 1</a:t>
            </a: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000" dirty="0"/>
              <a:t>		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4</a:t>
            </a:r>
            <a:r>
              <a:rPr lang="en-US" altLang="en-US" sz="2000" dirty="0"/>
              <a:t>	   0 0 2 	     4 3 1 </a:t>
            </a:r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Executing safety algorithm shows that sequence &lt;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1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3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2</a:t>
            </a:r>
            <a:r>
              <a:rPr lang="en-US" altLang="en-US" dirty="0"/>
              <a:t>&gt; satisfies safety requirement</a:t>
            </a:r>
            <a:endParaRPr lang="en-US" altLang="en-US" sz="800" dirty="0"/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Can request for (3,3,0) by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r>
              <a:rPr lang="en-US" altLang="en-US" dirty="0"/>
              <a:t> be granted?</a:t>
            </a:r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Can request for (0,2,0) by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dirty="0"/>
              <a:t> be granted?</a:t>
            </a:r>
          </a:p>
          <a:p>
            <a:pPr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EC1FFEA7-614B-4534-8EC1-ED76A83F5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9D29ED1-FE5E-416F-BA34-70B87A31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31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573354F7-D46C-481C-9D4A-3953C7C99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5413" y="235762"/>
            <a:ext cx="7421562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Deadlock Detection</a:t>
            </a:r>
          </a:p>
        </p:txBody>
      </p:sp>
      <p:sp>
        <p:nvSpPr>
          <p:cNvPr id="62466" name="Rectangle 3">
            <a:extLst>
              <a:ext uri="{FF2B5EF4-FFF2-40B4-BE49-F238E27FC236}">
                <a16:creationId xmlns:a16="http://schemas.microsoft.com/office/drawing/2014/main" id="{B0C7DA51-11F7-430E-8F04-C804721EE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35765" y="1233489"/>
            <a:ext cx="7527990" cy="4530725"/>
          </a:xfrm>
        </p:spPr>
        <p:txBody>
          <a:bodyPr/>
          <a:lstStyle/>
          <a:p>
            <a:r>
              <a:rPr lang="en-US" altLang="en-US" dirty="0"/>
              <a:t>Allow system to enter deadlock state 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Detection algorithm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Recovery scheme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1CDA6CD3-840E-45C1-9C90-F6B9F336C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2FB5FCC-29B0-49FC-8A8B-97C77A2A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32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2E0AC6EB-98B0-4800-BA12-8164E3633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64669" y="64168"/>
            <a:ext cx="9462662" cy="844551"/>
          </a:xfrm>
        </p:spPr>
        <p:txBody>
          <a:bodyPr/>
          <a:lstStyle/>
          <a:p>
            <a:pPr eaLnBrk="1" hangingPunct="1"/>
            <a:r>
              <a:rPr lang="en-US" altLang="en-US" dirty="0"/>
              <a:t>Single Instance of Each Resource Type</a:t>
            </a:r>
          </a:p>
        </p:txBody>
      </p:sp>
      <p:sp>
        <p:nvSpPr>
          <p:cNvPr id="64514" name="Rectangle 3">
            <a:extLst>
              <a:ext uri="{FF2B5EF4-FFF2-40B4-BE49-F238E27FC236}">
                <a16:creationId xmlns:a16="http://schemas.microsoft.com/office/drawing/2014/main" id="{9A96C6DF-1521-4C97-AEB7-B25DA22EF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4668" y="1173164"/>
            <a:ext cx="9627875" cy="5280172"/>
          </a:xfrm>
        </p:spPr>
        <p:txBody>
          <a:bodyPr/>
          <a:lstStyle/>
          <a:p>
            <a:r>
              <a:rPr lang="en-US" altLang="en-US" dirty="0"/>
              <a:t>Maintain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wait-for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dirty="0"/>
              <a:t>graph</a:t>
            </a:r>
          </a:p>
          <a:p>
            <a:pPr lvl="1"/>
            <a:r>
              <a:rPr lang="en-US" altLang="en-US" dirty="0"/>
              <a:t>Nodes are processes</a:t>
            </a:r>
          </a:p>
          <a:p>
            <a:pPr lvl="1"/>
            <a:r>
              <a:rPr lang="en-US" altLang="en-US" b="1" i="1" dirty="0"/>
              <a:t>P</a:t>
            </a:r>
            <a:r>
              <a:rPr lang="en-US" altLang="en-US" b="1" i="1" baseline="-25000" dirty="0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 </a:t>
            </a:r>
            <a:r>
              <a:rPr lang="en-US" altLang="en-US" b="1" i="1" dirty="0" err="1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b="1" i="1" baseline="-25000" dirty="0">
                <a:sym typeface="Symbol" panose="05050102010706020507" pitchFamily="18" charset="2"/>
              </a:rPr>
              <a:t>   </a:t>
            </a:r>
            <a:r>
              <a:rPr lang="en-US" altLang="en-US" dirty="0">
                <a:sym typeface="Symbol" panose="05050102010706020507" pitchFamily="18" charset="2"/>
              </a:rPr>
              <a:t>if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i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is waiting for</a:t>
            </a:r>
            <a:r>
              <a:rPr lang="en-US" altLang="en-US" i="1" dirty="0">
                <a:sym typeface="Symbol" panose="05050102010706020507" pitchFamily="18" charset="2"/>
              </a:rPr>
              <a:t> </a:t>
            </a:r>
            <a:r>
              <a:rPr lang="en-US" altLang="en-US" b="1" i="1" dirty="0" err="1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j</a:t>
            </a:r>
            <a:br>
              <a:rPr lang="en-US" altLang="en-US" b="1" i="1" dirty="0">
                <a:sym typeface="Symbol" panose="05050102010706020507" pitchFamily="18" charset="2"/>
              </a:rPr>
            </a:br>
            <a:endParaRPr lang="en-US" altLang="en-US" b="1" i="1" dirty="0">
              <a:sym typeface="Symbol" panose="05050102010706020507" pitchFamily="18" charset="2"/>
            </a:endParaRPr>
          </a:p>
          <a:p>
            <a:r>
              <a:rPr lang="en-US" altLang="en-US" dirty="0"/>
              <a:t>Periodically invoke an algorithm that searches for a cycle in the graph. If there is a cycle, there exists a deadlock</a:t>
            </a:r>
          </a:p>
          <a:p>
            <a:pPr>
              <a:buFont typeface="Monotype Sorts" pitchFamily="-84" charset="2"/>
              <a:buNone/>
            </a:pPr>
            <a:endParaRPr lang="en-US" altLang="en-US" dirty="0"/>
          </a:p>
          <a:p>
            <a:r>
              <a:rPr lang="en-US" altLang="en-US" dirty="0"/>
              <a:t>An algorithm to detect a cycle in a graph requires an order of</a:t>
            </a:r>
            <a:r>
              <a:rPr lang="en-US" altLang="en-US" i="1" dirty="0"/>
              <a:t> </a:t>
            </a:r>
            <a:r>
              <a:rPr lang="en-US" altLang="en-US" b="1" i="1" dirty="0"/>
              <a:t>n</a:t>
            </a:r>
            <a:r>
              <a:rPr lang="en-US" altLang="en-US" b="1" baseline="30000" dirty="0"/>
              <a:t>2</a:t>
            </a:r>
            <a:r>
              <a:rPr lang="en-US" altLang="en-US" b="1" dirty="0"/>
              <a:t> </a:t>
            </a:r>
            <a:r>
              <a:rPr lang="en-US" altLang="en-US" dirty="0"/>
              <a:t>operations, where </a:t>
            </a:r>
            <a:r>
              <a:rPr lang="en-US" altLang="en-US" b="1" i="1" dirty="0"/>
              <a:t>n</a:t>
            </a:r>
            <a:r>
              <a:rPr lang="en-US" altLang="en-US" dirty="0"/>
              <a:t> is the number of vertices in the graph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63DAEEF1-0109-4A3F-B257-BCD48C6B2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B7F3066-0D6F-47A1-99D2-F2050F44F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33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71664" y="1629023"/>
            <a:ext cx="6192688" cy="409756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80" y="-18343"/>
            <a:ext cx="11856640" cy="1052736"/>
          </a:xfrm>
        </p:spPr>
        <p:txBody>
          <a:bodyPr/>
          <a:lstStyle/>
          <a:p>
            <a:pPr eaLnBrk="1" hangingPunct="1"/>
            <a:r>
              <a:rPr lang="en-US" altLang="zh-TW" dirty="0"/>
              <a:t>Resource-Allocation Graph and Wait-for Graph</a:t>
            </a:r>
          </a:p>
        </p:txBody>
      </p:sp>
      <p:sp>
        <p:nvSpPr>
          <p:cNvPr id="84995" name="Text Box 5"/>
          <p:cNvSpPr txBox="1">
            <a:spLocks noChangeArrowheads="1"/>
          </p:cNvSpPr>
          <p:nvPr/>
        </p:nvSpPr>
        <p:spPr bwMode="auto">
          <a:xfrm>
            <a:off x="3174826" y="5726584"/>
            <a:ext cx="292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TW" sz="1800">
                <a:latin typeface="Helvetica" charset="0"/>
              </a:rPr>
              <a:t>Resource-Allocation Graph</a:t>
            </a:r>
          </a:p>
        </p:txBody>
      </p:sp>
      <p:sp>
        <p:nvSpPr>
          <p:cNvPr id="84996" name="Text Box 6"/>
          <p:cNvSpPr txBox="1">
            <a:spLocks noChangeArrowheads="1"/>
          </p:cNvSpPr>
          <p:nvPr/>
        </p:nvSpPr>
        <p:spPr bwMode="auto">
          <a:xfrm>
            <a:off x="6337126" y="5726584"/>
            <a:ext cx="314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TW" sz="1800">
                <a:latin typeface="Helvetica" charset="0"/>
              </a:rPr>
              <a:t>Corresponding wait-for graph</a:t>
            </a:r>
          </a:p>
        </p:txBody>
      </p:sp>
      <p:pic>
        <p:nvPicPr>
          <p:cNvPr id="84997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42" y="1827685"/>
            <a:ext cx="5807075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94DCD-278E-4682-AD44-3074DDB92BF5}" type="slidenum">
              <a:rPr lang="en-US" altLang="zh-TW" smtClean="0"/>
              <a:pPr>
                <a:defRPr/>
              </a:pPr>
              <a:t>34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8041163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A3ED25FA-FD51-4DC3-9667-49F48E2982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9476" y="332656"/>
            <a:ext cx="9433048" cy="628650"/>
          </a:xfrm>
        </p:spPr>
        <p:txBody>
          <a:bodyPr/>
          <a:lstStyle/>
          <a:p>
            <a:pPr eaLnBrk="1" hangingPunct="1"/>
            <a:r>
              <a:rPr lang="en-US" altLang="en-US" dirty="0"/>
              <a:t>Several Instances of a Resource Type</a:t>
            </a:r>
          </a:p>
        </p:txBody>
      </p:sp>
      <p:sp>
        <p:nvSpPr>
          <p:cNvPr id="68610" name="Rectangle 3">
            <a:extLst>
              <a:ext uri="{FF2B5EF4-FFF2-40B4-BE49-F238E27FC236}">
                <a16:creationId xmlns:a16="http://schemas.microsoft.com/office/drawing/2014/main" id="{A408F457-CD45-48AA-8181-E44F8AA0A5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8339" y="1503362"/>
            <a:ext cx="7995322" cy="4445918"/>
          </a:xfrm>
        </p:spPr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Available</a:t>
            </a:r>
            <a:r>
              <a:rPr lang="en-US" altLang="en-US" i="1" dirty="0"/>
              <a:t>:</a:t>
            </a:r>
            <a:r>
              <a:rPr lang="en-US" altLang="en-US" dirty="0"/>
              <a:t>  A vector of length </a:t>
            </a:r>
            <a:r>
              <a:rPr lang="en-US" altLang="en-US" b="1" i="1" dirty="0"/>
              <a:t>m</a:t>
            </a:r>
            <a:r>
              <a:rPr lang="en-US" altLang="en-US" dirty="0"/>
              <a:t> indicates the number of available resources of each type</a:t>
            </a:r>
          </a:p>
          <a:p>
            <a:r>
              <a:rPr lang="en-US" altLang="en-US" b="1" dirty="0">
                <a:solidFill>
                  <a:srgbClr val="000000"/>
                </a:solidFill>
              </a:rPr>
              <a:t>Allocation</a:t>
            </a:r>
            <a:r>
              <a:rPr lang="en-US" altLang="en-US" i="1" dirty="0"/>
              <a:t>:</a:t>
            </a:r>
            <a:r>
              <a:rPr lang="en-US" altLang="en-US" dirty="0"/>
              <a:t>  An </a:t>
            </a:r>
            <a:r>
              <a:rPr lang="en-US" altLang="en-US" b="1" i="1" dirty="0"/>
              <a:t>n </a:t>
            </a:r>
            <a:r>
              <a:rPr lang="en-US" altLang="en-US" b="1" dirty="0"/>
              <a:t>x</a:t>
            </a:r>
            <a:r>
              <a:rPr lang="en-US" altLang="en-US" b="1" i="1" dirty="0"/>
              <a:t> m</a:t>
            </a:r>
            <a:r>
              <a:rPr lang="en-US" altLang="en-US" b="1" dirty="0"/>
              <a:t> </a:t>
            </a:r>
            <a:r>
              <a:rPr lang="en-US" altLang="en-US" dirty="0"/>
              <a:t>matrix defines the number of resources of each type currently allocated to each process</a:t>
            </a:r>
          </a:p>
          <a:p>
            <a:r>
              <a:rPr lang="en-US" altLang="en-US" b="1" dirty="0">
                <a:solidFill>
                  <a:srgbClr val="000000"/>
                </a:solidFill>
              </a:rPr>
              <a:t>Request</a:t>
            </a:r>
            <a:r>
              <a:rPr lang="en-US" altLang="en-US" i="1" dirty="0"/>
              <a:t>:</a:t>
            </a:r>
            <a:r>
              <a:rPr lang="en-US" altLang="en-US" dirty="0"/>
              <a:t>  An </a:t>
            </a:r>
            <a:r>
              <a:rPr lang="en-US" altLang="en-US" b="1" i="1" dirty="0"/>
              <a:t>n </a:t>
            </a:r>
            <a:r>
              <a:rPr lang="en-US" altLang="en-US" b="1" dirty="0"/>
              <a:t>x</a:t>
            </a:r>
            <a:r>
              <a:rPr lang="en-US" altLang="en-US" b="1" i="1" dirty="0"/>
              <a:t> m</a:t>
            </a:r>
            <a:r>
              <a:rPr lang="en-US" altLang="en-US" b="1" dirty="0"/>
              <a:t> </a:t>
            </a:r>
            <a:r>
              <a:rPr lang="en-US" altLang="en-US" dirty="0"/>
              <a:t>matrix indicates the current request  of each process.  If </a:t>
            </a:r>
            <a:r>
              <a:rPr lang="en-US" altLang="en-US" b="1" i="1" dirty="0"/>
              <a:t>Request 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][</a:t>
            </a:r>
            <a:r>
              <a:rPr lang="en-US" altLang="en-US" b="1" i="1" dirty="0"/>
              <a:t>j</a:t>
            </a:r>
            <a:r>
              <a:rPr lang="en-US" altLang="en-US" b="1" dirty="0"/>
              <a:t>] = </a:t>
            </a:r>
            <a:r>
              <a:rPr lang="en-US" altLang="en-US" b="1" i="1" dirty="0"/>
              <a:t>k</a:t>
            </a:r>
            <a:r>
              <a:rPr lang="en-US" altLang="en-US" dirty="0"/>
              <a:t>, then process</a:t>
            </a:r>
            <a:r>
              <a:rPr lang="en-US" altLang="en-US" i="1" dirty="0"/>
              <a:t> </a:t>
            </a:r>
            <a:r>
              <a:rPr lang="en-US" altLang="en-US" b="1" i="1" dirty="0"/>
              <a:t>P</a:t>
            </a:r>
            <a:r>
              <a:rPr lang="en-US" altLang="en-US" b="1" i="1" baseline="-25000" dirty="0"/>
              <a:t>i</a:t>
            </a:r>
            <a:r>
              <a:rPr lang="en-US" altLang="en-US" dirty="0"/>
              <a:t> is requesting</a:t>
            </a:r>
            <a:r>
              <a:rPr lang="en-US" altLang="en-US" i="1" dirty="0"/>
              <a:t> </a:t>
            </a:r>
            <a:r>
              <a:rPr lang="en-US" altLang="en-US" b="1" i="1" dirty="0"/>
              <a:t>k</a:t>
            </a:r>
            <a:r>
              <a:rPr lang="en-US" altLang="en-US" dirty="0"/>
              <a:t> more instances of resource type </a:t>
            </a:r>
            <a:r>
              <a:rPr lang="en-US" altLang="en-US" b="1" i="1" dirty="0" err="1"/>
              <a:t>R</a:t>
            </a:r>
            <a:r>
              <a:rPr lang="en-US" altLang="en-US" b="1" i="1" baseline="-25000" dirty="0" err="1"/>
              <a:t>j</a:t>
            </a:r>
            <a:r>
              <a:rPr lang="en-US" altLang="en-US" dirty="0"/>
              <a:t>.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E1AB434-0DB5-4E3B-9DB2-937DEE8C3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AE7E240-492C-49B5-BE94-16898873C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35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6A086C2B-A5AE-4F5F-8E2A-379050994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55415" y="236380"/>
            <a:ext cx="7899400" cy="576263"/>
          </a:xfrm>
        </p:spPr>
        <p:txBody>
          <a:bodyPr/>
          <a:lstStyle/>
          <a:p>
            <a:pPr eaLnBrk="1" hangingPunct="1"/>
            <a:r>
              <a:rPr lang="en-US" altLang="en-US" dirty="0"/>
              <a:t>Detection Algorithm</a:t>
            </a:r>
          </a:p>
        </p:txBody>
      </p:sp>
      <p:sp>
        <p:nvSpPr>
          <p:cNvPr id="70658" name="Rectangle 3">
            <a:extLst>
              <a:ext uri="{FF2B5EF4-FFF2-40B4-BE49-F238E27FC236}">
                <a16:creationId xmlns:a16="http://schemas.microsoft.com/office/drawing/2014/main" id="{4F25B4FD-55C6-400C-B972-1DEDC81853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173" y="1340768"/>
            <a:ext cx="6638890" cy="5075831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altLang="en-US" dirty="0"/>
              <a:t>Let </a:t>
            </a:r>
            <a:r>
              <a:rPr lang="en-US" altLang="en-US" b="1" i="1" dirty="0"/>
              <a:t>Work</a:t>
            </a:r>
            <a:r>
              <a:rPr lang="en-US" altLang="en-US" dirty="0"/>
              <a:t> and </a:t>
            </a:r>
            <a:r>
              <a:rPr lang="en-US" altLang="en-US" b="1" i="1" dirty="0"/>
              <a:t>Finish</a:t>
            </a:r>
            <a:r>
              <a:rPr lang="en-US" altLang="en-US" dirty="0"/>
              <a:t> be vectors of length </a:t>
            </a:r>
            <a:r>
              <a:rPr lang="en-US" altLang="en-US" b="1" i="1" dirty="0"/>
              <a:t>m</a:t>
            </a:r>
            <a:r>
              <a:rPr lang="en-US" altLang="en-US" dirty="0"/>
              <a:t> and </a:t>
            </a:r>
            <a:r>
              <a:rPr lang="en-US" altLang="en-US" b="1" i="1" dirty="0"/>
              <a:t>n</a:t>
            </a:r>
            <a:r>
              <a:rPr lang="en-US" altLang="en-US" dirty="0"/>
              <a:t>, respectively Initialize:</a:t>
            </a:r>
          </a:p>
          <a:p>
            <a:pPr marL="850900" lvl="1" indent="-393700">
              <a:buFont typeface="+mj-lt"/>
              <a:buAutoNum type="alphaLcParenR"/>
            </a:pPr>
            <a:r>
              <a:rPr lang="en-US" altLang="en-US" i="1" dirty="0"/>
              <a:t> </a:t>
            </a:r>
            <a:r>
              <a:rPr lang="en-US" altLang="en-US" b="1" i="1" dirty="0"/>
              <a:t>Work</a:t>
            </a:r>
            <a:r>
              <a:rPr lang="en-US" altLang="en-US" b="1" dirty="0"/>
              <a:t> = </a:t>
            </a:r>
            <a:r>
              <a:rPr lang="en-US" altLang="en-US" b="1" i="1" dirty="0"/>
              <a:t>Available</a:t>
            </a:r>
            <a:endParaRPr lang="en-US" altLang="en-US" b="1" dirty="0"/>
          </a:p>
          <a:p>
            <a:pPr marL="850900" lvl="1" indent="-393700">
              <a:buFont typeface="+mj-lt"/>
              <a:buAutoNum type="alphaLcParenR"/>
            </a:pPr>
            <a:r>
              <a:rPr lang="en-US" altLang="en-US" dirty="0"/>
              <a:t> For </a:t>
            </a:r>
            <a:r>
              <a:rPr lang="en-US" altLang="en-US" b="1" i="1" dirty="0"/>
              <a:t>i</a:t>
            </a:r>
            <a:r>
              <a:rPr lang="en-US" altLang="en-US" b="1" dirty="0"/>
              <a:t> = 1,2, …,</a:t>
            </a:r>
            <a:r>
              <a:rPr lang="en-US" altLang="en-US" b="1" i="1" dirty="0"/>
              <a:t> n</a:t>
            </a:r>
            <a:r>
              <a:rPr lang="en-US" altLang="en-US" dirty="0"/>
              <a:t>, </a:t>
            </a:r>
          </a:p>
          <a:p>
            <a:pPr marL="457200" lvl="1" indent="0">
              <a:buNone/>
            </a:pPr>
            <a:r>
              <a:rPr lang="en-US" altLang="en-US" dirty="0"/>
              <a:t>         if </a:t>
            </a:r>
            <a:r>
              <a:rPr lang="en-US" altLang="en-US" b="1" i="1" dirty="0" err="1"/>
              <a:t>Allocation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 0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</a:p>
          <a:p>
            <a:pPr marL="457200" lvl="1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         then </a:t>
            </a:r>
            <a:r>
              <a:rPr lang="en-US" altLang="en-US" b="1" i="1" dirty="0">
                <a:sym typeface="Symbol" panose="05050102010706020507" pitchFamily="18" charset="2"/>
              </a:rPr>
              <a:t>Finish</a:t>
            </a:r>
            <a:r>
              <a:rPr lang="en-US" altLang="en-US" b="1" dirty="0">
                <a:sym typeface="Symbol" panose="05050102010706020507" pitchFamily="18" charset="2"/>
              </a:rPr>
              <a:t>[i] </a:t>
            </a:r>
            <a:r>
              <a:rPr lang="en-US" altLang="en-US" b="1" i="1" dirty="0">
                <a:sym typeface="Symbol" panose="05050102010706020507" pitchFamily="18" charset="2"/>
              </a:rPr>
              <a:t>= false</a:t>
            </a:r>
            <a:r>
              <a:rPr lang="en-US" altLang="en-US" dirty="0">
                <a:sym typeface="Symbol" panose="05050102010706020507" pitchFamily="18" charset="2"/>
              </a:rPr>
              <a:t>; </a:t>
            </a:r>
          </a:p>
          <a:p>
            <a:pPr marL="457200" lvl="1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	   otherwise, </a:t>
            </a:r>
            <a:r>
              <a:rPr lang="en-US" altLang="en-US" b="1" i="1" dirty="0">
                <a:sym typeface="Symbol" panose="05050102010706020507" pitchFamily="18" charset="2"/>
              </a:rPr>
              <a:t>Finish</a:t>
            </a:r>
            <a:r>
              <a:rPr lang="en-US" altLang="en-US" b="1" dirty="0">
                <a:sym typeface="Symbol" panose="05050102010706020507" pitchFamily="18" charset="2"/>
              </a:rPr>
              <a:t>[i] = </a:t>
            </a:r>
            <a:r>
              <a:rPr lang="en-US" altLang="en-US" b="1" i="1" dirty="0">
                <a:sym typeface="Symbol" panose="05050102010706020507" pitchFamily="18" charset="2"/>
              </a:rPr>
              <a:t>true</a:t>
            </a:r>
            <a:endParaRPr lang="en-US" altLang="en-US" dirty="0">
              <a:sym typeface="Symbol" panose="05050102010706020507" pitchFamily="18" charset="2"/>
            </a:endParaRPr>
          </a:p>
          <a:p>
            <a:pPr>
              <a:buFont typeface="+mj-lt"/>
              <a:buAutoNum type="arabicPeriod"/>
            </a:pPr>
            <a:r>
              <a:rPr lang="en-US" altLang="en-US" dirty="0"/>
              <a:t>Find an index </a:t>
            </a:r>
            <a:r>
              <a:rPr lang="en-US" altLang="en-US" b="1" i="1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such that both:</a:t>
            </a:r>
          </a:p>
          <a:p>
            <a:pPr marL="850900" lvl="1" indent="-393700">
              <a:buFont typeface="+mj-lt"/>
              <a:buAutoNum type="alphaLcParenR"/>
            </a:pPr>
            <a:r>
              <a:rPr lang="en-US" altLang="en-US" i="1" dirty="0"/>
              <a:t> </a:t>
            </a:r>
            <a:r>
              <a:rPr lang="en-US" altLang="en-US" b="1" i="1" dirty="0"/>
              <a:t>Finish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 == </a:t>
            </a:r>
            <a:r>
              <a:rPr lang="en-US" altLang="en-US" b="1" i="1" dirty="0"/>
              <a:t>false</a:t>
            </a:r>
            <a:endParaRPr lang="en-US" altLang="en-US" b="1" dirty="0"/>
          </a:p>
          <a:p>
            <a:pPr marL="850900" lvl="1" indent="-393700">
              <a:buFont typeface="+mj-lt"/>
              <a:buAutoNum type="alphaLcParenR"/>
            </a:pPr>
            <a:r>
              <a:rPr lang="en-US" altLang="en-US" i="1" dirty="0"/>
              <a:t>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>
                <a:sym typeface="Symbol" panose="05050102010706020507" pitchFamily="18" charset="2"/>
              </a:rPr>
              <a:t>Work</a:t>
            </a:r>
            <a:endParaRPr lang="en-US" altLang="en-US" b="1" dirty="0">
              <a:sym typeface="Symbol" panose="05050102010706020507" pitchFamily="18" charset="2"/>
            </a:endParaRPr>
          </a:p>
          <a:p>
            <a:pPr marL="850900" lvl="1" indent="-393700">
              <a:buNone/>
            </a:pPr>
            <a:r>
              <a:rPr lang="en-US" altLang="en-US" dirty="0">
                <a:sym typeface="Symbol" panose="05050102010706020507" pitchFamily="18" charset="2"/>
              </a:rPr>
              <a:t>If no such </a:t>
            </a:r>
            <a:r>
              <a:rPr lang="en-US" altLang="en-US" b="1" i="1" dirty="0">
                <a:sym typeface="Symbol" panose="05050102010706020507" pitchFamily="18" charset="2"/>
              </a:rPr>
              <a:t>i</a:t>
            </a:r>
            <a:r>
              <a:rPr lang="en-US" altLang="en-US" b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exists, go to step 4</a:t>
            </a:r>
            <a:endParaRPr lang="en-US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83B2A3-7BA6-4110-A620-B87E4993C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063" y="1340768"/>
            <a:ext cx="5486764" cy="5075830"/>
          </a:xfrm>
          <a:prstGeom prst="rect">
            <a:avLst/>
          </a:prstGeom>
          <a:solidFill>
            <a:srgbClr val="D7D7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4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5"/>
              </a:buBlip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90000"/>
              </a:lnSpc>
              <a:buFontTx/>
              <a:buAutoNum type="arabicPeriod" startAt="3"/>
            </a:pPr>
            <a:r>
              <a:rPr lang="en-US" altLang="en-US" i="1" kern="0" dirty="0"/>
              <a:t> </a:t>
            </a:r>
            <a:r>
              <a:rPr lang="en-US" altLang="en-US" b="1" i="1" kern="0" dirty="0"/>
              <a:t>Work</a:t>
            </a:r>
            <a:r>
              <a:rPr lang="en-US" altLang="en-US" b="1" kern="0" dirty="0"/>
              <a:t> = </a:t>
            </a:r>
            <a:r>
              <a:rPr lang="en-US" altLang="en-US" b="1" i="1" kern="0" dirty="0"/>
              <a:t>Work</a:t>
            </a:r>
            <a:r>
              <a:rPr lang="en-US" altLang="en-US" b="1" kern="0" dirty="0"/>
              <a:t> + </a:t>
            </a:r>
            <a:r>
              <a:rPr lang="en-US" altLang="en-US" b="1" i="1" kern="0" dirty="0" err="1"/>
              <a:t>Allocation</a:t>
            </a:r>
            <a:r>
              <a:rPr lang="en-US" altLang="en-US" b="1" i="1" kern="0" baseline="-25000" dirty="0" err="1"/>
              <a:t>i</a:t>
            </a:r>
            <a:br>
              <a:rPr lang="en-US" altLang="en-US" b="1" kern="0" dirty="0"/>
            </a:br>
            <a:r>
              <a:rPr lang="en-US" altLang="en-US" b="1" kern="0" dirty="0"/>
              <a:t> </a:t>
            </a:r>
            <a:r>
              <a:rPr lang="en-US" altLang="en-US" b="1" i="1" kern="0" dirty="0"/>
              <a:t>Finish</a:t>
            </a:r>
            <a:r>
              <a:rPr lang="en-US" altLang="en-US" b="1" kern="0" dirty="0"/>
              <a:t>[</a:t>
            </a:r>
            <a:r>
              <a:rPr lang="en-US" altLang="en-US" b="1" i="1" kern="0" dirty="0" err="1"/>
              <a:t>i</a:t>
            </a:r>
            <a:r>
              <a:rPr lang="en-US" altLang="en-US" b="1" kern="0" dirty="0"/>
              <a:t>] = </a:t>
            </a:r>
            <a:r>
              <a:rPr lang="en-US" altLang="en-US" b="1" i="1" kern="0" dirty="0"/>
              <a:t>true</a:t>
            </a:r>
            <a:br>
              <a:rPr lang="en-US" altLang="en-US" b="1" kern="0" dirty="0"/>
            </a:br>
            <a:r>
              <a:rPr lang="en-US" altLang="en-US" b="1" kern="0" dirty="0"/>
              <a:t> </a:t>
            </a:r>
            <a:r>
              <a:rPr lang="en-US" altLang="en-US" kern="0" dirty="0"/>
              <a:t>go to step 2</a:t>
            </a:r>
          </a:p>
          <a:p>
            <a:pPr>
              <a:lnSpc>
                <a:spcPct val="90000"/>
              </a:lnSpc>
              <a:buFontTx/>
              <a:buAutoNum type="arabicPeriod" startAt="3"/>
            </a:pPr>
            <a:r>
              <a:rPr lang="en-US" altLang="en-US" kern="0" dirty="0"/>
              <a:t>If </a:t>
            </a:r>
            <a:r>
              <a:rPr lang="en-US" altLang="en-US" b="1" i="1" kern="0" dirty="0"/>
              <a:t>Finish[</a:t>
            </a:r>
            <a:r>
              <a:rPr lang="en-US" altLang="en-US" b="1" i="1" kern="0" dirty="0" err="1"/>
              <a:t>i</a:t>
            </a:r>
            <a:r>
              <a:rPr lang="en-US" altLang="en-US" b="1" i="1" kern="0" dirty="0"/>
              <a:t>] == false</a:t>
            </a:r>
            <a:r>
              <a:rPr lang="en-US" altLang="en-US" kern="0" dirty="0"/>
              <a:t>, for some </a:t>
            </a:r>
            <a:r>
              <a:rPr lang="en-US" altLang="en-US" b="1" i="1" kern="0" dirty="0" err="1"/>
              <a:t>i</a:t>
            </a:r>
            <a:r>
              <a:rPr lang="en-US" altLang="en-US" kern="0" dirty="0"/>
              <a:t>, 1 </a:t>
            </a:r>
            <a:r>
              <a:rPr lang="en-US" altLang="en-US" kern="0" dirty="0">
                <a:sym typeface="Symbol" panose="05050102010706020507" pitchFamily="18" charset="2"/>
              </a:rPr>
              <a:t> </a:t>
            </a:r>
            <a:r>
              <a:rPr lang="en-US" altLang="en-US" b="1" i="1" kern="0" dirty="0" err="1">
                <a:sym typeface="Symbol" panose="05050102010706020507" pitchFamily="18" charset="2"/>
              </a:rPr>
              <a:t>i</a:t>
            </a:r>
            <a:r>
              <a:rPr lang="en-US" altLang="en-US" kern="0" dirty="0">
                <a:sym typeface="Symbol" panose="05050102010706020507" pitchFamily="18" charset="2"/>
              </a:rPr>
              <a:t>   </a:t>
            </a:r>
            <a:r>
              <a:rPr lang="en-US" altLang="en-US" b="1" i="1" kern="0" dirty="0">
                <a:sym typeface="Symbol" panose="05050102010706020507" pitchFamily="18" charset="2"/>
              </a:rPr>
              <a:t>n</a:t>
            </a:r>
            <a:r>
              <a:rPr lang="en-US" altLang="en-US" kern="0" dirty="0">
                <a:sym typeface="Symbol" panose="05050102010706020507" pitchFamily="18" charset="2"/>
              </a:rPr>
              <a:t>, then the system is in deadlock state.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kern="0" dirty="0">
                <a:sym typeface="Symbol" panose="05050102010706020507" pitchFamily="18" charset="2"/>
              </a:rPr>
              <a:t>   Moreover, if </a:t>
            </a:r>
            <a:r>
              <a:rPr lang="en-US" altLang="en-US" b="1" i="1" kern="0" dirty="0">
                <a:sym typeface="Symbol" panose="05050102010706020507" pitchFamily="18" charset="2"/>
              </a:rPr>
              <a:t>Finish</a:t>
            </a:r>
            <a:r>
              <a:rPr lang="en-US" altLang="en-US" b="1" kern="0" dirty="0">
                <a:sym typeface="Symbol" panose="05050102010706020507" pitchFamily="18" charset="2"/>
              </a:rPr>
              <a:t>[</a:t>
            </a:r>
            <a:r>
              <a:rPr lang="en-US" altLang="en-US" b="1" i="1" kern="0" dirty="0" err="1">
                <a:sym typeface="Symbol" panose="05050102010706020507" pitchFamily="18" charset="2"/>
              </a:rPr>
              <a:t>i</a:t>
            </a:r>
            <a:r>
              <a:rPr lang="en-US" altLang="en-US" b="1" kern="0" dirty="0">
                <a:sym typeface="Symbol" panose="05050102010706020507" pitchFamily="18" charset="2"/>
              </a:rPr>
              <a:t>] == </a:t>
            </a:r>
            <a:r>
              <a:rPr lang="en-US" altLang="en-US" b="1" i="1" kern="0" dirty="0">
                <a:sym typeface="Symbol" panose="05050102010706020507" pitchFamily="18" charset="2"/>
              </a:rPr>
              <a:t>false</a:t>
            </a:r>
            <a:r>
              <a:rPr lang="en-US" altLang="en-US" kern="0" dirty="0">
                <a:sym typeface="Symbol" panose="05050102010706020507" pitchFamily="18" charset="2"/>
              </a:rPr>
              <a:t>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kern="0" dirty="0">
                <a:sym typeface="Symbol" panose="05050102010706020507" pitchFamily="18" charset="2"/>
              </a:rPr>
              <a:t>   then </a:t>
            </a:r>
            <a:r>
              <a:rPr lang="en-US" altLang="en-US" b="1" i="1" kern="0" dirty="0">
                <a:sym typeface="Symbol" panose="05050102010706020507" pitchFamily="18" charset="2"/>
              </a:rPr>
              <a:t>P</a:t>
            </a:r>
            <a:r>
              <a:rPr lang="en-US" altLang="en-US" b="1" i="1" kern="0" baseline="-25000" dirty="0">
                <a:sym typeface="Symbol" panose="05050102010706020507" pitchFamily="18" charset="2"/>
              </a:rPr>
              <a:t>i</a:t>
            </a:r>
            <a:r>
              <a:rPr lang="en-US" altLang="en-US" kern="0" dirty="0">
                <a:sym typeface="Symbol" panose="05050102010706020507" pitchFamily="18" charset="2"/>
              </a:rPr>
              <a:t> is deadlocked</a:t>
            </a:r>
          </a:p>
          <a:p>
            <a:pPr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kern="0" dirty="0">
                <a:sym typeface="Symbol" panose="05050102010706020507" pitchFamily="18" charset="2"/>
              </a:rPr>
              <a:t>	</a:t>
            </a:r>
            <a:endParaRPr lang="en-US" altLang="en-US" kern="0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8324E83D-FB48-46DD-89E3-6942EBC73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4259" y="5216269"/>
            <a:ext cx="616908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400" b="1" dirty="0">
                <a:solidFill>
                  <a:srgbClr val="FF0066"/>
                </a:solidFill>
                <a:sym typeface="Symbol" panose="05050102010706020507" pitchFamily="18" charset="2"/>
              </a:rPr>
              <a:t>Algorithm requires an order of O(</a:t>
            </a:r>
            <a:r>
              <a:rPr kumimoji="0" lang="en-US" altLang="en-US" sz="2400" b="1" i="1" dirty="0">
                <a:solidFill>
                  <a:srgbClr val="FF0066"/>
                </a:solidFill>
                <a:sym typeface="Symbol" panose="05050102010706020507" pitchFamily="18" charset="2"/>
              </a:rPr>
              <a:t>m </a:t>
            </a:r>
            <a:r>
              <a:rPr kumimoji="0" lang="en-US" altLang="en-US" sz="2400" b="1" dirty="0">
                <a:solidFill>
                  <a:srgbClr val="FF0066"/>
                </a:solidFill>
                <a:sym typeface="Symbol" panose="05050102010706020507" pitchFamily="18" charset="2"/>
              </a:rPr>
              <a:t>x</a:t>
            </a:r>
            <a:r>
              <a:rPr kumimoji="0" lang="en-US" altLang="en-US" sz="2400" b="1" i="1" dirty="0">
                <a:solidFill>
                  <a:srgbClr val="FF0066"/>
                </a:solidFill>
                <a:sym typeface="Symbol" panose="05050102010706020507" pitchFamily="18" charset="2"/>
              </a:rPr>
              <a:t> n</a:t>
            </a:r>
            <a:r>
              <a:rPr kumimoji="0" lang="en-US" altLang="en-US" sz="2400" b="1" baseline="30000" dirty="0">
                <a:solidFill>
                  <a:srgbClr val="FF0066"/>
                </a:solidFill>
                <a:sym typeface="Symbol" panose="05050102010706020507" pitchFamily="18" charset="2"/>
              </a:rPr>
              <a:t>2</a:t>
            </a:r>
            <a:r>
              <a:rPr kumimoji="0" lang="en-US" altLang="en-US" sz="2400" b="1" dirty="0">
                <a:solidFill>
                  <a:srgbClr val="FF0066"/>
                </a:solidFill>
                <a:sym typeface="Symbol" panose="05050102010706020507" pitchFamily="18" charset="2"/>
              </a:rPr>
              <a:t>) operations to detect whether the system is in deadlocked state</a:t>
            </a:r>
            <a:endParaRPr kumimoji="0" lang="en-US" altLang="en-US" sz="2400" dirty="0">
              <a:solidFill>
                <a:srgbClr val="FF0066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54A7DDAC-6362-49D9-84E5-39708D2A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8F04D2C-F95B-4D32-9890-69B9F636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00792495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20245696-9CE8-4FC7-BC3D-C43A86034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6352" y="260648"/>
            <a:ext cx="8579296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of Detection Algorithm</a:t>
            </a:r>
          </a:p>
        </p:txBody>
      </p:sp>
      <p:sp>
        <p:nvSpPr>
          <p:cNvPr id="74754" name="Rectangle 3">
            <a:extLst>
              <a:ext uri="{FF2B5EF4-FFF2-40B4-BE49-F238E27FC236}">
                <a16:creationId xmlns:a16="http://schemas.microsoft.com/office/drawing/2014/main" id="{CBEDF2A5-8F09-4357-9519-FCAE0F3F3B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512" y="1108076"/>
            <a:ext cx="9361039" cy="5345260"/>
          </a:xfrm>
        </p:spPr>
        <p:txBody>
          <a:bodyPr/>
          <a:lstStyle/>
          <a:p>
            <a:pPr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Five processes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dirty="0"/>
              <a:t> through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r>
              <a:rPr lang="en-US" altLang="en-US" dirty="0"/>
              <a:t>;</a:t>
            </a:r>
            <a:r>
              <a:rPr lang="en-US" altLang="en-US" baseline="-25000" dirty="0"/>
              <a:t> </a:t>
            </a:r>
            <a:r>
              <a:rPr lang="en-US" altLang="en-US" dirty="0"/>
              <a:t>three resource types </a:t>
            </a:r>
            <a:br>
              <a:rPr lang="en-US" altLang="en-US" dirty="0"/>
            </a:br>
            <a:r>
              <a:rPr lang="en-US" altLang="en-US" dirty="0"/>
              <a:t>A (7 instances), </a:t>
            </a:r>
            <a:r>
              <a:rPr lang="en-US" altLang="en-US" i="1" dirty="0"/>
              <a:t>B </a:t>
            </a:r>
            <a:r>
              <a:rPr lang="en-US" altLang="en-US" dirty="0"/>
              <a:t>(2 instances), and </a:t>
            </a:r>
            <a:r>
              <a:rPr lang="en-US" altLang="en-US" i="1" dirty="0"/>
              <a:t>C</a:t>
            </a:r>
            <a:r>
              <a:rPr lang="en-US" altLang="en-US" dirty="0"/>
              <a:t> (6 instances)</a:t>
            </a:r>
          </a:p>
          <a:p>
            <a:pPr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Snapshot at time </a:t>
            </a:r>
            <a:r>
              <a:rPr lang="en-US" altLang="en-US" b="1" i="1" dirty="0"/>
              <a:t>T</a:t>
            </a:r>
            <a:r>
              <a:rPr lang="en-US" altLang="en-US" b="1" baseline="-25000" dirty="0"/>
              <a:t>0</a:t>
            </a:r>
            <a:r>
              <a:rPr lang="en-US" altLang="en-US" dirty="0"/>
              <a:t>:</a:t>
            </a:r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			 </a:t>
            </a:r>
            <a:r>
              <a:rPr lang="en-US" altLang="en-US" sz="2400" i="1" u="sng" dirty="0"/>
              <a:t>Allocation</a:t>
            </a:r>
            <a:r>
              <a:rPr lang="en-US" altLang="en-US" sz="2400" i="1" dirty="0"/>
              <a:t>	</a:t>
            </a:r>
            <a:r>
              <a:rPr lang="zh-TW" altLang="en-US" sz="2400" i="1" dirty="0"/>
              <a:t> </a:t>
            </a:r>
            <a:r>
              <a:rPr lang="en-US" altLang="en-US" sz="2400" i="1" u="sng" dirty="0"/>
              <a:t>Request</a:t>
            </a:r>
            <a:r>
              <a:rPr lang="zh-TW" altLang="en-US" sz="2400" i="1" dirty="0"/>
              <a:t> </a:t>
            </a:r>
            <a:r>
              <a:rPr lang="en-US" altLang="en-US" sz="2400" i="1" u="sng" dirty="0"/>
              <a:t>Available</a:t>
            </a:r>
            <a:endParaRPr lang="en-US" altLang="en-US" i="1" u="sng" dirty="0"/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			</a:t>
            </a:r>
            <a:r>
              <a:rPr lang="en-US" altLang="en-US" sz="2000" i="1" dirty="0"/>
              <a:t>A B C 	  A B C 	A B C</a:t>
            </a:r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sz="2000" dirty="0"/>
              <a:t>	       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0</a:t>
            </a:r>
            <a:r>
              <a:rPr lang="en-US" altLang="en-US" sz="2000" dirty="0"/>
              <a:t>	         0 1 0           0 0 0 	0 0 0</a:t>
            </a:r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sz="2000" i="1" dirty="0"/>
              <a:t>             P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	         	2 0 0 	  2 0 2</a:t>
            </a:r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sz="2000" i="1" dirty="0"/>
              <a:t>             P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		         3 0 3           0 0 0 </a:t>
            </a:r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sz="2000" i="1" dirty="0"/>
              <a:t>             P</a:t>
            </a:r>
            <a:r>
              <a:rPr lang="en-US" altLang="en-US" sz="2000" baseline="-25000" dirty="0"/>
              <a:t>3</a:t>
            </a:r>
            <a:r>
              <a:rPr lang="en-US" altLang="en-US" sz="2000" dirty="0"/>
              <a:t>		2 1 1 	 </a:t>
            </a:r>
            <a:r>
              <a:rPr lang="zh-TW" altLang="en-US" sz="2000" dirty="0"/>
              <a:t> </a:t>
            </a:r>
            <a:r>
              <a:rPr lang="en-US" altLang="en-US" sz="2000" dirty="0"/>
              <a:t>1 0 0 </a:t>
            </a:r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sz="2000" dirty="0"/>
              <a:t>	       </a:t>
            </a:r>
            <a:r>
              <a:rPr lang="zh-TW" altLang="en-US" sz="2000" dirty="0"/>
              <a:t>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4	</a:t>
            </a:r>
            <a:r>
              <a:rPr lang="en-US" altLang="en-US" sz="2000" dirty="0"/>
              <a:t>	0 0 2 	   0 0 2</a:t>
            </a:r>
            <a:endParaRPr lang="en-US" altLang="en-US" dirty="0"/>
          </a:p>
          <a:p>
            <a:pPr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Sequence &lt;</a:t>
            </a:r>
            <a:r>
              <a:rPr lang="en-US" altLang="en-US" b="1" i="1" dirty="0"/>
              <a:t>P</a:t>
            </a:r>
            <a:r>
              <a:rPr lang="en-US" altLang="en-US" b="1" i="1" baseline="-25000" dirty="0"/>
              <a:t>0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2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3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1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4</a:t>
            </a:r>
            <a:r>
              <a:rPr lang="en-US" altLang="en-US" dirty="0"/>
              <a:t>&gt; will result in </a:t>
            </a:r>
            <a:r>
              <a:rPr lang="en-US" altLang="en-US" b="1" i="1" dirty="0"/>
              <a:t>Finish[i] = true </a:t>
            </a:r>
            <a:r>
              <a:rPr lang="en-US" altLang="en-US" dirty="0"/>
              <a:t>for all </a:t>
            </a:r>
            <a:r>
              <a:rPr lang="en-US" altLang="en-US" b="1" i="1" dirty="0"/>
              <a:t>i</a:t>
            </a:r>
            <a:endParaRPr lang="en-US" altLang="en-US" b="1" dirty="0"/>
          </a:p>
          <a:p>
            <a:pPr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9A87170B-EE04-4D6F-B53D-04056A51E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B81AF56-A2DD-4DD8-AE21-F2FA001AF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37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DA86E4C4-151E-4B29-AF3A-94D82C4FF0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14313"/>
            <a:ext cx="82296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(Cont.)</a:t>
            </a:r>
          </a:p>
        </p:txBody>
      </p:sp>
      <p:sp>
        <p:nvSpPr>
          <p:cNvPr id="76802" name="Rectangle 3">
            <a:extLst>
              <a:ext uri="{FF2B5EF4-FFF2-40B4-BE49-F238E27FC236}">
                <a16:creationId xmlns:a16="http://schemas.microsoft.com/office/drawing/2014/main" id="{198FFF5E-8931-4A8B-8BF7-20846C289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51484" y="1196752"/>
            <a:ext cx="9289031" cy="5219847"/>
          </a:xfrm>
        </p:spPr>
        <p:txBody>
          <a:bodyPr/>
          <a:lstStyle/>
          <a:p>
            <a:pPr>
              <a:tabLst>
                <a:tab pos="2800350" algn="l"/>
                <a:tab pos="3708400" algn="ctr"/>
              </a:tabLst>
            </a:pPr>
            <a:r>
              <a:rPr lang="en-US" altLang="en-US" b="1" i="1" dirty="0"/>
              <a:t>P</a:t>
            </a:r>
            <a:r>
              <a:rPr lang="en-US" altLang="en-US" b="1" baseline="-25000" dirty="0"/>
              <a:t>2</a:t>
            </a:r>
            <a:r>
              <a:rPr lang="en-US" altLang="en-US" dirty="0"/>
              <a:t> requests an additional instance of type</a:t>
            </a:r>
            <a:r>
              <a:rPr lang="en-US" altLang="en-US" i="1" dirty="0"/>
              <a:t> </a:t>
            </a:r>
            <a:r>
              <a:rPr lang="en-US" altLang="en-US" b="1" i="1" dirty="0"/>
              <a:t>C</a:t>
            </a:r>
            <a:endParaRPr lang="en-US" altLang="en-US" b="1" dirty="0"/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	</a:t>
            </a:r>
            <a:r>
              <a:rPr lang="en-US" altLang="en-US" sz="2000" i="1" u="sng" dirty="0"/>
              <a:t>Request</a:t>
            </a:r>
            <a:endParaRPr lang="en-US" altLang="en-US" sz="2000" i="1" dirty="0"/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sz="2000" i="1" dirty="0"/>
              <a:t>			A B C</a:t>
            </a:r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sz="2000" dirty="0"/>
              <a:t>		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0</a:t>
            </a:r>
            <a:r>
              <a:rPr lang="en-US" altLang="en-US" sz="2000" dirty="0"/>
              <a:t>	0 0 0</a:t>
            </a:r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sz="2000" dirty="0"/>
              <a:t>		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	2 0 2</a:t>
            </a:r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sz="2000" dirty="0"/>
              <a:t>		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	0 0 1</a:t>
            </a:r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sz="2000" dirty="0"/>
              <a:t>		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3</a:t>
            </a:r>
            <a:r>
              <a:rPr lang="en-US" altLang="en-US" sz="2000" dirty="0"/>
              <a:t>	1 0 0 </a:t>
            </a:r>
          </a:p>
          <a:p>
            <a:pPr>
              <a:buNone/>
              <a:tabLst>
                <a:tab pos="2800350" algn="l"/>
                <a:tab pos="3708400" algn="ctr"/>
              </a:tabLst>
            </a:pPr>
            <a:r>
              <a:rPr lang="en-US" altLang="en-US" sz="2000" dirty="0"/>
              <a:t>		 </a:t>
            </a:r>
            <a:r>
              <a:rPr lang="en-US" altLang="en-US" sz="2000" i="1" dirty="0"/>
              <a:t>P</a:t>
            </a:r>
            <a:r>
              <a:rPr lang="en-US" altLang="en-US" sz="2000" baseline="-25000" dirty="0"/>
              <a:t>4</a:t>
            </a:r>
            <a:r>
              <a:rPr lang="en-US" altLang="en-US" sz="2000" dirty="0"/>
              <a:t>	0 0 2</a:t>
            </a:r>
          </a:p>
          <a:p>
            <a:pPr>
              <a:buNone/>
              <a:tabLst>
                <a:tab pos="2800350" algn="l"/>
                <a:tab pos="3708400" algn="ctr"/>
              </a:tabLst>
            </a:pPr>
            <a:endParaRPr lang="en-US" altLang="en-US" sz="800" dirty="0"/>
          </a:p>
          <a:p>
            <a:pPr>
              <a:tabLst>
                <a:tab pos="2800350" algn="l"/>
                <a:tab pos="3708400" algn="ctr"/>
              </a:tabLst>
            </a:pPr>
            <a:r>
              <a:rPr lang="en-US" altLang="en-US" dirty="0"/>
              <a:t>State of system?</a:t>
            </a:r>
          </a:p>
          <a:p>
            <a:pPr lvl="1">
              <a:tabLst>
                <a:tab pos="2800350" algn="l"/>
                <a:tab pos="3708400" algn="ctr"/>
              </a:tabLst>
            </a:pPr>
            <a:r>
              <a:rPr lang="en-US" altLang="en-US" dirty="0"/>
              <a:t>Can reclaim resources held by process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dirty="0"/>
              <a:t>, but insufficient resources to fulfill other processes; requests</a:t>
            </a:r>
          </a:p>
          <a:p>
            <a:pPr lvl="1">
              <a:tabLst>
                <a:tab pos="2800350" algn="l"/>
                <a:tab pos="3708400" algn="ctr"/>
              </a:tabLst>
            </a:pPr>
            <a:r>
              <a:rPr lang="en-US" altLang="en-US" dirty="0"/>
              <a:t>Deadlock exists, consisting of processes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1</a:t>
            </a:r>
            <a:r>
              <a:rPr lang="en-US" altLang="en-US" b="1" dirty="0"/>
              <a:t>, </a:t>
            </a:r>
            <a:r>
              <a:rPr lang="en-US" altLang="en-US" b="1" baseline="-25000" dirty="0"/>
              <a:t>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2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3</a:t>
            </a:r>
            <a:r>
              <a:rPr lang="en-US" altLang="en-US" dirty="0"/>
              <a:t>, and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endParaRPr lang="en-US" altLang="en-US" b="1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F9783321-163E-420E-9768-8C146A70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AFF1820-7A18-44CD-950F-A40EFFC23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38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>
            <a:extLst>
              <a:ext uri="{FF2B5EF4-FFF2-40B4-BE49-F238E27FC236}">
                <a16:creationId xmlns:a16="http://schemas.microsoft.com/office/drawing/2014/main" id="{661502D7-7068-4DDE-82B3-CB27E3C63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22868"/>
            <a:ext cx="82296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System Model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CD8E9D65-BCDC-43F0-9CD9-F44119219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26834" y="1354816"/>
            <a:ext cx="7729606" cy="4483100"/>
          </a:xfrm>
        </p:spPr>
        <p:txBody>
          <a:bodyPr/>
          <a:lstStyle/>
          <a:p>
            <a:r>
              <a:rPr lang="en-US" altLang="en-US" dirty="0"/>
              <a:t>System consists of resources</a:t>
            </a:r>
          </a:p>
          <a:p>
            <a:r>
              <a:rPr lang="en-US" altLang="en-US" dirty="0"/>
              <a:t>Resource types </a:t>
            </a:r>
            <a:r>
              <a:rPr lang="en-US" altLang="en-US" i="1" dirty="0"/>
              <a:t>R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R</a:t>
            </a:r>
            <a:r>
              <a:rPr lang="en-US" altLang="en-US" baseline="-25000" dirty="0"/>
              <a:t>2</a:t>
            </a:r>
            <a:r>
              <a:rPr lang="en-US" altLang="en-US" dirty="0"/>
              <a:t>, . . ., </a:t>
            </a:r>
            <a:r>
              <a:rPr lang="en-US" altLang="en-US" i="1" dirty="0"/>
              <a:t>R</a:t>
            </a:r>
            <a:r>
              <a:rPr lang="en-US" altLang="en-US" baseline="-25000" dirty="0"/>
              <a:t>m</a:t>
            </a:r>
          </a:p>
          <a:p>
            <a:pPr lvl="1"/>
            <a:r>
              <a:rPr lang="en-US" altLang="en-US" i="1" dirty="0"/>
              <a:t>CPU cycles, memory space, I/O devices</a:t>
            </a:r>
          </a:p>
          <a:p>
            <a:r>
              <a:rPr lang="en-US" altLang="en-US" dirty="0"/>
              <a:t>Each resource type </a:t>
            </a:r>
            <a:r>
              <a:rPr lang="en-US" altLang="en-US" i="1" dirty="0"/>
              <a:t>R</a:t>
            </a:r>
            <a:r>
              <a:rPr lang="en-US" altLang="en-US" baseline="-25000" dirty="0"/>
              <a:t>i</a:t>
            </a:r>
            <a:r>
              <a:rPr lang="en-US" altLang="en-US" dirty="0"/>
              <a:t> has </a:t>
            </a:r>
            <a:r>
              <a:rPr lang="en-US" altLang="en-US" i="1" dirty="0"/>
              <a:t>W</a:t>
            </a:r>
            <a:r>
              <a:rPr lang="en-US" altLang="en-US" baseline="-25000" dirty="0"/>
              <a:t>i</a:t>
            </a:r>
            <a:r>
              <a:rPr lang="en-US" altLang="en-US" dirty="0"/>
              <a:t> instances.</a:t>
            </a:r>
          </a:p>
          <a:p>
            <a:r>
              <a:rPr lang="en-US" altLang="en-US" dirty="0"/>
              <a:t>Each process utilizes a resource as follows:</a:t>
            </a:r>
          </a:p>
          <a:p>
            <a:pPr lvl="1"/>
            <a:r>
              <a:rPr lang="en-US" altLang="en-US" b="1" dirty="0"/>
              <a:t>request </a:t>
            </a:r>
          </a:p>
          <a:p>
            <a:pPr lvl="1"/>
            <a:r>
              <a:rPr lang="en-US" altLang="en-US" b="1" dirty="0"/>
              <a:t>use </a:t>
            </a:r>
          </a:p>
          <a:p>
            <a:pPr lvl="1"/>
            <a:r>
              <a:rPr lang="en-US" altLang="en-US" b="1" dirty="0"/>
              <a:t>release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83A5A994-E508-4AE7-BE60-F84FD5703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1CA0511-41D9-465B-BABE-31110D6ED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0D4BC432-7638-454C-8A48-5A8BCB25F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4138" y="230188"/>
            <a:ext cx="7586662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Detection-Algorithm Usage</a:t>
            </a:r>
          </a:p>
        </p:txBody>
      </p:sp>
      <p:sp>
        <p:nvSpPr>
          <p:cNvPr id="78850" name="Rectangle 3">
            <a:extLst>
              <a:ext uri="{FF2B5EF4-FFF2-40B4-BE49-F238E27FC236}">
                <a16:creationId xmlns:a16="http://schemas.microsoft.com/office/drawing/2014/main" id="{158D4C12-F6CC-4793-92BE-5D929F7ED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27650" y="1340768"/>
            <a:ext cx="8936699" cy="4530725"/>
          </a:xfrm>
        </p:spPr>
        <p:txBody>
          <a:bodyPr/>
          <a:lstStyle/>
          <a:p>
            <a:r>
              <a:rPr lang="en-US" altLang="en-US" dirty="0"/>
              <a:t>When, and how often, to invoke depends on:</a:t>
            </a:r>
          </a:p>
          <a:p>
            <a:pPr lvl="1"/>
            <a:r>
              <a:rPr lang="en-US" altLang="en-US" dirty="0"/>
              <a:t>How often a deadlock is likely to occur?</a:t>
            </a:r>
          </a:p>
          <a:p>
            <a:pPr lvl="1"/>
            <a:r>
              <a:rPr lang="en-US" altLang="en-US" dirty="0"/>
              <a:t>How many processes will need to be rolled back?</a:t>
            </a:r>
          </a:p>
          <a:p>
            <a:pPr lvl="2"/>
            <a:r>
              <a:rPr lang="en-US" altLang="en-US" dirty="0"/>
              <a:t>one for each disjoint cycle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If detection algorithm is invoked arbitrarily, there may be many cycles in the resource graph and so we would not be able to tell which of the many deadlocked processes </a:t>
            </a:r>
            <a:r>
              <a:rPr lang="en-US" altLang="zh-TW" dirty="0"/>
              <a:t>“</a:t>
            </a:r>
            <a:r>
              <a:rPr lang="en-US" altLang="ja-JP" dirty="0"/>
              <a:t>caused</a:t>
            </a:r>
            <a:r>
              <a:rPr lang="en-US" altLang="zh-TW" dirty="0"/>
              <a:t>”</a:t>
            </a:r>
            <a:r>
              <a:rPr lang="en-US" altLang="ja-JP" dirty="0"/>
              <a:t> the deadlock.</a:t>
            </a:r>
            <a:endParaRPr lang="en-US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AFBB22DF-A696-4321-BC5C-8CA15786D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4A1B51B-E9B7-40F4-928A-79A06E14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39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1AC46895-F09F-4AA8-B270-CB5567B1C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489" y="404664"/>
            <a:ext cx="12169352" cy="457200"/>
          </a:xfrm>
        </p:spPr>
        <p:txBody>
          <a:bodyPr/>
          <a:lstStyle/>
          <a:p>
            <a:pPr eaLnBrk="1" hangingPunct="1"/>
            <a:r>
              <a:rPr lang="en-US" altLang="en-US" dirty="0"/>
              <a:t>Recovery from Deadlock:  Process Termination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id="{38916639-ABF6-4FC4-8E81-7F4537AFC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7408" y="1252092"/>
            <a:ext cx="10873208" cy="5201244"/>
          </a:xfrm>
        </p:spPr>
        <p:txBody>
          <a:bodyPr/>
          <a:lstStyle/>
          <a:p>
            <a:r>
              <a:rPr lang="en-US" altLang="en-US" dirty="0"/>
              <a:t>Abort all deadlocked processes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/>
              <a:t>Abort one process at a time until the deadlock cycle is eliminated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/>
              <a:t>In which order should we choose to abort?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Priority of the process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How long process has computed, and how much longer to completion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Resources the process has used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Resources process needs to complete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How many processes will need to be terminated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Is process interactive or batch?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E521B385-5A35-496E-9EC4-165A89BD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377B585-49F5-4035-BB49-A9D7267C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40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019776DB-F4CF-4A0D-88E0-0C4A9C46D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9688" y="332656"/>
            <a:ext cx="11712624" cy="457200"/>
          </a:xfrm>
        </p:spPr>
        <p:txBody>
          <a:bodyPr/>
          <a:lstStyle/>
          <a:p>
            <a:pPr eaLnBrk="1" hangingPunct="1"/>
            <a:r>
              <a:rPr lang="en-US" altLang="en-US" dirty="0"/>
              <a:t>Recovery from Deadlock:  Resource Preemption</a:t>
            </a:r>
          </a:p>
        </p:txBody>
      </p:sp>
      <p:sp>
        <p:nvSpPr>
          <p:cNvPr id="82946" name="Rectangle 3">
            <a:extLst>
              <a:ext uri="{FF2B5EF4-FFF2-40B4-BE49-F238E27FC236}">
                <a16:creationId xmlns:a16="http://schemas.microsoft.com/office/drawing/2014/main" id="{1EC2BE65-1915-4205-9A59-81178CB32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5143" y="1484784"/>
            <a:ext cx="8681713" cy="4483100"/>
          </a:xfrm>
        </p:spPr>
        <p:txBody>
          <a:bodyPr/>
          <a:lstStyle/>
          <a:p>
            <a:r>
              <a:rPr lang="en-US" altLang="en-US" b="1" dirty="0"/>
              <a:t>Selecting a victim </a:t>
            </a:r>
            <a:r>
              <a:rPr lang="en-US" altLang="en-US" dirty="0"/>
              <a:t>– minimize cost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b="1" dirty="0"/>
              <a:t>Rollback</a:t>
            </a:r>
            <a:r>
              <a:rPr lang="en-US" altLang="en-US" dirty="0"/>
              <a:t> – return to some safe state, restart process for that state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b="1" dirty="0"/>
              <a:t>Starvation</a:t>
            </a:r>
            <a:r>
              <a:rPr lang="en-US" altLang="en-US" dirty="0"/>
              <a:t> –  same process may always be picked as victim, include number of rollback in cost factor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D6718A4D-814E-40DD-A061-F6CB4AD5F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3DDBE5D-EEE4-4150-8467-E8E37815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41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3030AF7D-20DF-4721-ADDB-52BDFA1CE7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814388"/>
            <a:ext cx="7772400" cy="2127250"/>
          </a:xfrm>
        </p:spPr>
        <p:txBody>
          <a:bodyPr/>
          <a:lstStyle/>
          <a:p>
            <a:pPr eaLnBrk="1" hangingPunct="1"/>
            <a:r>
              <a:rPr lang="en-US" altLang="en-US"/>
              <a:t>End of Chapter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DB5CD8E6-87F9-4726-9621-AFEDA885C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7926" y="175870"/>
            <a:ext cx="7762875" cy="576263"/>
          </a:xfrm>
        </p:spPr>
        <p:txBody>
          <a:bodyPr/>
          <a:lstStyle/>
          <a:p>
            <a:pPr eaLnBrk="1" hangingPunct="1"/>
            <a:r>
              <a:rPr lang="en-US" altLang="en-US" dirty="0"/>
              <a:t>Deadlock with Semaphores</a:t>
            </a:r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5ED238E1-E3E6-41E4-AE23-2237E43D6A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87505" y="1556792"/>
            <a:ext cx="7503179" cy="1953645"/>
          </a:xfrm>
        </p:spPr>
        <p:txBody>
          <a:bodyPr/>
          <a:lstStyle/>
          <a:p>
            <a:r>
              <a:rPr lang="en-US" altLang="en-US" dirty="0"/>
              <a:t>Data:</a:t>
            </a:r>
          </a:p>
          <a:p>
            <a:pPr lvl="1"/>
            <a:r>
              <a:rPr lang="en-US" altLang="en-US" dirty="0"/>
              <a:t>A semaphore S1 initialized to 1</a:t>
            </a:r>
          </a:p>
          <a:p>
            <a:pPr lvl="1"/>
            <a:r>
              <a:rPr lang="en-US" altLang="en-US" dirty="0"/>
              <a:t>A semaphore S2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/>
              <a:t>initialized to 1</a:t>
            </a:r>
          </a:p>
          <a:p>
            <a:r>
              <a:rPr lang="en-US" altLang="en-US" dirty="0"/>
              <a:t>Two processes P</a:t>
            </a:r>
            <a:r>
              <a:rPr lang="en-US" altLang="en-US" sz="24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dirty="0"/>
              <a:t> and P</a:t>
            </a:r>
            <a:r>
              <a:rPr lang="en-US" altLang="en-US" sz="24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4F7208-2734-4EA6-8E72-236DAAF49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506" y="3505309"/>
            <a:ext cx="3754640" cy="2083929"/>
          </a:xfrm>
          <a:prstGeom prst="rect">
            <a:avLst/>
          </a:prstGeom>
          <a:solidFill>
            <a:srgbClr val="D7D7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4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5"/>
              </a:buBlip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altLang="en-US" sz="24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</a:p>
          <a:p>
            <a:pPr marL="0" indent="0">
              <a:buFontTx/>
              <a:buNone/>
            </a:pPr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wait(s1)</a:t>
            </a:r>
          </a:p>
          <a:p>
            <a:pPr marL="0" indent="0">
              <a:buFontTx/>
              <a:buNone/>
            </a:pPr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wait(s2)</a:t>
            </a:r>
          </a:p>
          <a:p>
            <a:r>
              <a:rPr lang="en-US" altLang="en-US" dirty="0" err="1"/>
              <a:t>Livelock</a:t>
            </a:r>
            <a:r>
              <a:rPr lang="en-US" altLang="en-US" dirty="0"/>
              <a:t>?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712F3CD-7C4C-4DAC-BA12-FB3E5B5EF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6045" y="3505310"/>
            <a:ext cx="3754640" cy="2083930"/>
          </a:xfrm>
          <a:prstGeom prst="rect">
            <a:avLst/>
          </a:prstGeom>
          <a:solidFill>
            <a:srgbClr val="D7D7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4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5"/>
              </a:buBlip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altLang="en-US" sz="24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</a:p>
          <a:p>
            <a:pPr marL="0" indent="0">
              <a:buFontTx/>
              <a:buNone/>
            </a:pPr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wait(s2)</a:t>
            </a:r>
          </a:p>
          <a:p>
            <a:pPr marL="0" indent="0">
              <a:buFontTx/>
              <a:buNone/>
            </a:pPr>
            <a:r>
              <a:rPr lang="en-US" alt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wait(s1)</a:t>
            </a:r>
            <a:endParaRPr lang="en-US" altLang="en-US" kern="0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75A55986-2ADF-43AB-9254-B58AA2F25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F1C86CE-6EC7-4797-8CAD-A7F44B0E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Bridge Crossing Example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7809" y="3212976"/>
            <a:ext cx="8671632" cy="3096344"/>
          </a:xfrm>
        </p:spPr>
        <p:txBody>
          <a:bodyPr/>
          <a:lstStyle/>
          <a:p>
            <a:r>
              <a:rPr lang="en-US" altLang="zh-TW" sz="2400" dirty="0"/>
              <a:t>Traffic only in one direction</a:t>
            </a:r>
          </a:p>
          <a:p>
            <a:r>
              <a:rPr lang="en-US" altLang="zh-TW" sz="2400" dirty="0"/>
              <a:t>Each section of a bridge can be viewed as a resource</a:t>
            </a:r>
          </a:p>
          <a:p>
            <a:r>
              <a:rPr lang="en-US" altLang="zh-TW" sz="2400" dirty="0"/>
              <a:t>If a deadlock occurs, it can be resolved if one car backs up (preempt resources and rollback)</a:t>
            </a:r>
          </a:p>
          <a:p>
            <a:r>
              <a:rPr lang="en-US" altLang="zh-TW" sz="2400" dirty="0"/>
              <a:t>Several cars may have to be backed up if a deadlock occurs</a:t>
            </a:r>
          </a:p>
          <a:p>
            <a:r>
              <a:rPr lang="en-US" altLang="zh-TW" sz="2400" dirty="0"/>
              <a:t>Starvation is possible</a:t>
            </a:r>
          </a:p>
          <a:p>
            <a:r>
              <a:rPr lang="en-US" altLang="zh-TW" sz="2400" dirty="0"/>
              <a:t>Note – Most OSes do not prevent or deal with deadlocks</a:t>
            </a:r>
          </a:p>
        </p:txBody>
      </p:sp>
      <p:grpSp>
        <p:nvGrpSpPr>
          <p:cNvPr id="23556" name="Group 35"/>
          <p:cNvGrpSpPr>
            <a:grpSpLocks/>
          </p:cNvGrpSpPr>
          <p:nvPr/>
        </p:nvGrpSpPr>
        <p:grpSpPr bwMode="auto">
          <a:xfrm>
            <a:off x="2790826" y="1600200"/>
            <a:ext cx="6276975" cy="1371600"/>
            <a:chOff x="798" y="1008"/>
            <a:chExt cx="3954" cy="864"/>
          </a:xfrm>
        </p:grpSpPr>
        <p:grpSp>
          <p:nvGrpSpPr>
            <p:cNvPr id="23557" name="Group 11"/>
            <p:cNvGrpSpPr>
              <a:grpSpLocks/>
            </p:cNvGrpSpPr>
            <p:nvPr/>
          </p:nvGrpSpPr>
          <p:grpSpPr bwMode="auto">
            <a:xfrm>
              <a:off x="816" y="1008"/>
              <a:ext cx="3936" cy="240"/>
              <a:chOff x="672" y="1008"/>
              <a:chExt cx="3936" cy="240"/>
            </a:xfrm>
          </p:grpSpPr>
          <p:sp>
            <p:nvSpPr>
              <p:cNvPr id="23581" name="Line 6"/>
              <p:cNvSpPr>
                <a:spLocks noChangeShapeType="1"/>
              </p:cNvSpPr>
              <p:nvPr/>
            </p:nvSpPr>
            <p:spPr bwMode="auto">
              <a:xfrm>
                <a:off x="672" y="1008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82" name="Line 7"/>
              <p:cNvSpPr>
                <a:spLocks noChangeShapeType="1"/>
              </p:cNvSpPr>
              <p:nvPr/>
            </p:nvSpPr>
            <p:spPr bwMode="auto">
              <a:xfrm>
                <a:off x="1824" y="1008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83" name="Line 8"/>
              <p:cNvSpPr>
                <a:spLocks noChangeShapeType="1"/>
              </p:cNvSpPr>
              <p:nvPr/>
            </p:nvSpPr>
            <p:spPr bwMode="auto">
              <a:xfrm>
                <a:off x="2208" y="1248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84" name="Line 9"/>
              <p:cNvSpPr>
                <a:spLocks noChangeShapeType="1"/>
              </p:cNvSpPr>
              <p:nvPr/>
            </p:nvSpPr>
            <p:spPr bwMode="auto">
              <a:xfrm flipV="1">
                <a:off x="3072" y="1026"/>
                <a:ext cx="384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85" name="Line 10"/>
              <p:cNvSpPr>
                <a:spLocks noChangeShapeType="1"/>
              </p:cNvSpPr>
              <p:nvPr/>
            </p:nvSpPr>
            <p:spPr bwMode="auto">
              <a:xfrm>
                <a:off x="3456" y="1020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3558" name="Group 12"/>
            <p:cNvGrpSpPr>
              <a:grpSpLocks/>
            </p:cNvGrpSpPr>
            <p:nvPr/>
          </p:nvGrpSpPr>
          <p:grpSpPr bwMode="auto">
            <a:xfrm flipV="1">
              <a:off x="816" y="1632"/>
              <a:ext cx="3936" cy="240"/>
              <a:chOff x="672" y="1008"/>
              <a:chExt cx="3936" cy="240"/>
            </a:xfrm>
          </p:grpSpPr>
          <p:sp>
            <p:nvSpPr>
              <p:cNvPr id="23576" name="Line 13"/>
              <p:cNvSpPr>
                <a:spLocks noChangeShapeType="1"/>
              </p:cNvSpPr>
              <p:nvPr/>
            </p:nvSpPr>
            <p:spPr bwMode="auto">
              <a:xfrm>
                <a:off x="672" y="1008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77" name="Line 14"/>
              <p:cNvSpPr>
                <a:spLocks noChangeShapeType="1"/>
              </p:cNvSpPr>
              <p:nvPr/>
            </p:nvSpPr>
            <p:spPr bwMode="auto">
              <a:xfrm>
                <a:off x="1824" y="1008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78" name="Line 15"/>
              <p:cNvSpPr>
                <a:spLocks noChangeShapeType="1"/>
              </p:cNvSpPr>
              <p:nvPr/>
            </p:nvSpPr>
            <p:spPr bwMode="auto">
              <a:xfrm>
                <a:off x="2208" y="1248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79" name="Line 16"/>
              <p:cNvSpPr>
                <a:spLocks noChangeShapeType="1"/>
              </p:cNvSpPr>
              <p:nvPr/>
            </p:nvSpPr>
            <p:spPr bwMode="auto">
              <a:xfrm flipV="1">
                <a:off x="3072" y="1026"/>
                <a:ext cx="384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3580" name="Line 17"/>
              <p:cNvSpPr>
                <a:spLocks noChangeShapeType="1"/>
              </p:cNvSpPr>
              <p:nvPr/>
            </p:nvSpPr>
            <p:spPr bwMode="auto">
              <a:xfrm>
                <a:off x="3456" y="1020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3559" name="Group 22"/>
            <p:cNvGrpSpPr>
              <a:grpSpLocks/>
            </p:cNvGrpSpPr>
            <p:nvPr/>
          </p:nvGrpSpPr>
          <p:grpSpPr bwMode="auto">
            <a:xfrm>
              <a:off x="1512" y="1614"/>
              <a:ext cx="288" cy="162"/>
              <a:chOff x="1056" y="1614"/>
              <a:chExt cx="288" cy="162"/>
            </a:xfrm>
          </p:grpSpPr>
          <p:sp>
            <p:nvSpPr>
              <p:cNvPr id="23574" name="Rectangle 18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  <p:sp>
            <p:nvSpPr>
              <p:cNvPr id="23575" name="Rectangle 19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</p:grpSp>
        <p:sp>
          <p:nvSpPr>
            <p:cNvPr id="23560" name="Line 20"/>
            <p:cNvSpPr>
              <a:spLocks noChangeShapeType="1"/>
            </p:cNvSpPr>
            <p:nvPr/>
          </p:nvSpPr>
          <p:spPr bwMode="auto">
            <a:xfrm>
              <a:off x="798" y="1428"/>
              <a:ext cx="1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3561" name="Line 21"/>
            <p:cNvSpPr>
              <a:spLocks noChangeShapeType="1"/>
            </p:cNvSpPr>
            <p:nvPr/>
          </p:nvSpPr>
          <p:spPr bwMode="auto">
            <a:xfrm>
              <a:off x="3444" y="1422"/>
              <a:ext cx="1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23562" name="Group 23"/>
            <p:cNvGrpSpPr>
              <a:grpSpLocks/>
            </p:cNvGrpSpPr>
            <p:nvPr/>
          </p:nvGrpSpPr>
          <p:grpSpPr bwMode="auto">
            <a:xfrm>
              <a:off x="2382" y="1344"/>
              <a:ext cx="288" cy="162"/>
              <a:chOff x="1056" y="1614"/>
              <a:chExt cx="288" cy="162"/>
            </a:xfrm>
          </p:grpSpPr>
          <p:sp>
            <p:nvSpPr>
              <p:cNvPr id="23572" name="Rectangle 24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  <p:sp>
            <p:nvSpPr>
              <p:cNvPr id="23573" name="Rectangle 25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</p:grpSp>
        <p:grpSp>
          <p:nvGrpSpPr>
            <p:cNvPr id="23563" name="Group 26"/>
            <p:cNvGrpSpPr>
              <a:grpSpLocks/>
            </p:cNvGrpSpPr>
            <p:nvPr/>
          </p:nvGrpSpPr>
          <p:grpSpPr bwMode="auto">
            <a:xfrm flipH="1">
              <a:off x="2838" y="1344"/>
              <a:ext cx="288" cy="162"/>
              <a:chOff x="1056" y="1614"/>
              <a:chExt cx="288" cy="162"/>
            </a:xfrm>
          </p:grpSpPr>
          <p:sp>
            <p:nvSpPr>
              <p:cNvPr id="23570" name="Rectangle 27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  <p:sp>
            <p:nvSpPr>
              <p:cNvPr id="23571" name="Rectangle 28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</p:grpSp>
        <p:grpSp>
          <p:nvGrpSpPr>
            <p:cNvPr id="23564" name="Group 29"/>
            <p:cNvGrpSpPr>
              <a:grpSpLocks/>
            </p:cNvGrpSpPr>
            <p:nvPr/>
          </p:nvGrpSpPr>
          <p:grpSpPr bwMode="auto">
            <a:xfrm flipH="1">
              <a:off x="3822" y="1140"/>
              <a:ext cx="288" cy="162"/>
              <a:chOff x="1056" y="1614"/>
              <a:chExt cx="288" cy="162"/>
            </a:xfrm>
          </p:grpSpPr>
          <p:sp>
            <p:nvSpPr>
              <p:cNvPr id="23568" name="Rectangle 30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  <p:sp>
            <p:nvSpPr>
              <p:cNvPr id="23569" name="Rectangle 31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</p:grpSp>
        <p:grpSp>
          <p:nvGrpSpPr>
            <p:cNvPr id="23565" name="Group 32"/>
            <p:cNvGrpSpPr>
              <a:grpSpLocks/>
            </p:cNvGrpSpPr>
            <p:nvPr/>
          </p:nvGrpSpPr>
          <p:grpSpPr bwMode="auto">
            <a:xfrm flipH="1">
              <a:off x="4248" y="1140"/>
              <a:ext cx="288" cy="162"/>
              <a:chOff x="1056" y="1614"/>
              <a:chExt cx="288" cy="162"/>
            </a:xfrm>
          </p:grpSpPr>
          <p:sp>
            <p:nvSpPr>
              <p:cNvPr id="23566" name="Rectangle 33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  <p:sp>
            <p:nvSpPr>
              <p:cNvPr id="23567" name="Rectangle 34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zh-TW"/>
              </a:p>
            </p:txBody>
          </p:sp>
        </p:grpSp>
      </p:grp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79CB7-FB50-476C-92F9-1A9CBEA457CB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665915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87ADAA0F-64F7-46C8-A7FE-1C5113FEB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3300" y="150997"/>
            <a:ext cx="79375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Deadlock Characterization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F4824E8A-1421-4BF0-9A60-6CA3F5021C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3704" y="1844824"/>
            <a:ext cx="11424592" cy="4320480"/>
          </a:xfrm>
        </p:spPr>
        <p:txBody>
          <a:bodyPr/>
          <a:lstStyle/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Mutual exclusion</a:t>
            </a:r>
            <a:r>
              <a:rPr lang="en-US" altLang="en-US" b="1" dirty="0"/>
              <a:t>:</a:t>
            </a:r>
            <a:r>
              <a:rPr lang="en-US" altLang="en-US" dirty="0"/>
              <a:t>  only one process at a time can use a resource</a:t>
            </a:r>
            <a:endParaRPr lang="en-US" altLang="en-US" sz="8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Hold and wait</a:t>
            </a:r>
            <a:r>
              <a:rPr lang="en-US" altLang="en-US" b="1" dirty="0"/>
              <a:t>:</a:t>
            </a:r>
            <a:r>
              <a:rPr lang="en-US" altLang="en-US" dirty="0"/>
              <a:t>  a process holding at least one resource is waiting to acquire additional resources held by other processes</a:t>
            </a:r>
            <a:endParaRPr lang="en-US" altLang="en-US" sz="8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No preemption</a:t>
            </a:r>
            <a:r>
              <a:rPr lang="en-US" altLang="en-US" b="1" dirty="0"/>
              <a:t>:</a:t>
            </a:r>
            <a:r>
              <a:rPr lang="en-US" altLang="en-US" dirty="0"/>
              <a:t>  a resource can be released only voluntarily by the process holding it, after that process has completed its task</a:t>
            </a:r>
            <a:endParaRPr lang="en-US" altLang="en-US" sz="8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Circular wait</a:t>
            </a:r>
            <a:r>
              <a:rPr lang="en-US" altLang="en-US" b="1" dirty="0"/>
              <a:t>:</a:t>
            </a:r>
            <a:r>
              <a:rPr lang="en-US" altLang="en-US" dirty="0"/>
              <a:t>  there exists a set {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…, </a:t>
            </a:r>
            <a:r>
              <a:rPr lang="en-US" altLang="en-US" i="1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} of waiting processes such that </a:t>
            </a:r>
            <a:r>
              <a:rPr lang="en-US" altLang="en-US" i="1" dirty="0"/>
              <a:t>P</a:t>
            </a:r>
            <a:r>
              <a:rPr lang="en-US" altLang="en-US" baseline="-25000" dirty="0"/>
              <a:t>0 </a:t>
            </a:r>
            <a:r>
              <a:rPr lang="en-US" altLang="en-US" dirty="0"/>
              <a:t>is waiting for a resource that is held by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 is waiting for a resource that is held by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n</a:t>
            </a:r>
            <a:r>
              <a:rPr lang="en-US" altLang="en-US" baseline="-25000" dirty="0"/>
              <a:t>–1</a:t>
            </a:r>
            <a:r>
              <a:rPr lang="en-US" altLang="en-US" dirty="0"/>
              <a:t> is waiting for a resource that is held by </a:t>
            </a:r>
            <a:r>
              <a:rPr lang="en-US" altLang="en-US" i="1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, and </a:t>
            </a:r>
            <a:r>
              <a:rPr lang="en-US" altLang="en-US" i="1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 is waiting for a resource that is held by 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.</a:t>
            </a:r>
          </a:p>
          <a:p>
            <a:endParaRPr lang="en-US" altLang="en-US" dirty="0"/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DD9E7C76-64A7-4BA1-B082-DA8BDA6C2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560" y="1053317"/>
            <a:ext cx="77768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dirty="0"/>
              <a:t>Deadlock can arise if four conditions hold </a:t>
            </a:r>
            <a:r>
              <a:rPr kumimoji="0" lang="en-US" altLang="en-US" sz="2400" dirty="0">
                <a:solidFill>
                  <a:srgbClr val="FF0000"/>
                </a:solidFill>
              </a:rPr>
              <a:t>simultaneously</a:t>
            </a:r>
            <a:r>
              <a:rPr kumimoji="0" lang="en-US" altLang="en-US" sz="2400" dirty="0"/>
              <a:t>.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EC017DB3-6C39-4F9C-A7CA-19696BC68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899ABF8-15A6-490F-A0B6-2F2DFDC68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11C97935-CF39-4A80-87B3-E8FC1A79B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8009" y="232005"/>
            <a:ext cx="7683500" cy="576262"/>
          </a:xfrm>
        </p:spPr>
        <p:txBody>
          <a:bodyPr/>
          <a:lstStyle/>
          <a:p>
            <a:pPr eaLnBrk="1" hangingPunct="1"/>
            <a:r>
              <a:rPr lang="en-US" altLang="en-US" dirty="0"/>
              <a:t>Resource-Allocation Graph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97E50AC4-3665-4FFE-B1D6-0D72C5ECE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844824"/>
            <a:ext cx="10945215" cy="4019550"/>
          </a:xfrm>
        </p:spPr>
        <p:txBody>
          <a:bodyPr/>
          <a:lstStyle/>
          <a:p>
            <a:r>
              <a:rPr lang="en-US" altLang="en-US" dirty="0"/>
              <a:t>V is partitioned into two types:</a:t>
            </a:r>
          </a:p>
          <a:p>
            <a:pPr lvl="1"/>
            <a:r>
              <a:rPr lang="en-US" altLang="en-US" i="1" dirty="0"/>
              <a:t>P</a:t>
            </a:r>
            <a:r>
              <a:rPr lang="en-US" altLang="en-US" dirty="0"/>
              <a:t> = {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}, the set consisting of all the processes in the system</a:t>
            </a:r>
            <a:br>
              <a:rPr lang="en-US" altLang="en-US" dirty="0"/>
            </a:br>
            <a:endParaRPr lang="en-US" altLang="en-US" dirty="0"/>
          </a:p>
          <a:p>
            <a:pPr lvl="1"/>
            <a:r>
              <a:rPr lang="en-US" altLang="en-US" i="1" dirty="0"/>
              <a:t>R</a:t>
            </a:r>
            <a:r>
              <a:rPr lang="en-US" altLang="en-US" dirty="0"/>
              <a:t> = {</a:t>
            </a:r>
            <a:r>
              <a:rPr lang="en-US" altLang="en-US" i="1" dirty="0"/>
              <a:t>R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R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/>
              <a:t>R</a:t>
            </a:r>
            <a:r>
              <a:rPr lang="en-US" altLang="en-US" i="1" baseline="-25000" dirty="0"/>
              <a:t>m</a:t>
            </a:r>
            <a:r>
              <a:rPr lang="en-US" altLang="en-US" dirty="0"/>
              <a:t>}, the set consisting of all resource types in the system</a:t>
            </a:r>
          </a:p>
          <a:p>
            <a:pPr lvl="1"/>
            <a:endParaRPr lang="en-US" altLang="en-US" sz="9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request edge </a:t>
            </a:r>
            <a:r>
              <a:rPr lang="en-US" altLang="en-US" dirty="0"/>
              <a:t>– directed edge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 </a:t>
            </a:r>
            <a:r>
              <a:rPr lang="en-US" altLang="en-US" dirty="0">
                <a:sym typeface="Symbol" panose="05050102010706020507" pitchFamily="18" charset="2"/>
              </a:rPr>
              <a:t>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endParaRPr lang="en-US" altLang="en-US" i="1" baseline="-25000" dirty="0">
              <a:sym typeface="Symbol" panose="05050102010706020507" pitchFamily="18" charset="2"/>
            </a:endParaRPr>
          </a:p>
          <a:p>
            <a:endParaRPr lang="en-US" altLang="en-US" sz="800" i="1" baseline="-25000" dirty="0">
              <a:sym typeface="Symbol" panose="05050102010706020507" pitchFamily="18" charset="2"/>
            </a:endParaRPr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  <a:sym typeface="Symbol" panose="05050102010706020507" pitchFamily="18" charset="2"/>
              </a:rPr>
              <a:t>assignment edge </a:t>
            </a:r>
            <a:r>
              <a:rPr lang="en-US" altLang="en-US" dirty="0"/>
              <a:t>– directed edge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 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i="1" baseline="-25000" dirty="0">
                <a:sym typeface="Symbol" panose="05050102010706020507" pitchFamily="18" charset="2"/>
              </a:rPr>
              <a:t>i</a:t>
            </a:r>
            <a:endParaRPr lang="en-US" altLang="en-US" dirty="0">
              <a:sym typeface="Symbol" panose="05050102010706020507" pitchFamily="18" charset="2"/>
            </a:endParaRPr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5FCC8E8A-16FC-4644-B90C-8C320716B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397" y="1129231"/>
            <a:ext cx="56387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dirty="0"/>
              <a:t>A set of vertices </a:t>
            </a:r>
            <a:r>
              <a:rPr kumimoji="0" lang="en-US" altLang="en-US" sz="2400" i="1" dirty="0"/>
              <a:t>V</a:t>
            </a:r>
            <a:r>
              <a:rPr kumimoji="0" lang="en-US" altLang="en-US" sz="2400" dirty="0"/>
              <a:t> and a set of edges </a:t>
            </a:r>
            <a:r>
              <a:rPr kumimoji="0" lang="en-US" altLang="en-US" sz="2400" i="1" dirty="0"/>
              <a:t>E</a:t>
            </a:r>
            <a:r>
              <a:rPr kumimoji="0" lang="en-US" altLang="en-US" sz="2400" dirty="0"/>
              <a:t>.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645BEA43-471C-4441-B5B6-66A4D8D0F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3AD251C-1144-4A08-9DD8-5A5B2508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>
            <a:extLst>
              <a:ext uri="{FF2B5EF4-FFF2-40B4-BE49-F238E27FC236}">
                <a16:creationId xmlns:a16="http://schemas.microsoft.com/office/drawing/2014/main" id="{1A4B64E3-DEA9-4327-B63F-42B7E3327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04" y="188640"/>
            <a:ext cx="9620391" cy="537202"/>
          </a:xfrm>
        </p:spPr>
        <p:txBody>
          <a:bodyPr/>
          <a:lstStyle/>
          <a:p>
            <a:r>
              <a:rPr lang="en-US" altLang="en-US" dirty="0"/>
              <a:t>Resource Allocation Graph Example</a:t>
            </a:r>
          </a:p>
        </p:txBody>
      </p:sp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id="{66863360-8218-4F9C-99FE-9BE85325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894" y="1233488"/>
            <a:ext cx="5871394" cy="5075832"/>
          </a:xfrm>
        </p:spPr>
        <p:txBody>
          <a:bodyPr/>
          <a:lstStyle/>
          <a:p>
            <a:r>
              <a:rPr lang="en-US" altLang="en-US" dirty="0"/>
              <a:t>One instance of R</a:t>
            </a:r>
            <a:r>
              <a:rPr lang="en-US" altLang="en-US" baseline="-25000" dirty="0"/>
              <a:t>1</a:t>
            </a:r>
          </a:p>
          <a:p>
            <a:r>
              <a:rPr lang="en-US" altLang="en-US" dirty="0"/>
              <a:t>Two instances of R</a:t>
            </a:r>
            <a:r>
              <a:rPr lang="en-US" altLang="en-US" baseline="-25000" dirty="0"/>
              <a:t>2</a:t>
            </a:r>
          </a:p>
          <a:p>
            <a:r>
              <a:rPr lang="en-US" altLang="en-US" dirty="0"/>
              <a:t>One instance of R</a:t>
            </a:r>
            <a:r>
              <a:rPr lang="en-US" altLang="en-US" baseline="-25000" dirty="0"/>
              <a:t>3</a:t>
            </a:r>
          </a:p>
          <a:p>
            <a:r>
              <a:rPr lang="en-US" altLang="en-US" dirty="0"/>
              <a:t>Three instance of R</a:t>
            </a:r>
            <a:r>
              <a:rPr lang="en-US" altLang="en-US" baseline="-25000" dirty="0"/>
              <a:t>4</a:t>
            </a:r>
          </a:p>
          <a:p>
            <a:r>
              <a:rPr lang="en-US" altLang="en-US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holds one instance of R</a:t>
            </a:r>
            <a:r>
              <a:rPr lang="en-US" altLang="en-US" baseline="-25000" dirty="0"/>
              <a:t>2</a:t>
            </a:r>
            <a:r>
              <a:rPr lang="en-US" altLang="en-US" dirty="0"/>
              <a:t> and is waiting for an instance of R</a:t>
            </a:r>
            <a:r>
              <a:rPr lang="en-US" altLang="en-US" baseline="-25000" dirty="0"/>
              <a:t>1</a:t>
            </a:r>
          </a:p>
          <a:p>
            <a:r>
              <a:rPr lang="en-US" altLang="en-US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holds one instance of R</a:t>
            </a:r>
            <a:r>
              <a:rPr lang="en-US" altLang="en-US" baseline="-25000" dirty="0"/>
              <a:t>1</a:t>
            </a:r>
            <a:r>
              <a:rPr lang="en-US" altLang="en-US" dirty="0"/>
              <a:t>, one instance of R</a:t>
            </a:r>
            <a:r>
              <a:rPr lang="en-US" altLang="en-US" baseline="-25000" dirty="0"/>
              <a:t>2</a:t>
            </a:r>
            <a:r>
              <a:rPr lang="en-US" altLang="en-US" dirty="0"/>
              <a:t>, and is waiting for an instance of R</a:t>
            </a:r>
            <a:r>
              <a:rPr lang="en-US" altLang="en-US" baseline="-25000" dirty="0"/>
              <a:t>3</a:t>
            </a:r>
          </a:p>
          <a:p>
            <a:r>
              <a:rPr lang="en-US" altLang="en-US" dirty="0"/>
              <a:t>T</a:t>
            </a:r>
            <a:r>
              <a:rPr lang="en-US" altLang="en-US" baseline="-25000" dirty="0"/>
              <a:t>3</a:t>
            </a:r>
            <a:r>
              <a:rPr lang="en-US" altLang="en-US" dirty="0"/>
              <a:t> is holds one instance of R</a:t>
            </a:r>
            <a:r>
              <a:rPr lang="en-US" altLang="en-US" baseline="-25000" dirty="0"/>
              <a:t>3</a:t>
            </a:r>
          </a:p>
        </p:txBody>
      </p:sp>
      <p:sp>
        <p:nvSpPr>
          <p:cNvPr id="5" name="矩形 1">
            <a:extLst>
              <a:ext uri="{FF2B5EF4-FFF2-40B4-BE49-F238E27FC236}">
                <a16:creationId xmlns:a16="http://schemas.microsoft.com/office/drawing/2014/main" id="{39BEB40A-32B9-467F-B007-45043CB5E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7871" y="1300942"/>
            <a:ext cx="3312368" cy="500837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91139" name="Picture 3">
            <a:extLst>
              <a:ext uri="{FF2B5EF4-FFF2-40B4-BE49-F238E27FC236}">
                <a16:creationId xmlns:a16="http://schemas.microsoft.com/office/drawing/2014/main" id="{4B3F1686-A558-47EE-B9D9-DBE933ACC3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027" y="1513594"/>
            <a:ext cx="3098055" cy="4583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BEFB834A-1B34-470E-AC20-365F9D04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/42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F2BE851-D094-4C1C-877C-59A16B516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9B0A6-A5B9-4F19-A482-C4080EE7DAE7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Times New Roman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2B2B2"/>
        </a:solidFill>
        <a:ln w="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ckley Script LET" pitchFamily="2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2B2B2"/>
        </a:solidFill>
        <a:ln w="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ckley Script LET" pitchFamily="2" charset="0"/>
            <a:ea typeface="新細明體" pitchFamily="18" charset="-12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14696</TotalTime>
  <Words>3032</Words>
  <Application>Microsoft Office PowerPoint</Application>
  <PresentationFormat>寬螢幕</PresentationFormat>
  <Paragraphs>408</Paragraphs>
  <Slides>43</Slides>
  <Notes>41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43</vt:i4>
      </vt:variant>
    </vt:vector>
  </HeadingPairs>
  <TitlesOfParts>
    <vt:vector size="58" baseType="lpstr">
      <vt:lpstr>Bickley Script LET</vt:lpstr>
      <vt:lpstr>Monotype Sorts</vt:lpstr>
      <vt:lpstr>MS PGothic</vt:lpstr>
      <vt:lpstr>MS PGothic</vt:lpstr>
      <vt:lpstr>全真中隸書</vt:lpstr>
      <vt:lpstr>新細明體</vt:lpstr>
      <vt:lpstr>Arial</vt:lpstr>
      <vt:lpstr>Courier New</vt:lpstr>
      <vt:lpstr>Helvetica</vt:lpstr>
      <vt:lpstr>Symbol</vt:lpstr>
      <vt:lpstr>Times New Roman</vt:lpstr>
      <vt:lpstr>Verdana</vt:lpstr>
      <vt:lpstr>Webdings</vt:lpstr>
      <vt:lpstr>Wingdings</vt:lpstr>
      <vt:lpstr>1_Default Design</vt:lpstr>
      <vt:lpstr>Chapter 8: Deadlocks</vt:lpstr>
      <vt:lpstr>Outline</vt:lpstr>
      <vt:lpstr>Chapter Objectives</vt:lpstr>
      <vt:lpstr>System Model</vt:lpstr>
      <vt:lpstr>Deadlock with Semaphores</vt:lpstr>
      <vt:lpstr>Bridge Crossing Example</vt:lpstr>
      <vt:lpstr>Deadlock Characterization</vt:lpstr>
      <vt:lpstr>Resource-Allocation Graph</vt:lpstr>
      <vt:lpstr>Resource Allocation Graph Example</vt:lpstr>
      <vt:lpstr>Resource Allocation Graph with a Deadlock</vt:lpstr>
      <vt:lpstr>Graph with a Cycle But no Deadlock</vt:lpstr>
      <vt:lpstr>Basic Facts</vt:lpstr>
      <vt:lpstr>Methods for Handling Deadlocks</vt:lpstr>
      <vt:lpstr>Deadlock Prevention</vt:lpstr>
      <vt:lpstr>Deadlock Prevention (Cont.)</vt:lpstr>
      <vt:lpstr>Circular Wait</vt:lpstr>
      <vt:lpstr>Deadlock Avoidance</vt:lpstr>
      <vt:lpstr>Safe State</vt:lpstr>
      <vt:lpstr>Basic Facts</vt:lpstr>
      <vt:lpstr>Safe, Unsafe, Deadlock State </vt:lpstr>
      <vt:lpstr>Avoidance Algorithms</vt:lpstr>
      <vt:lpstr>Resource-Allocation Graph Scheme</vt:lpstr>
      <vt:lpstr>Resource-Allocation Graph</vt:lpstr>
      <vt:lpstr>Unsafe State In Resource-Allocation Graph</vt:lpstr>
      <vt:lpstr>Resource-Allocation Graph Algorithm</vt:lpstr>
      <vt:lpstr>Banker’s Algorithm</vt:lpstr>
      <vt:lpstr>Data Structures for the Banker’s Algorithm </vt:lpstr>
      <vt:lpstr>Safety Algorithm</vt:lpstr>
      <vt:lpstr>Resource-Request Algorithm for Process Pi</vt:lpstr>
      <vt:lpstr>Example of Banker’s Algorithm</vt:lpstr>
      <vt:lpstr>Example (Cont.)</vt:lpstr>
      <vt:lpstr>Example:  P1 Request (1,0,2)</vt:lpstr>
      <vt:lpstr>Deadlock Detection</vt:lpstr>
      <vt:lpstr>Single Instance of Each Resource Type</vt:lpstr>
      <vt:lpstr>Resource-Allocation Graph and Wait-for Graph</vt:lpstr>
      <vt:lpstr>Several Instances of a Resource Type</vt:lpstr>
      <vt:lpstr>Detection Algorithm</vt:lpstr>
      <vt:lpstr>Example of Detection Algorithm</vt:lpstr>
      <vt:lpstr>Example (Cont.)</vt:lpstr>
      <vt:lpstr>Detection-Algorithm Usage</vt:lpstr>
      <vt:lpstr>Recovery from Deadlock:  Process Termination</vt:lpstr>
      <vt:lpstr>Recovery from Deadlock:  Resource Preemption</vt:lpstr>
      <vt:lpstr>End of Chapter 8</vt:lpstr>
    </vt:vector>
  </TitlesOfParts>
  <Company>RTSL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智文 薛</cp:lastModifiedBy>
  <cp:revision>805</cp:revision>
  <cp:lastPrinted>2011-11-20T14:32:55Z</cp:lastPrinted>
  <dcterms:created xsi:type="dcterms:W3CDTF">2001-12-27T10:28:16Z</dcterms:created>
  <dcterms:modified xsi:type="dcterms:W3CDTF">2020-04-28T07:44:38Z</dcterms:modified>
</cp:coreProperties>
</file>