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5" r:id="rId9"/>
    <p:sldId id="264" r:id="rId10"/>
    <p:sldId id="266" r:id="rId11"/>
    <p:sldId id="262" r:id="rId12"/>
    <p:sldId id="263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69696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4"/>
  </p:normalViewPr>
  <p:slideViewPr>
    <p:cSldViewPr snapToGrid="0" snapToObjects="1">
      <p:cViewPr varScale="1">
        <p:scale>
          <a:sx n="52" d="100"/>
          <a:sy n="52" d="100"/>
        </p:scale>
        <p:origin x="8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r>
              <a:t>簡報標題</a:t>
            </a:r>
          </a:p>
        </p:txBody>
      </p:sp>
      <p:sp>
        <p:nvSpPr>
          <p:cNvPr id="12" name="作者和日期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3359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作者和日期</a:t>
            </a:r>
          </a:p>
        </p:txBody>
      </p:sp>
      <p:sp>
        <p:nvSpPr>
          <p:cNvPr id="1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聲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聲明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重要事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詳細資訊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詳細資訊</a:t>
            </a:r>
          </a:p>
        </p:txBody>
      </p:sp>
      <p:sp>
        <p:nvSpPr>
          <p:cNvPr id="10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出處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84225">
              <a:spcBef>
                <a:spcPts val="0"/>
              </a:spcBef>
              <a:buClrTx/>
              <a:buSzTx/>
              <a:buNone/>
              <a:defRPr sz="418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出處</a:t>
            </a:r>
          </a:p>
        </p:txBody>
      </p:sp>
      <p:sp>
        <p:nvSpPr>
          <p:cNvPr id="116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r>
              <a:t>「著名的引言」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482346840_2880x1920.jpg"/>
          <p:cNvSpPr>
            <a:spLocks noGrp="1"/>
          </p:cNvSpPr>
          <p:nvPr>
            <p:ph type="pic" sz="half" idx="13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08252162_2439x1626.jpg"/>
          <p:cNvSpPr>
            <a:spLocks noGrp="1"/>
          </p:cNvSpPr>
          <p:nvPr>
            <p:ph type="pic" sz="half" idx="14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9215462_1440x2158.jpg"/>
          <p:cNvSpPr>
            <a:spLocks noGrp="1"/>
          </p:cNvSpPr>
          <p:nvPr>
            <p:ph type="pic" idx="15"/>
          </p:nvPr>
        </p:nvSpPr>
        <p:spPr>
          <a:xfrm>
            <a:off x="-1" y="-2258501"/>
            <a:ext cx="12166601" cy="18233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影像"/>
          <p:cNvSpPr>
            <a:spLocks noGrp="1"/>
          </p:cNvSpPr>
          <p:nvPr>
            <p:ph type="pic" idx="13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A48160-A88E-5349-BF6F-F4688C87B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A1D187-6E99-D74B-9AD7-24E6EC6F2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E025D95-7D35-1B48-AA01-21C51985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90F7-0E3E-C24C-8996-56E94D862FEA}" type="datetimeFigureOut">
              <a:rPr kumimoji="1" lang="zh-TW" altLang="en-US" smtClean="0"/>
              <a:t>2021/12/24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1FBF06-58B4-A241-ACEC-7964D8AC0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DE4762-B85F-E44D-903F-22E217472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67642" y="13106961"/>
            <a:ext cx="436017" cy="441146"/>
          </a:xfrm>
        </p:spPr>
        <p:txBody>
          <a:bodyPr/>
          <a:lstStyle/>
          <a:p>
            <a:fld id="{BB4FE4D6-176C-E149-87F4-EC13A5B55F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9709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影像"/>
          <p:cNvSpPr>
            <a:spLocks noGrp="1"/>
          </p:cNvSpPr>
          <p:nvPr>
            <p:ph type="pic" idx="13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作者和日期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3359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作者和日期</a:t>
            </a:r>
          </a:p>
        </p:txBody>
      </p:sp>
      <p:sp>
        <p:nvSpPr>
          <p:cNvPr id="23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z="11600" spc="-348"/>
            </a:lvl1pPr>
          </a:lstStyle>
          <a:p>
            <a:r>
              <a:t>簡報標題</a:t>
            </a:r>
          </a:p>
        </p:txBody>
      </p:sp>
      <p:sp>
        <p:nvSpPr>
          <p:cNvPr id="2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替用照片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影像"/>
          <p:cNvSpPr>
            <a:spLocks noGrp="1"/>
          </p:cNvSpPr>
          <p:nvPr>
            <p:ph type="pic" idx="13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3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幻燈片子標題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燈片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43" name="幻燈片子標題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784225">
              <a:spcBef>
                <a:spcPts val="0"/>
              </a:spcBef>
              <a:buClrTx/>
              <a:buSzTx/>
              <a:buNone/>
              <a:defRPr sz="513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幻燈片子標題</a:t>
            </a:r>
          </a:p>
        </p:txBody>
      </p:sp>
      <p:sp>
        <p:nvSpPr>
          <p:cNvPr id="44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579215462_1440x2158.jpg"/>
          <p:cNvSpPr>
            <a:spLocks noGrp="1"/>
          </p:cNvSpPr>
          <p:nvPr>
            <p:ph type="pic" idx="13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62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幻燈片子標題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784225">
              <a:spcBef>
                <a:spcPts val="0"/>
              </a:spcBef>
              <a:buClrTx/>
              <a:buSzTx/>
              <a:buNone/>
              <a:defRPr sz="513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幻燈片子標題</a:t>
            </a:r>
          </a:p>
        </p:txBody>
      </p:sp>
      <p:sp>
        <p:nvSpPr>
          <p:cNvPr id="6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章節標題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r>
              <a:t>章節標題</a:t>
            </a:r>
          </a:p>
        </p:txBody>
      </p:sp>
      <p:sp>
        <p:nvSpPr>
          <p:cNvPr id="7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幻燈片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80" name="幻燈片子標題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784225">
              <a:spcBef>
                <a:spcPts val="0"/>
              </a:spcBef>
              <a:buClrTx/>
              <a:buSzTx/>
              <a:buNone/>
              <a:defRPr sz="513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幻燈片子標題</a:t>
            </a:r>
          </a:p>
        </p:txBody>
      </p:sp>
      <p:sp>
        <p:nvSpPr>
          <p:cNvPr id="8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程標題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r>
              <a:t>議程標題</a:t>
            </a:r>
          </a:p>
        </p:txBody>
      </p:sp>
      <p:sp>
        <p:nvSpPr>
          <p:cNvPr id="89" name="議程副標題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784225">
              <a:spcBef>
                <a:spcPts val="0"/>
              </a:spcBef>
              <a:buClrTx/>
              <a:buSzTx/>
              <a:buNone/>
              <a:defRPr sz="513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議程副標題</a:t>
            </a:r>
          </a:p>
        </p:txBody>
      </p:sp>
      <p:sp>
        <p:nvSpPr>
          <p:cNvPr id="90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z="5500" spc="-55"/>
            </a:lvl1pPr>
            <a:lvl2pPr marL="0" indent="0" defTabSz="825500">
              <a:buClrTx/>
              <a:buSzTx/>
              <a:buNone/>
              <a:defRPr sz="5500" spc="-55"/>
            </a:lvl2pPr>
            <a:lvl3pPr marL="0" indent="0" defTabSz="825500">
              <a:buClrTx/>
              <a:buSzTx/>
              <a:buNone/>
              <a:defRPr sz="5500" spc="-55"/>
            </a:lvl3pPr>
            <a:lvl4pPr marL="0" indent="0" defTabSz="825500">
              <a:buClrTx/>
              <a:buSzTx/>
              <a:buNone/>
              <a:defRPr sz="5500" spc="-55"/>
            </a:lvl4pPr>
            <a:lvl5pPr marL="0" indent="0" defTabSz="825500">
              <a:buClrTx/>
              <a:buSzTx/>
              <a:buNone/>
              <a:defRPr sz="5500" spc="-55"/>
            </a:lvl5pPr>
          </a:lstStyle>
          <a:p>
            <a:r>
              <a:t>議程主題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幻燈片標題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spcBef>
                <a:spcPts val="0"/>
              </a:spcBef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東山彰良《我殺的人與殺我的人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err="1"/>
              <a:t>東山彰良</a:t>
            </a:r>
            <a:br>
              <a:rPr lang="en-US" dirty="0"/>
            </a:br>
            <a:r>
              <a:rPr lang="en-US" dirty="0"/>
              <a:t>《</a:t>
            </a:r>
            <a:r>
              <a:rPr lang="en-US" dirty="0" err="1"/>
              <a:t>流</a:t>
            </a:r>
            <a:r>
              <a:rPr lang="en-US" dirty="0"/>
              <a:t>》</a:t>
            </a:r>
            <a:br>
              <a:rPr lang="en-US" dirty="0"/>
            </a:br>
            <a:r>
              <a:rPr dirty="0"/>
              <a:t>《</a:t>
            </a:r>
            <a:r>
              <a:rPr dirty="0" err="1"/>
              <a:t>我殺的人與殺我的人</a:t>
            </a:r>
            <a:r>
              <a:rPr dirty="0"/>
              <a:t>》</a:t>
            </a:r>
          </a:p>
        </p:txBody>
      </p:sp>
      <p:sp>
        <p:nvSpPr>
          <p:cNvPr id="152" name="作者和日期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僕が殺した人と僕を殺した人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僕</a:t>
            </a:r>
            <a:r>
              <a:rPr>
                <a:solidFill>
                  <a:srgbClr val="FF2600"/>
                </a:solidFill>
              </a:rPr>
              <a:t>が</a:t>
            </a:r>
            <a:r>
              <a:t>殺した人と僕</a:t>
            </a:r>
            <a:r>
              <a:rPr>
                <a:solidFill>
                  <a:srgbClr val="FF2600"/>
                </a:solidFill>
              </a:rPr>
              <a:t>を</a:t>
            </a:r>
            <a:r>
              <a:t>殺した人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03224C-6E89-824C-BC82-C9F04D1C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812800"/>
            <a:ext cx="21844000" cy="2512291"/>
          </a:xfrm>
        </p:spPr>
        <p:txBody>
          <a:bodyPr/>
          <a:lstStyle/>
          <a:p>
            <a:r>
              <a:rPr kumimoji="1" lang="zh-TW" altLang="en-US" dirty="0"/>
              <a:t>終點：破碎的美國夢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331D028-659E-294A-B628-8F435D445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2244" y="3678354"/>
            <a:ext cx="17811756" cy="9688688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D617D6E-8F18-F74B-B227-AA2A6A5227CF}"/>
              </a:ext>
            </a:extLst>
          </p:cNvPr>
          <p:cNvSpPr txBox="1"/>
          <p:nvPr/>
        </p:nvSpPr>
        <p:spPr>
          <a:xfrm>
            <a:off x="400045" y="4160513"/>
            <a:ext cx="9144006" cy="1037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AutoNum type="arabicPeriod"/>
            </a:pPr>
            <a:r>
              <a:rPr kumimoji="1" lang="zh-TW" altLang="en-US" dirty="0">
                <a:highlight>
                  <a:srgbClr val="808000"/>
                </a:highlight>
              </a:rPr>
              <a:t>聖地牙哥（加州）</a:t>
            </a:r>
            <a:endParaRPr kumimoji="1" lang="en-US" altLang="zh-TW" dirty="0">
              <a:highlight>
                <a:srgbClr val="808000"/>
              </a:highlight>
            </a:endParaRPr>
          </a:p>
          <a:p>
            <a:pPr marL="685800" indent="-685800">
              <a:buAutoNum type="arabicPeriod"/>
            </a:pPr>
            <a:r>
              <a:rPr kumimoji="1" lang="zh-TW" altLang="en-US" dirty="0">
                <a:highlight>
                  <a:srgbClr val="808000"/>
                </a:highlight>
              </a:rPr>
              <a:t>費城（賓州）</a:t>
            </a:r>
            <a:endParaRPr kumimoji="1" lang="en-US" altLang="zh-TW" dirty="0">
              <a:highlight>
                <a:srgbClr val="808000"/>
              </a:highlight>
            </a:endParaRPr>
          </a:p>
          <a:p>
            <a:pPr marL="685800" indent="-685800">
              <a:buAutoNum type="arabicPeriod"/>
            </a:pPr>
            <a:r>
              <a:rPr kumimoji="1" lang="zh-TW" altLang="en-US" dirty="0">
                <a:highlight>
                  <a:srgbClr val="808000"/>
                </a:highlight>
              </a:rPr>
              <a:t>羅德岱堡（佛羅里達州）</a:t>
            </a:r>
            <a:endParaRPr kumimoji="1" lang="en-US" altLang="zh-TW" dirty="0">
              <a:highlight>
                <a:srgbClr val="808000"/>
              </a:highlight>
            </a:endParaRPr>
          </a:p>
          <a:p>
            <a:pPr marL="685800" indent="-685800">
              <a:buAutoNum type="arabicPeriod"/>
            </a:pPr>
            <a:r>
              <a:rPr kumimoji="1" lang="zh-TW" altLang="en-US" dirty="0">
                <a:highlight>
                  <a:srgbClr val="808000"/>
                </a:highlight>
              </a:rPr>
              <a:t>小岩城（阿肯色州）</a:t>
            </a:r>
            <a:endParaRPr kumimoji="1" lang="en-US" altLang="zh-TW" dirty="0">
              <a:highlight>
                <a:srgbClr val="808000"/>
              </a:highlight>
            </a:endParaRPr>
          </a:p>
          <a:p>
            <a:pPr marL="685800" indent="-685800">
              <a:buAutoNum type="arabicPeriod"/>
            </a:pPr>
            <a:r>
              <a:rPr kumimoji="1" lang="zh-TW" altLang="en-US" dirty="0">
                <a:highlight>
                  <a:srgbClr val="808000"/>
                </a:highlight>
              </a:rPr>
              <a:t>印第安納波利斯（印第安納州）</a:t>
            </a:r>
            <a:endParaRPr kumimoji="1" lang="en-US" altLang="zh-TW" dirty="0">
              <a:highlight>
                <a:srgbClr val="808000"/>
              </a:highlight>
            </a:endParaRPr>
          </a:p>
          <a:p>
            <a:pPr marL="685800" indent="-685800">
              <a:buAutoNum type="arabicPeriod"/>
            </a:pPr>
            <a:r>
              <a:rPr kumimoji="1" lang="zh-TW" altLang="en-US" dirty="0">
                <a:highlight>
                  <a:srgbClr val="808000"/>
                </a:highlight>
              </a:rPr>
              <a:t>底特律（密西根州）</a:t>
            </a:r>
            <a:endParaRPr kumimoji="1" lang="en-US" altLang="zh-TW" dirty="0">
              <a:highlight>
                <a:srgbClr val="808000"/>
              </a:highlight>
            </a:endParaRPr>
          </a:p>
          <a:p>
            <a:endParaRPr kumimoji="1" lang="en-US" altLang="zh-TW" sz="9600" dirty="0"/>
          </a:p>
          <a:p>
            <a:pPr marL="685800" indent="-685800">
              <a:buAutoNum type="arabicPeriod"/>
            </a:pPr>
            <a:endParaRPr kumimoji="1" lang="zh-TW" altLang="en-US" sz="9600" dirty="0"/>
          </a:p>
        </p:txBody>
      </p:sp>
    </p:spTree>
    <p:extLst>
      <p:ext uri="{BB962C8B-B14F-4D97-AF65-F5344CB8AC3E}">
        <p14:creationId xmlns:p14="http://schemas.microsoft.com/office/powerpoint/2010/main" val="1132846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8">
            <a:extLst>
              <a:ext uri="{FF2B5EF4-FFF2-40B4-BE49-F238E27FC236}">
                <a16:creationId xmlns:a16="http://schemas.microsoft.com/office/drawing/2014/main" id="{A0772031-4099-1B48-8C1D-2539AB855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812801"/>
            <a:ext cx="21844000" cy="1320800"/>
          </a:xfrm>
        </p:spPr>
        <p:txBody>
          <a:bodyPr/>
          <a:lstStyle/>
          <a:p>
            <a:r>
              <a:rPr lang="zh-CN" altLang="en-US" dirty="0"/>
              <a:t>暴力的連鎖</a:t>
            </a:r>
            <a:endParaRPr lang="zh-TW" altLang="en-US" dirty="0"/>
          </a:p>
        </p:txBody>
      </p:sp>
      <p:sp>
        <p:nvSpPr>
          <p:cNvPr id="21" name="文字版面配置區 20">
            <a:extLst>
              <a:ext uri="{FF2B5EF4-FFF2-40B4-BE49-F238E27FC236}">
                <a16:creationId xmlns:a16="http://schemas.microsoft.com/office/drawing/2014/main" id="{ACDFEAC3-8F88-8D41-B140-CF4917A6B4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dirty="0"/>
              <a:t>布袋狼連續殺人</a:t>
            </a:r>
            <a:r>
              <a:rPr lang="en-US" altLang="zh-TW" dirty="0"/>
              <a:t>—</a:t>
            </a:r>
            <a:r>
              <a:rPr lang="zh-TW" altLang="en-US" dirty="0"/>
              <a:t>（小雲蓋布袋墜樓）</a:t>
            </a:r>
            <a:r>
              <a:rPr lang="en-US" altLang="zh-TW" dirty="0"/>
              <a:t>—</a:t>
            </a:r>
            <a:r>
              <a:rPr lang="zh-TW" altLang="en-US" dirty="0"/>
              <a:t>布袋戲冷星風雲</a:t>
            </a:r>
          </a:p>
        </p:txBody>
      </p:sp>
      <p:sp>
        <p:nvSpPr>
          <p:cNvPr id="20" name="文字版面配置區 19">
            <a:extLst>
              <a:ext uri="{FF2B5EF4-FFF2-40B4-BE49-F238E27FC236}">
                <a16:creationId xmlns:a16="http://schemas.microsoft.com/office/drawing/2014/main" id="{20034301-8CFA-E848-AECE-CA5FC1E67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149599"/>
            <a:ext cx="21844000" cy="9964821"/>
          </a:xfrm>
        </p:spPr>
        <p:txBody>
          <a:bodyPr/>
          <a:lstStyle/>
          <a:p>
            <a:r>
              <a:rPr lang="zh-TW" altLang="en-US" dirty="0"/>
              <a:t>「反派英雄」冷星：來自</a:t>
            </a:r>
            <a:r>
              <a:rPr lang="en-US" altLang="zh-TW" dirty="0"/>
              <a:t>Akira</a:t>
            </a:r>
            <a:r>
              <a:rPr lang="zh-CN" altLang="en-US" dirty="0"/>
              <a:t>世界觀中的原創人物</a:t>
            </a:r>
            <a:endParaRPr lang="en-US" altLang="zh-CN" dirty="0"/>
          </a:p>
          <a:p>
            <a:r>
              <a:rPr lang="zh-CN" altLang="en-US"/>
              <a:t>「忘我」的小雲</a:t>
            </a:r>
            <a:endParaRPr lang="en-US" altLang="zh-CN" dirty="0"/>
          </a:p>
          <a:p>
            <a:r>
              <a:rPr lang="zh-CN" altLang="en-US" dirty="0"/>
              <a:t>（鐵雄）＝阿杰、（金田）＝？</a:t>
            </a:r>
            <a:endParaRPr lang="en-US" altLang="zh-CN" dirty="0"/>
          </a:p>
          <a:p>
            <a:r>
              <a:rPr lang="zh-CN" altLang="en-US" dirty="0"/>
              <a:t>流刀＝殺兄仇人</a:t>
            </a:r>
            <a:endParaRPr lang="en-US" altLang="zh-CN" dirty="0"/>
          </a:p>
          <a:p>
            <a:r>
              <a:rPr lang="zh-CN" altLang="en-US" dirty="0"/>
              <a:t>虎眼＝老人的玩笑</a:t>
            </a:r>
            <a:endParaRPr lang="en-US" altLang="zh-CN" dirty="0"/>
          </a:p>
          <a:p>
            <a:r>
              <a:rPr lang="zh-CN" altLang="en-US" dirty="0"/>
              <a:t>蠶娘娘＝孤單的母親</a:t>
            </a:r>
            <a:endParaRPr lang="en-US" altLang="zh-CN" dirty="0"/>
          </a:p>
          <a:p>
            <a:r>
              <a:rPr lang="zh-CN" altLang="en-US" dirty="0"/>
              <a:t>黑簫＝拐騙小孩、打死小孩</a:t>
            </a:r>
            <a:endParaRPr lang="en-US" altLang="zh-CN" dirty="0"/>
          </a:p>
          <a:p>
            <a:r>
              <a:rPr lang="zh-CN" altLang="en-US" dirty="0"/>
              <a:t>醉蛇＝三個頭、憎恨把自己當小孩子的母親（</a:t>
            </a:r>
            <a:r>
              <a:rPr lang="en-US" altLang="zh-CN" dirty="0"/>
              <a:t>p.268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布袋狼</a:t>
            </a:r>
            <a:endParaRPr lang="en-US" altLang="zh-CN" dirty="0"/>
          </a:p>
          <a:p>
            <a:endParaRPr lang="en-US" altLang="zh-CN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12957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8F4F73-5D54-E544-A5BA-79C1AF4F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奇蹟發生了嗎？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4E8BE-5F51-214A-A622-3BC20DD907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9531BB2-3C09-E042-9662-34A567082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真相與真實</a:t>
            </a:r>
            <a:endParaRPr kumimoji="1" lang="en-US" altLang="zh-CN" dirty="0"/>
          </a:p>
          <a:p>
            <a:r>
              <a:rPr kumimoji="1" lang="zh-CN" altLang="en-US" dirty="0"/>
              <a:t>小雲的世界觀</a:t>
            </a:r>
            <a:endParaRPr kumimoji="1" lang="en-US" altLang="zh-TW" dirty="0"/>
          </a:p>
          <a:p>
            <a:r>
              <a:rPr kumimoji="1" lang="zh-TW" altLang="en-US" dirty="0"/>
              <a:t>阿杰的任務</a:t>
            </a:r>
            <a:endParaRPr kumimoji="1" lang="en-US" altLang="zh-TW" dirty="0"/>
          </a:p>
          <a:p>
            <a:r>
              <a:rPr kumimoji="1" lang="zh-TW" altLang="en-US" dirty="0"/>
              <a:t>關公的旨意與少年的意志</a:t>
            </a:r>
            <a:endParaRPr kumimoji="1" lang="en-US" altLang="zh-TW" dirty="0"/>
          </a:p>
          <a:p>
            <a:r>
              <a:rPr kumimoji="1" lang="zh-TW" altLang="en-US" dirty="0"/>
              <a:t>給予與回報的說法</a:t>
            </a:r>
            <a:endParaRPr kumimoji="1" lang="en-US" altLang="zh-TW" dirty="0"/>
          </a:p>
          <a:p>
            <a:r>
              <a:rPr kumimoji="1" lang="zh-TW" altLang="en-US" dirty="0"/>
              <a:t>阿剛的機能</a:t>
            </a:r>
          </a:p>
        </p:txBody>
      </p:sp>
    </p:spTree>
    <p:extLst>
      <p:ext uri="{BB962C8B-B14F-4D97-AF65-F5344CB8AC3E}">
        <p14:creationId xmlns:p14="http://schemas.microsoft.com/office/powerpoint/2010/main" val="3479143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東山彰良.png" descr="東山彰良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0338" r="20194"/>
          <a:stretch>
            <a:fillRect/>
          </a:stretch>
        </p:blipFill>
        <p:spPr>
          <a:xfrm>
            <a:off x="12204699" y="0"/>
            <a:ext cx="12192001" cy="13716000"/>
          </a:xfrm>
          <a:prstGeom prst="rect">
            <a:avLst/>
          </a:prstGeom>
        </p:spPr>
      </p:pic>
      <p:sp>
        <p:nvSpPr>
          <p:cNvPr id="156" name="東山彰良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z="8148" spc="-244"/>
            </a:lvl1pPr>
          </a:lstStyle>
          <a:p>
            <a:r>
              <a:t>東山彰良</a:t>
            </a:r>
          </a:p>
        </p:txBody>
      </p:sp>
      <p:sp>
        <p:nvSpPr>
          <p:cNvPr id="157" name="1968年生於台灣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14095" indent="-514095" defTabSz="2243327">
              <a:spcBef>
                <a:spcPts val="2200"/>
              </a:spcBef>
              <a:defRPr sz="4416"/>
            </a:pPr>
            <a:r>
              <a:t>1968年生於台灣</a:t>
            </a:r>
          </a:p>
          <a:p>
            <a:pPr marL="514095" indent="-514095" defTabSz="2243327">
              <a:spcBef>
                <a:spcPts val="2200"/>
              </a:spcBef>
              <a:defRPr sz="4416"/>
            </a:pPr>
            <a:r>
              <a:t>五歲隨父母移民日本，定居福岡至今</a:t>
            </a:r>
          </a:p>
          <a:p>
            <a:pPr marL="514095" indent="-514095" defTabSz="2243327">
              <a:spcBef>
                <a:spcPts val="2200"/>
              </a:spcBef>
              <a:defRPr sz="4416"/>
            </a:pPr>
            <a:r>
              <a:t>看香港動作、武俠電影、好萊塢娛樂片長大</a:t>
            </a:r>
          </a:p>
          <a:p>
            <a:pPr marL="514095" indent="-514095" defTabSz="2243327">
              <a:spcBef>
                <a:spcPts val="2200"/>
              </a:spcBef>
              <a:defRPr sz="4416"/>
            </a:pPr>
            <a:r>
              <a:t>健身、重訓、擁有龍舌蘭酒達人資格</a:t>
            </a:r>
          </a:p>
          <a:p>
            <a:pPr marL="514095" indent="-514095" defTabSz="2243327">
              <a:spcBef>
                <a:spcPts val="2200"/>
              </a:spcBef>
              <a:defRPr sz="4416"/>
            </a:pPr>
            <a:r>
              <a:t>大學畢業後在全日空等企業上班，無法持續，轉進中國吉林大學讀農業博士</a:t>
            </a:r>
          </a:p>
        </p:txBody>
      </p:sp>
      <p:sp>
        <p:nvSpPr>
          <p:cNvPr id="158" name="王震緒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王震緒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截圖 2020-06-02 上午11.13.43.png" descr="截圖 2020-06-02 上午11.13.43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4593066" y="660321"/>
            <a:ext cx="8335442" cy="11870819"/>
          </a:xfrm>
          <a:prstGeom prst="rect">
            <a:avLst/>
          </a:prstGeom>
        </p:spPr>
      </p:pic>
      <p:sp>
        <p:nvSpPr>
          <p:cNvPr id="161" name="逃避而寫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z="8148" spc="-244"/>
            </a:lvl1pPr>
          </a:lstStyle>
          <a:p>
            <a:r>
              <a:t>逃避而寫</a:t>
            </a:r>
          </a:p>
        </p:txBody>
      </p:sp>
      <p:sp>
        <p:nvSpPr>
          <p:cNvPr id="162" name="打工：為偷渡犯翻譯、無立案補習班教中文…"/>
          <p:cNvSpPr txBox="1">
            <a:spLocks noGrp="1"/>
          </p:cNvSpPr>
          <p:nvPr>
            <p:ph type="body" sz="half" idx="1"/>
          </p:nvPr>
        </p:nvSpPr>
        <p:spPr>
          <a:xfrm>
            <a:off x="1270000" y="2420815"/>
            <a:ext cx="10133352" cy="10629487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打工：為偷渡犯翻譯、無立案補習班教中文</a:t>
            </a:r>
            <a:endParaRPr dirty="0"/>
          </a:p>
          <a:p>
            <a:r>
              <a:rPr dirty="0"/>
              <a:t>2000年（三十二歲）因博士論文審查未過而走進故事創作的世界</a:t>
            </a:r>
          </a:p>
          <a:p>
            <a:r>
              <a:rPr dirty="0"/>
              <a:t>2002年開始獲獎</a:t>
            </a:r>
          </a:p>
          <a:p>
            <a:r>
              <a:rPr dirty="0"/>
              <a:t>2015年《流》獲直木賞</a:t>
            </a:r>
          </a:p>
          <a:p>
            <a:r>
              <a:rPr dirty="0"/>
              <a:t>「</a:t>
            </a:r>
            <a:r>
              <a:rPr dirty="0" err="1"/>
              <a:t>充滿謎題與燦爛的青春</a:t>
            </a:r>
            <a:r>
              <a:rPr dirty="0"/>
              <a:t>——」</a:t>
            </a:r>
          </a:p>
          <a:p>
            <a:r>
              <a:rPr dirty="0"/>
              <a:t>「</a:t>
            </a:r>
            <a:r>
              <a:rPr dirty="0" err="1"/>
              <a:t>生於台灣、長於日本</a:t>
            </a:r>
            <a:r>
              <a:rPr dirty="0"/>
              <a:t>」</a:t>
            </a:r>
            <a:endParaRPr lang="en-US" dirty="0"/>
          </a:p>
          <a:p>
            <a:r>
              <a:rPr lang="zh-TW" altLang="en-US" dirty="0"/>
              <a:t>「超弩級才華」</a:t>
            </a:r>
            <a:endParaRPr lang="en-US" altLang="zh-TW" dirty="0"/>
          </a:p>
          <a:p>
            <a:r>
              <a:rPr lang="zh-TW" altLang="en-US" dirty="0"/>
              <a:t>「小說的有趣，全開」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截圖 2020-06-02 上午11.54.16.png" descr="截圖 2020-06-02 上午11.54.16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297370" y="-1"/>
            <a:ext cx="9122281" cy="13716001"/>
          </a:xfrm>
          <a:prstGeom prst="rect">
            <a:avLst/>
          </a:prstGeom>
        </p:spPr>
      </p:pic>
      <p:pic>
        <p:nvPicPr>
          <p:cNvPr id="165" name="截圖 2020-06-02 上午11.54.43.png" descr="截圖 2020-06-02 上午11.54.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326" y="466049"/>
            <a:ext cx="8584359" cy="1278390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火影忍者衍生小說"/>
          <p:cNvSpPr txBox="1"/>
          <p:nvPr/>
        </p:nvSpPr>
        <p:spPr>
          <a:xfrm>
            <a:off x="12180647" y="3952615"/>
            <a:ext cx="920751" cy="65151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eaVert"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63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火影忍者衍生小說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截圖 2020-06-02 下午12.04.26.png" descr="截圖 2020-06-02 下午12.04.26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b="30625"/>
          <a:stretch>
            <a:fillRect/>
          </a:stretch>
        </p:blipFill>
        <p:spPr>
          <a:xfrm>
            <a:off x="16742569" y="6914726"/>
            <a:ext cx="6725269" cy="6801274"/>
          </a:xfrm>
          <a:prstGeom prst="rect">
            <a:avLst/>
          </a:prstGeom>
        </p:spPr>
      </p:pic>
      <p:pic>
        <p:nvPicPr>
          <p:cNvPr id="169" name="截圖 2020-06-02 上午11.58.14.png" descr="截圖 2020-06-02 上午11.58.14.png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1048" r="7297"/>
          <a:stretch>
            <a:fillRect/>
          </a:stretch>
        </p:blipFill>
        <p:spPr>
          <a:xfrm>
            <a:off x="11628299" y="0"/>
            <a:ext cx="12755563" cy="6845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172"/>
                </a:lnTo>
                <a:cubicBezTo>
                  <a:pt x="66" y="14230"/>
                  <a:pt x="137" y="14302"/>
                  <a:pt x="200" y="14389"/>
                </a:cubicBezTo>
                <a:cubicBezTo>
                  <a:pt x="307" y="14539"/>
                  <a:pt x="522" y="14597"/>
                  <a:pt x="522" y="14477"/>
                </a:cubicBezTo>
                <a:cubicBezTo>
                  <a:pt x="521" y="14442"/>
                  <a:pt x="492" y="14310"/>
                  <a:pt x="456" y="14183"/>
                </a:cubicBezTo>
                <a:cubicBezTo>
                  <a:pt x="397" y="13973"/>
                  <a:pt x="399" y="13945"/>
                  <a:pt x="476" y="13868"/>
                </a:cubicBezTo>
                <a:cubicBezTo>
                  <a:pt x="595" y="13750"/>
                  <a:pt x="682" y="13762"/>
                  <a:pt x="747" y="13908"/>
                </a:cubicBezTo>
                <a:cubicBezTo>
                  <a:pt x="793" y="14010"/>
                  <a:pt x="790" y="14044"/>
                  <a:pt x="731" y="14086"/>
                </a:cubicBezTo>
                <a:cubicBezTo>
                  <a:pt x="690" y="14115"/>
                  <a:pt x="657" y="14225"/>
                  <a:pt x="657" y="14333"/>
                </a:cubicBezTo>
                <a:cubicBezTo>
                  <a:pt x="657" y="14489"/>
                  <a:pt x="682" y="14530"/>
                  <a:pt x="782" y="14534"/>
                </a:cubicBezTo>
                <a:cubicBezTo>
                  <a:pt x="1042" y="14547"/>
                  <a:pt x="1225" y="14589"/>
                  <a:pt x="1276" y="14648"/>
                </a:cubicBezTo>
                <a:cubicBezTo>
                  <a:pt x="1306" y="14682"/>
                  <a:pt x="1343" y="14672"/>
                  <a:pt x="1358" y="14625"/>
                </a:cubicBezTo>
                <a:cubicBezTo>
                  <a:pt x="1374" y="14577"/>
                  <a:pt x="1534" y="14540"/>
                  <a:pt x="1712" y="14541"/>
                </a:cubicBezTo>
                <a:cubicBezTo>
                  <a:pt x="2215" y="14542"/>
                  <a:pt x="2286" y="14521"/>
                  <a:pt x="2286" y="14375"/>
                </a:cubicBezTo>
                <a:cubicBezTo>
                  <a:pt x="2286" y="14303"/>
                  <a:pt x="2249" y="14201"/>
                  <a:pt x="2203" y="14147"/>
                </a:cubicBezTo>
                <a:cubicBezTo>
                  <a:pt x="2128" y="14060"/>
                  <a:pt x="2099" y="13766"/>
                  <a:pt x="2156" y="13660"/>
                </a:cubicBezTo>
                <a:cubicBezTo>
                  <a:pt x="2187" y="13603"/>
                  <a:pt x="2521" y="13542"/>
                  <a:pt x="2833" y="13536"/>
                </a:cubicBezTo>
                <a:cubicBezTo>
                  <a:pt x="3079" y="13532"/>
                  <a:pt x="3087" y="13524"/>
                  <a:pt x="3066" y="13321"/>
                </a:cubicBezTo>
                <a:cubicBezTo>
                  <a:pt x="3054" y="13205"/>
                  <a:pt x="3011" y="13107"/>
                  <a:pt x="2971" y="13102"/>
                </a:cubicBezTo>
                <a:cubicBezTo>
                  <a:pt x="2930" y="13096"/>
                  <a:pt x="2868" y="13087"/>
                  <a:pt x="2833" y="13080"/>
                </a:cubicBezTo>
                <a:cubicBezTo>
                  <a:pt x="2799" y="13074"/>
                  <a:pt x="2764" y="13004"/>
                  <a:pt x="2758" y="12925"/>
                </a:cubicBezTo>
                <a:cubicBezTo>
                  <a:pt x="2745" y="12758"/>
                  <a:pt x="2850" y="12569"/>
                  <a:pt x="2914" y="12643"/>
                </a:cubicBezTo>
                <a:cubicBezTo>
                  <a:pt x="2938" y="12671"/>
                  <a:pt x="2965" y="12597"/>
                  <a:pt x="2973" y="12479"/>
                </a:cubicBezTo>
                <a:cubicBezTo>
                  <a:pt x="2993" y="12179"/>
                  <a:pt x="3071" y="12180"/>
                  <a:pt x="3106" y="12481"/>
                </a:cubicBezTo>
                <a:cubicBezTo>
                  <a:pt x="3131" y="12698"/>
                  <a:pt x="3135" y="12681"/>
                  <a:pt x="3140" y="12350"/>
                </a:cubicBezTo>
                <a:cubicBezTo>
                  <a:pt x="3146" y="11937"/>
                  <a:pt x="3235" y="11620"/>
                  <a:pt x="3319" y="11717"/>
                </a:cubicBezTo>
                <a:cubicBezTo>
                  <a:pt x="3348" y="11750"/>
                  <a:pt x="3375" y="11973"/>
                  <a:pt x="3380" y="12213"/>
                </a:cubicBezTo>
                <a:lnTo>
                  <a:pt x="3388" y="12648"/>
                </a:lnTo>
                <a:lnTo>
                  <a:pt x="3405" y="12230"/>
                </a:lnTo>
                <a:cubicBezTo>
                  <a:pt x="3415" y="12000"/>
                  <a:pt x="3444" y="11764"/>
                  <a:pt x="3471" y="11705"/>
                </a:cubicBezTo>
                <a:cubicBezTo>
                  <a:pt x="3508" y="11623"/>
                  <a:pt x="3487" y="11599"/>
                  <a:pt x="3380" y="11599"/>
                </a:cubicBezTo>
                <a:cubicBezTo>
                  <a:pt x="3214" y="11599"/>
                  <a:pt x="3158" y="11474"/>
                  <a:pt x="3269" y="11354"/>
                </a:cubicBezTo>
                <a:cubicBezTo>
                  <a:pt x="3313" y="11306"/>
                  <a:pt x="3331" y="11266"/>
                  <a:pt x="3309" y="11265"/>
                </a:cubicBezTo>
                <a:cubicBezTo>
                  <a:pt x="3288" y="11263"/>
                  <a:pt x="3297" y="11202"/>
                  <a:pt x="3330" y="11128"/>
                </a:cubicBezTo>
                <a:cubicBezTo>
                  <a:pt x="3409" y="10950"/>
                  <a:pt x="3423" y="10747"/>
                  <a:pt x="3364" y="10615"/>
                </a:cubicBezTo>
                <a:cubicBezTo>
                  <a:pt x="3292" y="10452"/>
                  <a:pt x="3445" y="10376"/>
                  <a:pt x="3579" y="10509"/>
                </a:cubicBezTo>
                <a:cubicBezTo>
                  <a:pt x="3734" y="10664"/>
                  <a:pt x="3772" y="10556"/>
                  <a:pt x="3788" y="9896"/>
                </a:cubicBezTo>
                <a:cubicBezTo>
                  <a:pt x="3803" y="9254"/>
                  <a:pt x="3869" y="9122"/>
                  <a:pt x="3925" y="9622"/>
                </a:cubicBezTo>
                <a:cubicBezTo>
                  <a:pt x="3945" y="9805"/>
                  <a:pt x="3994" y="9988"/>
                  <a:pt x="4032" y="10027"/>
                </a:cubicBezTo>
                <a:cubicBezTo>
                  <a:pt x="4093" y="10091"/>
                  <a:pt x="4092" y="10125"/>
                  <a:pt x="4024" y="10319"/>
                </a:cubicBezTo>
                <a:cubicBezTo>
                  <a:pt x="3947" y="10536"/>
                  <a:pt x="3948" y="10539"/>
                  <a:pt x="4118" y="10805"/>
                </a:cubicBezTo>
                <a:cubicBezTo>
                  <a:pt x="4251" y="11012"/>
                  <a:pt x="4289" y="11133"/>
                  <a:pt x="4286" y="11328"/>
                </a:cubicBezTo>
                <a:cubicBezTo>
                  <a:pt x="4284" y="11512"/>
                  <a:pt x="4307" y="11593"/>
                  <a:pt x="4370" y="11624"/>
                </a:cubicBezTo>
                <a:cubicBezTo>
                  <a:pt x="4459" y="11667"/>
                  <a:pt x="4467" y="11721"/>
                  <a:pt x="4475" y="12313"/>
                </a:cubicBezTo>
                <a:cubicBezTo>
                  <a:pt x="4478" y="12517"/>
                  <a:pt x="4513" y="12709"/>
                  <a:pt x="4563" y="12804"/>
                </a:cubicBezTo>
                <a:cubicBezTo>
                  <a:pt x="4644" y="12954"/>
                  <a:pt x="4644" y="12963"/>
                  <a:pt x="4556" y="13116"/>
                </a:cubicBezTo>
                <a:cubicBezTo>
                  <a:pt x="4450" y="13299"/>
                  <a:pt x="4471" y="13630"/>
                  <a:pt x="4587" y="13595"/>
                </a:cubicBezTo>
                <a:cubicBezTo>
                  <a:pt x="4637" y="13580"/>
                  <a:pt x="4663" y="13641"/>
                  <a:pt x="4667" y="13784"/>
                </a:cubicBezTo>
                <a:cubicBezTo>
                  <a:pt x="4671" y="13900"/>
                  <a:pt x="4677" y="14013"/>
                  <a:pt x="4681" y="14036"/>
                </a:cubicBezTo>
                <a:cubicBezTo>
                  <a:pt x="4684" y="14059"/>
                  <a:pt x="4696" y="14566"/>
                  <a:pt x="4706" y="15163"/>
                </a:cubicBezTo>
                <a:cubicBezTo>
                  <a:pt x="4726" y="16272"/>
                  <a:pt x="4768" y="16557"/>
                  <a:pt x="4863" y="16225"/>
                </a:cubicBezTo>
                <a:cubicBezTo>
                  <a:pt x="4905" y="16079"/>
                  <a:pt x="4929" y="16062"/>
                  <a:pt x="4980" y="16141"/>
                </a:cubicBezTo>
                <a:cubicBezTo>
                  <a:pt x="5015" y="16196"/>
                  <a:pt x="5034" y="16268"/>
                  <a:pt x="5023" y="16303"/>
                </a:cubicBezTo>
                <a:cubicBezTo>
                  <a:pt x="5012" y="16337"/>
                  <a:pt x="5021" y="16481"/>
                  <a:pt x="5042" y="16623"/>
                </a:cubicBezTo>
                <a:cubicBezTo>
                  <a:pt x="5075" y="16832"/>
                  <a:pt x="5066" y="16909"/>
                  <a:pt x="4996" y="17027"/>
                </a:cubicBezTo>
                <a:cubicBezTo>
                  <a:pt x="4949" y="17106"/>
                  <a:pt x="4909" y="17243"/>
                  <a:pt x="4909" y="17330"/>
                </a:cubicBezTo>
                <a:cubicBezTo>
                  <a:pt x="4909" y="17416"/>
                  <a:pt x="4879" y="17510"/>
                  <a:pt x="4842" y="17536"/>
                </a:cubicBezTo>
                <a:cubicBezTo>
                  <a:pt x="4804" y="17563"/>
                  <a:pt x="4774" y="17656"/>
                  <a:pt x="4774" y="17745"/>
                </a:cubicBezTo>
                <a:cubicBezTo>
                  <a:pt x="4774" y="17834"/>
                  <a:pt x="4742" y="17930"/>
                  <a:pt x="4702" y="17958"/>
                </a:cubicBezTo>
                <a:cubicBezTo>
                  <a:pt x="4620" y="18017"/>
                  <a:pt x="4529" y="18381"/>
                  <a:pt x="4543" y="18596"/>
                </a:cubicBezTo>
                <a:cubicBezTo>
                  <a:pt x="4555" y="18765"/>
                  <a:pt x="4357" y="18946"/>
                  <a:pt x="4195" y="18916"/>
                </a:cubicBezTo>
                <a:cubicBezTo>
                  <a:pt x="4138" y="18906"/>
                  <a:pt x="4061" y="18943"/>
                  <a:pt x="4026" y="18998"/>
                </a:cubicBezTo>
                <a:cubicBezTo>
                  <a:pt x="3955" y="19106"/>
                  <a:pt x="3947" y="19084"/>
                  <a:pt x="3895" y="18643"/>
                </a:cubicBezTo>
                <a:cubicBezTo>
                  <a:pt x="3878" y="18493"/>
                  <a:pt x="3835" y="18409"/>
                  <a:pt x="3768" y="18392"/>
                </a:cubicBezTo>
                <a:cubicBezTo>
                  <a:pt x="3712" y="18377"/>
                  <a:pt x="3665" y="18310"/>
                  <a:pt x="3665" y="18244"/>
                </a:cubicBezTo>
                <a:cubicBezTo>
                  <a:pt x="3665" y="18178"/>
                  <a:pt x="3604" y="18094"/>
                  <a:pt x="3530" y="18057"/>
                </a:cubicBezTo>
                <a:cubicBezTo>
                  <a:pt x="3418" y="18001"/>
                  <a:pt x="3381" y="18021"/>
                  <a:pt x="3316" y="18176"/>
                </a:cubicBezTo>
                <a:cubicBezTo>
                  <a:pt x="3273" y="18279"/>
                  <a:pt x="3237" y="18332"/>
                  <a:pt x="3237" y="18291"/>
                </a:cubicBezTo>
                <a:cubicBezTo>
                  <a:pt x="3236" y="18251"/>
                  <a:pt x="3209" y="18259"/>
                  <a:pt x="3176" y="18310"/>
                </a:cubicBezTo>
                <a:cubicBezTo>
                  <a:pt x="3130" y="18381"/>
                  <a:pt x="3071" y="18323"/>
                  <a:pt x="2923" y="18067"/>
                </a:cubicBezTo>
                <a:cubicBezTo>
                  <a:pt x="2817" y="17883"/>
                  <a:pt x="2707" y="17730"/>
                  <a:pt x="2678" y="17725"/>
                </a:cubicBezTo>
                <a:cubicBezTo>
                  <a:pt x="2502" y="17696"/>
                  <a:pt x="2348" y="17772"/>
                  <a:pt x="2294" y="17916"/>
                </a:cubicBezTo>
                <a:cubicBezTo>
                  <a:pt x="2259" y="18007"/>
                  <a:pt x="2203" y="18061"/>
                  <a:pt x="2169" y="18037"/>
                </a:cubicBezTo>
                <a:cubicBezTo>
                  <a:pt x="2135" y="18013"/>
                  <a:pt x="2095" y="18031"/>
                  <a:pt x="2079" y="18078"/>
                </a:cubicBezTo>
                <a:cubicBezTo>
                  <a:pt x="2030" y="18226"/>
                  <a:pt x="1893" y="17918"/>
                  <a:pt x="1888" y="17650"/>
                </a:cubicBezTo>
                <a:cubicBezTo>
                  <a:pt x="1886" y="17513"/>
                  <a:pt x="1872" y="17361"/>
                  <a:pt x="1856" y="17315"/>
                </a:cubicBezTo>
                <a:cubicBezTo>
                  <a:pt x="1819" y="17203"/>
                  <a:pt x="1666" y="17206"/>
                  <a:pt x="1628" y="17318"/>
                </a:cubicBezTo>
                <a:cubicBezTo>
                  <a:pt x="1608" y="17379"/>
                  <a:pt x="1580" y="17376"/>
                  <a:pt x="1537" y="17310"/>
                </a:cubicBezTo>
                <a:cubicBezTo>
                  <a:pt x="1503" y="17257"/>
                  <a:pt x="1387" y="17165"/>
                  <a:pt x="1281" y="17107"/>
                </a:cubicBezTo>
                <a:cubicBezTo>
                  <a:pt x="1145" y="17032"/>
                  <a:pt x="1086" y="16952"/>
                  <a:pt x="1083" y="16841"/>
                </a:cubicBezTo>
                <a:cubicBezTo>
                  <a:pt x="1071" y="16446"/>
                  <a:pt x="1065" y="16440"/>
                  <a:pt x="927" y="16686"/>
                </a:cubicBezTo>
                <a:cubicBezTo>
                  <a:pt x="806" y="16902"/>
                  <a:pt x="779" y="16918"/>
                  <a:pt x="696" y="16821"/>
                </a:cubicBezTo>
                <a:cubicBezTo>
                  <a:pt x="614" y="16725"/>
                  <a:pt x="582" y="16741"/>
                  <a:pt x="438" y="16955"/>
                </a:cubicBezTo>
                <a:cubicBezTo>
                  <a:pt x="226" y="17268"/>
                  <a:pt x="94" y="17420"/>
                  <a:pt x="0" y="17450"/>
                </a:cubicBezTo>
                <a:lnTo>
                  <a:pt x="0" y="21600"/>
                </a:lnTo>
                <a:lnTo>
                  <a:pt x="1153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1537" y="0"/>
                </a:lnTo>
                <a:lnTo>
                  <a:pt x="0" y="0"/>
                </a:lnTo>
                <a:close/>
                <a:moveTo>
                  <a:pt x="3960" y="11781"/>
                </a:moveTo>
                <a:cubicBezTo>
                  <a:pt x="3938" y="11769"/>
                  <a:pt x="3919" y="11873"/>
                  <a:pt x="3907" y="12096"/>
                </a:cubicBezTo>
                <a:cubicBezTo>
                  <a:pt x="3898" y="12277"/>
                  <a:pt x="3906" y="12406"/>
                  <a:pt x="3925" y="12384"/>
                </a:cubicBezTo>
                <a:cubicBezTo>
                  <a:pt x="3944" y="12362"/>
                  <a:pt x="3973" y="12405"/>
                  <a:pt x="3988" y="12479"/>
                </a:cubicBezTo>
                <a:cubicBezTo>
                  <a:pt x="4036" y="12713"/>
                  <a:pt x="4052" y="12566"/>
                  <a:pt x="4022" y="12159"/>
                </a:cubicBezTo>
                <a:cubicBezTo>
                  <a:pt x="4004" y="11920"/>
                  <a:pt x="3981" y="11792"/>
                  <a:pt x="3960" y="11781"/>
                </a:cubicBezTo>
                <a:close/>
                <a:moveTo>
                  <a:pt x="3676" y="11962"/>
                </a:moveTo>
                <a:cubicBezTo>
                  <a:pt x="3636" y="11962"/>
                  <a:pt x="3625" y="12066"/>
                  <a:pt x="3639" y="12305"/>
                </a:cubicBezTo>
                <a:cubicBezTo>
                  <a:pt x="3656" y="12608"/>
                  <a:pt x="3662" y="12625"/>
                  <a:pt x="3691" y="12439"/>
                </a:cubicBezTo>
                <a:cubicBezTo>
                  <a:pt x="3743" y="12111"/>
                  <a:pt x="3738" y="11962"/>
                  <a:pt x="3676" y="11962"/>
                </a:cubicBezTo>
                <a:close/>
                <a:moveTo>
                  <a:pt x="3507" y="13112"/>
                </a:moveTo>
                <a:cubicBezTo>
                  <a:pt x="3482" y="13112"/>
                  <a:pt x="3462" y="13208"/>
                  <a:pt x="3462" y="13326"/>
                </a:cubicBezTo>
                <a:cubicBezTo>
                  <a:pt x="3462" y="13448"/>
                  <a:pt x="3481" y="13519"/>
                  <a:pt x="3507" y="13490"/>
                </a:cubicBezTo>
                <a:cubicBezTo>
                  <a:pt x="3532" y="13461"/>
                  <a:pt x="3553" y="13364"/>
                  <a:pt x="3553" y="13275"/>
                </a:cubicBezTo>
                <a:cubicBezTo>
                  <a:pt x="3553" y="13185"/>
                  <a:pt x="3532" y="13112"/>
                  <a:pt x="3507" y="13112"/>
                </a:cubicBezTo>
                <a:close/>
                <a:moveTo>
                  <a:pt x="4028" y="13112"/>
                </a:moveTo>
                <a:cubicBezTo>
                  <a:pt x="3985" y="13112"/>
                  <a:pt x="3960" y="13190"/>
                  <a:pt x="3960" y="13321"/>
                </a:cubicBezTo>
                <a:cubicBezTo>
                  <a:pt x="3960" y="13452"/>
                  <a:pt x="3985" y="13531"/>
                  <a:pt x="4028" y="13531"/>
                </a:cubicBezTo>
                <a:cubicBezTo>
                  <a:pt x="4070" y="13531"/>
                  <a:pt x="4096" y="13452"/>
                  <a:pt x="4096" y="13321"/>
                </a:cubicBezTo>
                <a:cubicBezTo>
                  <a:pt x="4096" y="13190"/>
                  <a:pt x="4070" y="13112"/>
                  <a:pt x="4028" y="13112"/>
                </a:cubicBezTo>
                <a:close/>
                <a:moveTo>
                  <a:pt x="4284" y="13129"/>
                </a:moveTo>
                <a:cubicBezTo>
                  <a:pt x="4252" y="13110"/>
                  <a:pt x="4231" y="13186"/>
                  <a:pt x="4231" y="13315"/>
                </a:cubicBezTo>
                <a:cubicBezTo>
                  <a:pt x="4231" y="13440"/>
                  <a:pt x="4256" y="13531"/>
                  <a:pt x="4291" y="13531"/>
                </a:cubicBezTo>
                <a:cubicBezTo>
                  <a:pt x="4365" y="13531"/>
                  <a:pt x="4358" y="13176"/>
                  <a:pt x="4284" y="13129"/>
                </a:cubicBezTo>
                <a:close/>
                <a:moveTo>
                  <a:pt x="3796" y="13149"/>
                </a:moveTo>
                <a:cubicBezTo>
                  <a:pt x="3791" y="13145"/>
                  <a:pt x="3785" y="13146"/>
                  <a:pt x="3778" y="13153"/>
                </a:cubicBezTo>
                <a:cubicBezTo>
                  <a:pt x="3753" y="13182"/>
                  <a:pt x="3733" y="13279"/>
                  <a:pt x="3733" y="13369"/>
                </a:cubicBezTo>
                <a:cubicBezTo>
                  <a:pt x="3733" y="13458"/>
                  <a:pt x="3753" y="13531"/>
                  <a:pt x="3778" y="13531"/>
                </a:cubicBezTo>
                <a:cubicBezTo>
                  <a:pt x="3803" y="13531"/>
                  <a:pt x="3824" y="13434"/>
                  <a:pt x="3824" y="13316"/>
                </a:cubicBezTo>
                <a:cubicBezTo>
                  <a:pt x="3824" y="13224"/>
                  <a:pt x="3813" y="13162"/>
                  <a:pt x="3796" y="13149"/>
                </a:cubicBezTo>
                <a:close/>
                <a:moveTo>
                  <a:pt x="3250" y="13152"/>
                </a:moveTo>
                <a:cubicBezTo>
                  <a:pt x="3244" y="13150"/>
                  <a:pt x="3237" y="13151"/>
                  <a:pt x="3231" y="13158"/>
                </a:cubicBezTo>
                <a:cubicBezTo>
                  <a:pt x="3209" y="13184"/>
                  <a:pt x="3191" y="13279"/>
                  <a:pt x="3191" y="13369"/>
                </a:cubicBezTo>
                <a:cubicBezTo>
                  <a:pt x="3191" y="13537"/>
                  <a:pt x="3257" y="13589"/>
                  <a:pt x="3301" y="13455"/>
                </a:cubicBezTo>
                <a:cubicBezTo>
                  <a:pt x="3333" y="13360"/>
                  <a:pt x="3293" y="13163"/>
                  <a:pt x="3250" y="13152"/>
                </a:cubicBezTo>
                <a:close/>
                <a:moveTo>
                  <a:pt x="2480" y="14204"/>
                </a:moveTo>
                <a:cubicBezTo>
                  <a:pt x="2448" y="14204"/>
                  <a:pt x="2421" y="14273"/>
                  <a:pt x="2421" y="14358"/>
                </a:cubicBezTo>
                <a:cubicBezTo>
                  <a:pt x="2421" y="14443"/>
                  <a:pt x="2451" y="14512"/>
                  <a:pt x="2487" y="14512"/>
                </a:cubicBezTo>
                <a:cubicBezTo>
                  <a:pt x="2522" y="14512"/>
                  <a:pt x="2548" y="14443"/>
                  <a:pt x="2544" y="14358"/>
                </a:cubicBezTo>
                <a:cubicBezTo>
                  <a:pt x="2541" y="14273"/>
                  <a:pt x="2512" y="14204"/>
                  <a:pt x="2480" y="14204"/>
                </a:cubicBezTo>
                <a:close/>
                <a:moveTo>
                  <a:pt x="2761" y="14204"/>
                </a:moveTo>
                <a:cubicBezTo>
                  <a:pt x="2724" y="14204"/>
                  <a:pt x="2693" y="14273"/>
                  <a:pt x="2693" y="14358"/>
                </a:cubicBezTo>
                <a:cubicBezTo>
                  <a:pt x="2693" y="14443"/>
                  <a:pt x="2724" y="14512"/>
                  <a:pt x="2761" y="14512"/>
                </a:cubicBezTo>
                <a:cubicBezTo>
                  <a:pt x="2798" y="14512"/>
                  <a:pt x="2829" y="14443"/>
                  <a:pt x="2829" y="14358"/>
                </a:cubicBezTo>
                <a:cubicBezTo>
                  <a:pt x="2829" y="14273"/>
                  <a:pt x="2798" y="14204"/>
                  <a:pt x="2761" y="14204"/>
                </a:cubicBezTo>
                <a:close/>
                <a:moveTo>
                  <a:pt x="3253" y="14204"/>
                </a:moveTo>
                <a:cubicBezTo>
                  <a:pt x="3244" y="14204"/>
                  <a:pt x="3236" y="14261"/>
                  <a:pt x="3236" y="14330"/>
                </a:cubicBezTo>
                <a:cubicBezTo>
                  <a:pt x="3236" y="14400"/>
                  <a:pt x="3256" y="14456"/>
                  <a:pt x="3280" y="14456"/>
                </a:cubicBezTo>
                <a:cubicBezTo>
                  <a:pt x="3304" y="14456"/>
                  <a:pt x="3311" y="14400"/>
                  <a:pt x="3297" y="14330"/>
                </a:cubicBezTo>
                <a:cubicBezTo>
                  <a:pt x="3283" y="14261"/>
                  <a:pt x="3263" y="14204"/>
                  <a:pt x="3253" y="14204"/>
                </a:cubicBezTo>
                <a:close/>
                <a:moveTo>
                  <a:pt x="3733" y="14204"/>
                </a:moveTo>
                <a:cubicBezTo>
                  <a:pt x="3708" y="14204"/>
                  <a:pt x="3688" y="14241"/>
                  <a:pt x="3688" y="14288"/>
                </a:cubicBezTo>
                <a:cubicBezTo>
                  <a:pt x="3688" y="14334"/>
                  <a:pt x="3708" y="14372"/>
                  <a:pt x="3733" y="14372"/>
                </a:cubicBezTo>
                <a:cubicBezTo>
                  <a:pt x="3758" y="14372"/>
                  <a:pt x="3778" y="14334"/>
                  <a:pt x="3778" y="14288"/>
                </a:cubicBezTo>
                <a:cubicBezTo>
                  <a:pt x="3778" y="14241"/>
                  <a:pt x="3758" y="14204"/>
                  <a:pt x="3733" y="14204"/>
                </a:cubicBezTo>
                <a:close/>
                <a:moveTo>
                  <a:pt x="4361" y="14209"/>
                </a:moveTo>
                <a:cubicBezTo>
                  <a:pt x="4339" y="14216"/>
                  <a:pt x="4321" y="14271"/>
                  <a:pt x="4321" y="14372"/>
                </a:cubicBezTo>
                <a:cubicBezTo>
                  <a:pt x="4321" y="14465"/>
                  <a:pt x="4352" y="14541"/>
                  <a:pt x="4389" y="14541"/>
                </a:cubicBezTo>
                <a:cubicBezTo>
                  <a:pt x="4465" y="14541"/>
                  <a:pt x="4468" y="14524"/>
                  <a:pt x="4430" y="14337"/>
                </a:cubicBezTo>
                <a:cubicBezTo>
                  <a:pt x="4410" y="14243"/>
                  <a:pt x="4383" y="14202"/>
                  <a:pt x="4361" y="14209"/>
                </a:cubicBezTo>
                <a:close/>
                <a:moveTo>
                  <a:pt x="2992" y="14240"/>
                </a:moveTo>
                <a:cubicBezTo>
                  <a:pt x="2976" y="14248"/>
                  <a:pt x="2964" y="14296"/>
                  <a:pt x="2964" y="14368"/>
                </a:cubicBezTo>
                <a:cubicBezTo>
                  <a:pt x="2964" y="14463"/>
                  <a:pt x="2985" y="14541"/>
                  <a:pt x="3009" y="14541"/>
                </a:cubicBezTo>
                <a:cubicBezTo>
                  <a:pt x="3034" y="14541"/>
                  <a:pt x="3055" y="14486"/>
                  <a:pt x="3055" y="14419"/>
                </a:cubicBezTo>
                <a:cubicBezTo>
                  <a:pt x="3055" y="14353"/>
                  <a:pt x="3034" y="14275"/>
                  <a:pt x="3009" y="14246"/>
                </a:cubicBezTo>
                <a:cubicBezTo>
                  <a:pt x="3003" y="14239"/>
                  <a:pt x="2997" y="14238"/>
                  <a:pt x="2992" y="14240"/>
                </a:cubicBezTo>
                <a:close/>
                <a:moveTo>
                  <a:pt x="924" y="14792"/>
                </a:moveTo>
                <a:cubicBezTo>
                  <a:pt x="902" y="14792"/>
                  <a:pt x="889" y="14887"/>
                  <a:pt x="894" y="15003"/>
                </a:cubicBezTo>
                <a:cubicBezTo>
                  <a:pt x="899" y="15118"/>
                  <a:pt x="927" y="15212"/>
                  <a:pt x="955" y="15212"/>
                </a:cubicBezTo>
                <a:cubicBezTo>
                  <a:pt x="986" y="15212"/>
                  <a:pt x="998" y="15128"/>
                  <a:pt x="985" y="15003"/>
                </a:cubicBezTo>
                <a:cubicBezTo>
                  <a:pt x="973" y="14887"/>
                  <a:pt x="946" y="14792"/>
                  <a:pt x="924" y="14792"/>
                </a:cubicBezTo>
                <a:close/>
                <a:moveTo>
                  <a:pt x="450" y="14820"/>
                </a:moveTo>
                <a:cubicBezTo>
                  <a:pt x="443" y="14824"/>
                  <a:pt x="435" y="14836"/>
                  <a:pt x="425" y="14854"/>
                </a:cubicBezTo>
                <a:cubicBezTo>
                  <a:pt x="397" y="14906"/>
                  <a:pt x="386" y="15008"/>
                  <a:pt x="401" y="15080"/>
                </a:cubicBezTo>
                <a:cubicBezTo>
                  <a:pt x="443" y="15281"/>
                  <a:pt x="476" y="15238"/>
                  <a:pt x="476" y="14985"/>
                </a:cubicBezTo>
                <a:cubicBezTo>
                  <a:pt x="476" y="14858"/>
                  <a:pt x="469" y="14807"/>
                  <a:pt x="450" y="14820"/>
                </a:cubicBezTo>
                <a:close/>
                <a:moveTo>
                  <a:pt x="2215" y="14820"/>
                </a:moveTo>
                <a:cubicBezTo>
                  <a:pt x="2209" y="14822"/>
                  <a:pt x="2201" y="14828"/>
                  <a:pt x="2194" y="14836"/>
                </a:cubicBezTo>
                <a:cubicBezTo>
                  <a:pt x="2172" y="14862"/>
                  <a:pt x="2166" y="14940"/>
                  <a:pt x="2181" y="15012"/>
                </a:cubicBezTo>
                <a:cubicBezTo>
                  <a:pt x="2202" y="15113"/>
                  <a:pt x="2216" y="15119"/>
                  <a:pt x="2244" y="15034"/>
                </a:cubicBezTo>
                <a:cubicBezTo>
                  <a:pt x="2281" y="14923"/>
                  <a:pt x="2260" y="14804"/>
                  <a:pt x="2215" y="14820"/>
                </a:cubicBezTo>
                <a:close/>
                <a:moveTo>
                  <a:pt x="4376" y="14839"/>
                </a:moveTo>
                <a:cubicBezTo>
                  <a:pt x="4369" y="14842"/>
                  <a:pt x="4362" y="14851"/>
                  <a:pt x="4354" y="14865"/>
                </a:cubicBezTo>
                <a:cubicBezTo>
                  <a:pt x="4329" y="14911"/>
                  <a:pt x="4322" y="15011"/>
                  <a:pt x="4337" y="15087"/>
                </a:cubicBezTo>
                <a:cubicBezTo>
                  <a:pt x="4378" y="15281"/>
                  <a:pt x="4454" y="15164"/>
                  <a:pt x="4424" y="14954"/>
                </a:cubicBezTo>
                <a:cubicBezTo>
                  <a:pt x="4412" y="14867"/>
                  <a:pt x="4396" y="14829"/>
                  <a:pt x="4376" y="14839"/>
                </a:cubicBezTo>
                <a:close/>
                <a:moveTo>
                  <a:pt x="1973" y="14873"/>
                </a:moveTo>
                <a:cubicBezTo>
                  <a:pt x="1964" y="14871"/>
                  <a:pt x="1953" y="14879"/>
                  <a:pt x="1942" y="14900"/>
                </a:cubicBezTo>
                <a:cubicBezTo>
                  <a:pt x="1926" y="14929"/>
                  <a:pt x="1929" y="15021"/>
                  <a:pt x="1948" y="15104"/>
                </a:cubicBezTo>
                <a:cubicBezTo>
                  <a:pt x="1982" y="15248"/>
                  <a:pt x="1984" y="15247"/>
                  <a:pt x="2003" y="15100"/>
                </a:cubicBezTo>
                <a:cubicBezTo>
                  <a:pt x="2019" y="14976"/>
                  <a:pt x="2002" y="14878"/>
                  <a:pt x="1973" y="14873"/>
                </a:cubicBezTo>
                <a:close/>
                <a:moveTo>
                  <a:pt x="680" y="14876"/>
                </a:moveTo>
                <a:cubicBezTo>
                  <a:pt x="642" y="14876"/>
                  <a:pt x="612" y="14951"/>
                  <a:pt x="612" y="15044"/>
                </a:cubicBezTo>
                <a:cubicBezTo>
                  <a:pt x="612" y="15137"/>
                  <a:pt x="642" y="15212"/>
                  <a:pt x="680" y="15212"/>
                </a:cubicBezTo>
                <a:cubicBezTo>
                  <a:pt x="718" y="15212"/>
                  <a:pt x="748" y="15137"/>
                  <a:pt x="748" y="15044"/>
                </a:cubicBezTo>
                <a:cubicBezTo>
                  <a:pt x="748" y="14951"/>
                  <a:pt x="718" y="14876"/>
                  <a:pt x="680" y="14876"/>
                </a:cubicBezTo>
                <a:close/>
                <a:moveTo>
                  <a:pt x="3009" y="14876"/>
                </a:moveTo>
                <a:cubicBezTo>
                  <a:pt x="2985" y="14876"/>
                  <a:pt x="2964" y="14952"/>
                  <a:pt x="2964" y="15044"/>
                </a:cubicBezTo>
                <a:cubicBezTo>
                  <a:pt x="2964" y="15137"/>
                  <a:pt x="2985" y="15212"/>
                  <a:pt x="3009" y="15212"/>
                </a:cubicBezTo>
                <a:cubicBezTo>
                  <a:pt x="3034" y="15212"/>
                  <a:pt x="3055" y="15137"/>
                  <a:pt x="3055" y="15044"/>
                </a:cubicBezTo>
                <a:cubicBezTo>
                  <a:pt x="3055" y="14952"/>
                  <a:pt x="3034" y="14876"/>
                  <a:pt x="3009" y="14876"/>
                </a:cubicBezTo>
                <a:close/>
                <a:moveTo>
                  <a:pt x="3258" y="14876"/>
                </a:moveTo>
                <a:cubicBezTo>
                  <a:pt x="3182" y="14876"/>
                  <a:pt x="3179" y="14891"/>
                  <a:pt x="3218" y="15079"/>
                </a:cubicBezTo>
                <a:cubicBezTo>
                  <a:pt x="3257" y="15267"/>
                  <a:pt x="3327" y="15244"/>
                  <a:pt x="3327" y="15044"/>
                </a:cubicBezTo>
                <a:cubicBezTo>
                  <a:pt x="3327" y="14951"/>
                  <a:pt x="3296" y="14876"/>
                  <a:pt x="3258" y="14876"/>
                </a:cubicBezTo>
                <a:close/>
                <a:moveTo>
                  <a:pt x="2477" y="14896"/>
                </a:moveTo>
                <a:cubicBezTo>
                  <a:pt x="2471" y="14906"/>
                  <a:pt x="2468" y="14946"/>
                  <a:pt x="2468" y="15023"/>
                </a:cubicBezTo>
                <a:cubicBezTo>
                  <a:pt x="2467" y="15127"/>
                  <a:pt x="2487" y="15212"/>
                  <a:pt x="2512" y="15212"/>
                </a:cubicBezTo>
                <a:cubicBezTo>
                  <a:pt x="2569" y="15212"/>
                  <a:pt x="2569" y="15123"/>
                  <a:pt x="2512" y="14960"/>
                </a:cubicBezTo>
                <a:cubicBezTo>
                  <a:pt x="2494" y="14909"/>
                  <a:pt x="2484" y="14887"/>
                  <a:pt x="2477" y="14896"/>
                </a:cubicBezTo>
                <a:close/>
                <a:moveTo>
                  <a:pt x="2741" y="15044"/>
                </a:moveTo>
                <a:cubicBezTo>
                  <a:pt x="2715" y="15044"/>
                  <a:pt x="2693" y="15082"/>
                  <a:pt x="2693" y="15128"/>
                </a:cubicBezTo>
                <a:cubicBezTo>
                  <a:pt x="2693" y="15174"/>
                  <a:pt x="2702" y="15212"/>
                  <a:pt x="2713" y="15212"/>
                </a:cubicBezTo>
                <a:cubicBezTo>
                  <a:pt x="2724" y="15212"/>
                  <a:pt x="2745" y="15174"/>
                  <a:pt x="2761" y="15128"/>
                </a:cubicBezTo>
                <a:cubicBezTo>
                  <a:pt x="2776" y="15082"/>
                  <a:pt x="2768" y="15044"/>
                  <a:pt x="2741" y="15044"/>
                </a:cubicBezTo>
                <a:close/>
                <a:moveTo>
                  <a:pt x="3771" y="15253"/>
                </a:moveTo>
                <a:cubicBezTo>
                  <a:pt x="3710" y="15249"/>
                  <a:pt x="3667" y="15388"/>
                  <a:pt x="3664" y="15611"/>
                </a:cubicBezTo>
                <a:cubicBezTo>
                  <a:pt x="3663" y="15715"/>
                  <a:pt x="3673" y="15800"/>
                  <a:pt x="3686" y="15799"/>
                </a:cubicBezTo>
                <a:cubicBezTo>
                  <a:pt x="3802" y="15793"/>
                  <a:pt x="3898" y="15335"/>
                  <a:pt x="3798" y="15263"/>
                </a:cubicBezTo>
                <a:cubicBezTo>
                  <a:pt x="3788" y="15257"/>
                  <a:pt x="3780" y="15254"/>
                  <a:pt x="3771" y="15253"/>
                </a:cubicBezTo>
                <a:close/>
                <a:moveTo>
                  <a:pt x="427" y="15464"/>
                </a:moveTo>
                <a:cubicBezTo>
                  <a:pt x="397" y="15474"/>
                  <a:pt x="396" y="15555"/>
                  <a:pt x="419" y="15720"/>
                </a:cubicBezTo>
                <a:lnTo>
                  <a:pt x="449" y="15927"/>
                </a:lnTo>
                <a:lnTo>
                  <a:pt x="477" y="15717"/>
                </a:lnTo>
                <a:cubicBezTo>
                  <a:pt x="493" y="15601"/>
                  <a:pt x="487" y="15494"/>
                  <a:pt x="465" y="15477"/>
                </a:cubicBezTo>
                <a:cubicBezTo>
                  <a:pt x="449" y="15465"/>
                  <a:pt x="437" y="15460"/>
                  <a:pt x="427" y="15464"/>
                </a:cubicBezTo>
                <a:close/>
                <a:moveTo>
                  <a:pt x="4387" y="15465"/>
                </a:moveTo>
                <a:cubicBezTo>
                  <a:pt x="4320" y="15465"/>
                  <a:pt x="4280" y="15627"/>
                  <a:pt x="4311" y="15779"/>
                </a:cubicBezTo>
                <a:cubicBezTo>
                  <a:pt x="4345" y="15951"/>
                  <a:pt x="4400" y="15900"/>
                  <a:pt x="4423" y="15675"/>
                </a:cubicBezTo>
                <a:cubicBezTo>
                  <a:pt x="4437" y="15540"/>
                  <a:pt x="4424" y="15465"/>
                  <a:pt x="4387" y="15465"/>
                </a:cubicBezTo>
                <a:close/>
                <a:moveTo>
                  <a:pt x="675" y="15490"/>
                </a:moveTo>
                <a:cubicBezTo>
                  <a:pt x="662" y="15479"/>
                  <a:pt x="659" y="15534"/>
                  <a:pt x="659" y="15670"/>
                </a:cubicBezTo>
                <a:cubicBezTo>
                  <a:pt x="658" y="15851"/>
                  <a:pt x="671" y="15893"/>
                  <a:pt x="707" y="15826"/>
                </a:cubicBezTo>
                <a:cubicBezTo>
                  <a:pt x="743" y="15759"/>
                  <a:pt x="744" y="15689"/>
                  <a:pt x="709" y="15578"/>
                </a:cubicBezTo>
                <a:cubicBezTo>
                  <a:pt x="693" y="15527"/>
                  <a:pt x="682" y="15496"/>
                  <a:pt x="675" y="15490"/>
                </a:cubicBezTo>
                <a:close/>
                <a:moveTo>
                  <a:pt x="1705" y="15496"/>
                </a:moveTo>
                <a:cubicBezTo>
                  <a:pt x="1703" y="15499"/>
                  <a:pt x="1701" y="15508"/>
                  <a:pt x="1701" y="15521"/>
                </a:cubicBezTo>
                <a:cubicBezTo>
                  <a:pt x="1699" y="15575"/>
                  <a:pt x="1686" y="15679"/>
                  <a:pt x="1671" y="15752"/>
                </a:cubicBezTo>
                <a:cubicBezTo>
                  <a:pt x="1656" y="15825"/>
                  <a:pt x="1664" y="15884"/>
                  <a:pt x="1690" y="15884"/>
                </a:cubicBezTo>
                <a:cubicBezTo>
                  <a:pt x="1762" y="15884"/>
                  <a:pt x="1781" y="15776"/>
                  <a:pt x="1741" y="15590"/>
                </a:cubicBezTo>
                <a:cubicBezTo>
                  <a:pt x="1726" y="15521"/>
                  <a:pt x="1712" y="15487"/>
                  <a:pt x="1705" y="15496"/>
                </a:cubicBezTo>
                <a:close/>
                <a:moveTo>
                  <a:pt x="2485" y="15499"/>
                </a:moveTo>
                <a:cubicBezTo>
                  <a:pt x="2480" y="15496"/>
                  <a:pt x="2474" y="15497"/>
                  <a:pt x="2468" y="15504"/>
                </a:cubicBezTo>
                <a:cubicBezTo>
                  <a:pt x="2445" y="15531"/>
                  <a:pt x="2437" y="15610"/>
                  <a:pt x="2451" y="15678"/>
                </a:cubicBezTo>
                <a:cubicBezTo>
                  <a:pt x="2487" y="15852"/>
                  <a:pt x="2512" y="15831"/>
                  <a:pt x="2512" y="15628"/>
                </a:cubicBezTo>
                <a:cubicBezTo>
                  <a:pt x="2512" y="15556"/>
                  <a:pt x="2501" y="15507"/>
                  <a:pt x="2485" y="15499"/>
                </a:cubicBezTo>
                <a:close/>
                <a:moveTo>
                  <a:pt x="987" y="15501"/>
                </a:moveTo>
                <a:cubicBezTo>
                  <a:pt x="979" y="15501"/>
                  <a:pt x="968" y="15507"/>
                  <a:pt x="955" y="15516"/>
                </a:cubicBezTo>
                <a:cubicBezTo>
                  <a:pt x="916" y="15544"/>
                  <a:pt x="884" y="15642"/>
                  <a:pt x="884" y="15733"/>
                </a:cubicBezTo>
                <a:cubicBezTo>
                  <a:pt x="884" y="15955"/>
                  <a:pt x="993" y="15882"/>
                  <a:pt x="1011" y="15648"/>
                </a:cubicBezTo>
                <a:cubicBezTo>
                  <a:pt x="1020" y="15546"/>
                  <a:pt x="1013" y="15501"/>
                  <a:pt x="987" y="15501"/>
                </a:cubicBezTo>
                <a:close/>
                <a:moveTo>
                  <a:pt x="1200" y="15549"/>
                </a:moveTo>
                <a:cubicBezTo>
                  <a:pt x="1175" y="15549"/>
                  <a:pt x="1155" y="15626"/>
                  <a:pt x="1155" y="15722"/>
                </a:cubicBezTo>
                <a:cubicBezTo>
                  <a:pt x="1155" y="15817"/>
                  <a:pt x="1175" y="15872"/>
                  <a:pt x="1200" y="15843"/>
                </a:cubicBezTo>
                <a:cubicBezTo>
                  <a:pt x="1225" y="15815"/>
                  <a:pt x="1245" y="15736"/>
                  <a:pt x="1245" y="15669"/>
                </a:cubicBezTo>
                <a:cubicBezTo>
                  <a:pt x="1245" y="15602"/>
                  <a:pt x="1225" y="15549"/>
                  <a:pt x="1200" y="15549"/>
                </a:cubicBezTo>
                <a:close/>
                <a:moveTo>
                  <a:pt x="1449" y="15549"/>
                </a:moveTo>
                <a:cubicBezTo>
                  <a:pt x="1367" y="15549"/>
                  <a:pt x="1358" y="15770"/>
                  <a:pt x="1438" y="15829"/>
                </a:cubicBezTo>
                <a:cubicBezTo>
                  <a:pt x="1469" y="15853"/>
                  <a:pt x="1500" y="15875"/>
                  <a:pt x="1506" y="15878"/>
                </a:cubicBezTo>
                <a:cubicBezTo>
                  <a:pt x="1512" y="15882"/>
                  <a:pt x="1517" y="15809"/>
                  <a:pt x="1517" y="15717"/>
                </a:cubicBezTo>
                <a:cubicBezTo>
                  <a:pt x="1517" y="15623"/>
                  <a:pt x="1487" y="15549"/>
                  <a:pt x="1449" y="15549"/>
                </a:cubicBezTo>
                <a:close/>
                <a:moveTo>
                  <a:pt x="1970" y="15549"/>
                </a:moveTo>
                <a:cubicBezTo>
                  <a:pt x="1945" y="15549"/>
                  <a:pt x="1924" y="15606"/>
                  <a:pt x="1924" y="15675"/>
                </a:cubicBezTo>
                <a:cubicBezTo>
                  <a:pt x="1924" y="15745"/>
                  <a:pt x="1945" y="15801"/>
                  <a:pt x="1970" y="15801"/>
                </a:cubicBezTo>
                <a:cubicBezTo>
                  <a:pt x="1995" y="15801"/>
                  <a:pt x="2014" y="15745"/>
                  <a:pt x="2014" y="15675"/>
                </a:cubicBezTo>
                <a:cubicBezTo>
                  <a:pt x="2014" y="15606"/>
                  <a:pt x="1995" y="15549"/>
                  <a:pt x="1970" y="15549"/>
                </a:cubicBezTo>
                <a:close/>
                <a:moveTo>
                  <a:pt x="2218" y="15549"/>
                </a:moveTo>
                <a:cubicBezTo>
                  <a:pt x="2148" y="15549"/>
                  <a:pt x="2129" y="15647"/>
                  <a:pt x="2181" y="15744"/>
                </a:cubicBezTo>
                <a:cubicBezTo>
                  <a:pt x="2233" y="15841"/>
                  <a:pt x="2286" y="15807"/>
                  <a:pt x="2286" y="15675"/>
                </a:cubicBezTo>
                <a:cubicBezTo>
                  <a:pt x="2286" y="15606"/>
                  <a:pt x="2256" y="15549"/>
                  <a:pt x="2218" y="15549"/>
                </a:cubicBezTo>
                <a:close/>
                <a:moveTo>
                  <a:pt x="2992" y="15578"/>
                </a:moveTo>
                <a:cubicBezTo>
                  <a:pt x="2976" y="15573"/>
                  <a:pt x="2964" y="15591"/>
                  <a:pt x="2964" y="15628"/>
                </a:cubicBezTo>
                <a:cubicBezTo>
                  <a:pt x="2964" y="15677"/>
                  <a:pt x="2985" y="15717"/>
                  <a:pt x="3009" y="15717"/>
                </a:cubicBezTo>
                <a:cubicBezTo>
                  <a:pt x="3034" y="15717"/>
                  <a:pt x="3055" y="15701"/>
                  <a:pt x="3055" y="15680"/>
                </a:cubicBezTo>
                <a:cubicBezTo>
                  <a:pt x="3055" y="15660"/>
                  <a:pt x="3034" y="15619"/>
                  <a:pt x="3009" y="15590"/>
                </a:cubicBezTo>
                <a:cubicBezTo>
                  <a:pt x="3003" y="15583"/>
                  <a:pt x="2997" y="15579"/>
                  <a:pt x="2992" y="15578"/>
                </a:cubicBezTo>
                <a:close/>
                <a:moveTo>
                  <a:pt x="5694" y="17179"/>
                </a:moveTo>
                <a:cubicBezTo>
                  <a:pt x="5713" y="17174"/>
                  <a:pt x="5733" y="17189"/>
                  <a:pt x="5744" y="17222"/>
                </a:cubicBezTo>
                <a:cubicBezTo>
                  <a:pt x="5759" y="17266"/>
                  <a:pt x="5752" y="17324"/>
                  <a:pt x="5728" y="17351"/>
                </a:cubicBezTo>
                <a:cubicBezTo>
                  <a:pt x="5704" y="17378"/>
                  <a:pt x="5673" y="17365"/>
                  <a:pt x="5658" y="17321"/>
                </a:cubicBezTo>
                <a:cubicBezTo>
                  <a:pt x="5644" y="17277"/>
                  <a:pt x="5651" y="17219"/>
                  <a:pt x="5675" y="17192"/>
                </a:cubicBezTo>
                <a:cubicBezTo>
                  <a:pt x="5681" y="17185"/>
                  <a:pt x="5687" y="17181"/>
                  <a:pt x="5694" y="17179"/>
                </a:cubicBezTo>
                <a:close/>
                <a:moveTo>
                  <a:pt x="6508" y="17179"/>
                </a:moveTo>
                <a:cubicBezTo>
                  <a:pt x="6527" y="17174"/>
                  <a:pt x="6548" y="17189"/>
                  <a:pt x="6559" y="17222"/>
                </a:cubicBezTo>
                <a:cubicBezTo>
                  <a:pt x="6573" y="17266"/>
                  <a:pt x="6565" y="17324"/>
                  <a:pt x="6542" y="17351"/>
                </a:cubicBezTo>
                <a:cubicBezTo>
                  <a:pt x="6518" y="17378"/>
                  <a:pt x="6487" y="17365"/>
                  <a:pt x="6473" y="17321"/>
                </a:cubicBezTo>
                <a:cubicBezTo>
                  <a:pt x="6458" y="17277"/>
                  <a:pt x="6465" y="17219"/>
                  <a:pt x="6489" y="17192"/>
                </a:cubicBezTo>
                <a:cubicBezTo>
                  <a:pt x="6495" y="17185"/>
                  <a:pt x="6501" y="17181"/>
                  <a:pt x="6508" y="17179"/>
                </a:cubicBezTo>
                <a:close/>
              </a:path>
            </a:pathLst>
          </a:custGeom>
        </p:spPr>
      </p:pic>
      <p:pic>
        <p:nvPicPr>
          <p:cNvPr id="170" name="截圖 2020-06-02 上午11.59.56.png" descr="截圖 2020-06-02 上午11.59.56.png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b="5379"/>
          <a:stretch>
            <a:fillRect/>
          </a:stretch>
        </p:blipFill>
        <p:spPr>
          <a:xfrm>
            <a:off x="789094" y="-216203"/>
            <a:ext cx="10588412" cy="13985755"/>
          </a:xfrm>
          <a:prstGeom prst="rect">
            <a:avLst/>
          </a:prstGeom>
        </p:spPr>
      </p:pic>
      <p:sp>
        <p:nvSpPr>
          <p:cNvPr id="171" name="獲得直木賞的台灣作家：…"/>
          <p:cNvSpPr txBox="1"/>
          <p:nvPr/>
        </p:nvSpPr>
        <p:spPr>
          <a:xfrm>
            <a:off x="11819209" y="8569129"/>
            <a:ext cx="4481725" cy="2082801"/>
          </a:xfrm>
          <a:prstGeom prst="rect">
            <a:avLst/>
          </a:prstGeom>
          <a:solidFill>
            <a:schemeClr val="accent6">
              <a:alpha val="8962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2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獲得直木賞的台灣作家：</a:t>
            </a:r>
          </a:p>
          <a:p>
            <a:pPr algn="ctr" defTabSz="457200">
              <a:spcBef>
                <a:spcPts val="0"/>
              </a:spcBef>
              <a:defRPr sz="47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陳舜臣、邱永漢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8517456C-D67B-1447-86D2-CA78DD39D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流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298D3F38-6A39-1F47-9D90-5557B98DD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2370237"/>
            <a:ext cx="21844000" cy="10329763"/>
          </a:xfrm>
        </p:spPr>
        <p:txBody>
          <a:bodyPr/>
          <a:lstStyle/>
          <a:p>
            <a:r>
              <a:rPr lang="zh-TW" altLang="en-US" dirty="0"/>
              <a:t>為日本讀者而寫，「父親」的故事</a:t>
            </a:r>
            <a:endParaRPr lang="en-US" altLang="zh-TW" dirty="0"/>
          </a:p>
          <a:p>
            <a:r>
              <a:rPr lang="zh-TW" altLang="en-US" dirty="0"/>
              <a:t>大眾文學的讀法：類型、形式</a:t>
            </a:r>
            <a:endParaRPr lang="en-US" altLang="zh-TW" dirty="0"/>
          </a:p>
          <a:p>
            <a:r>
              <a:rPr lang="zh-TW" altLang="en-US" dirty="0"/>
              <a:t>「台灣少年」、「寶島」、「流」</a:t>
            </a:r>
            <a:endParaRPr lang="en-US" altLang="zh-TW" dirty="0"/>
          </a:p>
          <a:p>
            <a:r>
              <a:rPr lang="zh-TW" altLang="en-US" dirty="0"/>
              <a:t>引人聯想的小標題</a:t>
            </a:r>
            <a:endParaRPr lang="en-US" altLang="zh-TW" dirty="0"/>
          </a:p>
          <a:p>
            <a:r>
              <a:rPr lang="zh-TW" altLang="en-US" dirty="0"/>
              <a:t>殺人事件之解謎</a:t>
            </a:r>
            <a:endParaRPr lang="en-US" altLang="zh-TW" dirty="0"/>
          </a:p>
          <a:p>
            <a:r>
              <a:rPr lang="zh-TW" altLang="en-US" dirty="0"/>
              <a:t>恐怖、未知、不安的來源：知識、歷史、異國⋯⋯</a:t>
            </a:r>
            <a:endParaRPr lang="en-US" altLang="zh-TW" dirty="0"/>
          </a:p>
          <a:p>
            <a:r>
              <a:rPr lang="zh-TW" altLang="en-US" dirty="0"/>
              <a:t>通往「大人」世界的路徑</a:t>
            </a:r>
            <a:endParaRPr lang="en-US" altLang="zh-TW" dirty="0"/>
          </a:p>
          <a:p>
            <a:r>
              <a:rPr lang="zh-TW" altLang="en-US" dirty="0"/>
              <a:t>支撐</a:t>
            </a:r>
            <a:r>
              <a:rPr lang="zh-TW" altLang="en-US"/>
              <a:t>的力量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03923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截圖 2020-06-02 上午11.14.17.png" descr="截圖 2020-06-02 上午11.14.17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b="1363"/>
          <a:stretch>
            <a:fillRect/>
          </a:stretch>
        </p:blipFill>
        <p:spPr>
          <a:xfrm>
            <a:off x="13387997" y="187064"/>
            <a:ext cx="9825406" cy="13528937"/>
          </a:xfrm>
          <a:prstGeom prst="rect">
            <a:avLst/>
          </a:prstGeom>
        </p:spPr>
      </p:pic>
      <p:sp>
        <p:nvSpPr>
          <p:cNvPr id="174" name="我殺的人與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387984">
              <a:defRPr sz="4465" spc="-133"/>
            </a:pPr>
            <a:r>
              <a:rPr sz="48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我殺的人與</a:t>
            </a:r>
            <a:endParaRPr sz="48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defTabSz="387984">
              <a:defRPr sz="4465" spc="-133"/>
            </a:pPr>
            <a:r>
              <a:rPr sz="48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殺我的人</a:t>
            </a:r>
            <a:endParaRPr sz="48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5" name="2016/5~2017/3連載，2017/5單行本…"/>
          <p:cNvSpPr txBox="1">
            <a:spLocks noGrp="1"/>
          </p:cNvSpPr>
          <p:nvPr>
            <p:ph type="body" sz="half" idx="1"/>
          </p:nvPr>
        </p:nvSpPr>
        <p:spPr>
          <a:xfrm>
            <a:off x="1312904" y="3250279"/>
            <a:ext cx="11212512" cy="98277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0275" indent="-430275" defTabSz="1877567">
              <a:spcBef>
                <a:spcPts val="1800"/>
              </a:spcBef>
              <a:defRPr sz="3696"/>
            </a:pPr>
            <a:r>
              <a:rPr dirty="0"/>
              <a:t>2016/5~2017/3連載，2017/5單行本</a:t>
            </a:r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dirty="0" err="1"/>
              <a:t>讀賣文學、織田作之助、渡邊淳一三項文學獎</a:t>
            </a:r>
            <a:endParaRPr dirty="0"/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dirty="0"/>
              <a:t>2019/2中文本</a:t>
            </a:r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dirty="0"/>
              <a:t>「</a:t>
            </a:r>
            <a:r>
              <a:rPr dirty="0" err="1"/>
              <a:t>作為日本文學之世界文學的最前線</a:t>
            </a:r>
            <a:r>
              <a:rPr dirty="0"/>
              <a:t>」</a:t>
            </a:r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sz="1600" dirty="0"/>
              <a:t>底特律（2015）</a:t>
            </a:r>
            <a:r>
              <a:rPr lang="en-US" sz="1600" dirty="0"/>
              <a:t>p.77、136</a:t>
            </a:r>
            <a:r>
              <a:rPr sz="1600" dirty="0"/>
              <a:t>/台北（1984）</a:t>
            </a:r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sz="1600" dirty="0" err="1"/>
              <a:t>少年與殺人事件相關之必然</a:t>
            </a:r>
            <a:endParaRPr lang="en-US" altLang="zh-TW" sz="1600" dirty="0"/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lang="zh-TW" altLang="en-US" sz="1600" dirty="0"/>
              <a:t>「理想中的少年時代」「想成為認真唬弄小孩的台灣大人」</a:t>
            </a:r>
            <a:endParaRPr sz="1600" dirty="0"/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dirty="0" err="1"/>
              <a:t>引用互文文本</a:t>
            </a:r>
            <a:endParaRPr dirty="0"/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lang="en-US" dirty="0" err="1"/>
              <a:t>大友克洋「Akira</a:t>
            </a:r>
            <a:r>
              <a:rPr lang="en-US" dirty="0"/>
              <a:t>」（Young Magazine）</a:t>
            </a:r>
            <a:endParaRPr dirty="0"/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dirty="0" err="1"/>
              <a:t>麥田捕手</a:t>
            </a:r>
            <a:endParaRPr dirty="0"/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sz="1600" dirty="0"/>
              <a:t>Stand By Me</a:t>
            </a:r>
            <a:endParaRPr lang="en-US" sz="1600" dirty="0"/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lang="zh-TW" altLang="en-US" sz="3600" dirty="0"/>
              <a:t>傅柯</a:t>
            </a:r>
            <a:r>
              <a:rPr lang="en-US" altLang="zh-TW" sz="3600" dirty="0"/>
              <a:t>《</a:t>
            </a:r>
            <a:r>
              <a:rPr lang="zh-TW" altLang="en-US" sz="3600" dirty="0"/>
              <a:t>規訓與懲罰</a:t>
            </a:r>
            <a:r>
              <a:rPr lang="en-US" altLang="zh-TW" sz="3600" dirty="0"/>
              <a:t>》</a:t>
            </a:r>
            <a:r>
              <a:rPr lang="zh-TW" altLang="en-US" sz="3600" dirty="0"/>
              <a:t>、</a:t>
            </a:r>
            <a:r>
              <a:rPr lang="en-US" altLang="zh-TW" sz="3600" dirty="0"/>
              <a:t>《</a:t>
            </a:r>
            <a:r>
              <a:rPr lang="zh-TW" altLang="en-US" sz="3600" dirty="0"/>
              <a:t>性意識史</a:t>
            </a:r>
            <a:r>
              <a:rPr lang="en-US" altLang="zh-TW" sz="3600" dirty="0"/>
              <a:t>》</a:t>
            </a:r>
            <a:r>
              <a:rPr lang="zh-TW" altLang="en-US" sz="3600" dirty="0"/>
              <a:t>第一卷</a:t>
            </a:r>
            <a:endParaRPr lang="en-US" altLang="zh-TW" sz="3600" dirty="0"/>
          </a:p>
          <a:p>
            <a:pPr marL="430275" indent="-430275" defTabSz="1877567">
              <a:spcBef>
                <a:spcPts val="1800"/>
              </a:spcBef>
              <a:defRPr sz="3696"/>
            </a:pPr>
            <a:r>
              <a:rPr lang="en-US" altLang="zh-TW" sz="3600" dirty="0">
                <a:solidFill>
                  <a:schemeClr val="tx1"/>
                </a:solidFill>
              </a:rPr>
              <a:t>1984</a:t>
            </a:r>
            <a:r>
              <a:rPr lang="zh-TW" altLang="en-US" sz="3600" dirty="0">
                <a:solidFill>
                  <a:schemeClr val="tx1"/>
                </a:solidFill>
              </a:rPr>
              <a:t>、南回歸線、絕夜旅</a:t>
            </a:r>
          </a:p>
          <a:p>
            <a:pPr marL="430275" indent="-430275" defTabSz="1877567">
              <a:spcBef>
                <a:spcPts val="1800"/>
              </a:spcBef>
              <a:defRPr sz="3696"/>
            </a:pPr>
            <a:endParaRPr sz="1600" dirty="0"/>
          </a:p>
        </p:txBody>
      </p:sp>
      <p:sp>
        <p:nvSpPr>
          <p:cNvPr id="176" name="攝影：鄭桑溪"/>
          <p:cNvSpPr txBox="1">
            <a:spLocks noGrp="1"/>
          </p:cNvSpPr>
          <p:nvPr>
            <p:ph type="body" idx="14"/>
          </p:nvPr>
        </p:nvSpPr>
        <p:spPr>
          <a:xfrm>
            <a:off x="1270000" y="2133600"/>
            <a:ext cx="9652000" cy="7539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sz="4000" dirty="0" err="1"/>
              <a:t>攝影：鄭桑溪</a:t>
            </a:r>
            <a:endParaRPr sz="400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8CF9CB-410B-B741-9F14-80BD9CB6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48" y="610556"/>
            <a:ext cx="13896244" cy="2423160"/>
          </a:xfrm>
        </p:spPr>
        <p:txBody>
          <a:bodyPr>
            <a:normAutofit/>
          </a:bodyPr>
          <a:lstStyle/>
          <a:p>
            <a:r>
              <a:rPr kumimoji="1" lang="zh-TW" altLang="en-US" sz="8000" dirty="0"/>
              <a:t>凱斯．哈林的畫冊及其作品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7663EE6-E75F-0544-84EB-28B920C4B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48" y="2824229"/>
            <a:ext cx="7612676" cy="9342830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014CF7F-0DF7-754A-A1F4-DCD5E47BB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054" y="2824229"/>
            <a:ext cx="9464332" cy="507288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E9D2378-503D-634E-AD1F-0D07AF607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8054" y="9428073"/>
            <a:ext cx="9659604" cy="3284266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CE13518A-E895-3240-B43C-D7297D009D77}"/>
              </a:ext>
            </a:extLst>
          </p:cNvPr>
          <p:cNvSpPr txBox="1"/>
          <p:nvPr/>
        </p:nvSpPr>
        <p:spPr>
          <a:xfrm>
            <a:off x="2000248" y="12338958"/>
            <a:ext cx="761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on paper</a:t>
            </a:r>
            <a:r>
              <a:rPr kumimoji="1" lang="zh-TW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TW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(1989)</a:t>
            </a:r>
            <a:endParaRPr kumimoji="1" lang="zh-TW" alt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C550EA5-016F-8E4E-83A3-EA9B070065FF}"/>
              </a:ext>
            </a:extLst>
          </p:cNvPr>
          <p:cNvSpPr txBox="1"/>
          <p:nvPr/>
        </p:nvSpPr>
        <p:spPr>
          <a:xfrm>
            <a:off x="19676787" y="8062427"/>
            <a:ext cx="541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/>
              <a:t>《</a:t>
            </a:r>
            <a:r>
              <a:rPr kumimoji="1" lang="zh-TW" altLang="en-US" sz="3600" dirty="0"/>
              <a:t>回溯（</a:t>
            </a:r>
            <a:r>
              <a:rPr kumimoji="1" lang="fr-FR" altLang="zh-TW" sz="3600" dirty="0" err="1"/>
              <a:t>Retrospect</a:t>
            </a:r>
            <a:r>
              <a:rPr kumimoji="1" lang="zh-TW" altLang="en-US" sz="3600" dirty="0"/>
              <a:t>）</a:t>
            </a:r>
            <a:r>
              <a:rPr kumimoji="1" lang="en-US" altLang="zh-TW" sz="3600" dirty="0"/>
              <a:t>》(1989)</a:t>
            </a:r>
            <a:endParaRPr kumimoji="1"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8960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標題 22">
            <a:extLst>
              <a:ext uri="{FF2B5EF4-FFF2-40B4-BE49-F238E27FC236}">
                <a16:creationId xmlns:a16="http://schemas.microsoft.com/office/drawing/2014/main" id="{04BB35E2-7388-9745-BE20-5A0C9C76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812800"/>
            <a:ext cx="21844000" cy="4195618"/>
          </a:xfrm>
        </p:spPr>
        <p:txBody>
          <a:bodyPr>
            <a:normAutofit/>
          </a:bodyPr>
          <a:lstStyle/>
          <a:p>
            <a:r>
              <a:rPr lang="zh-TW" altLang="en-US" dirty="0"/>
              <a:t>少年成長小說</a:t>
            </a:r>
            <a:br>
              <a:rPr lang="en-US" altLang="zh-TW" dirty="0"/>
            </a:br>
            <a:r>
              <a:rPr lang="zh-TW" altLang="en-US" dirty="0"/>
              <a:t>起點：在阿剛家的榕樹下</a:t>
            </a:r>
          </a:p>
        </p:txBody>
      </p:sp>
      <p:pic>
        <p:nvPicPr>
          <p:cNvPr id="20" name="圖片版面配置區 19">
            <a:extLst>
              <a:ext uri="{FF2B5EF4-FFF2-40B4-BE49-F238E27FC236}">
                <a16:creationId xmlns:a16="http://schemas.microsoft.com/office/drawing/2014/main" id="{ED0404BD-D28F-504F-ADCC-C178125A5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40806" y="6108701"/>
            <a:ext cx="11451194" cy="6972300"/>
          </a:xfrm>
        </p:spPr>
      </p:pic>
      <p:pic>
        <p:nvPicPr>
          <p:cNvPr id="18" name="圖片版面配置區 17">
            <a:extLst>
              <a:ext uri="{FF2B5EF4-FFF2-40B4-BE49-F238E27FC236}">
                <a16:creationId xmlns:a16="http://schemas.microsoft.com/office/drawing/2014/main" id="{B3A06302-BFB2-DB41-8840-B8AA3393FDC8}"/>
              </a:ext>
            </a:extLst>
          </p:cNvPr>
          <p:cNvPicPr>
            <a:picLocks noGrp="1" noChangeAspect="1"/>
          </p:cNvPicPr>
          <p:nvPr>
            <p:ph type="pic"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r="14375"/>
          <a:stretch/>
        </p:blipFill>
        <p:spPr>
          <a:xfrm>
            <a:off x="13196455" y="6108701"/>
            <a:ext cx="10771908" cy="7181272"/>
          </a:xfrm>
        </p:spPr>
      </p:pic>
    </p:spTree>
    <p:extLst>
      <p:ext uri="{BB962C8B-B14F-4D97-AF65-F5344CB8AC3E}">
        <p14:creationId xmlns:p14="http://schemas.microsoft.com/office/powerpoint/2010/main" val="296441081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2_ColorGradient">
  <a:themeElements>
    <a:clrScheme name="22_ColorGradient">
      <a:dk1>
        <a:srgbClr val="D000FF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4371</TotalTime>
  <Words>437</Words>
  <Application>Microsoft Macintosh PowerPoint</Application>
  <PresentationFormat>自訂</PresentationFormat>
  <Paragraphs>75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8" baseType="lpstr">
      <vt:lpstr>Avenir Next Demi Bold</vt:lpstr>
      <vt:lpstr>Avenir Next Medium</vt:lpstr>
      <vt:lpstr>Avenir Next Regular</vt:lpstr>
      <vt:lpstr>Helvetica Neue</vt:lpstr>
      <vt:lpstr>Times New Roman</vt:lpstr>
      <vt:lpstr>22_ColorGradient</vt:lpstr>
      <vt:lpstr>東山彰良 《流》 《我殺的人與殺我的人》</vt:lpstr>
      <vt:lpstr>東山彰良</vt:lpstr>
      <vt:lpstr>逃避而寫</vt:lpstr>
      <vt:lpstr>PowerPoint 簡報</vt:lpstr>
      <vt:lpstr>PowerPoint 簡報</vt:lpstr>
      <vt:lpstr>流</vt:lpstr>
      <vt:lpstr>我殺的人與 殺我的人</vt:lpstr>
      <vt:lpstr>凱斯．哈林的畫冊及其作品</vt:lpstr>
      <vt:lpstr>少年成長小說 起點：在阿剛家的榕樹下</vt:lpstr>
      <vt:lpstr>終點：破碎的美國夢</vt:lpstr>
      <vt:lpstr>暴力的連鎖</vt:lpstr>
      <vt:lpstr>奇蹟發生了嗎？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東山彰良《我殺的人與殺我的人》</dc:title>
  <cp:lastModifiedBy>Microsoft Office User</cp:lastModifiedBy>
  <cp:revision>16</cp:revision>
  <dcterms:modified xsi:type="dcterms:W3CDTF">2021-12-24T04:42:18Z</dcterms:modified>
</cp:coreProperties>
</file>