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62" r:id="rId3"/>
    <p:sldId id="258" r:id="rId4"/>
    <p:sldId id="263" r:id="rId5"/>
    <p:sldId id="264" r:id="rId6"/>
    <p:sldId id="265" r:id="rId7"/>
    <p:sldId id="267" r:id="rId8"/>
    <p:sldId id="259" r:id="rId9"/>
    <p:sldId id="266" r:id="rId10"/>
    <p:sldId id="260" r:id="rId11"/>
    <p:sldId id="261" r:id="rId12"/>
  </p:sldIdLst>
  <p:sldSz cx="9144000" cy="6858000" type="screen4x3"/>
  <p:notesSz cx="6858000" cy="9144000"/>
  <p:defaultTextStyle>
    <a:defPPr>
      <a:defRPr lang="zh-TW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E395-2C9C-A74A-AAED-C4B33CE30990}" type="datetimeFigureOut">
              <a:rPr kumimoji="1" lang="zh-TW" altLang="en-US" smtClean="0"/>
              <a:t>2021/12/17</a:t>
            </a:fld>
            <a:endParaRPr kumimoji="1" lang="zh-TW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326878-CC33-0D49-ACF7-F05660A0841B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E395-2C9C-A74A-AAED-C4B33CE30990}" type="datetimeFigureOut">
              <a:rPr kumimoji="1" lang="zh-TW" altLang="en-US" smtClean="0"/>
              <a:t>2021/12/17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6878-CC33-0D49-ACF7-F05660A084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E395-2C9C-A74A-AAED-C4B33CE30990}" type="datetimeFigureOut">
              <a:rPr kumimoji="1" lang="zh-TW" altLang="en-US" smtClean="0"/>
              <a:t>2021/12/17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6878-CC33-0D49-ACF7-F05660A084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E395-2C9C-A74A-AAED-C4B33CE30990}" type="datetimeFigureOut">
              <a:rPr kumimoji="1" lang="zh-TW" altLang="en-US" smtClean="0"/>
              <a:t>2021/12/17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6878-CC33-0D49-ACF7-F05660A084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E395-2C9C-A74A-AAED-C4B33CE30990}" type="datetimeFigureOut">
              <a:rPr kumimoji="1" lang="zh-TW" altLang="en-US" smtClean="0"/>
              <a:t>2021/12/17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6878-CC33-0D49-ACF7-F05660A0841B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E395-2C9C-A74A-AAED-C4B33CE30990}" type="datetimeFigureOut">
              <a:rPr kumimoji="1" lang="zh-TW" altLang="en-US" smtClean="0"/>
              <a:t>2021/12/17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6878-CC33-0D49-ACF7-F05660A0841B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E395-2C9C-A74A-AAED-C4B33CE30990}" type="datetimeFigureOut">
              <a:rPr kumimoji="1" lang="zh-TW" altLang="en-US" smtClean="0"/>
              <a:t>2021/12/17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6878-CC33-0D49-ACF7-F05660A0841B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E395-2C9C-A74A-AAED-C4B33CE30990}" type="datetimeFigureOut">
              <a:rPr kumimoji="1" lang="zh-TW" altLang="en-US" smtClean="0"/>
              <a:t>2021/12/17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6878-CC33-0D49-ACF7-F05660A084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E395-2C9C-A74A-AAED-C4B33CE30990}" type="datetimeFigureOut">
              <a:rPr kumimoji="1" lang="zh-TW" altLang="en-US" smtClean="0"/>
              <a:t>2021/12/17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6878-CC33-0D49-ACF7-F05660A084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E395-2C9C-A74A-AAED-C4B33CE30990}" type="datetimeFigureOut">
              <a:rPr kumimoji="1" lang="zh-TW" altLang="en-US" smtClean="0"/>
              <a:t>2021/12/17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6878-CC33-0D49-ACF7-F05660A084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將圖片拖曳至版面配置區或按一下圖示以新增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E395-2C9C-A74A-AAED-C4B33CE30990}" type="datetimeFigureOut">
              <a:rPr kumimoji="1" lang="zh-TW" altLang="en-US" smtClean="0"/>
              <a:t>2021/12/17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6878-CC33-0D49-ACF7-F05660A0841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01BE395-2C9C-A74A-AAED-C4B33CE30990}" type="datetimeFigureOut">
              <a:rPr kumimoji="1" lang="zh-TW" altLang="en-US" smtClean="0"/>
              <a:t>2021/12/17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3326878-CC33-0D49-ACF7-F05660A0841B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TW" altLang="en-US" dirty="0"/>
              <a:t>大江健三郎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zh-TW" dirty="0"/>
          </a:p>
          <a:p>
            <a:r>
              <a:rPr kumimoji="1" lang="en-US" altLang="zh-TW" dirty="0"/>
              <a:t>1935</a:t>
            </a:r>
            <a:r>
              <a:rPr kumimoji="1" lang="zh-TW" altLang="en-US" dirty="0"/>
              <a:t>年</a:t>
            </a:r>
            <a:r>
              <a:rPr kumimoji="1" lang="en-US" altLang="zh-TW" dirty="0"/>
              <a:t>1</a:t>
            </a:r>
            <a:r>
              <a:rPr kumimoji="1" lang="zh-TW" altLang="en-US" dirty="0"/>
              <a:t>月</a:t>
            </a:r>
            <a:r>
              <a:rPr kumimoji="1" lang="en-US" altLang="zh-TW" dirty="0"/>
              <a:t>31</a:t>
            </a:r>
            <a:r>
              <a:rPr kumimoji="1" lang="zh-TW" altLang="en-US" dirty="0"/>
              <a:t>日（水瓶座）～</a:t>
            </a:r>
          </a:p>
        </p:txBody>
      </p:sp>
    </p:spTree>
    <p:extLst>
      <p:ext uri="{BB962C8B-B14F-4D97-AF65-F5344CB8AC3E}">
        <p14:creationId xmlns:p14="http://schemas.microsoft.com/office/powerpoint/2010/main" val="2823239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飼育（</a:t>
            </a:r>
            <a:r>
              <a:rPr kumimoji="1" lang="en-US" altLang="ja-JP" dirty="0"/>
              <a:t>1958</a:t>
            </a:r>
            <a:r>
              <a:rPr kumimoji="1" lang="ja-JP" altLang="en-US" dirty="0"/>
              <a:t>）</a:t>
            </a:r>
            <a:endParaRPr kumimoji="1"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418217" y="1600200"/>
            <a:ext cx="8307565" cy="4667036"/>
          </a:xfrm>
        </p:spPr>
      </p:pic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9EFFAE7-EB51-6C4C-B9BA-BF4A14905F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092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8621"/>
          </a:xfrm>
        </p:spPr>
        <p:txBody>
          <a:bodyPr/>
          <a:lstStyle/>
          <a:p>
            <a:r>
              <a:rPr kumimoji="1" lang="zh-TW" altLang="en-US" dirty="0"/>
              <a:t>隔絕</a:t>
            </a:r>
            <a:r>
              <a:rPr kumimoji="1" lang="zh-TW" altLang="en-US"/>
              <a:t>的空間</a:t>
            </a:r>
            <a:endParaRPr kumimoji="1"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TW" altLang="en-US" dirty="0"/>
              <a:t>「僕」的「成長」故事</a:t>
            </a:r>
            <a:endParaRPr kumimoji="1" lang="en-US" altLang="zh-TW" dirty="0"/>
          </a:p>
          <a:p>
            <a:r>
              <a:rPr kumimoji="1" lang="zh-TW" altLang="en-US" dirty="0"/>
              <a:t>晶瑩透明的自然風景：主觀認知的現實、景物的擬人</a:t>
            </a:r>
            <a:endParaRPr kumimoji="1" lang="en-US" altLang="zh-TW" dirty="0"/>
          </a:p>
          <a:p>
            <a:r>
              <a:rPr kumimoji="1" lang="zh-TW" altLang="en-US" dirty="0"/>
              <a:t>從零碎感覺到抽象化、概念化：敵、町、書記、村、戰爭</a:t>
            </a:r>
            <a:endParaRPr kumimoji="1" lang="en-US" altLang="zh-TW" dirty="0"/>
          </a:p>
          <a:p>
            <a:r>
              <a:rPr kumimoji="1" lang="zh-TW" altLang="en-US" dirty="0"/>
              <a:t>成人模仿與禁忌（性與女性）的挑戰</a:t>
            </a:r>
            <a:endParaRPr kumimoji="1" lang="en-US" altLang="zh-TW" dirty="0"/>
          </a:p>
          <a:p>
            <a:r>
              <a:rPr kumimoji="1" lang="zh-TW" altLang="en-US" dirty="0"/>
              <a:t>部落民、家與村落、「街」、社會國家</a:t>
            </a:r>
            <a:endParaRPr kumimoji="1" lang="en-US" altLang="zh-TW" dirty="0"/>
          </a:p>
          <a:p>
            <a:r>
              <a:rPr kumimoji="1" lang="zh-TW" altLang="en-US" dirty="0"/>
              <a:t>監禁狀態的脫離：特殊經驗與成長儀式</a:t>
            </a:r>
            <a:endParaRPr kumimoji="1" lang="en-US" altLang="zh-TW" dirty="0"/>
          </a:p>
          <a:p>
            <a:r>
              <a:rPr kumimoji="1" lang="zh-TW" altLang="en-US" dirty="0"/>
              <a:t>黑鬼的策略</a:t>
            </a:r>
            <a:endParaRPr kumimoji="1" lang="en-US" altLang="zh-TW" dirty="0"/>
          </a:p>
          <a:p>
            <a:r>
              <a:rPr kumimoji="1" lang="zh-TW" altLang="en-US" dirty="0"/>
              <a:t>監禁：隔絕與差別</a:t>
            </a:r>
            <a:endParaRPr kumimoji="1" lang="en-US" altLang="zh-TW" dirty="0"/>
          </a:p>
          <a:p>
            <a:r>
              <a:rPr kumimoji="1" lang="zh-TW" altLang="en-US" dirty="0"/>
              <a:t>不在的大人</a:t>
            </a:r>
            <a:endParaRPr kumimoji="1" lang="en-US" altLang="zh-TW" dirty="0"/>
          </a:p>
          <a:p>
            <a:r>
              <a:rPr kumimoji="1" lang="zh-TW" altLang="en-US" dirty="0"/>
              <a:t>新生的希望：總是手勾手的小兄弟</a:t>
            </a:r>
            <a:endParaRPr kumimoji="1" lang="en-US" altLang="zh-TW" dirty="0"/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72511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大江健三郎（</a:t>
            </a:r>
            <a:r>
              <a:rPr kumimoji="1" lang="en-US" altLang="zh-TW" dirty="0"/>
              <a:t>1935—</a:t>
            </a:r>
            <a:r>
              <a:rPr kumimoji="1" lang="zh-TW" altLang="en-US" dirty="0"/>
              <a:t>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pic>
        <p:nvPicPr>
          <p:cNvPr id="4" name="圖片 3" descr="2_2_1201004426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7"/>
          <a:stretch/>
        </p:blipFill>
        <p:spPr>
          <a:xfrm>
            <a:off x="1169142" y="1873785"/>
            <a:ext cx="3184904" cy="4505068"/>
          </a:xfrm>
          <a:prstGeom prst="rect">
            <a:avLst/>
          </a:prstGeom>
        </p:spPr>
      </p:pic>
      <p:pic>
        <p:nvPicPr>
          <p:cNvPr id="5" name="圖片 4" descr="dojin091125-img414x600-1432356534depmef24577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883" y="1873785"/>
            <a:ext cx="3113687" cy="4505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129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大江健三郎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TW" altLang="en-US" sz="2800" dirty="0"/>
              <a:t>生於愛媛縣山谷地帶，童年曾遭霸凌。</a:t>
            </a:r>
            <a:endParaRPr kumimoji="1" lang="en-US" altLang="zh-TW" sz="2800" dirty="0"/>
          </a:p>
          <a:p>
            <a:r>
              <a:rPr kumimoji="1" lang="zh-TW" altLang="zh-TW" sz="2800" dirty="0"/>
              <a:t>1</a:t>
            </a:r>
            <a:r>
              <a:rPr kumimoji="1" lang="en-US" altLang="zh-TW" sz="2800" dirty="0"/>
              <a:t>959</a:t>
            </a:r>
            <a:r>
              <a:rPr kumimoji="1" lang="zh-TW" altLang="en-US" sz="2800" dirty="0"/>
              <a:t>年以「沙特與存在主義」論文自東京大學法文科畢業。</a:t>
            </a:r>
            <a:endParaRPr kumimoji="1" lang="en-US" altLang="zh-TW" sz="2800" dirty="0"/>
          </a:p>
          <a:p>
            <a:r>
              <a:rPr kumimoji="1" lang="zh-TW" altLang="zh-TW" sz="2800" dirty="0"/>
              <a:t>1</a:t>
            </a:r>
            <a:r>
              <a:rPr kumimoji="1" lang="en-US" altLang="zh-TW" sz="2800" dirty="0"/>
              <a:t>955</a:t>
            </a:r>
            <a:r>
              <a:rPr kumimoji="1" lang="zh-TW" altLang="en-US" sz="2800" dirty="0"/>
              <a:t>年全國小說競賽佳作、</a:t>
            </a:r>
            <a:r>
              <a:rPr kumimoji="1" lang="en-US" altLang="zh-TW" sz="2800" dirty="0"/>
              <a:t>1957</a:t>
            </a:r>
            <a:r>
              <a:rPr kumimoji="1" lang="zh-TW" altLang="en-US" sz="2800" dirty="0"/>
              <a:t>年</a:t>
            </a:r>
            <a:r>
              <a:rPr kumimoji="1" lang="ja-JP" altLang="en-US" sz="2800" dirty="0"/>
              <a:t>「奇妙な仕事」、「死者の奢り」、「他人の足」等</a:t>
            </a:r>
            <a:endParaRPr kumimoji="1" lang="en-US" altLang="ja-JP" sz="2800" dirty="0"/>
          </a:p>
          <a:p>
            <a:r>
              <a:rPr kumimoji="1" lang="en-US" altLang="ja-JP" sz="2800" dirty="0"/>
              <a:t>1958</a:t>
            </a:r>
            <a:r>
              <a:rPr kumimoji="1" lang="ja-JP" altLang="en-US" sz="2800" dirty="0"/>
              <a:t>年「飼育」芥川賞</a:t>
            </a:r>
            <a:r>
              <a:rPr kumimoji="1" lang="zh-TW" altLang="en-US" sz="2800" dirty="0"/>
              <a:t>（</a:t>
            </a:r>
            <a:r>
              <a:rPr kumimoji="1" lang="en-US" altLang="zh-TW" sz="2800" dirty="0"/>
              <a:t>23</a:t>
            </a:r>
            <a:r>
              <a:rPr kumimoji="1" lang="zh-TW" altLang="en-US" sz="2800" dirty="0"/>
              <a:t>歲）</a:t>
            </a:r>
            <a:endParaRPr kumimoji="1" lang="en-US" altLang="ja-JP" sz="2800" dirty="0"/>
          </a:p>
          <a:p>
            <a:r>
              <a:rPr kumimoji="1" lang="en-US" altLang="zh-TW" sz="2800" dirty="0"/>
              <a:t>1994</a:t>
            </a:r>
            <a:r>
              <a:rPr kumimoji="1" lang="zh-TW" altLang="en-US" sz="2800" dirty="0"/>
              <a:t>年諾貝爾文學獎得主</a:t>
            </a:r>
            <a:endParaRPr kumimoji="1" lang="en-US" altLang="zh-TW" sz="2800" dirty="0"/>
          </a:p>
          <a:p>
            <a:r>
              <a:rPr kumimoji="1" lang="zh-TW" altLang="en-US" sz="2800" dirty="0"/>
              <a:t>積極的公眾事務參與文學家</a:t>
            </a:r>
            <a:endParaRPr kumimoji="1" lang="en-US" altLang="zh-TW" sz="2800" dirty="0"/>
          </a:p>
          <a:p>
            <a:endParaRPr kumimoji="1"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5219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あいまいな日本の私</a:t>
            </a:r>
            <a:endParaRPr kumimoji="1" lang="zh-TW" altLang="en-US" dirty="0"/>
          </a:p>
        </p:txBody>
      </p:sp>
      <p:pic>
        <p:nvPicPr>
          <p:cNvPr id="7" name="內容版面配置區 6" descr="大江.jpg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01" r="14401"/>
          <a:stretch>
            <a:fillRect/>
          </a:stretch>
        </p:blipFill>
        <p:spPr>
          <a:xfrm>
            <a:off x="571500" y="1936751"/>
            <a:ext cx="3749040" cy="4102100"/>
          </a:xfrm>
          <a:prstGeom prst="rect">
            <a:avLst/>
          </a:prstGeom>
        </p:spPr>
      </p:pic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kumimoji="1" lang="zh-TW" altLang="en-US" dirty="0"/>
              <a:t>大江健三郎，</a:t>
            </a:r>
            <a:r>
              <a:rPr kumimoji="1" lang="en-US" altLang="zh-TW" dirty="0"/>
              <a:t>1994</a:t>
            </a:r>
            <a:r>
              <a:rPr kumimoji="1" lang="zh-TW" altLang="en-US" dirty="0"/>
              <a:t>年諾貝爾文學獎。</a:t>
            </a:r>
            <a:endParaRPr kumimoji="1" lang="en-US" altLang="zh-TW" dirty="0"/>
          </a:p>
          <a:p>
            <a:r>
              <a:rPr kumimoji="1" lang="zh-TW" altLang="en-US" dirty="0"/>
              <a:t>「如果安部公房、大岡昇平、井伏鱒二還活著，他們得獎是理所當然。是在日本現代作家們所累積的成果庇蔭下，還在世的我得了獎。」</a:t>
            </a:r>
            <a:endParaRPr kumimoji="1" lang="en-US" altLang="zh-TW" dirty="0"/>
          </a:p>
          <a:p>
            <a:r>
              <a:rPr kumimoji="1" lang="zh-TW" altLang="en-US" dirty="0"/>
              <a:t>評：「以詩意的力量創造出充滿想像的世界。那世界中滿溢著生命力與神話，將現代人所面對的艱難，透過不可思議的情景表現出來。」</a:t>
            </a:r>
            <a:endParaRPr kumimoji="1" lang="en-US" altLang="zh-TW" dirty="0"/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0735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z="3200" dirty="0"/>
              <a:t>曖昧性的日本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zh-TW" u="heavy" dirty="0"/>
              <a:t>我在文學上最基本的風格，就是從個人的具体性出發，力圖將它們</a:t>
            </a:r>
            <a:r>
              <a:rPr lang="zh-TW" altLang="en-US" u="heavy" dirty="0"/>
              <a:t>與</a:t>
            </a:r>
            <a:r>
              <a:rPr lang="zh-TW" altLang="zh-TW" u="heavy" dirty="0"/>
              <a:t>社會、國家和世界連接起來。</a:t>
            </a:r>
            <a:r>
              <a:rPr lang="zh-TW" altLang="zh-TW" dirty="0"/>
              <a:t> </a:t>
            </a:r>
            <a:endParaRPr lang="en-US" altLang="zh-TW" dirty="0"/>
          </a:p>
          <a:p>
            <a:r>
              <a:rPr lang="zh-TW" altLang="zh-TW" dirty="0"/>
              <a:t>我覺得，日本現在仍然持續著開國１２０年以來的現代化進程，正從根本上被置于曖昧（</a:t>
            </a:r>
            <a:r>
              <a:rPr lang="en-US" altLang="zh-TW" dirty="0"/>
              <a:t>ambiguity</a:t>
            </a:r>
            <a:r>
              <a:rPr lang="zh-TW" altLang="zh-TW" dirty="0"/>
              <a:t>）的兩</a:t>
            </a:r>
            <a:r>
              <a:rPr lang="zh-TW" altLang="en-US" dirty="0"/>
              <a:t>極</a:t>
            </a:r>
            <a:r>
              <a:rPr lang="zh-TW" altLang="zh-TW" dirty="0"/>
              <a:t>之間。而我，身為被刻上了傷口般深深印痕的小說家，就生活在這</a:t>
            </a:r>
            <a:r>
              <a:rPr lang="zh-TW" altLang="en-US" dirty="0"/>
              <a:t>種</a:t>
            </a:r>
            <a:r>
              <a:rPr lang="zh-TW" altLang="zh-TW" dirty="0"/>
              <a:t>曖昧之中。</a:t>
            </a:r>
            <a:endParaRPr lang="en-US" altLang="zh-TW" dirty="0"/>
          </a:p>
          <a:p>
            <a:r>
              <a:rPr lang="en-US" altLang="zh-TW" dirty="0"/>
              <a:t> </a:t>
            </a:r>
            <a:r>
              <a:rPr lang="zh-TW" altLang="zh-TW" dirty="0"/>
              <a:t>支撐著日本人走向新生的，是</a:t>
            </a:r>
            <a:r>
              <a:rPr lang="zh-TW" altLang="zh-TW" dirty="0">
                <a:solidFill>
                  <a:srgbClr val="FF0000"/>
                </a:solidFill>
              </a:rPr>
              <a:t>民主主義和放棄戰爭</a:t>
            </a:r>
            <a:r>
              <a:rPr lang="zh-TW" altLang="zh-TW" dirty="0"/>
              <a:t>的誓言，這也是新的日本人最根本的道德觀念。然而，</a:t>
            </a:r>
            <a:r>
              <a:rPr lang="zh-TW" altLang="zh-TW" u="heavy" dirty="0"/>
              <a:t>蘊含著這</a:t>
            </a:r>
            <a:r>
              <a:rPr lang="zh-TW" altLang="en-US" u="heavy" dirty="0"/>
              <a:t>種</a:t>
            </a:r>
            <a:r>
              <a:rPr lang="zh-TW" altLang="zh-TW" u="heavy" dirty="0"/>
              <a:t>道德觀念的個人和社會，卻</a:t>
            </a:r>
            <a:r>
              <a:rPr lang="zh-TW" altLang="en-US" u="heavy" dirty="0"/>
              <a:t>並</a:t>
            </a:r>
            <a:r>
              <a:rPr lang="zh-TW" altLang="zh-TW" u="heavy" dirty="0"/>
              <a:t>不是純</a:t>
            </a:r>
            <a:r>
              <a:rPr lang="zh-TW" altLang="en-US" u="heavy" dirty="0"/>
              <a:t>潔</a:t>
            </a:r>
            <a:r>
              <a:rPr lang="zh-TW" altLang="zh-TW" u="heavy" dirty="0"/>
              <a:t>和清白的</a:t>
            </a:r>
            <a:r>
              <a:rPr lang="zh-TW" altLang="zh-TW" dirty="0"/>
              <a:t>。作為曾踐踏了亞洲的侵略者，他們染上了歷史的污垢。 </a:t>
            </a:r>
            <a:endParaRPr lang="en-US" altLang="zh-TW" dirty="0"/>
          </a:p>
          <a:p>
            <a:r>
              <a:rPr lang="zh-TW" altLang="zh-TW" u="heavy" dirty="0"/>
              <a:t>在這樣的時代，我們所希望創作的嚴肅文學，</a:t>
            </a:r>
            <a:r>
              <a:rPr lang="zh-TW" altLang="en-US" u="heavy" dirty="0"/>
              <a:t>與</a:t>
            </a:r>
            <a:r>
              <a:rPr lang="zh-TW" altLang="zh-TW" u="heavy" dirty="0"/>
              <a:t>反映東京泛濫的消費文化和世界性從屬文化的小說大相徑庭</a:t>
            </a:r>
            <a:r>
              <a:rPr lang="zh-TW" altLang="zh-TW" dirty="0"/>
              <a:t>，那</a:t>
            </a:r>
            <a:r>
              <a:rPr lang="zh-TW" altLang="en-US" dirty="0"/>
              <a:t>麼</a:t>
            </a:r>
            <a:r>
              <a:rPr lang="zh-TW" altLang="zh-TW" dirty="0"/>
              <a:t>，我們又該如何界定我們日本人自身呢？</a:t>
            </a:r>
            <a:r>
              <a:rPr lang="en-US" altLang="zh-TW" dirty="0"/>
              <a:t> </a:t>
            </a:r>
            <a:r>
              <a:rPr lang="zh-TW" altLang="zh-TW" dirty="0"/>
              <a:t> </a:t>
            </a:r>
            <a:endParaRPr lang="en-US" altLang="zh-TW" dirty="0"/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10081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409074"/>
            <a:ext cx="8229600" cy="5717089"/>
          </a:xfrm>
        </p:spPr>
        <p:txBody>
          <a:bodyPr>
            <a:normAutofit lnSpcReduction="10000"/>
          </a:bodyPr>
          <a:lstStyle/>
          <a:p>
            <a:r>
              <a:rPr lang="zh-TW" altLang="zh-TW" dirty="0"/>
              <a:t>正是這些形象系統，</a:t>
            </a:r>
            <a:r>
              <a:rPr lang="zh-TW" altLang="zh-TW" u="heavy" dirty="0"/>
              <a:t>使我得以植根于我置身的邊緣的日本乃至更為邊緣的土地，同時開拓出一條到達和表現普遍性的道路</a:t>
            </a:r>
            <a:r>
              <a:rPr lang="zh-TW" altLang="zh-TW" dirty="0"/>
              <a:t>。不久</a:t>
            </a:r>
            <a:r>
              <a:rPr lang="zh-TW" altLang="en-US" dirty="0"/>
              <a:t>後</a:t>
            </a:r>
            <a:r>
              <a:rPr lang="zh-TW" altLang="zh-TW" dirty="0"/>
              <a:t>，這些系統還把我同韓國的金芝河、中國的莫言等結合在了一起。這</a:t>
            </a:r>
            <a:r>
              <a:rPr lang="zh-TW" altLang="en-US" dirty="0"/>
              <a:t>種</a:t>
            </a:r>
            <a:r>
              <a:rPr lang="zh-TW" altLang="zh-TW" dirty="0"/>
              <a:t>結合的基礎，是</a:t>
            </a:r>
            <a:r>
              <a:rPr lang="zh-TW" altLang="zh-TW" dirty="0">
                <a:solidFill>
                  <a:srgbClr val="FF0000"/>
                </a:solidFill>
              </a:rPr>
              <a:t>亞洲</a:t>
            </a:r>
            <a:r>
              <a:rPr lang="zh-TW" altLang="zh-TW" dirty="0"/>
              <a:t>這塊土地上一直存續著的某</a:t>
            </a:r>
            <a:r>
              <a:rPr lang="zh-TW" altLang="en-US" dirty="0"/>
              <a:t>種</a:t>
            </a:r>
            <a:r>
              <a:rPr lang="zh-TW" altLang="zh-TW" dirty="0"/>
              <a:t>暗示——自古以來就似曾相識的感覺。當然，我所說的亞洲，</a:t>
            </a:r>
            <a:r>
              <a:rPr lang="zh-TW" altLang="en-US" dirty="0"/>
              <a:t>並</a:t>
            </a:r>
            <a:r>
              <a:rPr lang="zh-TW" altLang="zh-TW" dirty="0"/>
              <a:t>不是作為新興經濟勢力受到寵愛的亞洲，而是蘊含著持久的貧困和混沌的富庶的</a:t>
            </a:r>
            <a:r>
              <a:rPr lang="zh-TW" altLang="zh-TW" dirty="0">
                <a:solidFill>
                  <a:srgbClr val="FF0000"/>
                </a:solidFill>
              </a:rPr>
              <a:t>亞洲</a:t>
            </a:r>
            <a:r>
              <a:rPr lang="zh-TW" altLang="zh-TW" dirty="0"/>
              <a:t>。</a:t>
            </a:r>
            <a:r>
              <a:rPr lang="zh-TW" altLang="zh-TW" u="heavy" dirty="0"/>
              <a:t>在我看來，文學的世界性，首先應該建立在這</a:t>
            </a:r>
            <a:r>
              <a:rPr lang="zh-TW" altLang="en-US" u="heavy" dirty="0"/>
              <a:t>種</a:t>
            </a:r>
            <a:r>
              <a:rPr lang="zh-TW" altLang="zh-TW" u="heavy" dirty="0"/>
              <a:t>具</a:t>
            </a:r>
            <a:r>
              <a:rPr lang="zh-TW" altLang="en-US" u="heavy" dirty="0"/>
              <a:t>體</a:t>
            </a:r>
            <a:r>
              <a:rPr lang="zh-TW" altLang="zh-TW" u="heavy" dirty="0"/>
              <a:t>的聯</a:t>
            </a:r>
            <a:r>
              <a:rPr lang="zh-TW" altLang="en-US" u="heavy" dirty="0"/>
              <a:t>繫</a:t>
            </a:r>
            <a:r>
              <a:rPr lang="zh-TW" altLang="zh-TW" u="heavy" dirty="0"/>
              <a:t>之中。</a:t>
            </a:r>
            <a:r>
              <a:rPr lang="zh-TW" altLang="zh-TW" dirty="0"/>
              <a:t> </a:t>
            </a:r>
            <a:endParaRPr lang="en-US" altLang="zh-TW" dirty="0"/>
          </a:p>
          <a:p>
            <a:r>
              <a:rPr lang="zh-TW" altLang="zh-TW" dirty="0"/>
              <a:t>如果可能，將以自己的羸弱之身，在２０世紀，于鈍痛中接受那些</a:t>
            </a:r>
            <a:r>
              <a:rPr lang="zh-TW" altLang="zh-TW" u="heavy" dirty="0"/>
              <a:t>在科學技術</a:t>
            </a:r>
            <a:r>
              <a:rPr lang="zh-TW" altLang="en-US" u="heavy" dirty="0"/>
              <a:t>與</a:t>
            </a:r>
            <a:r>
              <a:rPr lang="zh-TW" altLang="zh-TW" u="heavy" dirty="0"/>
              <a:t>交通的畸形發展中積累的被害者們的苦難。我還在考慮，作為一個置身于世界邊緣的人，如何從自己的意</a:t>
            </a:r>
            <a:r>
              <a:rPr lang="zh-TW" altLang="en-US" u="heavy" dirty="0"/>
              <a:t>願</a:t>
            </a:r>
            <a:r>
              <a:rPr lang="zh-TW" altLang="zh-TW" u="heavy" dirty="0"/>
              <a:t>出發展望世界，</a:t>
            </a:r>
            <a:r>
              <a:rPr lang="zh-TW" altLang="en-US" u="heavy" dirty="0"/>
              <a:t>並</a:t>
            </a:r>
            <a:r>
              <a:rPr lang="zh-TW" altLang="zh-TW" u="heavy" dirty="0"/>
              <a:t>對全体人類的醫治</a:t>
            </a:r>
            <a:r>
              <a:rPr lang="zh-TW" altLang="en-US" u="heavy" dirty="0"/>
              <a:t>與</a:t>
            </a:r>
            <a:r>
              <a:rPr lang="zh-TW" altLang="zh-TW" u="heavy" dirty="0"/>
              <a:t>和解作出高尚的和人文主義的貢獻。</a:t>
            </a:r>
            <a:r>
              <a:rPr lang="zh-TW" altLang="zh-TW" dirty="0"/>
              <a:t> </a:t>
            </a:r>
            <a:endParaRPr lang="en-US" altLang="zh-TW" dirty="0"/>
          </a:p>
          <a:p>
            <a:r>
              <a:rPr lang="zh-TW" altLang="en-US" dirty="0">
                <a:solidFill>
                  <a:srgbClr val="7030A0"/>
                </a:solidFill>
              </a:rPr>
              <a:t>問題：同樣對於戰後被美國支配的日本政治與社會有所不滿，大江健三郎與三島由紀夫表現的方式有何不同？</a:t>
            </a:r>
            <a:endParaRPr lang="en-US" altLang="zh-TW" dirty="0">
              <a:solidFill>
                <a:srgbClr val="7030A0"/>
              </a:solidFill>
            </a:endParaRP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11111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D77385-30F2-E843-8D81-98E0CBAE6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死者的招待（死者の奢り）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39C457E-2BE4-6341-8451-BD37EFA64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/>
              <a:t>幻想小說</a:t>
            </a:r>
            <a:endParaRPr kumimoji="1" lang="en-US" altLang="zh-TW" dirty="0"/>
          </a:p>
          <a:p>
            <a:r>
              <a:rPr kumimoji="1" lang="zh-TW" altLang="en-US" dirty="0"/>
              <a:t>自然與不自然的「光」＝詩意</a:t>
            </a:r>
            <a:endParaRPr kumimoji="1" lang="en-US" altLang="zh-TW" dirty="0"/>
          </a:p>
          <a:p>
            <a:r>
              <a:rPr kumimoji="1" lang="zh-TW" altLang="en-US" dirty="0"/>
              <a:t>官僚主義</a:t>
            </a:r>
            <a:endParaRPr kumimoji="1" lang="en-US" altLang="zh-TW" dirty="0"/>
          </a:p>
          <a:p>
            <a:r>
              <a:rPr kumimoji="1" lang="zh-TW" altLang="en-US"/>
              <a:t>女學生的存在意義</a:t>
            </a:r>
            <a:endParaRPr kumimoji="1"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33200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他人の足（</a:t>
            </a:r>
            <a:r>
              <a:rPr kumimoji="1" lang="en-US" altLang="ja-JP" dirty="0"/>
              <a:t>1958</a:t>
            </a:r>
            <a:r>
              <a:rPr kumimoji="1" lang="ja-JP" altLang="en-US" dirty="0"/>
              <a:t>）</a:t>
            </a:r>
            <a:endParaRPr kumimoji="1"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kumimoji="1" lang="zh-TW" altLang="en-US" dirty="0"/>
              <a:t>療養所（清境、異國、無勞役）</a:t>
            </a:r>
            <a:endParaRPr kumimoji="1" lang="en-US" altLang="zh-TW" dirty="0"/>
          </a:p>
          <a:p>
            <a:r>
              <a:rPr kumimoji="1" lang="zh-TW" altLang="en-US" dirty="0"/>
              <a:t>監禁狀態（療養所、身體）中的少年</a:t>
            </a:r>
            <a:endParaRPr kumimoji="1" lang="en-US" altLang="zh-TW" dirty="0"/>
          </a:p>
          <a:p>
            <a:r>
              <a:rPr kumimoji="1" lang="en-US" altLang="zh-TW" dirty="0"/>
              <a:t>〈</a:t>
            </a:r>
            <a:r>
              <a:rPr kumimoji="1" lang="zh-TW" altLang="en-US" dirty="0"/>
              <a:t>飼育</a:t>
            </a:r>
            <a:r>
              <a:rPr kumimoji="1" lang="en-US" altLang="zh-TW" dirty="0"/>
              <a:t>〉</a:t>
            </a:r>
            <a:r>
              <a:rPr kumimoji="1" lang="zh-TW" altLang="en-US" dirty="0"/>
              <a:t>與監禁</a:t>
            </a:r>
            <a:endParaRPr kumimoji="1" lang="en-US" altLang="zh-TW" dirty="0"/>
          </a:p>
          <a:p>
            <a:r>
              <a:rPr kumimoji="1" lang="zh-TW" altLang="en-US" dirty="0"/>
              <a:t>黏液：非固態、緩慢流動、打回原形</a:t>
            </a:r>
            <a:r>
              <a:rPr kumimoji="1" lang="en-US" altLang="ja-JP" dirty="0"/>
              <a:t>→</a:t>
            </a:r>
            <a:r>
              <a:rPr kumimoji="1" lang="zh-TW" altLang="en-US" dirty="0"/>
              <a:t>無界限的監禁</a:t>
            </a:r>
            <a:endParaRPr kumimoji="1" lang="en-US" altLang="zh-TW" dirty="0"/>
          </a:p>
          <a:p>
            <a:r>
              <a:rPr kumimoji="1" lang="zh-TW" altLang="en-US" dirty="0"/>
              <a:t>性慾與社會改革運動的糾纏</a:t>
            </a:r>
            <a:endParaRPr kumimoji="1" lang="en-US" altLang="zh-TW" dirty="0"/>
          </a:p>
          <a:p>
            <a:r>
              <a:rPr kumimoji="1" lang="zh-TW" altLang="en-US" dirty="0"/>
              <a:t>殘疾者的慾望</a:t>
            </a:r>
            <a:endParaRPr kumimoji="1" lang="en-US" altLang="zh-TW" dirty="0"/>
          </a:p>
          <a:p>
            <a:r>
              <a:rPr kumimoji="1" lang="zh-TW" altLang="en-US" dirty="0"/>
              <a:t>左翼憤青的自我批判？</a:t>
            </a:r>
            <a:endParaRPr kumimoji="1" lang="en-US" altLang="zh-TW" dirty="0"/>
          </a:p>
          <a:p>
            <a:endParaRPr kumimoji="1" lang="zh-TW" altLang="en-US" dirty="0"/>
          </a:p>
        </p:txBody>
      </p:sp>
      <p:pic>
        <p:nvPicPr>
          <p:cNvPr id="6" name="內容版面配置區 5" descr="八ヶ岳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78" r="16478"/>
          <a:stretch>
            <a:fillRect/>
          </a:stretch>
        </p:blipFill>
        <p:spPr>
          <a:xfrm>
            <a:off x="365760" y="1600200"/>
            <a:ext cx="4041648" cy="4526280"/>
          </a:xfrm>
        </p:spPr>
      </p:pic>
    </p:spTree>
    <p:extLst>
      <p:ext uri="{BB962C8B-B14F-4D97-AF65-F5344CB8AC3E}">
        <p14:creationId xmlns:p14="http://schemas.microsoft.com/office/powerpoint/2010/main" val="2515381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他人（他者）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/>
              <a:t>將自己認為的「正確」「正常」適用於全體</a:t>
            </a:r>
            <a:endParaRPr kumimoji="1" lang="en-US" altLang="zh-TW" dirty="0"/>
          </a:p>
          <a:p>
            <a:r>
              <a:rPr kumimoji="1" lang="zh-TW" altLang="en-US" dirty="0"/>
              <a:t>療養院外的戰爭、療養院中的政黨</a:t>
            </a:r>
            <a:endParaRPr kumimoji="1" lang="en-US" altLang="zh-TW" dirty="0"/>
          </a:p>
          <a:p>
            <a:r>
              <a:rPr kumimoji="1" lang="zh-TW" altLang="en-US"/>
              <a:t>連帶感：社會性連結。情感、自我實現</a:t>
            </a:r>
            <a:endParaRPr kumimoji="1" lang="en-US" altLang="zh-TW" dirty="0"/>
          </a:p>
          <a:p>
            <a:r>
              <a:rPr kumimoji="1" lang="zh-TW" altLang="en-US" dirty="0"/>
              <a:t>孤獨的權利</a:t>
            </a:r>
            <a:endParaRPr kumimoji="1" lang="en-US" altLang="zh-TW" dirty="0"/>
          </a:p>
          <a:p>
            <a:r>
              <a:rPr kumimoji="1" lang="zh-TW" altLang="en-US" dirty="0"/>
              <a:t>魯迅：</a:t>
            </a:r>
            <a:r>
              <a:rPr lang="zh-TW" altLang="en-US" dirty="0"/>
              <a:t>「希望本是無所謂有，無所謂無的。這正如地上的路；其實地上本沒有路，走的人多了，也便成了路。」</a:t>
            </a:r>
            <a:endParaRPr kumimoji="1" lang="en-US" altLang="zh-TW" dirty="0"/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41386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高階主管">
  <a:themeElements>
    <a:clrScheme name="高階主管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高階主管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高階主管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高階主管.thmx</Template>
  <TotalTime>301</TotalTime>
  <Words>910</Words>
  <Application>Microsoft Macintosh PowerPoint</Application>
  <PresentationFormat>如螢幕大小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Courier New</vt:lpstr>
      <vt:lpstr>Palatino Linotype</vt:lpstr>
      <vt:lpstr>高階主管</vt:lpstr>
      <vt:lpstr>大江健三郎</vt:lpstr>
      <vt:lpstr>大江健三郎（1935—）</vt:lpstr>
      <vt:lpstr>大江健三郎</vt:lpstr>
      <vt:lpstr>あいまいな日本の私</vt:lpstr>
      <vt:lpstr>曖昧性的日本</vt:lpstr>
      <vt:lpstr>PowerPoint 簡報</vt:lpstr>
      <vt:lpstr>死者的招待（死者の奢り）</vt:lpstr>
      <vt:lpstr>他人の足（1958）</vt:lpstr>
      <vt:lpstr>他人（他者）</vt:lpstr>
      <vt:lpstr>飼育（1958）</vt:lpstr>
      <vt:lpstr>隔絕的空間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大江健三郎</dc:title>
  <dc:creator>Mac</dc:creator>
  <cp:lastModifiedBy>Microsoft Office User</cp:lastModifiedBy>
  <cp:revision>24</cp:revision>
  <dcterms:created xsi:type="dcterms:W3CDTF">2014-12-04T17:28:38Z</dcterms:created>
  <dcterms:modified xsi:type="dcterms:W3CDTF">2021-12-17T05:10:57Z</dcterms:modified>
</cp:coreProperties>
</file>