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AD4033-044E-ED4E-9C36-CA6430C2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3372B21-C706-8342-9CA8-EA9FD0EE4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F4C8955-D7AF-6544-B869-D0DCDC43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A977540-60BD-2E4F-A702-B90F2BB6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367626-5523-8846-8EEE-18CB92B5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6700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CD477D-B10C-C04E-AD97-DA3AFA901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2839091-D1DF-1246-8C06-5DFD9DD40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E8D804-938C-F542-83C3-C8CFD5B27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534630-B37B-D848-91CE-28CD7E846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455930-2550-B641-A17D-1EB3846C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85921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FA2C2A4-A9AB-F043-9871-200CCBC02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67380D3-27E0-3F4E-BD63-E9EE40658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33D518-B04F-C142-B752-19C2D298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3D98A3-78DB-0B4B-95F5-755754FA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1F7607-B234-9D45-923D-21F0734F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397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4A1880-B2E1-EF49-AA9D-C49345BB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D829C8-A08B-7E49-935F-92FC63B85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A2DE2C-41D8-4746-B2EC-1818D0B5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D3637DD-420F-1944-A4EF-BD6D892AE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727DC89-48A0-C94F-A70B-ECB47B17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8848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F482CC-54BB-384D-A931-A313DF29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3E5C3B-AEEE-6F4E-997F-CD9DE8E35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479499-AC5F-2845-808D-EA63BD9A0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9E39BB-1828-154E-8595-E92C4AEB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8114D7-EDD7-D745-88E1-305EE959E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9132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4F3E66-A4A2-8F46-8A0C-7117AC5A2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9EB1F8-1431-CC46-A52B-FD57E22DB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F017108-C60D-BF44-B591-A769DDC0D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EF1ECF9-C3CD-F04D-8B7A-E28A2E435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5B5EB80-7C5E-8B41-B6A2-4A1DDC1C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C010A8D-AFDB-F243-B194-D745B3E0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80605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608BDA-338A-4D47-8008-DE1563C9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E8D52E2-85F3-8F42-A300-F43BB8C7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B8657C6-2C5C-A344-89E0-5FAE1AB50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CBADFB5-796B-B642-AFC7-19F7DE269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0F16A82-51F8-CB42-97DB-F1BF322FF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7536118-DCC5-1D4D-AF6B-06B374B4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27EA356-DFB2-9845-AF6B-D14CAABA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4E560C0-FC7E-4145-9F5C-991DFA54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9845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C7F20D-79EB-CA47-9E7F-89897399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5BAA805-2614-5B4C-85A6-F525CBDF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8A54FD6-D994-1546-B255-5D3452BF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E1425D6-4526-0146-9A71-DD71DB1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312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799BBC9-F2C0-764C-9F2E-E8F414197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FC4099F-D8B8-C242-882E-10EC7699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2C23DF-509B-5348-8222-A9556AB0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4379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3AF4DD-62EF-1043-9D14-77E1374C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33A5DF-2E6B-D146-A221-AE426CF3D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0C3D27B-429E-214D-8F47-49417FB94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89A2AE-C9A1-C748-B912-572A9CBD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F8ED353-A1EC-1A4B-B0A6-16598675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C17FD8-5A3F-3E49-8E2A-4F9B40C6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4740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565F79-FF83-354D-AE59-2575B444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462C311-BBAF-E94B-AFED-49ECC63DC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E9BFFF8-A530-354B-A3D9-A8309A209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4C45490-EA60-2C45-8B66-B5F133609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1AA9A0F-B553-4B4A-B291-43BCFF08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E6409D-C85F-D948-B4C5-11EE5331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377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5FC43CC-70F4-DA46-9E66-2B588BD08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DE758D7-A282-A240-A17D-063D2A37A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9677D5-613A-AB41-A16C-3A2BCAEC04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8D36C-80BF-DB4B-8C96-F7824917A76B}" type="datetimeFigureOut">
              <a:rPr kumimoji="1" lang="zh-TW" altLang="en-US" smtClean="0"/>
              <a:t>2021/12/10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58EB94-8462-E74D-8913-715E4A69A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930C38-DD65-D247-A4DB-3584D3B58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AD41D-212D-3146-ABF6-CAD0C7B31F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4847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B1B5AB86-C08D-274C-84B3-F65D9BF4B360}"/>
              </a:ext>
            </a:extLst>
          </p:cNvPr>
          <p:cNvGrpSpPr/>
          <p:nvPr/>
        </p:nvGrpSpPr>
        <p:grpSpPr>
          <a:xfrm>
            <a:off x="-2" y="-41420"/>
            <a:ext cx="12192003" cy="6899420"/>
            <a:chOff x="-2" y="-41420"/>
            <a:chExt cx="12192003" cy="6899420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079FCA0-4837-8D46-8451-7F40AE371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6000"/>
            </a:blip>
            <a:srcRect r="61697"/>
            <a:stretch/>
          </p:blipFill>
          <p:spPr>
            <a:xfrm rot="5400000">
              <a:off x="2646290" y="-2687712"/>
              <a:ext cx="6899420" cy="12192003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DC0A37A-9B52-0D47-B0ED-6A44BAE3D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6000"/>
            </a:blip>
            <a:stretch>
              <a:fillRect/>
            </a:stretch>
          </p:blipFill>
          <p:spPr>
            <a:xfrm>
              <a:off x="8222039" y="921392"/>
              <a:ext cx="3969961" cy="5936608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C6FCC1A-4438-1E4D-A0F1-A6B60DC6AC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/>
              <a:t>李 琴峰（リ．コトミ）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11D0561-4484-9541-850C-D6B53632ED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zh-TW" altLang="en-US" dirty="0"/>
              <a:t>五つ数えれば三日月が</a:t>
            </a:r>
            <a:endParaRPr kumimoji="1" lang="en-US" altLang="zh-TW" dirty="0"/>
          </a:p>
          <a:p>
            <a:r>
              <a:rPr kumimoji="1" lang="zh-TW" altLang="en-US" dirty="0"/>
              <a:t>倒數五秒月牙</a:t>
            </a:r>
          </a:p>
        </p:txBody>
      </p:sp>
    </p:spTree>
    <p:extLst>
      <p:ext uri="{BB962C8B-B14F-4D97-AF65-F5344CB8AC3E}">
        <p14:creationId xmlns:p14="http://schemas.microsoft.com/office/powerpoint/2010/main" val="797613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030B3FDB-47BC-844F-A602-3F73639598A3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64A1527-45EE-3D4C-9155-0421F629B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3329B289-1B62-6140-8E94-0311933B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C7A70E5-838A-E349-8D63-2FC976148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FC5C79-4198-8C4C-9805-C894639D5E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58BD50E-9903-3745-AABF-3AEC087249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8745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DFCAA21C-C496-1F48-B7B5-D8431D2B2DE5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3D864AC-5437-FB47-9BB5-D22364E0C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CEFD385-C513-634E-86F6-7E4827375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7614ACD-A3AD-9D4B-A63C-68699DAC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A786AA-3A9D-8940-8216-483DF6615A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2FCD16E-5421-2C44-8F03-138A4A4830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6193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0D1A857A-7CCB-2E46-A254-DC8D6F3D9E94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928F7D2-55FC-7048-A6C2-B46E0893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64B5C44-5672-BD4C-899A-393C27DCA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7AA753E-AD96-EB4A-9E65-68A3844B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F464A9-25F9-E448-9FB8-CAA7FB6A0F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38E8F17-E406-7F48-8A27-69256BB56A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294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FEDF56D8-55B9-4643-9491-CE7A13AB9995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2C8CC6A-E970-D148-B073-6B1F7AA18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3B827B6-4A5E-0740-A2C3-518E7CE5A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AE2DFAEB-09AB-3F42-96F2-DCC10F7A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036" y="566467"/>
            <a:ext cx="6643255" cy="60096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 dirty="0"/>
              <a:t>1989</a:t>
            </a:r>
            <a:r>
              <a:rPr lang="zh-TW" altLang="en-US" sz="2000" dirty="0"/>
              <a:t>年生於台灣，</a:t>
            </a:r>
            <a:r>
              <a:rPr lang="en-US" altLang="zh-TW" sz="2000" dirty="0"/>
              <a:t>15</a:t>
            </a:r>
            <a:r>
              <a:rPr lang="zh-TW" altLang="en-US" sz="2000" dirty="0"/>
              <a:t>歲自習日文，同時嘗試以中文創作小說。現為日中雙語作家、日中筆譯、口譯者。</a:t>
            </a:r>
            <a:endParaRPr lang="en-US" altLang="zh-TW" sz="2000" dirty="0"/>
          </a:p>
          <a:p>
            <a:pPr>
              <a:lnSpc>
                <a:spcPct val="120000"/>
              </a:lnSpc>
            </a:pPr>
            <a:r>
              <a:rPr lang="en-US" altLang="zh-TW" sz="2000" dirty="0"/>
              <a:t>2013</a:t>
            </a:r>
            <a:r>
              <a:rPr lang="zh-TW" altLang="en-US" sz="2000" dirty="0"/>
              <a:t>年台大日文系、中文系畢業後，旅居日本，</a:t>
            </a:r>
            <a:r>
              <a:rPr lang="en-US" altLang="zh-TW" sz="2000" dirty="0"/>
              <a:t>2015</a:t>
            </a:r>
            <a:r>
              <a:rPr lang="zh-TW" altLang="en-US" sz="2000" dirty="0"/>
              <a:t>年畢業於早稻田日本語教育研究科修士課程。</a:t>
            </a:r>
            <a:endParaRPr lang="en-US" altLang="zh-TW" sz="2000" dirty="0"/>
          </a:p>
          <a:p>
            <a:pPr>
              <a:lnSpc>
                <a:spcPct val="120000"/>
              </a:lnSpc>
            </a:pPr>
            <a:r>
              <a:rPr lang="en-US" altLang="zh-TW" sz="2000" dirty="0"/>
              <a:t>2017</a:t>
            </a:r>
            <a:r>
              <a:rPr lang="zh-TW" altLang="en-US" sz="2000" dirty="0"/>
              <a:t>年：以日文書寫的第一篇小說</a:t>
            </a:r>
            <a:r>
              <a:rPr lang="en-US" altLang="zh-TW" sz="2000" dirty="0"/>
              <a:t>《</a:t>
            </a:r>
            <a:r>
              <a:rPr lang="zh-TW" altLang="en-US" sz="2000" dirty="0"/>
              <a:t>獨舞</a:t>
            </a:r>
            <a:r>
              <a:rPr lang="en-US" altLang="zh-TW" sz="2000" dirty="0"/>
              <a:t>》</a:t>
            </a:r>
            <a:r>
              <a:rPr lang="zh-TW" altLang="en-US" sz="2000" dirty="0"/>
              <a:t>獲選第</a:t>
            </a:r>
            <a:r>
              <a:rPr lang="en-US" altLang="zh-TW" sz="2000" dirty="0"/>
              <a:t>60</a:t>
            </a:r>
            <a:r>
              <a:rPr lang="zh-TW" altLang="en-US" sz="2000" dirty="0"/>
              <a:t>屆群像新人文學獎優秀作品。</a:t>
            </a:r>
            <a:endParaRPr lang="en-US" altLang="zh-TW" sz="2000" dirty="0"/>
          </a:p>
          <a:p>
            <a:pPr fontAlgn="base">
              <a:lnSpc>
                <a:spcPct val="120000"/>
              </a:lnSpc>
            </a:pPr>
            <a:r>
              <a:rPr lang="en-US" altLang="zh-TW" sz="2000" dirty="0"/>
              <a:t>2019</a:t>
            </a:r>
            <a:r>
              <a:rPr lang="zh-TW" altLang="en-US" sz="2000" dirty="0"/>
              <a:t>年：</a:t>
            </a:r>
            <a:r>
              <a:rPr lang="en-US" altLang="zh-TW" sz="2000" dirty="0"/>
              <a:t>《</a:t>
            </a:r>
            <a:r>
              <a:rPr lang="zh-TW" altLang="en-US" sz="2000" dirty="0"/>
              <a:t>倒數五秒月牙</a:t>
            </a:r>
            <a:r>
              <a:rPr lang="en-US" altLang="zh-TW" sz="2000" dirty="0"/>
              <a:t>》</a:t>
            </a:r>
            <a:r>
              <a:rPr lang="zh-TW" altLang="en-US" sz="2000" dirty="0"/>
              <a:t>入圍第</a:t>
            </a:r>
            <a:r>
              <a:rPr lang="en-US" altLang="zh-TW" sz="2000" dirty="0"/>
              <a:t>161</a:t>
            </a:r>
            <a:r>
              <a:rPr lang="zh-TW" altLang="en-US" sz="2000" dirty="0"/>
              <a:t>屆芥川獎與第</a:t>
            </a:r>
            <a:r>
              <a:rPr lang="en-US" altLang="zh-TW" sz="2000" dirty="0"/>
              <a:t>41</a:t>
            </a:r>
            <a:r>
              <a:rPr lang="zh-TW" altLang="en-US" sz="2000" dirty="0"/>
              <a:t>屆野間文藝新人獎。</a:t>
            </a:r>
          </a:p>
          <a:p>
            <a:pPr fontAlgn="base">
              <a:lnSpc>
                <a:spcPct val="120000"/>
              </a:lnSpc>
            </a:pPr>
            <a:r>
              <a:rPr lang="en-US" altLang="zh-TW" sz="2000" dirty="0"/>
              <a:t>2021</a:t>
            </a:r>
            <a:r>
              <a:rPr lang="zh-TW" altLang="en-US" sz="2000" dirty="0"/>
              <a:t>年：</a:t>
            </a:r>
            <a:r>
              <a:rPr lang="en-US" altLang="zh-TW" sz="2000" dirty="0"/>
              <a:t>《</a:t>
            </a:r>
            <a:r>
              <a:rPr lang="zh-TW" altLang="en-US" sz="2000" dirty="0"/>
              <a:t>北極星灑落之夜</a:t>
            </a:r>
            <a:r>
              <a:rPr lang="en-US" altLang="zh-TW" sz="2000" dirty="0"/>
              <a:t>》</a:t>
            </a:r>
            <a:r>
              <a:rPr lang="zh-TW" altLang="en-US" sz="2000" dirty="0"/>
              <a:t>獲第</a:t>
            </a:r>
            <a:r>
              <a:rPr lang="en-US" altLang="zh-TW" sz="2000" dirty="0"/>
              <a:t>71</a:t>
            </a:r>
            <a:r>
              <a:rPr lang="zh-TW" altLang="en-US" sz="2000" dirty="0"/>
              <a:t>屆藝術選獎新人賞、</a:t>
            </a:r>
            <a:r>
              <a:rPr lang="en-US" altLang="zh-TW" sz="2000" dirty="0"/>
              <a:t>《</a:t>
            </a:r>
            <a:r>
              <a:rPr lang="zh-TW" altLang="en-US" sz="2000" dirty="0"/>
              <a:t>彼岸花盛開之島</a:t>
            </a:r>
            <a:r>
              <a:rPr lang="en-US" altLang="zh-TW" sz="2000" dirty="0"/>
              <a:t>》</a:t>
            </a:r>
            <a:r>
              <a:rPr lang="zh-TW" altLang="en-US" sz="2000" dirty="0"/>
              <a:t>入圍第</a:t>
            </a:r>
            <a:r>
              <a:rPr lang="en-US" altLang="zh-TW" sz="2000" dirty="0"/>
              <a:t>34</a:t>
            </a:r>
            <a:r>
              <a:rPr lang="zh-TW" altLang="en-US" sz="2000" dirty="0"/>
              <a:t>屆三島由紀夫獎並獲第</a:t>
            </a:r>
            <a:r>
              <a:rPr lang="en-US" altLang="zh-TW" sz="2000" dirty="0"/>
              <a:t>165</a:t>
            </a:r>
            <a:r>
              <a:rPr lang="zh-TW" altLang="en-US" sz="2000" dirty="0"/>
              <a:t>屆芥川獎。</a:t>
            </a:r>
            <a:endParaRPr lang="en-US" altLang="zh-TW" sz="2000" dirty="0"/>
          </a:p>
          <a:p>
            <a:pPr fontAlgn="base">
              <a:lnSpc>
                <a:spcPct val="120000"/>
              </a:lnSpc>
            </a:pPr>
            <a:r>
              <a:rPr lang="zh-TW" altLang="en-US" sz="2000" dirty="0"/>
              <a:t>譯作：自身作品、東山彰良</a:t>
            </a:r>
            <a:r>
              <a:rPr lang="en-US" altLang="zh-TW" sz="2000" dirty="0"/>
              <a:t>《</a:t>
            </a:r>
            <a:r>
              <a:rPr lang="zh-TW" altLang="en-US" sz="2000" dirty="0"/>
              <a:t>越境</a:t>
            </a:r>
            <a:r>
              <a:rPr lang="en-US" altLang="zh-TW" sz="2000" dirty="0"/>
              <a:t>》</a:t>
            </a:r>
            <a:r>
              <a:rPr lang="zh-TW" altLang="en-US" sz="2000" dirty="0"/>
              <a:t>、李屏瑤</a:t>
            </a:r>
            <a:r>
              <a:rPr lang="en-US" altLang="zh-TW" sz="2000" dirty="0"/>
              <a:t>《</a:t>
            </a:r>
            <a:r>
              <a:rPr lang="zh-TW" altLang="en-US" sz="2000" dirty="0"/>
              <a:t>向光植物</a:t>
            </a:r>
            <a:r>
              <a:rPr lang="en-US" altLang="zh-TW" sz="2000" dirty="0"/>
              <a:t>》</a:t>
            </a:r>
            <a:r>
              <a:rPr lang="zh-TW" altLang="en-US" sz="2000" dirty="0"/>
              <a:t>（翻譯中）。</a:t>
            </a:r>
            <a:endParaRPr lang="en-US" altLang="zh-TW" sz="2000" dirty="0"/>
          </a:p>
          <a:p>
            <a:pPr fontAlgn="base">
              <a:lnSpc>
                <a:spcPct val="120000"/>
              </a:lnSpc>
            </a:pPr>
            <a:endParaRPr lang="zh-TW" altLang="en-US" sz="2000" dirty="0"/>
          </a:p>
          <a:p>
            <a:endParaRPr lang="en-US" altLang="zh-TW" sz="2000" dirty="0"/>
          </a:p>
          <a:p>
            <a:endParaRPr lang="zh-TW" altLang="en-US" sz="2000" dirty="0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C226ED1C-78EB-EF42-812D-3FE79BA14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0124" r="13981"/>
          <a:stretch/>
        </p:blipFill>
        <p:spPr>
          <a:xfrm>
            <a:off x="6948135" y="807521"/>
            <a:ext cx="4868804" cy="4921765"/>
          </a:xfrm>
        </p:spPr>
      </p:pic>
    </p:spTree>
    <p:extLst>
      <p:ext uri="{BB962C8B-B14F-4D97-AF65-F5344CB8AC3E}">
        <p14:creationId xmlns:p14="http://schemas.microsoft.com/office/powerpoint/2010/main" val="602327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113A9ECD-CF54-2545-89BE-052BD3806477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C357717E-F13B-0443-B711-E13F0FDE0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5FBFEB9F-BE93-824D-B413-F5B2A42FD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6DFEC47-E518-8040-87BD-420304DEA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01" y="-8116"/>
            <a:ext cx="10515600" cy="1325563"/>
          </a:xfrm>
        </p:spPr>
        <p:txBody>
          <a:bodyPr/>
          <a:lstStyle/>
          <a:p>
            <a:r>
              <a:rPr kumimoji="1" lang="zh-TW" altLang="en-US" dirty="0"/>
              <a:t>有官網的作家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1B2E709-942E-254A-9764-F2FCFEA2BB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228364" y="1198235"/>
            <a:ext cx="4711771" cy="2542269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6C4DDAA-79CD-5943-9D0E-CF10F0E20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992" y="1198235"/>
            <a:ext cx="4194845" cy="4869833"/>
          </a:xfrm>
          <a:prstGeom prst="rect">
            <a:avLst/>
          </a:prstGeom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C33159F8-7CBF-5C4E-9972-BCAB5C9681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28364" y="3857130"/>
            <a:ext cx="4711771" cy="2862070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E0CBE86-3AF1-5B4E-94BD-40654F4F9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8693" y="1551039"/>
            <a:ext cx="2293804" cy="4517029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932A8A93-72E0-774F-938C-4A1A78E462E7}"/>
              </a:ext>
            </a:extLst>
          </p:cNvPr>
          <p:cNvSpPr txBox="1"/>
          <p:nvPr/>
        </p:nvSpPr>
        <p:spPr>
          <a:xfrm>
            <a:off x="2964566" y="1199297"/>
            <a:ext cx="197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個人官方網站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9E6A9F2-2570-8B4A-9489-7DF626E55334}"/>
              </a:ext>
            </a:extLst>
          </p:cNvPr>
          <p:cNvSpPr txBox="1"/>
          <p:nvPr/>
        </p:nvSpPr>
        <p:spPr>
          <a:xfrm>
            <a:off x="3084213" y="6326916"/>
            <a:ext cx="176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Twitter</a:t>
            </a: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E8BC832-64C1-4F41-90E9-B95275EDC85C}"/>
              </a:ext>
            </a:extLst>
          </p:cNvPr>
          <p:cNvSpPr txBox="1"/>
          <p:nvPr/>
        </p:nvSpPr>
        <p:spPr>
          <a:xfrm>
            <a:off x="7465418" y="1170530"/>
            <a:ext cx="176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Facebook</a:t>
            </a: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CB54F7B-3676-3347-9EBB-42B8EACB8713}"/>
              </a:ext>
            </a:extLst>
          </p:cNvPr>
          <p:cNvSpPr txBox="1"/>
          <p:nvPr/>
        </p:nvSpPr>
        <p:spPr>
          <a:xfrm>
            <a:off x="9990701" y="1132781"/>
            <a:ext cx="176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Instagram</a:t>
            </a: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671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A8DBC0C4-D817-CC44-8C14-912BD902E7DC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C675419-E7A5-0F44-B7FF-E6DD7496C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9635DE2-6583-CF46-A53A-C6433DCAE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7AAA6F61-B8EC-AA40-B550-DC19E82D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17" y="395851"/>
            <a:ext cx="7545779" cy="1068780"/>
          </a:xfrm>
        </p:spPr>
        <p:txBody>
          <a:bodyPr>
            <a:normAutofit fontScale="90000"/>
          </a:bodyPr>
          <a:lstStyle/>
          <a:p>
            <a:r>
              <a:rPr kumimoji="1" lang="zh-TW" altLang="en-US" dirty="0"/>
              <a:t>臉書或</a:t>
            </a:r>
            <a:r>
              <a:rPr kumimoji="1" lang="en-US" altLang="zh-TW" dirty="0"/>
              <a:t>twitter</a:t>
            </a:r>
            <a:r>
              <a:rPr kumimoji="1" lang="zh-TW" altLang="en-US" dirty="0"/>
              <a:t>跟人辯論的照片</a:t>
            </a:r>
            <a:br>
              <a:rPr kumimoji="1" lang="zh-TW" altLang="en-US" dirty="0"/>
            </a:b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14D1D23-06F9-9349-AB09-7DF3B1DF2D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3638"/>
          <a:stretch/>
        </p:blipFill>
        <p:spPr>
          <a:xfrm>
            <a:off x="541317" y="1223159"/>
            <a:ext cx="6171438" cy="2956956"/>
          </a:xfrm>
        </p:spPr>
      </p:pic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B713C9C0-5D35-E249-A33C-14F7949C4A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702140" y="260297"/>
            <a:ext cx="1948543" cy="6337405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6D68CA5-A138-6042-B43B-ECD87C4356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08"/>
          <a:stretch/>
        </p:blipFill>
        <p:spPr>
          <a:xfrm>
            <a:off x="5035139" y="3347829"/>
            <a:ext cx="4419862" cy="32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3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D75BCAE0-4B44-E743-A152-13E50B1BD4D9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A1D3AED-CAC1-CC41-A16A-502D541AA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811EF6F-3B3F-A246-BE98-254537A3F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51E325F-0310-9845-92DC-D2BB399C3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30" y="311851"/>
            <a:ext cx="10515600" cy="1325563"/>
          </a:xfrm>
        </p:spPr>
        <p:txBody>
          <a:bodyPr/>
          <a:lstStyle/>
          <a:p>
            <a:r>
              <a:rPr kumimoji="1" lang="en-US" altLang="zh-TW" dirty="0"/>
              <a:t>〈</a:t>
            </a:r>
            <a:r>
              <a:rPr kumimoji="1" lang="zh-TW" altLang="en-US" dirty="0"/>
              <a:t>倒數五秒月牙</a:t>
            </a:r>
            <a:r>
              <a:rPr kumimoji="1" lang="en-US" altLang="zh-TW" dirty="0"/>
              <a:t>〉</a:t>
            </a:r>
            <a:r>
              <a:rPr kumimoji="1" lang="zh-TW" altLang="en-US" dirty="0"/>
              <a:t>日、中文書介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E41F50-245E-3D41-B2F9-F74F19F11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109" y="1825624"/>
            <a:ext cx="2982356" cy="285325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zh-TW" altLang="en-US" sz="2000" dirty="0">
                <a:latin typeface="+mn-ea"/>
              </a:rPr>
              <a:t>日本</a:t>
            </a:r>
            <a:r>
              <a:rPr lang="ja-JP" altLang="en-US" sz="2000">
                <a:latin typeface="+mn-ea"/>
              </a:rPr>
              <a:t>で</a:t>
            </a:r>
            <a:r>
              <a:rPr lang="zh-TW" altLang="en-US" sz="2000" dirty="0">
                <a:latin typeface="+mn-ea"/>
              </a:rPr>
              <a:t>働</a:t>
            </a:r>
            <a:r>
              <a:rPr lang="ja-JP" altLang="en-US" sz="2000">
                <a:latin typeface="+mn-ea"/>
              </a:rPr>
              <a:t>く</a:t>
            </a:r>
            <a:r>
              <a:rPr lang="zh-TW" altLang="en-US" sz="2000" dirty="0">
                <a:latin typeface="+mn-ea"/>
              </a:rPr>
              <a:t>台湾人</a:t>
            </a:r>
            <a:r>
              <a:rPr lang="ja-JP" altLang="en-US" sz="2000">
                <a:latin typeface="+mn-ea"/>
              </a:rPr>
              <a:t>の</a:t>
            </a:r>
            <a:r>
              <a:rPr lang="zh-TW" altLang="en-US" sz="2000" dirty="0">
                <a:latin typeface="+mn-ea"/>
              </a:rPr>
              <a:t>私、台湾</a:t>
            </a:r>
            <a:r>
              <a:rPr lang="ja-JP" altLang="en-US" sz="2000">
                <a:latin typeface="+mn-ea"/>
              </a:rPr>
              <a:t>に</a:t>
            </a:r>
            <a:r>
              <a:rPr lang="zh-TW" altLang="en-US" sz="2000" dirty="0">
                <a:latin typeface="+mn-ea"/>
              </a:rPr>
              <a:t>渡</a:t>
            </a:r>
            <a:r>
              <a:rPr lang="ja-JP" altLang="en-US" sz="2000">
                <a:latin typeface="+mn-ea"/>
              </a:rPr>
              <a:t>った</a:t>
            </a:r>
            <a:r>
              <a:rPr lang="zh-TW" altLang="en-US" sz="2000" dirty="0">
                <a:latin typeface="+mn-ea"/>
              </a:rPr>
              <a:t>友人</a:t>
            </a:r>
            <a:r>
              <a:rPr lang="ja-JP" altLang="en-US" sz="2000">
                <a:latin typeface="+mn-ea"/>
              </a:rPr>
              <a:t>の</a:t>
            </a:r>
            <a:r>
              <a:rPr lang="zh-TW" altLang="en-US" sz="2000" dirty="0">
                <a:latin typeface="+mn-ea"/>
              </a:rPr>
              <a:t>実桜。平成最後</a:t>
            </a:r>
            <a:r>
              <a:rPr lang="ja-JP" altLang="en-US" sz="2000">
                <a:latin typeface="+mn-ea"/>
              </a:rPr>
              <a:t>の</a:t>
            </a:r>
            <a:r>
              <a:rPr lang="zh-TW" altLang="en-US" sz="2000" dirty="0">
                <a:latin typeface="+mn-ea"/>
              </a:rPr>
              <a:t>夏</a:t>
            </a:r>
            <a:r>
              <a:rPr lang="ja-JP" altLang="en-US" sz="2000">
                <a:latin typeface="+mn-ea"/>
              </a:rPr>
              <a:t>の</a:t>
            </a:r>
            <a:r>
              <a:rPr lang="zh-TW" altLang="en-US" sz="2000" dirty="0">
                <a:latin typeface="+mn-ea"/>
              </a:rPr>
              <a:t>日、二人</a:t>
            </a:r>
            <a:r>
              <a:rPr lang="ja-JP" altLang="en-US" sz="2000">
                <a:latin typeface="+mn-ea"/>
              </a:rPr>
              <a:t>は</a:t>
            </a:r>
            <a:r>
              <a:rPr lang="zh-TW" altLang="en-US" sz="2000" dirty="0">
                <a:latin typeface="+mn-ea"/>
              </a:rPr>
              <a:t>東京</a:t>
            </a:r>
            <a:r>
              <a:rPr lang="ja-JP" altLang="en-US" sz="2000">
                <a:latin typeface="+mn-ea"/>
              </a:rPr>
              <a:t>で</a:t>
            </a:r>
            <a:r>
              <a:rPr lang="zh-TW" altLang="en-US" sz="2000" dirty="0">
                <a:latin typeface="+mn-ea"/>
              </a:rPr>
              <a:t>再会</a:t>
            </a:r>
            <a:r>
              <a:rPr lang="ja-JP" altLang="en-US" sz="2000">
                <a:latin typeface="+mn-ea"/>
              </a:rPr>
              <a:t>する。</a:t>
            </a:r>
            <a:endParaRPr lang="en-US" altLang="ja-JP" sz="2000" dirty="0">
              <a:latin typeface="+mn-ea"/>
            </a:endParaRPr>
          </a:p>
          <a:p>
            <a:pPr marL="0" indent="0" fontAlgn="base">
              <a:buNone/>
            </a:pPr>
            <a:endParaRPr lang="ja-JP" altLang="en-US" sz="2000">
              <a:latin typeface="+mn-ea"/>
            </a:endParaRPr>
          </a:p>
          <a:p>
            <a:pPr marL="0" indent="0" fontAlgn="base">
              <a:buNone/>
            </a:pPr>
            <a:r>
              <a:rPr lang="zh-TW" altLang="en-US" sz="2000" dirty="0">
                <a:latin typeface="+mn-ea"/>
              </a:rPr>
              <a:t>募</a:t>
            </a:r>
            <a:r>
              <a:rPr lang="ja-JP" altLang="en-US" sz="2000">
                <a:latin typeface="+mn-ea"/>
              </a:rPr>
              <a:t>る</a:t>
            </a:r>
            <a:r>
              <a:rPr lang="zh-TW" altLang="en-US" sz="2000" dirty="0">
                <a:latin typeface="+mn-ea"/>
              </a:rPr>
              <a:t>思</a:t>
            </a:r>
            <a:r>
              <a:rPr lang="ja-JP" altLang="en-US" sz="2000">
                <a:latin typeface="+mn-ea"/>
              </a:rPr>
              <a:t>い、</a:t>
            </a:r>
            <a:r>
              <a:rPr lang="zh-TW" altLang="en-US" sz="2000" dirty="0">
                <a:latin typeface="+mn-ea"/>
              </a:rPr>
              <a:t>人</a:t>
            </a:r>
            <a:r>
              <a:rPr lang="ja-JP" altLang="en-US" sz="2000">
                <a:latin typeface="+mn-ea"/>
              </a:rPr>
              <a:t>を</a:t>
            </a:r>
            <a:r>
              <a:rPr lang="zh-TW" altLang="en-US" sz="2000" dirty="0">
                <a:latin typeface="+mn-ea"/>
              </a:rPr>
              <a:t>愛</a:t>
            </a:r>
            <a:r>
              <a:rPr lang="ja-JP" altLang="en-US" sz="2000">
                <a:latin typeface="+mn-ea"/>
              </a:rPr>
              <a:t>するということ。そのかけがえのなさを</a:t>
            </a:r>
            <a:r>
              <a:rPr lang="zh-TW" altLang="en-US" sz="2000" dirty="0">
                <a:latin typeface="+mn-ea"/>
              </a:rPr>
              <a:t>繊細</a:t>
            </a:r>
            <a:r>
              <a:rPr lang="ja-JP" altLang="en-US" sz="2000">
                <a:latin typeface="+mn-ea"/>
              </a:rPr>
              <a:t>に</a:t>
            </a:r>
            <a:r>
              <a:rPr lang="zh-TW" altLang="en-US" sz="2000" dirty="0">
                <a:latin typeface="+mn-ea"/>
              </a:rPr>
              <a:t>描</a:t>
            </a:r>
            <a:r>
              <a:rPr lang="ja-JP" altLang="en-US" sz="2000">
                <a:latin typeface="+mn-ea"/>
              </a:rPr>
              <a:t>き</a:t>
            </a:r>
            <a:r>
              <a:rPr lang="zh-TW" altLang="en-US" sz="2000" dirty="0">
                <a:latin typeface="+mn-ea"/>
              </a:rPr>
              <a:t>出</a:t>
            </a:r>
            <a:r>
              <a:rPr lang="ja-JP" altLang="en-US" sz="2000">
                <a:latin typeface="+mn-ea"/>
              </a:rPr>
              <a:t>す</a:t>
            </a:r>
            <a:r>
              <a:rPr lang="en-US" altLang="ja-JP" sz="2000" dirty="0">
                <a:latin typeface="+mn-ea"/>
              </a:rPr>
              <a:t>21</a:t>
            </a:r>
            <a:r>
              <a:rPr lang="zh-TW" altLang="en-US" sz="2000" dirty="0">
                <a:latin typeface="+mn-ea"/>
              </a:rPr>
              <a:t>世紀</a:t>
            </a:r>
            <a:r>
              <a:rPr lang="ja-JP" altLang="en-US" sz="2000">
                <a:latin typeface="+mn-ea"/>
              </a:rPr>
              <a:t>の</a:t>
            </a:r>
            <a:r>
              <a:rPr lang="zh-TW" altLang="en-US" sz="2000" dirty="0">
                <a:latin typeface="+mn-ea"/>
              </a:rPr>
              <a:t>越境文学。</a:t>
            </a:r>
            <a:endParaRPr lang="en-US" altLang="zh-TW" sz="2400" dirty="0">
              <a:latin typeface="+mn-ea"/>
            </a:endParaRPr>
          </a:p>
          <a:p>
            <a:pPr fontAlgn="base"/>
            <a:endParaRPr lang="zh-TW" altLang="en-US" sz="2400" dirty="0"/>
          </a:p>
          <a:p>
            <a:endParaRPr kumimoji="1" lang="en-US" altLang="zh-TW" sz="2400" dirty="0"/>
          </a:p>
          <a:p>
            <a:endParaRPr kumimoji="1" lang="zh-TW" altLang="en-US" sz="1000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C5F3479-1891-0441-AEB3-BB3653964D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379" t="2939" r="7163" b="2899"/>
          <a:stretch/>
        </p:blipFill>
        <p:spPr>
          <a:xfrm>
            <a:off x="9320432" y="1772350"/>
            <a:ext cx="2564459" cy="3736274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59B00E6-5184-5F44-BB54-78CDE30E14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89465" y="1825624"/>
            <a:ext cx="2544080" cy="3683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406ACC2-2F7A-FD42-88F1-D83C2418655A}"/>
              </a:ext>
            </a:extLst>
          </p:cNvPr>
          <p:cNvSpPr txBox="1"/>
          <p:nvPr/>
        </p:nvSpPr>
        <p:spPr>
          <a:xfrm>
            <a:off x="5948687" y="1828551"/>
            <a:ext cx="3371745" cy="332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dirty="0"/>
              <a:t>本書以淡雅的筆觸，描寫語言、文化、性少數身分所帶來的生存困境，以及一段清淡的跨國戀情，同時寫出台灣與日本的文化差異，以及異國生活的不易之處。</a:t>
            </a:r>
            <a:endParaRPr lang="en-US" altLang="zh-TW" sz="1600" dirty="0"/>
          </a:p>
          <a:p>
            <a:pPr>
              <a:lnSpc>
                <a:spcPct val="120000"/>
              </a:lnSpc>
            </a:pPr>
            <a:endParaRPr lang="en-US" altLang="zh-TW" sz="1600" dirty="0"/>
          </a:p>
          <a:p>
            <a:pPr>
              <a:lnSpc>
                <a:spcPct val="120000"/>
              </a:lnSpc>
            </a:pPr>
            <a:r>
              <a:rPr lang="zh-TW" altLang="en-US" sz="1600" dirty="0"/>
              <a:t>本書獲日本芥川龍之介獎、野間文藝新人獎雙提名，同時收錄意識描寫跨國女同志戀情的短篇小說</a:t>
            </a:r>
            <a:r>
              <a:rPr lang="en-US" altLang="zh-TW" sz="1600" dirty="0"/>
              <a:t>〈</a:t>
            </a:r>
            <a:r>
              <a:rPr lang="zh-TW" altLang="en-US" sz="1600" dirty="0"/>
              <a:t>聖夜絲</a:t>
            </a:r>
            <a:r>
              <a:rPr lang="en-US" altLang="zh-TW" sz="1600" dirty="0"/>
              <a:t>〉</a:t>
            </a:r>
            <a:r>
              <a:rPr lang="zh-TW" altLang="en-US" sz="1600" dirty="0"/>
              <a:t>。</a:t>
            </a:r>
            <a:endParaRPr lang="en-US" altLang="zh-TW" sz="1600" dirty="0"/>
          </a:p>
          <a:p>
            <a:pPr>
              <a:lnSpc>
                <a:spcPct val="120000"/>
              </a:lnSpc>
            </a:pPr>
            <a:endParaRPr lang="en-US" altLang="zh-TW" sz="1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3C1E6B7-D107-C34A-B4F0-E2B141AD36F8}"/>
              </a:ext>
            </a:extLst>
          </p:cNvPr>
          <p:cNvSpPr txBox="1"/>
          <p:nvPr/>
        </p:nvSpPr>
        <p:spPr>
          <a:xfrm>
            <a:off x="3289465" y="5643560"/>
            <a:ext cx="254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dirty="0"/>
              <a:t>日文版問世時間：</a:t>
            </a:r>
            <a:r>
              <a:rPr kumimoji="1" lang="en-US" altLang="zh-TW" dirty="0"/>
              <a:t>2018/3/29</a:t>
            </a:r>
          </a:p>
          <a:p>
            <a:pPr algn="ctr"/>
            <a:r>
              <a:rPr kumimoji="1" lang="zh-TW" altLang="en-US" dirty="0"/>
              <a:t>封面設計：大久保明子</a:t>
            </a:r>
            <a:endParaRPr kumimoji="1" lang="en-US" altLang="zh-TW" dirty="0"/>
          </a:p>
          <a:p>
            <a:pPr algn="ctr"/>
            <a:endParaRPr kumimoji="1"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E13C3C2-03DA-1B41-9BE6-265933536EC6}"/>
              </a:ext>
            </a:extLst>
          </p:cNvPr>
          <p:cNvSpPr txBox="1"/>
          <p:nvPr/>
        </p:nvSpPr>
        <p:spPr>
          <a:xfrm>
            <a:off x="9364988" y="5643560"/>
            <a:ext cx="2091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dirty="0"/>
              <a:t>中文版問世時間：</a:t>
            </a:r>
            <a:r>
              <a:rPr kumimoji="1" lang="en-US" altLang="zh-TW" dirty="0"/>
              <a:t>2019/1/30</a:t>
            </a:r>
          </a:p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9416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1AC49A55-0DA2-7840-9CCB-F26DF28865E4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B52BAF0-3F31-2A43-AF69-039E57069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890C0F4-9BF0-3849-80C1-766ED6374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8DFF17F-424E-BD45-BB47-5298B33D4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4B80A07-E239-6F4A-AB8E-7496A2D687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BBDD6E30-BCA3-9140-B32C-751C00B3EA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546608"/>
            <a:ext cx="5181600" cy="2909372"/>
          </a:xfrm>
        </p:spPr>
      </p:pic>
    </p:spTree>
    <p:extLst>
      <p:ext uri="{BB962C8B-B14F-4D97-AF65-F5344CB8AC3E}">
        <p14:creationId xmlns:p14="http://schemas.microsoft.com/office/powerpoint/2010/main" val="98716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CF074382-391A-1D4F-92AF-159F3BD3F789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8276CEB-7673-CA4B-957D-1D6DE90DC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C54A3A1-9C46-524C-B927-50CDCF16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D9D79D-017C-9546-BA7E-8F75B0352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1037" y="1035554"/>
            <a:ext cx="9608001" cy="5020861"/>
          </a:xfrm>
        </p:spPr>
        <p:txBody>
          <a:bodyPr>
            <a:normAutofit/>
          </a:bodyPr>
          <a:lstStyle/>
          <a:p>
            <a:r>
              <a:rPr kumimoji="1" lang="zh-TW" altLang="en-US" sz="3200" dirty="0"/>
              <a:t>日本獨特的敘事型態：物語</a:t>
            </a:r>
            <a:endParaRPr kumimoji="1" lang="en-US" altLang="zh-TW" sz="3200" dirty="0"/>
          </a:p>
          <a:p>
            <a:r>
              <a:rPr kumimoji="1" lang="zh-TW" altLang="en-US" sz="3200" dirty="0"/>
              <a:t>日本獨特的詩型態：     歌（和歌、短歌，</a:t>
            </a:r>
            <a:r>
              <a:rPr kumimoji="1" lang="en-US" altLang="zh-TW" sz="3200"/>
              <a:t>5.7.5.7.7</a:t>
            </a:r>
            <a:r>
              <a:rPr kumimoji="1" lang="zh-TW" altLang="en-US" sz="3200"/>
              <a:t>）</a:t>
            </a:r>
            <a:endParaRPr kumimoji="1" lang="en-US" altLang="zh-TW" sz="3200" dirty="0"/>
          </a:p>
          <a:p>
            <a:pPr marL="0" indent="0">
              <a:buNone/>
            </a:pPr>
            <a:r>
              <a:rPr kumimoji="1" lang="zh-TW" altLang="en-US" sz="3200" dirty="0"/>
              <a:t>                                               俳句（季語，</a:t>
            </a:r>
            <a:r>
              <a:rPr kumimoji="1" lang="en-US" altLang="zh-TW" sz="3200" dirty="0"/>
              <a:t>5.7.5</a:t>
            </a:r>
            <a:r>
              <a:rPr kumimoji="1" lang="zh-TW" altLang="en-US" sz="3200" dirty="0"/>
              <a:t>）</a:t>
            </a:r>
            <a:endParaRPr kumimoji="1" lang="en-US" altLang="zh-TW" sz="3200" dirty="0"/>
          </a:p>
          <a:p>
            <a:pPr marL="0" indent="0">
              <a:buNone/>
            </a:pPr>
            <a:r>
              <a:rPr kumimoji="1" lang="zh-TW" altLang="en-US" sz="3200" dirty="0"/>
              <a:t>                                               川柳</a:t>
            </a:r>
            <a:endParaRPr kumimoji="1" lang="en-US" altLang="zh-TW" sz="3200" dirty="0"/>
          </a:p>
          <a:p>
            <a:r>
              <a:rPr kumimoji="1" lang="zh-TW" altLang="en-US" sz="3200" dirty="0"/>
              <a:t>日本，聽覺性強的文學：蹈襲前人，訴諸默契</a:t>
            </a:r>
            <a:endParaRPr kumimoji="1" lang="en-US" altLang="zh-TW" sz="3200" dirty="0"/>
          </a:p>
          <a:p>
            <a:r>
              <a:rPr kumimoji="1" lang="zh-TW" altLang="en-US" sz="3200" dirty="0"/>
              <a:t>華文，視覺性強的文學：以漢字為單位</a:t>
            </a:r>
            <a:endParaRPr kumimoji="1" lang="en-US" altLang="zh-TW" sz="3200" dirty="0"/>
          </a:p>
          <a:p>
            <a:r>
              <a:rPr kumimoji="1" lang="zh-TW" altLang="en-US" sz="3200" dirty="0"/>
              <a:t>語言翻譯、理解過程中，情感是否因此增生或斷裂？</a:t>
            </a:r>
            <a:endParaRPr kumimoji="1" lang="en-US" altLang="zh-TW" sz="3200" dirty="0"/>
          </a:p>
          <a:p>
            <a:r>
              <a:rPr kumimoji="1" lang="zh-TW" altLang="en-US" sz="3200" dirty="0"/>
              <a:t>漢詩傳情的意義</a:t>
            </a:r>
          </a:p>
        </p:txBody>
      </p:sp>
    </p:spTree>
    <p:extLst>
      <p:ext uri="{BB962C8B-B14F-4D97-AF65-F5344CB8AC3E}">
        <p14:creationId xmlns:p14="http://schemas.microsoft.com/office/powerpoint/2010/main" val="4052106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72C914CE-BA98-154B-BACF-0D5592DE8800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E2CDDEF9-C709-5647-A010-F070C7497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6E077E5-447E-2E45-8E4E-C8B615F33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84787F0-1D92-E74B-8415-CB0743D2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49B271-8DE4-534F-B242-DBA4E54F00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EACB953-5531-5E48-BB01-20A46B302E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6651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09DC8EBC-A8D5-8143-A739-87C8066D5F8D}"/>
              </a:ext>
            </a:extLst>
          </p:cNvPr>
          <p:cNvGrpSpPr/>
          <p:nvPr/>
        </p:nvGrpSpPr>
        <p:grpSpPr>
          <a:xfrm>
            <a:off x="-2" y="0"/>
            <a:ext cx="12200633" cy="6858001"/>
            <a:chOff x="-2" y="0"/>
            <a:chExt cx="12200633" cy="685800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A8FEB864-F8B5-0745-A6AB-FB58D6187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1000"/>
            </a:blip>
            <a:srcRect r="61381"/>
            <a:stretch/>
          </p:blipFill>
          <p:spPr>
            <a:xfrm rot="5400000">
              <a:off x="2671313" y="-2671315"/>
              <a:ext cx="6858001" cy="1220063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CF13768-1073-6B41-83A3-05E0DFACE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2000"/>
            </a:blip>
            <a:srcRect t="59007"/>
            <a:stretch/>
          </p:blipFill>
          <p:spPr>
            <a:xfrm>
              <a:off x="10359367" y="5729287"/>
              <a:ext cx="1841264" cy="112871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AE82480-A27A-104D-BAB9-7C24BC32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AD8C8A-1EB6-5445-8968-95B916E332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4C92752-A370-3446-AF2A-FE8E94200A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22217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468</Words>
  <Application>Microsoft Macintosh PowerPoint</Application>
  <PresentationFormat>寬螢幕</PresentationFormat>
  <Paragraphs>35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9" baseType="lpstr">
      <vt:lpstr>Microsoft JhengHei</vt:lpstr>
      <vt:lpstr>新細明體</vt:lpstr>
      <vt:lpstr>游ゴシック</vt:lpstr>
      <vt:lpstr>Arial</vt:lpstr>
      <vt:lpstr>Calibri</vt:lpstr>
      <vt:lpstr>Calibri Light</vt:lpstr>
      <vt:lpstr>Office 佈景主題</vt:lpstr>
      <vt:lpstr>李 琴峰（リ．コトミ）</vt:lpstr>
      <vt:lpstr>PowerPoint 簡報</vt:lpstr>
      <vt:lpstr>有官網的作家</vt:lpstr>
      <vt:lpstr>臉書或twitter跟人辯論的照片 </vt:lpstr>
      <vt:lpstr>〈倒數五秒月牙〉日、中文書介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李 琴峰（リ．コトミ）</dc:title>
  <dc:creator>Microsoft Office User</dc:creator>
  <cp:lastModifiedBy>fang yu juan</cp:lastModifiedBy>
  <cp:revision>16</cp:revision>
  <dcterms:created xsi:type="dcterms:W3CDTF">2021-12-09T08:03:37Z</dcterms:created>
  <dcterms:modified xsi:type="dcterms:W3CDTF">2021-12-10T09:12:11Z</dcterms:modified>
</cp:coreProperties>
</file>