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0" r:id="rId3"/>
    <p:sldId id="261" r:id="rId4"/>
    <p:sldId id="262" r:id="rId5"/>
    <p:sldId id="263" r:id="rId6"/>
    <p:sldId id="264" r:id="rId7"/>
    <p:sldId id="266" r:id="rId8"/>
    <p:sldId id="282" r:id="rId9"/>
    <p:sldId id="257" r:id="rId10"/>
    <p:sldId id="283" r:id="rId11"/>
    <p:sldId id="259" r:id="rId12"/>
    <p:sldId id="260" r:id="rId13"/>
    <p:sldId id="267" r:id="rId14"/>
    <p:sldId id="268" r:id="rId15"/>
    <p:sldId id="265" r:id="rId16"/>
    <p:sldId id="276" r:id="rId17"/>
    <p:sldId id="269" r:id="rId18"/>
    <p:sldId id="271" r:id="rId19"/>
    <p:sldId id="258" r:id="rId20"/>
    <p:sldId id="273" r:id="rId21"/>
    <p:sldId id="274" r:id="rId22"/>
    <p:sldId id="275" r:id="rId23"/>
    <p:sldId id="278" r:id="rId24"/>
    <p:sldId id="277" r:id="rId25"/>
    <p:sldId id="279" r:id="rId26"/>
    <p:sldId id="280" r:id="rId27"/>
    <p:sldId id="281" r:id="rId28"/>
  </p:sldIdLst>
  <p:sldSz cx="9144000" cy="6858000" type="screen4x3"/>
  <p:notesSz cx="6858000" cy="9144000"/>
  <p:defaultTextStyle>
    <a:defPPr>
      <a:defRPr lang="zh-TW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74"/>
  </p:normalViewPr>
  <p:slideViewPr>
    <p:cSldViewPr snapToGrid="0" snapToObjects="1">
      <p:cViewPr varScale="1">
        <p:scale>
          <a:sx n="105" d="100"/>
          <a:sy n="105" d="100"/>
        </p:scale>
        <p:origin x="184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TW" altLang="en-US"/>
              <a:t>按一下以編輯母片子標題樣式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D186B-9A34-B048-8ECD-AFE03C700073}" type="datetimeFigureOut">
              <a:rPr kumimoji="1" lang="zh-TW" altLang="en-US" smtClean="0"/>
              <a:t>2021/11/19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A56F3-9CC9-6140-8601-36A7D44ADE6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65213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D186B-9A34-B048-8ECD-AFE03C700073}" type="datetimeFigureOut">
              <a:rPr kumimoji="1" lang="zh-TW" altLang="en-US" smtClean="0"/>
              <a:t>2021/11/19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A56F3-9CC9-6140-8601-36A7D44ADE6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46764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D186B-9A34-B048-8ECD-AFE03C700073}" type="datetimeFigureOut">
              <a:rPr kumimoji="1" lang="zh-TW" altLang="en-US" smtClean="0"/>
              <a:t>2021/11/19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A56F3-9CC9-6140-8601-36A7D44ADE6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20809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D186B-9A34-B048-8ECD-AFE03C700073}" type="datetimeFigureOut">
              <a:rPr kumimoji="1" lang="zh-TW" altLang="en-US" smtClean="0"/>
              <a:t>2021/11/19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A56F3-9CC9-6140-8601-36A7D44ADE6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03101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D186B-9A34-B048-8ECD-AFE03C700073}" type="datetimeFigureOut">
              <a:rPr kumimoji="1" lang="zh-TW" altLang="en-US" smtClean="0"/>
              <a:t>2021/11/19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A56F3-9CC9-6140-8601-36A7D44ADE6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778358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D186B-9A34-B048-8ECD-AFE03C700073}" type="datetimeFigureOut">
              <a:rPr kumimoji="1" lang="zh-TW" altLang="en-US" smtClean="0"/>
              <a:t>2021/11/19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A56F3-9CC9-6140-8601-36A7D44ADE6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97191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D186B-9A34-B048-8ECD-AFE03C700073}" type="datetimeFigureOut">
              <a:rPr kumimoji="1" lang="zh-TW" altLang="en-US" smtClean="0"/>
              <a:t>2021/11/19</a:t>
            </a:fld>
            <a:endParaRPr kumimoji="1"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A56F3-9CC9-6140-8601-36A7D44ADE6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664442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D186B-9A34-B048-8ECD-AFE03C700073}" type="datetimeFigureOut">
              <a:rPr kumimoji="1" lang="zh-TW" altLang="en-US" smtClean="0"/>
              <a:t>2021/11/19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A56F3-9CC9-6140-8601-36A7D44ADE6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70113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D186B-9A34-B048-8ECD-AFE03C700073}" type="datetimeFigureOut">
              <a:rPr kumimoji="1" lang="zh-TW" altLang="en-US" smtClean="0"/>
              <a:t>2021/11/19</a:t>
            </a:fld>
            <a:endParaRPr kumimoji="1"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A56F3-9CC9-6140-8601-36A7D44ADE6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55564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D186B-9A34-B048-8ECD-AFE03C700073}" type="datetimeFigureOut">
              <a:rPr kumimoji="1" lang="zh-TW" altLang="en-US" smtClean="0"/>
              <a:t>2021/11/19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A56F3-9CC9-6140-8601-36A7D44ADE6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607281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D186B-9A34-B048-8ECD-AFE03C700073}" type="datetimeFigureOut">
              <a:rPr kumimoji="1" lang="zh-TW" altLang="en-US" smtClean="0"/>
              <a:t>2021/11/19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A56F3-9CC9-6140-8601-36A7D44ADE6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121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8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D186B-9A34-B048-8ECD-AFE03C700073}" type="datetimeFigureOut">
              <a:rPr kumimoji="1" lang="zh-TW" altLang="en-US" smtClean="0"/>
              <a:t>2021/11/19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A56F3-9CC9-6140-8601-36A7D44ADE6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44678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kumimoji="1" lang="zh-TW" altLang="en-US" dirty="0"/>
              <a:t>三島由紀夫</a:t>
            </a:r>
            <a:br>
              <a:rPr kumimoji="1" lang="en-US" altLang="zh-TW" dirty="0"/>
            </a:br>
            <a:r>
              <a:rPr kumimoji="1" lang="en-US" altLang="zh-TW" dirty="0"/>
              <a:t>《</a:t>
            </a:r>
            <a:r>
              <a:rPr kumimoji="1" lang="zh-TW" altLang="en-US" dirty="0"/>
              <a:t>假面的告白</a:t>
            </a:r>
            <a:r>
              <a:rPr kumimoji="1" lang="en-US" altLang="zh-TW" dirty="0"/>
              <a:t>》</a:t>
            </a:r>
            <a:r>
              <a:rPr kumimoji="1" lang="zh-TW" altLang="en-US" dirty="0"/>
              <a:t>、</a:t>
            </a:r>
            <a:r>
              <a:rPr kumimoji="1" lang="en-US" altLang="zh-TW" dirty="0"/>
              <a:t>《</a:t>
            </a:r>
            <a:r>
              <a:rPr kumimoji="1" lang="zh-TW" altLang="en-US" dirty="0"/>
              <a:t>金閣寺</a:t>
            </a:r>
            <a:r>
              <a:rPr kumimoji="1" lang="en-US" altLang="zh-TW" dirty="0"/>
              <a:t>》</a:t>
            </a:r>
            <a:br>
              <a:rPr kumimoji="1" lang="en-US" altLang="zh-TW" dirty="0"/>
            </a:br>
            <a:endParaRPr kumimoji="1" lang="zh-TW" altLang="en-US" dirty="0"/>
          </a:p>
        </p:txBody>
      </p:sp>
      <p:sp>
        <p:nvSpPr>
          <p:cNvPr id="5" name="子標題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70991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27293031-95BA-A741-8DCA-1060628A1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第一時間報導：犯人的聲音</a:t>
            </a:r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C763E1D2-8CB8-6C4D-AB9E-2920625351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0872" y="1600200"/>
            <a:ext cx="5862255" cy="4525963"/>
          </a:xfrm>
        </p:spPr>
      </p:pic>
    </p:spTree>
    <p:extLst>
      <p:ext uri="{BB962C8B-B14F-4D97-AF65-F5344CB8AC3E}">
        <p14:creationId xmlns:p14="http://schemas.microsoft.com/office/powerpoint/2010/main" val="1604860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TW" altLang="en-US" dirty="0"/>
              <a:t>犯人的不道德化：盜賣黑市米、玩女人、覬覦寺廟收入</a:t>
            </a:r>
          </a:p>
        </p:txBody>
      </p:sp>
      <p:pic>
        <p:nvPicPr>
          <p:cNvPr id="7" name="內容版面配置區 6" descr="金閣寺報導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715" r="-417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477054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犯人的「變態」心理科學分析</a:t>
            </a:r>
          </a:p>
        </p:txBody>
      </p:sp>
      <p:pic>
        <p:nvPicPr>
          <p:cNvPr id="4" name="內容版面配置區 3" descr="金閣寺報導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374" r="-293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59922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6" name="內容版面配置區 5" descr="IMG_064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-427096" y="1004963"/>
            <a:ext cx="9825096" cy="5403424"/>
          </a:xfrm>
        </p:spPr>
      </p:pic>
    </p:spTree>
    <p:extLst>
      <p:ext uri="{BB962C8B-B14F-4D97-AF65-F5344CB8AC3E}">
        <p14:creationId xmlns:p14="http://schemas.microsoft.com/office/powerpoint/2010/main" val="12868013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7" name="內容版面配置區 6" descr="IMG_0649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712" b="-24712"/>
          <a:stretch>
            <a:fillRect/>
          </a:stretch>
        </p:blipFill>
        <p:spPr>
          <a:xfrm rot="5400000">
            <a:off x="457200" y="1600200"/>
            <a:ext cx="4038600" cy="4525963"/>
          </a:xfrm>
        </p:spPr>
      </p:pic>
      <p:sp>
        <p:nvSpPr>
          <p:cNvPr id="6" name="內容版面配置區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4435467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手繪金閣寺地圖</a:t>
            </a:r>
          </a:p>
        </p:txBody>
      </p:sp>
      <p:pic>
        <p:nvPicPr>
          <p:cNvPr id="7" name="內容版面配置區 6" descr="IMG_065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894068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金閣寺（</a:t>
            </a:r>
            <a:r>
              <a:rPr kumimoji="1" lang="en-US" altLang="zh-TW" dirty="0"/>
              <a:t>1956</a:t>
            </a:r>
            <a:r>
              <a:rPr kumimoji="1" lang="zh-TW" altLang="en-US" dirty="0"/>
              <a:t>）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>
            <a:normAutofit fontScale="92500"/>
          </a:bodyPr>
          <a:lstStyle/>
          <a:p>
            <a:r>
              <a:rPr kumimoji="1" lang="zh-TW" altLang="en-US" dirty="0"/>
              <a:t>事件六年後的創作</a:t>
            </a:r>
            <a:endParaRPr kumimoji="1" lang="en-US" altLang="zh-TW" dirty="0"/>
          </a:p>
          <a:p>
            <a:r>
              <a:rPr kumimoji="1" lang="zh-TW" altLang="en-US" dirty="0"/>
              <a:t>口吃</a:t>
            </a:r>
            <a:r>
              <a:rPr kumimoji="1" lang="en-US" altLang="zh-TW" dirty="0"/>
              <a:t>/</a:t>
            </a:r>
            <a:r>
              <a:rPr kumimoji="1" lang="zh-TW" altLang="en-US" dirty="0"/>
              <a:t>語言的效力</a:t>
            </a:r>
            <a:r>
              <a:rPr kumimoji="1" lang="en-US" altLang="zh-TW" dirty="0"/>
              <a:t>/</a:t>
            </a:r>
            <a:r>
              <a:rPr kumimoji="1" lang="zh-TW" altLang="en-US" dirty="0"/>
              <a:t>行動</a:t>
            </a:r>
            <a:endParaRPr kumimoji="1" lang="en-US" altLang="zh-TW" dirty="0"/>
          </a:p>
          <a:p>
            <a:r>
              <a:rPr kumimoji="1" lang="zh-TW" altLang="en-US" dirty="0"/>
              <a:t>金閣與父</a:t>
            </a:r>
            <a:endParaRPr kumimoji="1" lang="en-US" altLang="zh-TW" dirty="0"/>
          </a:p>
          <a:p>
            <a:r>
              <a:rPr kumimoji="1" lang="zh-TW" altLang="en-US" dirty="0"/>
              <a:t>金閣與看不見的海</a:t>
            </a:r>
            <a:endParaRPr kumimoji="1" lang="en-US" altLang="zh-TW" dirty="0"/>
          </a:p>
          <a:p>
            <a:r>
              <a:rPr kumimoji="1" lang="zh-TW" altLang="en-US" dirty="0"/>
              <a:t>「青春」的清算</a:t>
            </a:r>
            <a:endParaRPr kumimoji="1" lang="en-US" altLang="zh-TW" dirty="0"/>
          </a:p>
          <a:p>
            <a:r>
              <a:rPr kumimoji="1" lang="zh-TW" altLang="en-US" dirty="0"/>
              <a:t>犯罪行為的藝術化、儀式化＝三島割腹事件</a:t>
            </a:r>
            <a:endParaRPr kumimoji="1" lang="en-US" altLang="zh-TW" dirty="0"/>
          </a:p>
          <a:p>
            <a:r>
              <a:rPr kumimoji="1" lang="zh-TW" altLang="en-US" dirty="0"/>
              <a:t>簡單的結構＝成長小說</a:t>
            </a:r>
            <a:endParaRPr kumimoji="1" lang="en-US" altLang="zh-TW" dirty="0"/>
          </a:p>
          <a:p>
            <a:r>
              <a:rPr kumimoji="1" lang="zh-TW" altLang="en-US"/>
              <a:t>夥伴、友情＝青春熱血漫</a:t>
            </a:r>
            <a:endParaRPr kumimoji="1" lang="en-US" altLang="zh-TW" dirty="0"/>
          </a:p>
          <a:p>
            <a:r>
              <a:rPr kumimoji="1" lang="zh-TW" altLang="en-US" dirty="0"/>
              <a:t>自創儀式之必要</a:t>
            </a:r>
            <a:endParaRPr kumimoji="1" lang="en-US" altLang="zh-TW" dirty="0"/>
          </a:p>
          <a:p>
            <a:endParaRPr kumimoji="1" lang="en-US" altLang="zh-TW" dirty="0"/>
          </a:p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615404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個體的存在與外界關係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kumimoji="1" lang="zh-TW" altLang="en-US" dirty="0"/>
              <a:t>「我」：自幼即已老成（「人間失格」葉藏）</a:t>
            </a:r>
            <a:endParaRPr kumimoji="1" lang="en-US" altLang="zh-TW" dirty="0"/>
          </a:p>
          <a:p>
            <a:r>
              <a:rPr kumimoji="1" lang="zh-TW" altLang="en-US" dirty="0"/>
              <a:t>金閣（父話語）帶來的隔絕</a:t>
            </a:r>
            <a:endParaRPr kumimoji="1" lang="en-US" altLang="zh-TW" dirty="0"/>
          </a:p>
          <a:p>
            <a:pPr marL="0" indent="0">
              <a:buNone/>
            </a:pPr>
            <a:r>
              <a:rPr kumimoji="1" lang="en-US" altLang="zh-TW" dirty="0">
                <a:sym typeface="Wingdings"/>
              </a:rPr>
              <a:t></a:t>
            </a:r>
            <a:r>
              <a:rPr kumimoji="1" lang="zh-TW" altLang="en-US" dirty="0">
                <a:sym typeface="Wingdings"/>
              </a:rPr>
              <a:t>「</a:t>
            </a:r>
            <a:r>
              <a:rPr kumimoji="1" lang="ja-JP" altLang="en-US" dirty="0">
                <a:sym typeface="Wingdings"/>
              </a:rPr>
              <a:t>金閣ほど美しいものはこの世にない」</a:t>
            </a:r>
            <a:r>
              <a:rPr kumimoji="1" lang="zh-TW" altLang="en-US" dirty="0">
                <a:sym typeface="Wingdings"/>
              </a:rPr>
              <a:t>的悖論</a:t>
            </a:r>
            <a:endParaRPr kumimoji="1" lang="en-US" altLang="zh-TW" dirty="0"/>
          </a:p>
          <a:p>
            <a:r>
              <a:rPr kumimoji="1" lang="zh-TW" altLang="en-US" dirty="0"/>
              <a:t>有為子事件＝父親之死＝在金閣寺認識鶴川</a:t>
            </a:r>
            <a:endParaRPr kumimoji="1" lang="en-US" altLang="zh-TW" dirty="0"/>
          </a:p>
          <a:p>
            <a:r>
              <a:rPr kumimoji="1" lang="zh-TW" altLang="en-US" dirty="0"/>
              <a:t>大谷大學＝認識柏木</a:t>
            </a:r>
            <a:endParaRPr kumimoji="1" lang="en-US" altLang="zh-TW" dirty="0"/>
          </a:p>
          <a:p>
            <a:r>
              <a:rPr kumimoji="1" lang="zh-TW" altLang="en-US" dirty="0"/>
              <a:t>第一次性</a:t>
            </a:r>
            <a:r>
              <a:rPr kumimoji="1" lang="zh-TW" altLang="en-US" b="1" u="sng" dirty="0"/>
              <a:t>行為</a:t>
            </a:r>
            <a:r>
              <a:rPr kumimoji="1" lang="zh-TW" altLang="en-US" dirty="0"/>
              <a:t>（不能）＝鶴川之死</a:t>
            </a:r>
            <a:endParaRPr kumimoji="1" lang="en-US" altLang="zh-TW" dirty="0"/>
          </a:p>
          <a:p>
            <a:r>
              <a:rPr kumimoji="1" lang="zh-TW" altLang="en-US" dirty="0"/>
              <a:t>青春的殘酷與暴力性</a:t>
            </a:r>
          </a:p>
        </p:txBody>
      </p:sp>
    </p:spTree>
    <p:extLst>
      <p:ext uri="{BB962C8B-B14F-4D97-AF65-F5344CB8AC3E}">
        <p14:creationId xmlns:p14="http://schemas.microsoft.com/office/powerpoint/2010/main" val="17674706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語言的力量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TW" altLang="en-US" dirty="0"/>
              <a:t>「需要行動的時候，我都不由自主的注意到語言」（第一章，</a:t>
            </a:r>
            <a:r>
              <a:rPr kumimoji="1" lang="en-US" altLang="zh-TW" dirty="0"/>
              <a:t>p.19</a:t>
            </a:r>
            <a:r>
              <a:rPr kumimoji="1" lang="zh-TW" altLang="en-US" dirty="0"/>
              <a:t>）</a:t>
            </a:r>
            <a:endParaRPr kumimoji="1" lang="en-US" altLang="zh-TW" dirty="0"/>
          </a:p>
          <a:p>
            <a:r>
              <a:rPr kumimoji="1" lang="zh-TW" altLang="en-US" dirty="0"/>
              <a:t>「不能令人理解」的堅持，被世界拒絕的自己</a:t>
            </a:r>
            <a:endParaRPr kumimoji="1" lang="en-US" altLang="zh-TW" dirty="0"/>
          </a:p>
          <a:p>
            <a:r>
              <a:rPr kumimoji="1" lang="zh-TW" altLang="en-US" dirty="0"/>
              <a:t>「金閣不是無力，絕對不是。但，卻是一切無力的根源」（第七章，</a:t>
            </a:r>
            <a:r>
              <a:rPr kumimoji="1" lang="en-US" altLang="zh-TW" dirty="0"/>
              <a:t>p.193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27681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457200" y="273050"/>
            <a:ext cx="3390430" cy="1162050"/>
          </a:xfrm>
        </p:spPr>
        <p:txBody>
          <a:bodyPr>
            <a:normAutofit/>
          </a:bodyPr>
          <a:lstStyle/>
          <a:p>
            <a:r>
              <a:rPr kumimoji="1" lang="zh-TW" altLang="en-US" sz="2800">
                <a:solidFill>
                  <a:schemeClr val="accent2"/>
                </a:solidFill>
              </a:rPr>
              <a:t>非把金閣燒掉不可</a:t>
            </a:r>
            <a:endParaRPr kumimoji="1" lang="zh-TW" altLang="en-US" sz="2800" dirty="0">
              <a:solidFill>
                <a:schemeClr val="accent2"/>
              </a:solidFill>
            </a:endParaRPr>
          </a:p>
        </p:txBody>
      </p:sp>
      <p:pic>
        <p:nvPicPr>
          <p:cNvPr id="4" name="內容版面配置區 3" descr="金閣寺貓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4" b="9924"/>
          <a:stretch>
            <a:fillRect/>
          </a:stretch>
        </p:blipFill>
        <p:spPr>
          <a:xfrm>
            <a:off x="3753791" y="668162"/>
            <a:ext cx="5111750" cy="5853113"/>
          </a:xfrm>
        </p:spPr>
      </p:pic>
      <p:sp>
        <p:nvSpPr>
          <p:cNvPr id="6" name="文字版面配置區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kumimoji="1" lang="zh-TW" altLang="en-US" sz="2800" dirty="0"/>
              <a:t>「我的心平和了，惶惶不安的恐怖減退了。對我而言，非如此不可。它把我從人生之中遮斷，把我從人生之中護衛開來。」（</a:t>
            </a:r>
            <a:r>
              <a:rPr kumimoji="1" lang="en-US" altLang="zh-TW" sz="2800" dirty="0"/>
              <a:t>p.125</a:t>
            </a:r>
            <a:r>
              <a:rPr kumimoji="1" lang="zh-TW" altLang="en-US" sz="2800" dirty="0"/>
              <a:t>）</a:t>
            </a:r>
            <a:endParaRPr kumimoji="1" lang="en-US" altLang="zh-TW" sz="2800" dirty="0"/>
          </a:p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26761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三島由紀夫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kumimoji="1" lang="en-US" altLang="zh-TW" dirty="0"/>
              <a:t>1925</a:t>
            </a:r>
            <a:r>
              <a:rPr kumimoji="1" lang="zh-TW" altLang="en-US" dirty="0"/>
              <a:t>年生於東京，本名平岡公威</a:t>
            </a:r>
            <a:endParaRPr kumimoji="1" lang="en-US" altLang="zh-TW" dirty="0"/>
          </a:p>
          <a:p>
            <a:r>
              <a:rPr kumimoji="1" lang="zh-TW" altLang="en-US" dirty="0"/>
              <a:t>被祖母撫養長大，身體孱弱</a:t>
            </a:r>
            <a:endParaRPr kumimoji="1" lang="en-US" altLang="zh-TW" dirty="0"/>
          </a:p>
          <a:p>
            <a:r>
              <a:rPr kumimoji="1" lang="zh-TW" altLang="zh-TW" dirty="0"/>
              <a:t>1</a:t>
            </a:r>
            <a:r>
              <a:rPr kumimoji="1" lang="en-US" altLang="zh-TW" dirty="0"/>
              <a:t>931</a:t>
            </a:r>
            <a:r>
              <a:rPr kumimoji="1" lang="zh-TW" altLang="en-US" dirty="0"/>
              <a:t>年進入學習院初等科就讀，開始投稿</a:t>
            </a:r>
            <a:endParaRPr kumimoji="1" lang="en-US" altLang="zh-TW" dirty="0"/>
          </a:p>
          <a:p>
            <a:r>
              <a:rPr kumimoji="1" lang="zh-TW" altLang="zh-TW" dirty="0"/>
              <a:t>1</a:t>
            </a:r>
            <a:r>
              <a:rPr kumimoji="1" lang="en-US" altLang="zh-TW" dirty="0"/>
              <a:t>941</a:t>
            </a:r>
            <a:r>
              <a:rPr kumimoji="1" lang="zh-TW" altLang="en-US" dirty="0"/>
              <a:t>年以三島由紀夫筆名發表小說</a:t>
            </a:r>
            <a:r>
              <a:rPr kumimoji="1" lang="ja-JP" altLang="en-US" dirty="0"/>
              <a:t>「花ざかりの森」</a:t>
            </a:r>
            <a:endParaRPr kumimoji="1" lang="en-US" altLang="ja-JP" dirty="0"/>
          </a:p>
          <a:p>
            <a:r>
              <a:rPr kumimoji="1" lang="zh-TW" altLang="ja-JP" dirty="0"/>
              <a:t>1</a:t>
            </a:r>
            <a:r>
              <a:rPr kumimoji="1" lang="en-US" altLang="zh-TW" dirty="0"/>
              <a:t>949</a:t>
            </a:r>
            <a:r>
              <a:rPr kumimoji="1" lang="zh-TW" altLang="en-US" dirty="0"/>
              <a:t>年</a:t>
            </a:r>
            <a:r>
              <a:rPr kumimoji="1" lang="en-US" altLang="zh-TW" dirty="0"/>
              <a:t>《</a:t>
            </a:r>
            <a:r>
              <a:rPr kumimoji="1" lang="zh-TW" altLang="en-US" dirty="0"/>
              <a:t>假面的告白</a:t>
            </a:r>
            <a:r>
              <a:rPr kumimoji="1" lang="en-US" altLang="zh-TW" dirty="0"/>
              <a:t>》</a:t>
            </a:r>
            <a:r>
              <a:rPr kumimoji="1" lang="zh-TW" altLang="en-US" dirty="0"/>
              <a:t>確立文壇地位</a:t>
            </a:r>
            <a:endParaRPr kumimoji="1" lang="en-US" altLang="zh-TW" dirty="0"/>
          </a:p>
          <a:p>
            <a:r>
              <a:rPr kumimoji="1" lang="zh-TW" altLang="zh-TW" dirty="0"/>
              <a:t>1</a:t>
            </a:r>
            <a:r>
              <a:rPr kumimoji="1" lang="en-US" altLang="zh-TW" dirty="0"/>
              <a:t>956</a:t>
            </a:r>
            <a:r>
              <a:rPr kumimoji="1" lang="zh-TW" altLang="en-US" dirty="0"/>
              <a:t>年</a:t>
            </a:r>
            <a:r>
              <a:rPr kumimoji="1" lang="en-US" altLang="zh-TW" dirty="0"/>
              <a:t>1~10</a:t>
            </a:r>
            <a:r>
              <a:rPr kumimoji="1" lang="zh-TW" altLang="en-US" dirty="0"/>
              <a:t>月</a:t>
            </a:r>
            <a:r>
              <a:rPr kumimoji="1" lang="en-US" altLang="zh-TW" dirty="0"/>
              <a:t>《</a:t>
            </a:r>
            <a:r>
              <a:rPr kumimoji="1" lang="zh-TW" altLang="en-US" dirty="0"/>
              <a:t>金閣寺</a:t>
            </a:r>
            <a:r>
              <a:rPr kumimoji="1" lang="en-US" altLang="zh-TW" dirty="0"/>
              <a:t>》</a:t>
            </a:r>
            <a:r>
              <a:rPr kumimoji="1" lang="zh-TW" altLang="en-US" dirty="0"/>
              <a:t>連載</a:t>
            </a:r>
            <a:endParaRPr kumimoji="1" lang="en-US" altLang="zh-TW" dirty="0"/>
          </a:p>
          <a:p>
            <a:r>
              <a:rPr kumimoji="1" lang="zh-TW" altLang="zh-TW" dirty="0"/>
              <a:t>1</a:t>
            </a:r>
            <a:r>
              <a:rPr kumimoji="1" lang="en-US" altLang="zh-TW" dirty="0"/>
              <a:t>970</a:t>
            </a:r>
            <a:r>
              <a:rPr kumimoji="1" lang="zh-TW" altLang="en-US" dirty="0"/>
              <a:t>年自殺</a:t>
            </a:r>
          </a:p>
        </p:txBody>
      </p:sp>
    </p:spTree>
    <p:extLst>
      <p:ext uri="{BB962C8B-B14F-4D97-AF65-F5344CB8AC3E}">
        <p14:creationId xmlns:p14="http://schemas.microsoft.com/office/powerpoint/2010/main" val="40541306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D44AA76-1C10-B944-BB24-F0FAB7519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《</a:t>
            </a:r>
            <a:r>
              <a:rPr kumimoji="1" lang="zh-TW" altLang="en-US" dirty="0"/>
              <a:t>仮面の告白</a:t>
            </a:r>
            <a:r>
              <a:rPr kumimoji="1" lang="en-US" altLang="zh-TW" dirty="0"/>
              <a:t>》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56DEFDF-7EDE-0440-B193-5AAD8DA2A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 dirty="0"/>
              <a:t>1947</a:t>
            </a:r>
            <a:r>
              <a:rPr kumimoji="1" lang="zh-CN" altLang="en-US" dirty="0"/>
              <a:t>年，遵循農林省官僚的父親之命，通過高等文官考試，任職大藏省，</a:t>
            </a:r>
            <a:r>
              <a:rPr kumimoji="1" lang="en-US" altLang="zh-TW" dirty="0"/>
              <a:t>1948</a:t>
            </a:r>
            <a:r>
              <a:rPr kumimoji="1" lang="zh-CN" altLang="en-US" dirty="0"/>
              <a:t>年辭職。</a:t>
            </a:r>
            <a:endParaRPr kumimoji="1" lang="en-US" altLang="zh-CN" dirty="0"/>
          </a:p>
          <a:p>
            <a:r>
              <a:rPr kumimoji="1" lang="zh-CN" altLang="en-US" dirty="0"/>
              <a:t>「這次是我有生以來第一部的私小說，但不是所謂的文壇私小說，而是把之前放在假想人物身上的心理分析手術刀，反過來用在自己身上，像是進行活體解剖。」</a:t>
            </a:r>
            <a:endParaRPr kumimoji="1" lang="en-US" altLang="zh-CN" dirty="0"/>
          </a:p>
          <a:p>
            <a:r>
              <a:rPr kumimoji="1" lang="zh-CN" altLang="en-US" dirty="0"/>
              <a:t>與「內心的怪物」的對決</a:t>
            </a:r>
            <a:endParaRPr kumimoji="1" lang="en-US" altLang="zh-CN" dirty="0"/>
          </a:p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630596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3926BEE-D235-914F-8A98-55BF0BC72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「慾望」與「告白」機制的悖論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9A2015E-D4C6-864B-B0CF-1D467763DD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kumimoji="1" lang="zh-TW" altLang="en-US" dirty="0"/>
              <a:t>「我想創造的是完全告白體的虛構作品」</a:t>
            </a:r>
            <a:endParaRPr kumimoji="1" lang="en-US" altLang="zh-TW" dirty="0"/>
          </a:p>
          <a:p>
            <a:r>
              <a:rPr kumimoji="1" lang="zh-TW" altLang="en-US" dirty="0"/>
              <a:t>只有嵌入肉裡的假面、連著血肉的假面，才有告白的可能。告白的本質在於「告白的不可能」。</a:t>
            </a:r>
            <a:endParaRPr kumimoji="1" lang="en-US" altLang="zh-TW" dirty="0"/>
          </a:p>
          <a:p>
            <a:r>
              <a:rPr kumimoji="1" lang="zh-TW" altLang="en-US" dirty="0"/>
              <a:t>「寫出這部作品時，我的存在也明顯地死去了。但也在寫的同時，我感覺到自己的生命在漸漸恢復。」</a:t>
            </a:r>
            <a:endParaRPr kumimoji="1" lang="en-US" altLang="zh-TW" dirty="0"/>
          </a:p>
          <a:p>
            <a:r>
              <a:rPr kumimoji="1" lang="en-US" altLang="zh-TW" dirty="0"/>
              <a:t>Sexual</a:t>
            </a:r>
            <a:r>
              <a:rPr kumimoji="1" lang="zh-TW" altLang="en-US" dirty="0"/>
              <a:t> </a:t>
            </a:r>
            <a:r>
              <a:rPr kumimoji="1" lang="en-US" altLang="zh-TW" dirty="0"/>
              <a:t>Inversion</a:t>
            </a:r>
            <a:r>
              <a:rPr kumimoji="1" lang="zh-TW" altLang="en-US" dirty="0"/>
              <a:t> </a:t>
            </a:r>
            <a:r>
              <a:rPr kumimoji="1" lang="en-US" altLang="zh-TW" dirty="0"/>
              <a:t>in</a:t>
            </a:r>
            <a:r>
              <a:rPr kumimoji="1" lang="zh-TW" altLang="en-US" dirty="0"/>
              <a:t> </a:t>
            </a:r>
            <a:r>
              <a:rPr kumimoji="1" lang="en-US" altLang="zh-TW" dirty="0"/>
              <a:t>Man/Love</a:t>
            </a:r>
            <a:r>
              <a:rPr kumimoji="1" lang="zh-TW" altLang="en-US" dirty="0"/>
              <a:t> </a:t>
            </a:r>
            <a:r>
              <a:rPr kumimoji="1" lang="en-US" altLang="zh-TW" dirty="0"/>
              <a:t>and</a:t>
            </a:r>
            <a:r>
              <a:rPr kumimoji="1" lang="zh-TW" altLang="en-US" dirty="0"/>
              <a:t> </a:t>
            </a:r>
            <a:r>
              <a:rPr kumimoji="1" lang="en-US" altLang="zh-TW" dirty="0"/>
              <a:t>Pain</a:t>
            </a:r>
            <a:r>
              <a:rPr kumimoji="1" lang="zh-CN" altLang="en-US" dirty="0"/>
              <a:t>等性心理學的閱讀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99218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C78E3A7F-808A-4148-857F-BD7C58F0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0310"/>
          </a:xfrm>
        </p:spPr>
        <p:txBody>
          <a:bodyPr>
            <a:normAutofit fontScale="90000"/>
          </a:bodyPr>
          <a:lstStyle/>
          <a:p>
            <a:r>
              <a:rPr kumimoji="1" lang="zh-TW" altLang="en-US" dirty="0"/>
              <a:t>怪物的身體</a:t>
            </a:r>
            <a:r>
              <a:rPr kumimoji="1" lang="en-US" altLang="zh-TW" dirty="0"/>
              <a:t>/</a:t>
            </a:r>
            <a:r>
              <a:rPr kumimoji="1" lang="zh-CN" altLang="en-US" dirty="0"/>
              <a:t>人工的極致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3FEA756-26A3-A046-A1C1-9CA7BADAB8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TW" altLang="en-US" dirty="0"/>
              <a:t>「我以為告白是一種有效的精神分析療法，但是開始寫了以後，才發現作品的獨立性與告白衝動之間的矛盾。這種表現層次的困惑，讓這篇作品變得不太穩定」</a:t>
            </a:r>
            <a:endParaRPr kumimoji="1" lang="en-US" altLang="zh-TW" dirty="0"/>
          </a:p>
          <a:p>
            <a:r>
              <a:rPr kumimoji="1" lang="zh-CN" altLang="en-US"/>
              <a:t>在告白（表現）的同時得到完成</a:t>
            </a:r>
            <a:endParaRPr kumimoji="1" lang="en-US" altLang="zh-TW" dirty="0"/>
          </a:p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774298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AFE1D94-000F-B449-AF4F-26789601E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誰需要王子</a:t>
            </a:r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66A95173-D41D-094B-9E73-939A92D06D1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1749" r="11221"/>
          <a:stretch/>
        </p:blipFill>
        <p:spPr>
          <a:xfrm>
            <a:off x="680848" y="3862137"/>
            <a:ext cx="3700182" cy="2392053"/>
          </a:xfrm>
        </p:spPr>
      </p:pic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19D5FD76-8960-0940-B27D-FB2D10443F2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63964" y="1417638"/>
            <a:ext cx="2202699" cy="3299322"/>
          </a:xfrm>
        </p:spPr>
      </p:pic>
      <p:pic>
        <p:nvPicPr>
          <p:cNvPr id="10" name="內容版面配置區 6">
            <a:extLst>
              <a:ext uri="{FF2B5EF4-FFF2-40B4-BE49-F238E27FC236}">
                <a16:creationId xmlns:a16="http://schemas.microsoft.com/office/drawing/2014/main" id="{81415324-C998-B745-8B2B-1A0C2048D0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49" r="11221"/>
          <a:stretch/>
        </p:blipFill>
        <p:spPr>
          <a:xfrm>
            <a:off x="277337" y="2370221"/>
            <a:ext cx="6287143" cy="406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1468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FE3E849-1913-6C41-A7B4-04D23880D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「大人們」對「我」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BE5C6E5-04DB-7D44-A8E9-ED2C06BA4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kumimoji="1" lang="zh-TW" altLang="en-US" dirty="0"/>
              <a:t>「那檔子事」（性）對「我是從哪兒出生的呢？我為什麼會出生？」（存在）</a:t>
            </a:r>
            <a:endParaRPr kumimoji="1" lang="en-US" altLang="zh-TW" dirty="0"/>
          </a:p>
          <a:p>
            <a:r>
              <a:rPr kumimoji="1" lang="zh-TW" altLang="en-US" dirty="0"/>
              <a:t>對於「大人們」的不信、懷疑</a:t>
            </a:r>
            <a:r>
              <a:rPr kumimoji="1" lang="zh-CN" altLang="en-US" dirty="0"/>
              <a:t>的震災之子</a:t>
            </a:r>
            <a:endParaRPr kumimoji="1" lang="en-US" altLang="zh-CN" dirty="0"/>
          </a:p>
          <a:p>
            <a:r>
              <a:rPr kumimoji="1" lang="zh-CN" altLang="en-US" dirty="0"/>
              <a:t>原初記憶</a:t>
            </a:r>
            <a:endParaRPr kumimoji="1" lang="en-US" altLang="zh-CN" dirty="0"/>
          </a:p>
          <a:p>
            <a:r>
              <a:rPr kumimoji="1" lang="en-US" altLang="zh-TW" dirty="0"/>
              <a:t>1.</a:t>
            </a:r>
            <a:r>
              <a:rPr kumimoji="1" lang="zh-CN" altLang="en-US" dirty="0"/>
              <a:t>出生＝自我定義</a:t>
            </a:r>
            <a:endParaRPr kumimoji="1" lang="en-US" altLang="zh-CN" dirty="0"/>
          </a:p>
          <a:p>
            <a:r>
              <a:rPr kumimoji="1" lang="en-US" altLang="zh-TW" dirty="0"/>
              <a:t>2.</a:t>
            </a:r>
            <a:r>
              <a:rPr kumimoji="1" lang="zh-CN" altLang="en-US" dirty="0"/>
              <a:t>挑糞人＝被排除的悲劇</a:t>
            </a:r>
            <a:endParaRPr kumimoji="1" lang="en-US" altLang="zh-TW" dirty="0"/>
          </a:p>
          <a:p>
            <a:r>
              <a:rPr kumimoji="1" lang="en-US" altLang="zh-TW" dirty="0"/>
              <a:t>3.</a:t>
            </a:r>
            <a:r>
              <a:rPr kumimoji="1" lang="zh-CN" altLang="en-US" dirty="0"/>
              <a:t>聖女貞德＝性別與死亡</a:t>
            </a:r>
            <a:endParaRPr kumimoji="1" lang="en-US" altLang="zh-CN" dirty="0"/>
          </a:p>
          <a:p>
            <a:r>
              <a:rPr kumimoji="1" lang="en-US" altLang="zh-TW" dirty="0"/>
              <a:t>4.</a:t>
            </a:r>
            <a:r>
              <a:rPr kumimoji="1" lang="zh-CN" altLang="en-US" dirty="0"/>
              <a:t>汗的氣味＝團隊紀律、生命</a:t>
            </a:r>
            <a:endParaRPr kumimoji="1" lang="en-US" altLang="zh-CN" dirty="0"/>
          </a:p>
          <a:p>
            <a:r>
              <a:rPr kumimoji="1" lang="zh-CN" altLang="en-US" dirty="0"/>
              <a:t>「我這一生」句法的常用</a:t>
            </a:r>
            <a:endParaRPr kumimoji="1" lang="en-US" altLang="zh-TW" dirty="0"/>
          </a:p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229296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標題 11">
            <a:extLst>
              <a:ext uri="{FF2B5EF4-FFF2-40B4-BE49-F238E27FC236}">
                <a16:creationId xmlns:a16="http://schemas.microsoft.com/office/drawing/2014/main" id="{6F5BFF65-B12A-1A4E-BAFE-028434DD3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關於假面與大人</a:t>
            </a:r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4AD5E201-2CDD-2048-B98C-3AB9988DE6E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04800" y="1728577"/>
            <a:ext cx="4121048" cy="2554665"/>
          </a:xfrm>
        </p:spPr>
      </p:pic>
      <p:sp>
        <p:nvSpPr>
          <p:cNvPr id="13" name="內容版面配置區 12">
            <a:extLst>
              <a:ext uri="{FF2B5EF4-FFF2-40B4-BE49-F238E27FC236}">
                <a16:creationId xmlns:a16="http://schemas.microsoft.com/office/drawing/2014/main" id="{8A51CDC1-1160-114B-BE23-A30BC19F15A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kumimoji="1" lang="zh-TW" altLang="en-US" dirty="0"/>
              <a:t>裝扮、表演與真實</a:t>
            </a:r>
            <a:endParaRPr kumimoji="1" lang="en-US" altLang="zh-TW" dirty="0"/>
          </a:p>
          <a:p>
            <a:r>
              <a:rPr kumimoji="1" lang="zh-TW" altLang="en-US" dirty="0"/>
              <a:t>頁</a:t>
            </a:r>
            <a:r>
              <a:rPr kumimoji="1" lang="en-US" altLang="zh-TW" dirty="0"/>
              <a:t>26</a:t>
            </a:r>
          </a:p>
          <a:p>
            <a:r>
              <a:rPr kumimoji="1" lang="zh-TW" altLang="en-US" dirty="0"/>
              <a:t>「在別人眼中覺得我是在演戲，對我而言卻是想要回歸真實本質的表現」</a:t>
            </a:r>
            <a:endParaRPr kumimoji="1" lang="en-US" altLang="zh-TW" dirty="0"/>
          </a:p>
          <a:p>
            <a:r>
              <a:rPr kumimoji="1" lang="zh-TW" altLang="en-US" dirty="0"/>
              <a:t>「而看在別人眼中覺得是自然的我，反而才是我在演戲」</a:t>
            </a:r>
          </a:p>
        </p:txBody>
      </p:sp>
    </p:spTree>
    <p:extLst>
      <p:ext uri="{BB962C8B-B14F-4D97-AF65-F5344CB8AC3E}">
        <p14:creationId xmlns:p14="http://schemas.microsoft.com/office/powerpoint/2010/main" val="1158003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EE29220-EBDC-6949-86BD-07812F4C7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30D3CF8A-3E7C-6041-8383-B83271D7ECB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2352913"/>
            <a:ext cx="4038600" cy="3020536"/>
          </a:xfrm>
        </p:spPr>
      </p:pic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DF9D1480-6227-6D4F-AFC6-11032FAAA87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kumimoji="1" lang="zh-TW" altLang="en-US" dirty="0"/>
              <a:t>軍隊、祭典與群體的狂躁</a:t>
            </a:r>
            <a:endParaRPr kumimoji="1" lang="en-US" altLang="zh-TW" dirty="0"/>
          </a:p>
          <a:p>
            <a:r>
              <a:rPr kumimoji="1" lang="zh-TW" altLang="en-US" dirty="0"/>
              <a:t>「演戲」化為我組織的一部分。它已不再是演戲。佯裝自己是正常人的意識。連我心中原本正常的部分也一併侵蝕。</a:t>
            </a:r>
            <a:r>
              <a:rPr kumimoji="1" lang="en-US" altLang="zh-TW" dirty="0"/>
              <a:t>P.122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436354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FEFE3C3-90A3-5C40-84C1-A45A071B6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園子</a:t>
            </a:r>
          </a:p>
        </p:txBody>
      </p:sp>
      <p:pic>
        <p:nvPicPr>
          <p:cNvPr id="10" name="內容版面配置區 9">
            <a:extLst>
              <a:ext uri="{FF2B5EF4-FFF2-40B4-BE49-F238E27FC236}">
                <a16:creationId xmlns:a16="http://schemas.microsoft.com/office/drawing/2014/main" id="{6351DE0E-2BEB-9A49-AF9D-D1E8105FF16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69944" y="2100929"/>
            <a:ext cx="2560373" cy="3837533"/>
          </a:xfrm>
          <a:effectLst>
            <a:softEdge rad="12700"/>
          </a:effectLst>
        </p:spPr>
      </p:pic>
      <p:sp>
        <p:nvSpPr>
          <p:cNvPr id="8" name="內容版面配置區 7">
            <a:extLst>
              <a:ext uri="{FF2B5EF4-FFF2-40B4-BE49-F238E27FC236}">
                <a16:creationId xmlns:a16="http://schemas.microsoft.com/office/drawing/2014/main" id="{DA0B78F5-EE67-6B40-8056-A5354D3D8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74715" y="1600200"/>
            <a:ext cx="5512085" cy="4769778"/>
          </a:xfrm>
        </p:spPr>
        <p:txBody>
          <a:bodyPr/>
          <a:lstStyle/>
          <a:p>
            <a:r>
              <a:rPr kumimoji="1" lang="zh-TW" altLang="en-US" dirty="0"/>
              <a:t>近江</a:t>
            </a:r>
            <a:endParaRPr kumimoji="1" lang="en-US" altLang="zh-TW" dirty="0"/>
          </a:p>
          <a:p>
            <a:r>
              <a:rPr kumimoji="1" lang="zh-TW" altLang="en-US" dirty="0"/>
              <a:t>朋友之姊</a:t>
            </a:r>
            <a:endParaRPr kumimoji="1" lang="en-US" altLang="zh-TW" dirty="0"/>
          </a:p>
          <a:p>
            <a:r>
              <a:rPr kumimoji="1" lang="zh-TW" altLang="en-US" dirty="0"/>
              <a:t>千枝子</a:t>
            </a:r>
            <a:endParaRPr kumimoji="1" lang="en-US" altLang="zh-TW" dirty="0"/>
          </a:p>
          <a:p>
            <a:r>
              <a:rPr kumimoji="1" lang="zh-TW" altLang="en-US" dirty="0"/>
              <a:t>朋友</a:t>
            </a:r>
            <a:r>
              <a:rPr kumimoji="1" lang="zh-TW" altLang="en-US"/>
              <a:t>之妹：園子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489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三島由紀夫（</a:t>
            </a:r>
            <a:r>
              <a:rPr kumimoji="1" lang="en-US" altLang="zh-TW" dirty="0"/>
              <a:t>1925~1970</a:t>
            </a:r>
            <a:r>
              <a:rPr kumimoji="1" lang="zh-TW" altLang="en-US" dirty="0"/>
              <a:t>）</a:t>
            </a:r>
          </a:p>
        </p:txBody>
      </p:sp>
      <p:pic>
        <p:nvPicPr>
          <p:cNvPr id="5" name="內容版面配置區 4" descr="4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20" r="-8720"/>
          <a:stretch>
            <a:fillRect/>
          </a:stretch>
        </p:blipFill>
        <p:spPr/>
      </p:pic>
      <p:pic>
        <p:nvPicPr>
          <p:cNvPr id="6" name="內容版面配置區 5" descr="6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15" r="-105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39446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「我想成為雕像」</a:t>
            </a:r>
          </a:p>
        </p:txBody>
      </p:sp>
      <p:pic>
        <p:nvPicPr>
          <p:cNvPr id="5" name="內容版面配置區 4" descr="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06" r="-179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37041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內容版面配置區 3" descr="IMG_064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30736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感受性與身體之間</a:t>
            </a:r>
          </a:p>
        </p:txBody>
      </p:sp>
      <p:pic>
        <p:nvPicPr>
          <p:cNvPr id="4" name="內容版面配置區 3" descr="1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481" r="-18481"/>
          <a:stretch>
            <a:fillRect/>
          </a:stretch>
        </p:blipFill>
        <p:spPr/>
      </p:pic>
      <p:pic>
        <p:nvPicPr>
          <p:cNvPr id="9" name="內容版面配置區 8" descr="3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98" r="-168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35815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小兒麻痺與偶像的雙胞胎</a:t>
            </a:r>
          </a:p>
        </p:txBody>
      </p:sp>
      <p:pic>
        <p:nvPicPr>
          <p:cNvPr id="4" name="內容版面配置區 3" descr="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510" r="-205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72975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B06C371-4565-AE4D-BDFB-8205F6B11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456A43C3-E2FB-5343-8669-01140B7CB2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9018" y="1600200"/>
            <a:ext cx="4706145" cy="4525963"/>
          </a:xfrm>
        </p:spPr>
      </p:pic>
    </p:spTree>
    <p:extLst>
      <p:ext uri="{BB962C8B-B14F-4D97-AF65-F5344CB8AC3E}">
        <p14:creationId xmlns:p14="http://schemas.microsoft.com/office/powerpoint/2010/main" val="3109094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金閣：想像之美</a:t>
            </a:r>
          </a:p>
        </p:txBody>
      </p:sp>
      <p:pic>
        <p:nvPicPr>
          <p:cNvPr id="7" name="內容版面配置區 6" descr="雪の金閣寺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38" r="-12938"/>
          <a:stretch>
            <a:fillRect/>
          </a:stretch>
        </p:blipFill>
        <p:spPr>
          <a:xfrm>
            <a:off x="0" y="1417638"/>
            <a:ext cx="4721578" cy="5291360"/>
          </a:xfrm>
        </p:spPr>
      </p:pic>
      <p:sp>
        <p:nvSpPr>
          <p:cNvPr id="6" name="內容版面配置區 5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kumimoji="1" lang="en-US" altLang="zh-TW" dirty="0"/>
              <a:t>1901</a:t>
            </a:r>
            <a:r>
              <a:rPr kumimoji="1" lang="zh-TW" altLang="en-US" dirty="0"/>
              <a:t>年世界博覽會金牌「雪之金閣寺」</a:t>
            </a:r>
            <a:endParaRPr kumimoji="1" lang="en-US" altLang="zh-TW" dirty="0"/>
          </a:p>
          <a:p>
            <a:r>
              <a:rPr kumimoji="1" lang="zh-TW" altLang="en-US" dirty="0"/>
              <a:t>「我知道了問題不在如何縮短我與對象之間的距離，而在使對象成為對象，應如何保持距離」（「大地版」</a:t>
            </a:r>
            <a:r>
              <a:rPr kumimoji="1" lang="en-US" altLang="zh-TW" dirty="0"/>
              <a:t>p.114</a:t>
            </a:r>
            <a:r>
              <a:rPr kumimoji="1" lang="zh-TW" altLang="en-US" dirty="0"/>
              <a:t>）</a:t>
            </a:r>
            <a:endParaRPr kumimoji="1" lang="en-US" altLang="zh-TW" dirty="0"/>
          </a:p>
          <a:p>
            <a:r>
              <a:rPr kumimoji="1" lang="zh-TW" altLang="en-US" dirty="0"/>
              <a:t>「我明白了絕對不被愛的確信，正是人間存在的根本狀態」</a:t>
            </a:r>
            <a:endParaRPr kumimoji="1" lang="en-US" altLang="zh-TW" dirty="0"/>
          </a:p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401600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11585</TotalTime>
  <Words>931</Words>
  <Application>Microsoft Macintosh PowerPoint</Application>
  <PresentationFormat>如螢幕大小 (4:3)</PresentationFormat>
  <Paragraphs>79</Paragraphs>
  <Slides>27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30" baseType="lpstr">
      <vt:lpstr>Arial</vt:lpstr>
      <vt:lpstr>Calibri</vt:lpstr>
      <vt:lpstr>Office 佈景主題</vt:lpstr>
      <vt:lpstr>三島由紀夫 《假面的告白》、《金閣寺》 </vt:lpstr>
      <vt:lpstr>三島由紀夫</vt:lpstr>
      <vt:lpstr>三島由紀夫（1925~1970）</vt:lpstr>
      <vt:lpstr>「我想成為雕像」</vt:lpstr>
      <vt:lpstr>PowerPoint 簡報</vt:lpstr>
      <vt:lpstr>感受性與身體之間</vt:lpstr>
      <vt:lpstr>小兒麻痺與偶像的雙胞胎</vt:lpstr>
      <vt:lpstr>PowerPoint 簡報</vt:lpstr>
      <vt:lpstr>金閣：想像之美</vt:lpstr>
      <vt:lpstr>第一時間報導：犯人的聲音</vt:lpstr>
      <vt:lpstr>犯人的不道德化：盜賣黑市米、玩女人、覬覦寺廟收入</vt:lpstr>
      <vt:lpstr>犯人的「變態」心理科學分析</vt:lpstr>
      <vt:lpstr>PowerPoint 簡報</vt:lpstr>
      <vt:lpstr>PowerPoint 簡報</vt:lpstr>
      <vt:lpstr>手繪金閣寺地圖</vt:lpstr>
      <vt:lpstr>金閣寺（1956）</vt:lpstr>
      <vt:lpstr>個體的存在與外界關係</vt:lpstr>
      <vt:lpstr>語言的力量</vt:lpstr>
      <vt:lpstr>非把金閣燒掉不可</vt:lpstr>
      <vt:lpstr>《仮面の告白》</vt:lpstr>
      <vt:lpstr>「慾望」與「告白」機制的悖論</vt:lpstr>
      <vt:lpstr>怪物的身體/人工的極致</vt:lpstr>
      <vt:lpstr>誰需要王子</vt:lpstr>
      <vt:lpstr>「大人們」對「我」</vt:lpstr>
      <vt:lpstr>關於假面與大人</vt:lpstr>
      <vt:lpstr>PowerPoint 簡報</vt:lpstr>
      <vt:lpstr>園子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Mac</dc:creator>
  <cp:lastModifiedBy>Microsoft Office User</cp:lastModifiedBy>
  <cp:revision>32</cp:revision>
  <dcterms:created xsi:type="dcterms:W3CDTF">2017-09-16T13:21:53Z</dcterms:created>
  <dcterms:modified xsi:type="dcterms:W3CDTF">2021-11-26T04:53:47Z</dcterms:modified>
</cp:coreProperties>
</file>