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8" r:id="rId3"/>
    <p:sldId id="299" r:id="rId4"/>
    <p:sldId id="279" r:id="rId5"/>
    <p:sldId id="257" r:id="rId6"/>
    <p:sldId id="287" r:id="rId7"/>
    <p:sldId id="288" r:id="rId8"/>
    <p:sldId id="289" r:id="rId9"/>
    <p:sldId id="290" r:id="rId10"/>
    <p:sldId id="298" r:id="rId11"/>
    <p:sldId id="291" r:id="rId12"/>
    <p:sldId id="280" r:id="rId13"/>
    <p:sldId id="296" r:id="rId14"/>
    <p:sldId id="292" r:id="rId15"/>
    <p:sldId id="295" r:id="rId16"/>
    <p:sldId id="283" r:id="rId17"/>
    <p:sldId id="297" r:id="rId18"/>
    <p:sldId id="294" r:id="rId19"/>
    <p:sldId id="293" r:id="rId20"/>
    <p:sldId id="281" r:id="rId21"/>
    <p:sldId id="282" r:id="rId22"/>
    <p:sldId id="277" r:id="rId23"/>
    <p:sldId id="263" r:id="rId24"/>
    <p:sldId id="265" r:id="rId25"/>
    <p:sldId id="301" r:id="rId26"/>
    <p:sldId id="273" r:id="rId27"/>
    <p:sldId id="274" r:id="rId28"/>
    <p:sldId id="275" r:id="rId29"/>
    <p:sldId id="276" r:id="rId30"/>
    <p:sldId id="278" r:id="rId31"/>
    <p:sldId id="259" r:id="rId32"/>
    <p:sldId id="267" r:id="rId33"/>
    <p:sldId id="268" r:id="rId34"/>
    <p:sldId id="300" r:id="rId35"/>
    <p:sldId id="270" r:id="rId36"/>
    <p:sldId id="271" r:id="rId37"/>
    <p:sldId id="272" r:id="rId38"/>
    <p:sldId id="286" r:id="rId39"/>
    <p:sldId id="284" r:id="rId40"/>
    <p:sldId id="285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541"/>
  </p:normalViewPr>
  <p:slideViewPr>
    <p:cSldViewPr>
      <p:cViewPr varScale="1">
        <p:scale>
          <a:sx n="124" d="100"/>
          <a:sy n="124" d="100"/>
        </p:scale>
        <p:origin x="15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F7BB0-E5AE-4A35-977F-35861327D89D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35ED1-EADB-4347-957D-72D4789A08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017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28F5D-2B8C-4D4E-97EC-AF28D7775D53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0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28F5D-2B8C-4D4E-97EC-AF28D7775D53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32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35ED1-EADB-4347-957D-72D4789A08F2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90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1" name="文字版面配置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762EAD3-1C7C-41E2-865A-2501F0D7D4F4}" type="datetimeFigureOut">
              <a:rPr lang="zh-TW" altLang="en-US" smtClean="0"/>
              <a:pPr/>
              <a:t>2021/11/12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6647E7B-CE87-4DD8-9D01-23E9D0DC4B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太宰治</a:t>
            </a:r>
            <a:r>
              <a:rPr lang="en-US" altLang="zh-TW" dirty="0"/>
              <a:t>《</a:t>
            </a:r>
            <a:r>
              <a:rPr lang="zh-TW" altLang="en-US" dirty="0"/>
              <a:t>斜陽</a:t>
            </a:r>
            <a:r>
              <a:rPr lang="en-US" altLang="zh-TW" dirty="0"/>
              <a:t>》</a:t>
            </a:r>
            <a:br>
              <a:rPr lang="en-US" altLang="zh-TW" dirty="0"/>
            </a:br>
            <a:r>
              <a:rPr lang="en-US" altLang="zh-TW" dirty="0"/>
              <a:t>《</a:t>
            </a:r>
            <a:r>
              <a:rPr lang="zh-TW" altLang="en-US" dirty="0"/>
              <a:t>人間失格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青春的麻疹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7F6ECF2-9366-443C-ABC0-7FCEA9A4D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08720"/>
            <a:ext cx="3657494" cy="4876659"/>
          </a:xfrm>
          <a:prstGeom prst="rect">
            <a:avLst/>
          </a:prstGeom>
        </p:spPr>
      </p:pic>
      <p:sp>
        <p:nvSpPr>
          <p:cNvPr id="11" name="標題 10">
            <a:extLst>
              <a:ext uri="{FF2B5EF4-FFF2-40B4-BE49-F238E27FC236}">
                <a16:creationId xmlns:a16="http://schemas.microsoft.com/office/drawing/2014/main" id="{0DD1A306-D8D0-DC48-8C28-397071A0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88680"/>
          </a:xfrm>
        </p:spPr>
        <p:txBody>
          <a:bodyPr/>
          <a:lstStyle/>
          <a:p>
            <a:r>
              <a:rPr kumimoji="1" lang="zh-TW" altLang="en-US" dirty="0"/>
              <a:t>小治是個好孩子～</a:t>
            </a: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4673FC3E-7878-2545-9D26-E0A0D3605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994" y="908720"/>
            <a:ext cx="3874970" cy="5217443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生於青森縣津輕，本名津島修治，十一個孩子中的第十個</a:t>
            </a:r>
            <a:r>
              <a:rPr lang="en-US" altLang="zh-TW" dirty="0"/>
              <a:t>(</a:t>
            </a:r>
            <a:r>
              <a:rPr lang="zh-TW" altLang="en-US" dirty="0"/>
              <a:t>六男</a:t>
            </a:r>
            <a:r>
              <a:rPr lang="en-US" altLang="zh-TW" dirty="0"/>
              <a:t>)</a:t>
            </a:r>
            <a:r>
              <a:rPr lang="zh-TW" altLang="en-US" dirty="0"/>
              <a:t>。津島家為青森縣首屈一指的富豪，父親為貴族院議員。</a:t>
            </a:r>
            <a:endParaRPr lang="en-US" altLang="zh-TW" dirty="0"/>
          </a:p>
          <a:p>
            <a:r>
              <a:rPr lang="en-US" altLang="zh-TW" dirty="0"/>
              <a:t>1923</a:t>
            </a:r>
            <a:r>
              <a:rPr lang="zh-TW" altLang="en-US" dirty="0"/>
              <a:t>年父親死於東京。時為青森中學校學生</a:t>
            </a:r>
            <a:endParaRPr lang="en-US" altLang="zh-TW" dirty="0"/>
          </a:p>
          <a:p>
            <a:r>
              <a:rPr lang="en-US" altLang="zh-TW" dirty="0"/>
              <a:t>1927</a:t>
            </a:r>
            <a:r>
              <a:rPr lang="zh-TW" altLang="en-US" dirty="0"/>
              <a:t>年弘前高等學校入學，芥川龍之介自殺衝擊。認識藝旦小山初代。</a:t>
            </a:r>
            <a:endParaRPr lang="en-US" altLang="zh-TW" dirty="0"/>
          </a:p>
          <a:p>
            <a:r>
              <a:rPr lang="en-US" altLang="zh-TW" dirty="0"/>
              <a:t>1929</a:t>
            </a:r>
            <a:r>
              <a:rPr lang="zh-TW" altLang="en-US" dirty="0"/>
              <a:t>年接觸共產主義思想。苦於出身階級，因而服藥自殺。</a:t>
            </a:r>
            <a:endParaRPr lang="en-US" altLang="zh-TW" dirty="0"/>
          </a:p>
          <a:p>
            <a:endParaRPr kumimoji="1" lang="zh-TW" altLang="en-US" dirty="0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86619B8E-48EA-CE41-BB35-D34B9473DF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770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3A2950-55A5-744F-8DC9-412C386C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青森・金木・斜陽館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7D3CE3F-F7A6-4A85-BE34-5AF460C79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  <p:extLst>
      <p:ext uri="{BB962C8B-B14F-4D97-AF65-F5344CB8AC3E}">
        <p14:creationId xmlns:p14="http://schemas.microsoft.com/office/powerpoint/2010/main" val="166099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7" t="4977" r="5426" b="-979"/>
          <a:stretch/>
        </p:blipFill>
        <p:spPr>
          <a:xfrm>
            <a:off x="179512" y="1124744"/>
            <a:ext cx="740642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28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0AEDC21-335C-4EAA-A0BE-1DCF7F25C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3"/>
            <a:ext cx="4536504" cy="6048673"/>
          </a:xfrm>
        </p:spPr>
      </p:pic>
    </p:spTree>
    <p:extLst>
      <p:ext uri="{BB962C8B-B14F-4D97-AF65-F5344CB8AC3E}">
        <p14:creationId xmlns:p14="http://schemas.microsoft.com/office/powerpoint/2010/main" val="192445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5CA00C2-1A94-43E9-A040-6ECCAF62E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8679"/>
            <a:ext cx="4320480" cy="5760641"/>
          </a:xfrm>
        </p:spPr>
      </p:pic>
    </p:spTree>
    <p:extLst>
      <p:ext uri="{BB962C8B-B14F-4D97-AF65-F5344CB8AC3E}">
        <p14:creationId xmlns:p14="http://schemas.microsoft.com/office/powerpoint/2010/main" val="3616411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3172EA7-4D5B-4567-972A-936A45B4C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4684"/>
            <a:ext cx="7584842" cy="5688632"/>
          </a:xfrm>
        </p:spPr>
      </p:pic>
    </p:spTree>
    <p:extLst>
      <p:ext uri="{BB962C8B-B14F-4D97-AF65-F5344CB8AC3E}">
        <p14:creationId xmlns:p14="http://schemas.microsoft.com/office/powerpoint/2010/main" val="337084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1"/>
          <a:stretch/>
        </p:blipFill>
        <p:spPr>
          <a:xfrm rot="5400000">
            <a:off x="1521185" y="381674"/>
            <a:ext cx="5209811" cy="7372541"/>
          </a:xfrm>
        </p:spPr>
      </p:pic>
    </p:spTree>
    <p:extLst>
      <p:ext uri="{BB962C8B-B14F-4D97-AF65-F5344CB8AC3E}">
        <p14:creationId xmlns:p14="http://schemas.microsoft.com/office/powerpoint/2010/main" val="138609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40AC1F7-EA06-4170-9371-FC4C27917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0040"/>
            <a:ext cx="4663439" cy="6217920"/>
          </a:xfrm>
        </p:spPr>
      </p:pic>
    </p:spTree>
    <p:extLst>
      <p:ext uri="{BB962C8B-B14F-4D97-AF65-F5344CB8AC3E}">
        <p14:creationId xmlns:p14="http://schemas.microsoft.com/office/powerpoint/2010/main" val="2220558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94A8E9F-8E55-4B5B-B77D-4180ADC36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4684"/>
            <a:ext cx="7584843" cy="5688632"/>
          </a:xfrm>
        </p:spPr>
      </p:pic>
    </p:spTree>
    <p:extLst>
      <p:ext uri="{BB962C8B-B14F-4D97-AF65-F5344CB8AC3E}">
        <p14:creationId xmlns:p14="http://schemas.microsoft.com/office/powerpoint/2010/main" val="2570975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FC7B358-417B-4443-91B8-765D98243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7488832" cy="5616624"/>
          </a:xfrm>
        </p:spPr>
      </p:pic>
    </p:spTree>
    <p:extLst>
      <p:ext uri="{BB962C8B-B14F-4D97-AF65-F5344CB8AC3E}">
        <p14:creationId xmlns:p14="http://schemas.microsoft.com/office/powerpoint/2010/main" val="1852427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 dirty="0"/>
            </a:br>
            <a:r>
              <a:rPr lang="zh-TW" altLang="en-US" dirty="0"/>
              <a:t>自我意識與津輕風土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ADDE328-8585-224B-A501-931E066D65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5063" y="2166144"/>
            <a:ext cx="4527550" cy="3395662"/>
          </a:xfrm>
        </p:spPr>
      </p:pic>
      <p:pic>
        <p:nvPicPr>
          <p:cNvPr id="4" name="內容版面配置區 3" descr="太宰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r="1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955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248" y="970842"/>
            <a:ext cx="6462184" cy="5112568"/>
          </a:xfrm>
        </p:spPr>
      </p:pic>
    </p:spTree>
    <p:extLst>
      <p:ext uri="{BB962C8B-B14F-4D97-AF65-F5344CB8AC3E}">
        <p14:creationId xmlns:p14="http://schemas.microsoft.com/office/powerpoint/2010/main" val="723947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7" y="1340768"/>
            <a:ext cx="7134386" cy="5349709"/>
          </a:xfrm>
        </p:spPr>
      </p:pic>
    </p:spTree>
    <p:extLst>
      <p:ext uri="{BB962C8B-B14F-4D97-AF65-F5344CB8AC3E}">
        <p14:creationId xmlns:p14="http://schemas.microsoft.com/office/powerpoint/2010/main" val="91650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54488"/>
          </a:xfrm>
        </p:spPr>
        <p:txBody>
          <a:bodyPr/>
          <a:lstStyle/>
          <a:p>
            <a:r>
              <a:rPr kumimoji="1" lang="zh-TW" altLang="en-US" dirty="0"/>
              <a:t>人生勝利組有沒有痛苦的權利？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4" y="980728"/>
            <a:ext cx="3430289" cy="51454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21" y="974528"/>
            <a:ext cx="3426825" cy="5151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39810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太宰治</a:t>
            </a:r>
            <a:r>
              <a:rPr lang="en-US" altLang="zh-TW" dirty="0"/>
              <a:t>(1909~1948)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1930</a:t>
            </a:r>
            <a:r>
              <a:rPr lang="zh-TW" altLang="en-US" dirty="0"/>
              <a:t>年高校畢業，進入東京帝國大學法文科。參加非合法運動，小山初代至東京，被太宰長兄勸告回青森。十一月與銀座已婚女侍認識三天後至鎌倉服毒自殺，太宰被救。</a:t>
            </a:r>
            <a:endParaRPr lang="en-US" altLang="zh-TW" dirty="0"/>
          </a:p>
          <a:p>
            <a:r>
              <a:rPr lang="en-US" altLang="zh-TW" dirty="0"/>
              <a:t>1931</a:t>
            </a:r>
            <a:r>
              <a:rPr lang="zh-TW" altLang="en-US" dirty="0"/>
              <a:t>年，與小山初代在東京同居。</a:t>
            </a:r>
            <a:endParaRPr lang="en-US" altLang="zh-TW" dirty="0"/>
          </a:p>
          <a:p>
            <a:r>
              <a:rPr lang="en-US" altLang="zh-TW" dirty="0"/>
              <a:t>1932</a:t>
            </a:r>
            <a:r>
              <a:rPr lang="zh-TW" altLang="en-US" dirty="0"/>
              <a:t>年，六月得知初代在同居前「與乏味的男人犯錯」經驗，受衝擊。七月放棄非合法運動自首，拘禁一個月。</a:t>
            </a:r>
            <a:endParaRPr lang="en-US" altLang="zh-TW" dirty="0"/>
          </a:p>
          <a:p>
            <a:r>
              <a:rPr lang="en-US" altLang="zh-TW" dirty="0"/>
              <a:t>1935</a:t>
            </a:r>
            <a:r>
              <a:rPr lang="zh-TW" altLang="en-US" dirty="0"/>
              <a:t>年二月，在鎌倉上吊未遂。四月因盲腸炎手術引起腹膜炎，為止痛開始使用麻醉藥，中毒。開始創作顛峰期。</a:t>
            </a:r>
            <a:endParaRPr lang="en-US" altLang="zh-TW" dirty="0"/>
          </a:p>
          <a:p>
            <a:r>
              <a:rPr lang="en-US" altLang="zh-TW" dirty="0"/>
              <a:t>1936</a:t>
            </a:r>
            <a:r>
              <a:rPr lang="zh-TW" altLang="en-US" dirty="0"/>
              <a:t>年，為治療麻藥中毒數度出入醫院。</a:t>
            </a:r>
            <a:endParaRPr lang="en-US" altLang="zh-TW" dirty="0"/>
          </a:p>
          <a:p>
            <a:r>
              <a:rPr lang="en-US" altLang="zh-TW" dirty="0"/>
              <a:t>1937</a:t>
            </a:r>
            <a:r>
              <a:rPr lang="zh-TW" altLang="en-US" dirty="0"/>
              <a:t>年，與小山初代在水上溫泉服毒自殺未遂，回東京後分手。</a:t>
            </a:r>
            <a:endParaRPr lang="en-US" altLang="zh-TW" dirty="0"/>
          </a:p>
          <a:p>
            <a:r>
              <a:rPr lang="en-US" altLang="zh-TW" dirty="0"/>
              <a:t>1938</a:t>
            </a:r>
            <a:r>
              <a:rPr lang="zh-TW" altLang="en-US" dirty="0"/>
              <a:t>年，文壇師友介紹相親結婚。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7576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太宰治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為獲得芥川獎不擇手段，寫信給佐藤春夫。</a:t>
            </a:r>
            <a:endParaRPr lang="en-US" altLang="zh-TW" dirty="0"/>
          </a:p>
          <a:p>
            <a:r>
              <a:rPr lang="en-US" altLang="zh-TW" dirty="0"/>
              <a:t>1948</a:t>
            </a:r>
            <a:r>
              <a:rPr lang="zh-TW" altLang="en-US" dirty="0"/>
              <a:t>年三月</a:t>
            </a:r>
            <a:r>
              <a:rPr lang="en-US" altLang="zh-TW" dirty="0"/>
              <a:t>~</a:t>
            </a:r>
            <a:r>
              <a:rPr lang="zh-TW" altLang="en-US" dirty="0"/>
              <a:t>五月，寫作</a:t>
            </a:r>
            <a:r>
              <a:rPr lang="en-US" altLang="zh-TW" dirty="0"/>
              <a:t>《</a:t>
            </a:r>
            <a:r>
              <a:rPr lang="zh-TW" altLang="en-US" dirty="0"/>
              <a:t>人間失格</a:t>
            </a:r>
            <a:r>
              <a:rPr lang="en-US" altLang="zh-TW" dirty="0"/>
              <a:t>》</a:t>
            </a:r>
            <a:r>
              <a:rPr lang="zh-TW" altLang="en-US" dirty="0"/>
              <a:t>完成。長期失眠咳血。六月十日留下</a:t>
            </a:r>
            <a:r>
              <a:rPr lang="en-US" altLang="zh-TW" dirty="0"/>
              <a:t>〈good bye〉</a:t>
            </a:r>
            <a:r>
              <a:rPr lang="zh-TW" altLang="en-US" dirty="0"/>
              <a:t>未完成遺稿與遺書，與去年認識的山崎富榮（文學少女）于玉川上水投水自盡。時</a:t>
            </a:r>
            <a:r>
              <a:rPr lang="en-US" altLang="zh-TW" dirty="0"/>
              <a:t>《</a:t>
            </a:r>
            <a:r>
              <a:rPr lang="zh-TW" altLang="en-US" dirty="0"/>
              <a:t>人間失格</a:t>
            </a:r>
            <a:r>
              <a:rPr lang="en-US" altLang="zh-TW" dirty="0"/>
              <a:t>》</a:t>
            </a:r>
            <a:r>
              <a:rPr lang="zh-TW" altLang="en-US" dirty="0"/>
              <a:t>連載中。</a:t>
            </a:r>
          </a:p>
        </p:txBody>
      </p:sp>
    </p:spTree>
    <p:extLst>
      <p:ext uri="{BB962C8B-B14F-4D97-AF65-F5344CB8AC3E}">
        <p14:creationId xmlns:p14="http://schemas.microsoft.com/office/powerpoint/2010/main" val="2575975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跑吧美羅斯</a:t>
            </a:r>
            <a:r>
              <a:rPr lang="en-US" altLang="zh-TW" dirty="0"/>
              <a:t>(1940/5)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/>
              <a:t>太宰治中期作品</a:t>
            </a:r>
            <a:r>
              <a:rPr lang="en-US" altLang="zh-TW" dirty="0"/>
              <a:t>(</a:t>
            </a:r>
            <a:r>
              <a:rPr lang="zh-TW" altLang="en-US" dirty="0"/>
              <a:t>穩定期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中學教科書教材</a:t>
            </a:r>
            <a:r>
              <a:rPr lang="en-US" altLang="zh-TW" dirty="0"/>
              <a:t>:</a:t>
            </a:r>
            <a:r>
              <a:rPr lang="zh-TW" altLang="en-US" dirty="0"/>
              <a:t>無垢的「信任」之美德</a:t>
            </a:r>
            <a:endParaRPr lang="en-US" altLang="zh-TW" dirty="0"/>
          </a:p>
          <a:p>
            <a:r>
              <a:rPr lang="zh-TW" altLang="en-US" dirty="0"/>
              <a:t>青少年讀物：友伴的重要</a:t>
            </a:r>
            <a:endParaRPr lang="en-US" altLang="zh-TW" dirty="0"/>
          </a:p>
          <a:p>
            <a:r>
              <a:rPr lang="zh-TW" altLang="en-US"/>
              <a:t>讀者與作者、作者與作品之間的關係</a:t>
            </a:r>
            <a:endParaRPr lang="en-US" altLang="zh-TW" dirty="0"/>
          </a:p>
          <a:p>
            <a:r>
              <a:rPr lang="zh-TW" altLang="en-US" dirty="0"/>
              <a:t>來自古傳說、</a:t>
            </a:r>
            <a:r>
              <a:rPr lang="ja-JP" altLang="zh-TW" dirty="0"/>
              <a:t>Johann Christoph Friedrich </a:t>
            </a:r>
            <a:r>
              <a:rPr lang="ja-JP" altLang="zh-TW"/>
              <a:t>von </a:t>
            </a:r>
            <a:r>
              <a:rPr lang="ja-JP" altLang="zh-TW" b="1"/>
              <a:t>Schiller</a:t>
            </a:r>
            <a:r>
              <a:rPr lang="zh-TW" altLang="en-US" dirty="0"/>
              <a:t>「人質」</a:t>
            </a:r>
            <a:endParaRPr lang="en-US" altLang="zh-TW" dirty="0"/>
          </a:p>
          <a:p>
            <a:r>
              <a:rPr lang="zh-TW" altLang="en-US" dirty="0"/>
              <a:t>「初夏，星光滿天」下起跑：美羅斯的旅程</a:t>
            </a:r>
            <a:endParaRPr lang="en-US" altLang="zh-TW" dirty="0"/>
          </a:p>
          <a:p>
            <a:r>
              <a:rPr lang="zh-TW" altLang="en-US" dirty="0"/>
              <a:t>裸體回到宮殿的狀態</a:t>
            </a:r>
            <a:endParaRPr lang="en-US" altLang="zh-TW" dirty="0"/>
          </a:p>
          <a:p>
            <a:r>
              <a:rPr lang="zh-TW" altLang="en-US" dirty="0"/>
              <a:t>少女與臉紅的意義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384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7" y="1609725"/>
            <a:ext cx="6544545" cy="4846638"/>
          </a:xfrm>
        </p:spPr>
      </p:pic>
    </p:spTree>
    <p:extLst>
      <p:ext uri="{BB962C8B-B14F-4D97-AF65-F5344CB8AC3E}">
        <p14:creationId xmlns:p14="http://schemas.microsoft.com/office/powerpoint/2010/main" val="550874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1" y="908720"/>
            <a:ext cx="3459620" cy="5217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94" y="908720"/>
            <a:ext cx="3662714" cy="5217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5935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2" y="620688"/>
            <a:ext cx="7606722" cy="5701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4071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7799507" cy="5766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492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D80476D-8777-0E4C-A229-4E5D56CDC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來自地方的菁英少年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56584E7-AB6D-684F-A7BD-A3EEBCDCA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5608" y="1609725"/>
            <a:ext cx="6462184" cy="4846638"/>
          </a:xfrm>
        </p:spPr>
      </p:pic>
    </p:spTree>
    <p:extLst>
      <p:ext uri="{BB962C8B-B14F-4D97-AF65-F5344CB8AC3E}">
        <p14:creationId xmlns:p14="http://schemas.microsoft.com/office/powerpoint/2010/main" val="1743615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自我毀滅或嘲諷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3805564" cy="398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94621"/>
            <a:ext cx="2326931" cy="4587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3505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1948/3~5</a:t>
            </a:r>
            <a:r>
              <a:rPr lang="zh-CN" altLang="en-US" dirty="0"/>
              <a:t>執筆，</a:t>
            </a:r>
            <a:r>
              <a:rPr lang="en-US" altLang="zh-CN" dirty="0"/>
              <a:t>6</a:t>
            </a:r>
            <a:r>
              <a:rPr lang="zh-CN" altLang="en-US" dirty="0"/>
              <a:t>月自殺，</a:t>
            </a:r>
            <a:r>
              <a:rPr lang="en-US" altLang="zh-CN" dirty="0"/>
              <a:t>7</a:t>
            </a:r>
            <a:r>
              <a:rPr lang="zh-CN" altLang="en-US" dirty="0"/>
              <a:t>月刊登</a:t>
            </a:r>
            <a:endParaRPr lang="zh-TW" altLang="en-US" dirty="0"/>
          </a:p>
        </p:txBody>
      </p:sp>
      <p:pic>
        <p:nvPicPr>
          <p:cNvPr id="4" name="內容版面配置區 3" descr="人間失格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357430"/>
            <a:ext cx="3491900" cy="3800486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精巧的箱型結構</a:t>
            </a:r>
            <a:endParaRPr lang="en-US" altLang="zh-TW" dirty="0"/>
          </a:p>
          <a:p>
            <a:r>
              <a:rPr lang="zh-TW" altLang="en-US" dirty="0"/>
              <a:t>「否定」與饒舌的修辭法</a:t>
            </a:r>
            <a:endParaRPr lang="en-US" altLang="zh-TW" dirty="0"/>
          </a:p>
          <a:p>
            <a:r>
              <a:rPr lang="zh-TW" altLang="en-US" dirty="0"/>
              <a:t>與父兄（家國法）的糾葛。</a:t>
            </a:r>
            <a:endParaRPr lang="en-US" altLang="zh-TW" dirty="0"/>
          </a:p>
          <a:p>
            <a:r>
              <a:rPr lang="zh-TW" altLang="en-US" dirty="0"/>
              <a:t>竹一與崛木</a:t>
            </a:r>
            <a:endParaRPr lang="en-US" altLang="zh-TW" dirty="0"/>
          </a:p>
          <a:p>
            <a:r>
              <a:rPr lang="zh-TW" altLang="en-US" dirty="0"/>
              <a:t>母親與女性們</a:t>
            </a:r>
            <a:endParaRPr lang="en-US" altLang="zh-TW" dirty="0"/>
          </a:p>
          <a:p>
            <a:r>
              <a:rPr lang="zh-TW" altLang="en-US" dirty="0"/>
              <a:t>良（好）子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5473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「前言」</a:t>
            </a:r>
            <a:r>
              <a:rPr lang="en-US" altLang="zh-TW" dirty="0"/>
              <a:t>+</a:t>
            </a:r>
            <a:r>
              <a:rPr lang="zh-TW" altLang="en-US" dirty="0"/>
              <a:t>「三篇手記」</a:t>
            </a:r>
            <a:r>
              <a:rPr lang="en-US" altLang="zh-TW" dirty="0"/>
              <a:t>+</a:t>
            </a:r>
            <a:r>
              <a:rPr lang="zh-TW" altLang="en-US" dirty="0"/>
              <a:t>「後記」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箱庭構造、框式構造</a:t>
            </a:r>
            <a:endParaRPr lang="en-US" altLang="zh-TW" sz="2800" dirty="0"/>
          </a:p>
          <a:p>
            <a:r>
              <a:rPr lang="zh-TW" altLang="en-US" sz="2800" dirty="0"/>
              <a:t>與小說中心內容無關的敘述者</a:t>
            </a:r>
            <a:endParaRPr lang="en-US" altLang="zh-TW" sz="2800" dirty="0"/>
          </a:p>
          <a:p>
            <a:r>
              <a:rPr lang="zh-TW" altLang="en-US" sz="2800" dirty="0"/>
              <a:t>「前言」：三張游離於「世間」價值判準的照片</a:t>
            </a:r>
            <a:endParaRPr lang="en-US" altLang="zh-TW" sz="2800" dirty="0"/>
          </a:p>
          <a:p>
            <a:r>
              <a:rPr lang="zh-TW" altLang="en-US" sz="2800" dirty="0"/>
              <a:t>不似真實</a:t>
            </a:r>
            <a:r>
              <a:rPr lang="zh-TW" altLang="en-US" sz="2800"/>
              <a:t>人類的寫真：迄今為止沒見過</a:t>
            </a:r>
            <a:endParaRPr lang="en-US" altLang="zh-TW" sz="2800" dirty="0"/>
          </a:p>
          <a:p>
            <a:r>
              <a:rPr lang="zh-TW" altLang="en-US" sz="2800" dirty="0"/>
              <a:t>「後記」：急於撇清與「狂人」「瘋子」關係的敘述者</a:t>
            </a:r>
            <a:endParaRPr lang="en-US" altLang="zh-TW" sz="2800" dirty="0"/>
          </a:p>
          <a:p>
            <a:r>
              <a:rPr lang="zh-TW" altLang="en-US" sz="2800" dirty="0"/>
              <a:t>「給現代人閱讀也很有趣」「不加任何修飾的問世方式」</a:t>
            </a:r>
            <a:endParaRPr lang="en-US" altLang="zh-TW" sz="2800" dirty="0"/>
          </a:p>
          <a:p>
            <a:r>
              <a:rPr lang="zh-TW" altLang="en-US" sz="2800" dirty="0"/>
              <a:t>神一樣的好孩子與父親的錯</a:t>
            </a:r>
            <a:endParaRPr lang="en-US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7171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都會中的邊緣人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現代知識份子的必經路程</a:t>
            </a:r>
            <a:endParaRPr lang="en-US" altLang="zh-TW" dirty="0"/>
          </a:p>
          <a:p>
            <a:r>
              <a:rPr lang="zh-TW" altLang="en-US" dirty="0"/>
              <a:t>鄉村家族共同體→都會的個人獨立解放</a:t>
            </a:r>
            <a:endParaRPr lang="en-US" altLang="zh-TW" dirty="0"/>
          </a:p>
          <a:p>
            <a:r>
              <a:rPr lang="zh-TW" altLang="en-US" dirty="0"/>
              <a:t>共同體、團體意識的排拒：學校、國家、左翼團體</a:t>
            </a:r>
            <a:endParaRPr lang="en-US" altLang="zh-TW" dirty="0"/>
          </a:p>
          <a:p>
            <a:r>
              <a:rPr lang="zh-TW" altLang="en-US" dirty="0"/>
              <a:t>都會疏離感→邊緣人聚合：常子（廣島、丈夫入獄中），靜子（甲州、丈夫死亡）</a:t>
            </a:r>
            <a:endParaRPr lang="en-US" altLang="zh-TW" dirty="0"/>
          </a:p>
          <a:p>
            <a:r>
              <a:rPr lang="zh-TW" altLang="en-US" dirty="0"/>
              <a:t>非合法、罪犯特質的留戀</a:t>
            </a:r>
            <a:endParaRPr lang="en-US" altLang="zh-TW" dirty="0"/>
          </a:p>
          <a:p>
            <a:r>
              <a:rPr lang="zh-TW" altLang="en-US" dirty="0"/>
              <a:t>都會、「世間」價值的奉行者：崛木</a:t>
            </a:r>
            <a:endParaRPr lang="en-US" altLang="zh-TW" dirty="0"/>
          </a:p>
          <a:p>
            <a:r>
              <a:rPr lang="zh-TW" altLang="en-US" dirty="0"/>
              <a:t>「世間」與人際悲哀的體現者：比目魚</a:t>
            </a:r>
            <a:endParaRPr lang="en-US" altLang="zh-TW" dirty="0"/>
          </a:p>
          <a:p>
            <a:r>
              <a:rPr lang="zh-TW" altLang="en-US" dirty="0"/>
              <a:t>良子：處女、春天、單車、青葉瀑布的救贖之光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1437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41F346-52FC-3445-AB85-C04EDB72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語言、知識、概念與經驗的背離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068266-A99E-FF42-9551-95B4B8480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喜劇</a:t>
            </a:r>
            <a:r>
              <a:rPr kumimoji="1" lang="en-US" altLang="zh-TW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悲劇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對義詞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同義詞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恥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CN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罪</a:t>
            </a:r>
            <a:endParaRPr kumimoji="1" lang="en-US" altLang="zh-CN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4130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 《</a:t>
            </a:r>
            <a:r>
              <a:rPr lang="zh-TW" altLang="en-US" dirty="0"/>
              <a:t>斜陽</a:t>
            </a:r>
            <a:r>
              <a:rPr lang="en-US" altLang="zh-TW" dirty="0"/>
              <a:t>》:</a:t>
            </a:r>
            <a:r>
              <a:rPr lang="zh-TW" altLang="en-US" dirty="0"/>
              <a:t>世代的苦惱、破滅與再生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1947</a:t>
            </a:r>
            <a:r>
              <a:rPr lang="zh-TW" altLang="en-US" dirty="0"/>
              <a:t>年</a:t>
            </a:r>
            <a:r>
              <a:rPr lang="en-US" altLang="zh-TW" dirty="0"/>
              <a:t>(</a:t>
            </a:r>
            <a:r>
              <a:rPr lang="zh-TW" altLang="en-US" dirty="0"/>
              <a:t>昭和</a:t>
            </a:r>
            <a:r>
              <a:rPr lang="en-US" altLang="zh-TW" dirty="0"/>
              <a:t>22</a:t>
            </a:r>
            <a:r>
              <a:rPr lang="zh-TW" altLang="en-US" dirty="0"/>
              <a:t>年</a:t>
            </a:r>
            <a:r>
              <a:rPr lang="en-US" altLang="zh-TW" dirty="0"/>
              <a:t>)</a:t>
            </a:r>
            <a:r>
              <a:rPr lang="zh-TW" altLang="en-US" dirty="0"/>
              <a:t>七月</a:t>
            </a:r>
            <a:r>
              <a:rPr lang="en-US" altLang="zh-TW" dirty="0"/>
              <a:t>~</a:t>
            </a:r>
            <a:r>
              <a:rPr lang="zh-TW" altLang="en-US" dirty="0"/>
              <a:t>十月連載於</a:t>
            </a:r>
            <a:r>
              <a:rPr lang="en-US" altLang="zh-TW" dirty="0"/>
              <a:t>《</a:t>
            </a:r>
            <a:r>
              <a:rPr lang="zh-TW" altLang="en-US" dirty="0"/>
              <a:t>新潮</a:t>
            </a:r>
            <a:r>
              <a:rPr lang="en-US" altLang="zh-TW" dirty="0"/>
              <a:t>》</a:t>
            </a:r>
            <a:r>
              <a:rPr lang="zh-TW" altLang="en-US" dirty="0"/>
              <a:t>，同年十二月出版單行本</a:t>
            </a:r>
            <a:endParaRPr lang="en-US" altLang="zh-TW" dirty="0"/>
          </a:p>
          <a:p>
            <a:r>
              <a:rPr lang="zh-TW" altLang="en-US" dirty="0"/>
              <a:t>最後的「貴族」</a:t>
            </a:r>
            <a:r>
              <a:rPr lang="en-US" altLang="zh-TW" dirty="0"/>
              <a:t>:1945</a:t>
            </a:r>
            <a:r>
              <a:rPr lang="zh-TW" altLang="en-US" dirty="0"/>
              <a:t>年日本戰敗、美國佔領後正式解體→母親、直治</a:t>
            </a:r>
            <a:endParaRPr lang="en-US" altLang="zh-TW" dirty="0"/>
          </a:p>
          <a:p>
            <a:r>
              <a:rPr lang="en-US" altLang="zh-TW" dirty="0"/>
              <a:t>GHQ</a:t>
            </a:r>
            <a:r>
              <a:rPr lang="zh-TW" altLang="en-US" dirty="0"/>
              <a:t>（</a:t>
            </a:r>
            <a:r>
              <a:rPr lang="en-US" altLang="zh-TW" dirty="0"/>
              <a:t>General Headquarters</a:t>
            </a:r>
            <a:r>
              <a:rPr lang="zh-TW" altLang="en-US" dirty="0"/>
              <a:t>）</a:t>
            </a:r>
            <a:r>
              <a:rPr lang="en-US" altLang="zh-TW" dirty="0"/>
              <a:t>:</a:t>
            </a:r>
            <a:r>
              <a:rPr lang="zh-TW" altLang="en-US" dirty="0"/>
              <a:t>聯合國總司令部，</a:t>
            </a:r>
            <a:r>
              <a:rPr lang="en-US" altLang="zh-TW" dirty="0"/>
              <a:t>1945~1952</a:t>
            </a:r>
            <a:r>
              <a:rPr lang="zh-TW" altLang="en-US" dirty="0"/>
              <a:t>實質統治日本</a:t>
            </a:r>
            <a:endParaRPr lang="en-US" altLang="zh-TW" dirty="0"/>
          </a:p>
          <a:p>
            <a:r>
              <a:rPr lang="zh-TW" altLang="en-US" dirty="0"/>
              <a:t>「貴族」的象徵意義：任何行為與決定都以維持家族（世襲制）的體面為優先，甚至是戀愛與結婚</a:t>
            </a:r>
            <a:endParaRPr lang="en-US" altLang="zh-TW" dirty="0"/>
          </a:p>
          <a:p>
            <a:r>
              <a:rPr lang="zh-TW" altLang="en-US" dirty="0"/>
              <a:t>「貴族」的文化意義：物質與精神的從容自在</a:t>
            </a:r>
            <a:endParaRPr lang="en-US" altLang="zh-TW" dirty="0"/>
          </a:p>
          <a:p>
            <a:r>
              <a:rPr lang="zh-TW" altLang="en-US" dirty="0"/>
              <a:t>從西片町到伊豆：和子解放的開始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>
              <a:buNone/>
            </a:pPr>
            <a:endParaRPr lang="en-US" altLang="zh-TW" dirty="0"/>
          </a:p>
          <a:p>
            <a:pPr>
              <a:buNone/>
            </a:pPr>
            <a:endParaRPr lang="en-US" altLang="zh-TW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母與女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蛇的象徵：父親死亡、母親存在的突顯、壓抑的慾望。</a:t>
            </a:r>
            <a:r>
              <a:rPr lang="en-US" altLang="zh-TW" dirty="0"/>
              <a:t>P.25</a:t>
            </a:r>
            <a:r>
              <a:rPr lang="zh-TW" altLang="en-US" dirty="0"/>
              <a:t>「女蛇」。</a:t>
            </a:r>
            <a:endParaRPr lang="en-US" altLang="zh-TW" dirty="0"/>
          </a:p>
          <a:p>
            <a:r>
              <a:rPr lang="zh-TW" altLang="en-US" dirty="0"/>
              <a:t>燒蛇蛋、爐灶火災。焚燒的毀滅與再生慾望</a:t>
            </a:r>
            <a:endParaRPr lang="en-US" altLang="zh-TW" dirty="0"/>
          </a:p>
          <a:p>
            <a:r>
              <a:rPr lang="zh-TW" altLang="en-US" dirty="0"/>
              <a:t>母親的衰弱與「我」的強壯。「我」：毒蛇</a:t>
            </a:r>
            <a:endParaRPr lang="en-US" altLang="zh-TW" dirty="0"/>
          </a:p>
          <a:p>
            <a:r>
              <a:rPr lang="en-US" altLang="zh-TW" dirty="0"/>
              <a:t> </a:t>
            </a:r>
            <a:r>
              <a:rPr lang="zh-TW" altLang="en-US" dirty="0"/>
              <a:t>極限狀態下人與禽獸之別，不在於「儀式」，而在「秘密」</a:t>
            </a:r>
            <a:r>
              <a:rPr lang="ja-JP" altLang="en-US" dirty="0"/>
              <a:t>（ひめごと）</a:t>
            </a:r>
            <a:r>
              <a:rPr lang="zh-TW" altLang="en-US" dirty="0"/>
              <a:t>。</a:t>
            </a:r>
            <a:r>
              <a:rPr lang="en-US" altLang="zh-TW" dirty="0"/>
              <a:t>P.65</a:t>
            </a:r>
          </a:p>
          <a:p>
            <a:r>
              <a:rPr lang="zh-TW" altLang="en-US" dirty="0"/>
              <a:t>「背叛」並非因為離婚，而是不倫的可能。「不倫」→儀式</a:t>
            </a:r>
            <a:r>
              <a:rPr lang="zh-TW" altLang="en-US"/>
              <a:t>與家族意志的</a:t>
            </a:r>
            <a:r>
              <a:rPr lang="zh-TW" altLang="en-US" dirty="0"/>
              <a:t>破壞</a:t>
            </a:r>
            <a:endParaRPr lang="en-US" altLang="zh-TW" dirty="0"/>
          </a:p>
          <a:p>
            <a:r>
              <a:rPr lang="zh-TW" altLang="en-US" dirty="0"/>
              <a:t>家道中落，嫁給年老的畫家或當家教→維持家風</a:t>
            </a:r>
            <a:endParaRPr lang="en-US" altLang="zh-TW" dirty="0"/>
          </a:p>
          <a:p>
            <a:r>
              <a:rPr lang="zh-TW" altLang="en-US" dirty="0"/>
              <a:t>「孩子」的意義：</a:t>
            </a:r>
            <a:r>
              <a:rPr lang="en-US" altLang="zh-TW" dirty="0"/>
              <a:t>p.76</a:t>
            </a:r>
            <a:r>
              <a:rPr lang="zh-TW" altLang="en-US" dirty="0"/>
              <a:t>→無「父」之子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母與子、姐與弟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/>
              <a:t>戀愛、秘密（</a:t>
            </a:r>
            <a:r>
              <a:rPr lang="ja-JP" altLang="en-US" dirty="0"/>
              <a:t>ひめごと）</a:t>
            </a:r>
            <a:r>
              <a:rPr lang="zh-TW" altLang="en-US" dirty="0"/>
              <a:t>的單方面完成（</a:t>
            </a:r>
            <a:r>
              <a:rPr lang="en-US" altLang="zh-TW" dirty="0"/>
              <a:t>p.97,113</a:t>
            </a:r>
            <a:r>
              <a:rPr lang="zh-TW" altLang="en-US" dirty="0"/>
              <a:t>）</a:t>
            </a:r>
            <a:endParaRPr lang="en-US" altLang="zh-TW" dirty="0"/>
          </a:p>
          <a:p>
            <a:r>
              <a:rPr lang="en-US" altLang="zh-TW" dirty="0"/>
              <a:t>M.C</a:t>
            </a:r>
            <a:r>
              <a:rPr lang="zh-TW" altLang="en-US" dirty="0"/>
              <a:t>的多義性（「我的」契科夫、孩子、喜劇演員）</a:t>
            </a:r>
            <a:endParaRPr lang="en-US" altLang="zh-TW" dirty="0"/>
          </a:p>
          <a:p>
            <a:r>
              <a:rPr lang="en-US" altLang="zh-TW" dirty="0"/>
              <a:t>P.126</a:t>
            </a:r>
            <a:r>
              <a:rPr lang="zh-TW" altLang="en-US" dirty="0"/>
              <a:t>母死之夢與愛情憧憬：母死→再生</a:t>
            </a:r>
            <a:endParaRPr lang="en-US" altLang="zh-TW" dirty="0"/>
          </a:p>
          <a:p>
            <a:r>
              <a:rPr lang="zh-TW" altLang="en-US" dirty="0"/>
              <a:t>無法再生的直治</a:t>
            </a:r>
            <a:endParaRPr lang="en-US" altLang="zh-TW" dirty="0"/>
          </a:p>
          <a:p>
            <a:r>
              <a:rPr lang="en-US" altLang="zh-TW" dirty="0"/>
              <a:t>P.129</a:t>
            </a:r>
            <a:r>
              <a:rPr lang="zh-TW" altLang="en-US" dirty="0"/>
              <a:t>社會主義理論書（來自直治）</a:t>
            </a:r>
            <a:endParaRPr lang="en-US" altLang="zh-TW" dirty="0"/>
          </a:p>
          <a:p>
            <a:r>
              <a:rPr lang="en-US" altLang="zh-TW" dirty="0"/>
              <a:t>P.133</a:t>
            </a:r>
            <a:r>
              <a:rPr lang="zh-TW" altLang="en-US" dirty="0"/>
              <a:t>戀愛與「革命」、</a:t>
            </a:r>
            <a:r>
              <a:rPr lang="en-US" altLang="zh-TW" dirty="0"/>
              <a:t>p.139</a:t>
            </a:r>
            <a:r>
              <a:rPr lang="zh-TW" altLang="en-US" dirty="0"/>
              <a:t>「革命家」</a:t>
            </a:r>
            <a:endParaRPr lang="en-US" altLang="zh-TW" dirty="0"/>
          </a:p>
          <a:p>
            <a:r>
              <a:rPr lang="en-US" altLang="zh-TW" dirty="0"/>
              <a:t>P.143</a:t>
            </a:r>
            <a:r>
              <a:rPr lang="zh-TW" altLang="en-US" dirty="0"/>
              <a:t>「幸福」</a:t>
            </a:r>
            <a:endParaRPr lang="en-US" altLang="zh-TW" dirty="0"/>
          </a:p>
          <a:p>
            <a:r>
              <a:rPr lang="en-US" altLang="zh-TW" dirty="0"/>
              <a:t>P.173</a:t>
            </a:r>
            <a:r>
              <a:rPr lang="zh-TW" altLang="en-US" dirty="0"/>
              <a:t>「黃昏」與「早上」</a:t>
            </a:r>
            <a:endParaRPr lang="en-US" altLang="zh-TW" dirty="0"/>
          </a:p>
          <a:p>
            <a:r>
              <a:rPr lang="zh-TW" altLang="en-US" dirty="0"/>
              <a:t>以母親、弟弟之死為代價的，建立在親子關係上的再生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毀滅（殉死）的論理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母親＝精緻文明（雅興）的貴族性、天皇制國家的全體性</a:t>
            </a:r>
            <a:endParaRPr kumimoji="1" lang="en-US" altLang="zh-TW" dirty="0"/>
          </a:p>
          <a:p>
            <a:r>
              <a:rPr kumimoji="1" lang="zh-TW" altLang="en-US" dirty="0"/>
              <a:t>直治＝菁英知識階級的不安</a:t>
            </a:r>
            <a:endParaRPr kumimoji="1" lang="en-US" altLang="zh-TW" dirty="0"/>
          </a:p>
          <a:p>
            <a:r>
              <a:rPr kumimoji="1" lang="zh-TW" altLang="en-US" dirty="0"/>
              <a:t>上原＝沒有歸屬（認同）對象、支離破碎的戰後社會？</a:t>
            </a:r>
            <a:endParaRPr kumimoji="1" lang="en-US" altLang="zh-TW" dirty="0"/>
          </a:p>
          <a:p>
            <a:r>
              <a:rPr kumimoji="1" lang="zh-TW" altLang="en-US" dirty="0"/>
              <a:t>有「子」之人得以重生</a:t>
            </a:r>
            <a:r>
              <a:rPr kumimoji="1" lang="ja-JP" altLang="en-US" dirty="0"/>
              <a:t>🔀</a:t>
            </a:r>
            <a:r>
              <a:rPr kumimoji="1" lang="zh-TW" altLang="en-US" dirty="0"/>
              <a:t>燒女蛇的蛇蛋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0855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23616"/>
            <a:ext cx="2850209" cy="360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045170" y="6299447"/>
            <a:ext cx="28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Utrillo</a:t>
            </a:r>
            <a:r>
              <a:rPr lang="zh-TW" altLang="en-US" sz="1400" dirty="0"/>
              <a:t>肖像，</a:t>
            </a:r>
            <a:r>
              <a:rPr lang="en-US" altLang="zh-TW" sz="1400" dirty="0"/>
              <a:t>Suzanne</a:t>
            </a:r>
            <a:r>
              <a:rPr lang="zh-TW" altLang="en-US" sz="1400" dirty="0"/>
              <a:t> </a:t>
            </a:r>
            <a:r>
              <a:rPr lang="en-US" altLang="zh-TW" sz="1400" dirty="0"/>
              <a:t>Valadon</a:t>
            </a:r>
            <a:r>
              <a:rPr lang="zh-TW" altLang="en-US" sz="1400" dirty="0"/>
              <a:t>所繪，</a:t>
            </a:r>
            <a:r>
              <a:rPr lang="en-US" altLang="zh-TW" sz="1400" dirty="0"/>
              <a:t>1921</a:t>
            </a:r>
            <a:endParaRPr lang="zh-TW" altLang="en-US" sz="1400" dirty="0"/>
          </a:p>
        </p:txBody>
      </p:sp>
      <p:sp>
        <p:nvSpPr>
          <p:cNvPr id="5" name="矩形 4"/>
          <p:cNvSpPr/>
          <p:nvPr/>
        </p:nvSpPr>
        <p:spPr>
          <a:xfrm>
            <a:off x="467543" y="480414"/>
            <a:ext cx="4824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華康儷中宋(P)" panose="02020500000000000000" pitchFamily="18" charset="-120"/>
                <a:ea typeface="華康儷中宋(P)" panose="02020500000000000000" pitchFamily="18" charset="-120"/>
              </a:rPr>
              <a:t>莫里斯</a:t>
            </a:r>
            <a:r>
              <a:rPr lang="en-US" altLang="zh-TW" sz="2000" dirty="0">
                <a:latin typeface="華康儷中宋(P)" panose="02020500000000000000" pitchFamily="18" charset="-120"/>
                <a:ea typeface="華康儷中宋(P)" panose="02020500000000000000" pitchFamily="18" charset="-120"/>
              </a:rPr>
              <a:t>‧</a:t>
            </a:r>
            <a:r>
              <a:rPr lang="zh-TW" altLang="en-US" sz="2000" dirty="0">
                <a:latin typeface="華康儷中宋(P)" panose="02020500000000000000" pitchFamily="18" charset="-120"/>
                <a:ea typeface="華康儷中宋(P)" panose="02020500000000000000" pitchFamily="18" charset="-120"/>
              </a:rPr>
              <a:t>郁特里羅</a:t>
            </a:r>
            <a:endParaRPr lang="en-US" altLang="zh-TW" sz="2000" dirty="0">
              <a:latin typeface="華康儷中宋(P)" panose="02020500000000000000" pitchFamily="18" charset="-120"/>
              <a:ea typeface="華康儷中宋(P)" panose="02020500000000000000" pitchFamily="18" charset="-120"/>
            </a:endParaRPr>
          </a:p>
          <a:p>
            <a:r>
              <a:rPr lang="en-US" altLang="zh-TW" sz="2000" dirty="0">
                <a:latin typeface="華康儷中宋(P)" panose="02020500000000000000" pitchFamily="18" charset="-120"/>
                <a:ea typeface="華康儷中宋(P)" panose="02020500000000000000" pitchFamily="18" charset="-120"/>
              </a:rPr>
              <a:t>Maurice Utrillo</a:t>
            </a:r>
            <a:r>
              <a:rPr lang="zh-TW" altLang="en-US" sz="2000" dirty="0">
                <a:latin typeface="華康儷中宋(P)" panose="02020500000000000000" pitchFamily="18" charset="-120"/>
                <a:ea typeface="華康儷中宋(P)" panose="02020500000000000000" pitchFamily="18" charset="-120"/>
              </a:rPr>
              <a:t> </a:t>
            </a:r>
            <a:r>
              <a:rPr lang="en-US" altLang="zh-TW" sz="2000" dirty="0">
                <a:latin typeface="華康儷中宋(P)" panose="02020500000000000000" pitchFamily="18" charset="-120"/>
                <a:ea typeface="華康儷中宋(P)" panose="02020500000000000000" pitchFamily="18" charset="-120"/>
              </a:rPr>
              <a:t>(1883-1955)</a:t>
            </a:r>
            <a:endParaRPr lang="zh-TW" altLang="en-US" sz="2000" dirty="0">
              <a:latin typeface="華康儷中宋(P)" panose="02020500000000000000" pitchFamily="18" charset="-120"/>
              <a:ea typeface="華康儷中宋(P)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7543" y="1700807"/>
            <a:ext cx="5184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/>
              <a:t>出生於蒙馬特，畫家兼模特兒</a:t>
            </a:r>
            <a:r>
              <a:rPr lang="en-US" altLang="zh-TW" dirty="0"/>
              <a:t>Suzanne Valadon</a:t>
            </a:r>
            <a:r>
              <a:rPr lang="zh-TW" altLang="en-US" dirty="0"/>
              <a:t>的私生子，畢生只畫風景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/>
              <a:t>少年時因酒精中毒開始自學繪畫，在母親的蒙馬特畫室創作大量街景，畫作多以樸拙筆法厚塗，</a:t>
            </a:r>
            <a:r>
              <a:rPr lang="en-US" altLang="zh-TW" dirty="0"/>
              <a:t>1909</a:t>
            </a:r>
            <a:r>
              <a:rPr lang="zh-TW" altLang="en-US" dirty="0"/>
              <a:t>年受到矚目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/>
              <a:t>1912</a:t>
            </a:r>
            <a:r>
              <a:rPr lang="zh-TW" altLang="en-US" dirty="0"/>
              <a:t>年因酒精中毒，數度進出療養院</a:t>
            </a:r>
            <a:endParaRPr lang="en-US" altLang="zh-TW" dirty="0"/>
          </a:p>
          <a:p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/>
              <a:t>1935</a:t>
            </a:r>
            <a:r>
              <a:rPr lang="zh-TW" altLang="en-US" dirty="0"/>
              <a:t>年開始信仰基督教，與曾為收藏家遺孀的女演員</a:t>
            </a:r>
            <a:r>
              <a:rPr lang="en-US" altLang="zh-TW" dirty="0"/>
              <a:t>Lucie</a:t>
            </a:r>
            <a:r>
              <a:rPr lang="zh-TW" altLang="en-US" dirty="0"/>
              <a:t> </a:t>
            </a:r>
            <a:r>
              <a:rPr lang="en-US" altLang="zh-TW" dirty="0" err="1"/>
              <a:t>Valore</a:t>
            </a:r>
            <a:r>
              <a:rPr lang="zh-TW" altLang="en-US" dirty="0"/>
              <a:t>結婚，搬至巴黎近郊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/>
              <a:t>中年因病已無法在戶外寫生，只能藉窗外風景、明信片或記憶作畫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/>
              <a:t>71</a:t>
            </a:r>
            <a:r>
              <a:rPr lang="zh-TW" altLang="en-US" dirty="0"/>
              <a:t>歲時死於肺疾，葬於蒙馬特墓園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0414"/>
            <a:ext cx="2850209" cy="20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840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改變時代的小說家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7" y="2204864"/>
            <a:ext cx="7863786" cy="4187735"/>
          </a:xfrm>
        </p:spPr>
      </p:pic>
    </p:spTree>
    <p:extLst>
      <p:ext uri="{BB962C8B-B14F-4D97-AF65-F5344CB8AC3E}">
        <p14:creationId xmlns:p14="http://schemas.microsoft.com/office/powerpoint/2010/main" val="16177761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r="1650" b="3187"/>
          <a:stretch/>
        </p:blipFill>
        <p:spPr bwMode="auto">
          <a:xfrm>
            <a:off x="252549" y="132209"/>
            <a:ext cx="4058194" cy="553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95536" y="5877272"/>
            <a:ext cx="319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Rue </a:t>
            </a:r>
            <a:r>
              <a:rPr lang="en-US" altLang="zh-TW" dirty="0" err="1"/>
              <a:t>Lepic</a:t>
            </a:r>
            <a:r>
              <a:rPr lang="en-US" altLang="zh-TW" dirty="0"/>
              <a:t> à </a:t>
            </a:r>
            <a:r>
              <a:rPr lang="en-US" altLang="zh-TW" dirty="0" err="1"/>
              <a:t>Montmartre,c</a:t>
            </a:r>
            <a:r>
              <a:rPr lang="en-US" altLang="zh-TW" dirty="0"/>
              <a:t>. 1910</a:t>
            </a:r>
            <a:endParaRPr lang="zh-TW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18" y="132209"/>
            <a:ext cx="4372407" cy="350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468984" y="3606835"/>
            <a:ext cx="356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TW" dirty="0"/>
              <a:t>Le lapin agile à Montmartre, c.1944 </a:t>
            </a:r>
            <a:endParaRPr lang="zh-TW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18" y="3961509"/>
            <a:ext cx="4372407" cy="279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767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作品＝作家之死亡劇場</a:t>
            </a:r>
          </a:p>
        </p:txBody>
      </p:sp>
      <p:pic>
        <p:nvPicPr>
          <p:cNvPr id="7" name="內容版面配置區 6" descr="太宰治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706347"/>
            <a:ext cx="3000396" cy="4518243"/>
          </a:xfrm>
        </p:spPr>
      </p:pic>
      <p:pic>
        <p:nvPicPr>
          <p:cNvPr id="8" name="內容版面配置區 7" descr="人間失格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8769" y="1785926"/>
            <a:ext cx="3383627" cy="442913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84E51A-6C99-0643-B4DE-664B1DCD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偶像化的太宰治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E181FBC-768D-44D0-9CB0-9A9F926B4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3403335" cy="4525963"/>
          </a:xfr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17E71D9-19F5-1844-9EAF-7462A954B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83" y="2636912"/>
            <a:ext cx="4006997" cy="3562742"/>
          </a:xfrm>
        </p:spPr>
      </p:pic>
    </p:spTree>
    <p:extLst>
      <p:ext uri="{BB962C8B-B14F-4D97-AF65-F5344CB8AC3E}">
        <p14:creationId xmlns:p14="http://schemas.microsoft.com/office/powerpoint/2010/main" val="160775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92C5C2-6046-6448-AEC4-E43289B8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觀光財化的太宰治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FD3A68C-ADC8-4BF9-A1CC-28BE94977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1691322"/>
            <a:ext cx="4339106" cy="4846638"/>
          </a:xfrm>
        </p:spPr>
      </p:pic>
    </p:spTree>
    <p:extLst>
      <p:ext uri="{BB962C8B-B14F-4D97-AF65-F5344CB8AC3E}">
        <p14:creationId xmlns:p14="http://schemas.microsoft.com/office/powerpoint/2010/main" val="41820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CAD5E7-FA08-854D-8787-5EC5E3A3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36F8218-95EB-4307-961C-08A30932E3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6" y="1600200"/>
            <a:ext cx="3397442" cy="4525963"/>
          </a:xfr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06F2FA5-1F90-2A43-AC93-817E6BDDA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5063" y="2166144"/>
            <a:ext cx="4527550" cy="3395662"/>
          </a:xfrm>
        </p:spPr>
      </p:pic>
    </p:spTree>
    <p:extLst>
      <p:ext uri="{BB962C8B-B14F-4D97-AF65-F5344CB8AC3E}">
        <p14:creationId xmlns:p14="http://schemas.microsoft.com/office/powerpoint/2010/main" val="96798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50C807-2938-49F5-B085-AF372C481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44690"/>
            <a:ext cx="4176464" cy="5568620"/>
          </a:xfrm>
        </p:spPr>
      </p:pic>
    </p:spTree>
    <p:extLst>
      <p:ext uri="{BB962C8B-B14F-4D97-AF65-F5344CB8AC3E}">
        <p14:creationId xmlns:p14="http://schemas.microsoft.com/office/powerpoint/2010/main" val="17520607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華麗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488</TotalTime>
  <Words>1323</Words>
  <Application>Microsoft Macintosh PowerPoint</Application>
  <PresentationFormat>如螢幕大小 (4:3)</PresentationFormat>
  <Paragraphs>115</Paragraphs>
  <Slides>40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8" baseType="lpstr">
      <vt:lpstr>華康儷中宋(P)</vt:lpstr>
      <vt:lpstr>微軟正黑體</vt:lpstr>
      <vt:lpstr>Songti SC</vt:lpstr>
      <vt:lpstr>Calibri</vt:lpstr>
      <vt:lpstr>Trebuchet MS</vt:lpstr>
      <vt:lpstr>Wingdings</vt:lpstr>
      <vt:lpstr>Wingdings 2</vt:lpstr>
      <vt:lpstr>華麗</vt:lpstr>
      <vt:lpstr>太宰治《斜陽》 《人間失格》</vt:lpstr>
      <vt:lpstr> 自我意識與津輕風土</vt:lpstr>
      <vt:lpstr>來自地方的菁英少年</vt:lpstr>
      <vt:lpstr>改變時代的小說家</vt:lpstr>
      <vt:lpstr>作品＝作家之死亡劇場</vt:lpstr>
      <vt:lpstr>偶像化的太宰治</vt:lpstr>
      <vt:lpstr>觀光財化的太宰治</vt:lpstr>
      <vt:lpstr>PowerPoint 簡報</vt:lpstr>
      <vt:lpstr>PowerPoint 簡報</vt:lpstr>
      <vt:lpstr>小治是個好孩子～</vt:lpstr>
      <vt:lpstr>青森・金木・斜陽館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人生勝利組有沒有痛苦的權利？</vt:lpstr>
      <vt:lpstr>太宰治(1909~1948)</vt:lpstr>
      <vt:lpstr>太宰治</vt:lpstr>
      <vt:lpstr>跑吧美羅斯(1940/5)</vt:lpstr>
      <vt:lpstr>PowerPoint 簡報</vt:lpstr>
      <vt:lpstr>PowerPoint 簡報</vt:lpstr>
      <vt:lpstr>PowerPoint 簡報</vt:lpstr>
      <vt:lpstr>PowerPoint 簡報</vt:lpstr>
      <vt:lpstr>自我毀滅或嘲諷</vt:lpstr>
      <vt:lpstr>1948/3~5執筆，6月自殺，7月刊登</vt:lpstr>
      <vt:lpstr>「前言」+「三篇手記」+「後記」</vt:lpstr>
      <vt:lpstr>都會中的邊緣人</vt:lpstr>
      <vt:lpstr>語言、知識、概念與經驗的背離</vt:lpstr>
      <vt:lpstr>   《斜陽》:世代的苦惱、破滅與再生</vt:lpstr>
      <vt:lpstr>母與女</vt:lpstr>
      <vt:lpstr>母與子、姐與弟</vt:lpstr>
      <vt:lpstr>毀滅（殉死）的論理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太宰治《人間失格》</dc:title>
  <dc:creator>Chang  WenHsun</dc:creator>
  <cp:lastModifiedBy>Microsoft Office User</cp:lastModifiedBy>
  <cp:revision>27</cp:revision>
  <dcterms:created xsi:type="dcterms:W3CDTF">2010-11-24T18:40:18Z</dcterms:created>
  <dcterms:modified xsi:type="dcterms:W3CDTF">2021-11-12T05:08:26Z</dcterms:modified>
</cp:coreProperties>
</file>