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76" r:id="rId2"/>
  </p:sldMasterIdLst>
  <p:handoutMasterIdLst>
    <p:handoutMasterId r:id="rId36"/>
  </p:handoutMasterIdLst>
  <p:sldIdLst>
    <p:sldId id="269" r:id="rId3"/>
    <p:sldId id="290" r:id="rId4"/>
    <p:sldId id="270" r:id="rId5"/>
    <p:sldId id="289" r:id="rId6"/>
    <p:sldId id="271" r:id="rId7"/>
    <p:sldId id="291" r:id="rId8"/>
    <p:sldId id="292" r:id="rId9"/>
    <p:sldId id="273" r:id="rId10"/>
    <p:sldId id="284" r:id="rId11"/>
    <p:sldId id="256" r:id="rId12"/>
    <p:sldId id="293" r:id="rId13"/>
    <p:sldId id="260" r:id="rId14"/>
    <p:sldId id="261" r:id="rId15"/>
    <p:sldId id="274" r:id="rId16"/>
    <p:sldId id="258" r:id="rId17"/>
    <p:sldId id="283" r:id="rId18"/>
    <p:sldId id="282" r:id="rId19"/>
    <p:sldId id="281" r:id="rId20"/>
    <p:sldId id="280" r:id="rId21"/>
    <p:sldId id="275" r:id="rId22"/>
    <p:sldId id="276" r:id="rId23"/>
    <p:sldId id="285" r:id="rId24"/>
    <p:sldId id="286" r:id="rId25"/>
    <p:sldId id="287" r:id="rId26"/>
    <p:sldId id="257" r:id="rId27"/>
    <p:sldId id="259" r:id="rId28"/>
    <p:sldId id="266" r:id="rId29"/>
    <p:sldId id="267" r:id="rId30"/>
    <p:sldId id="264" r:id="rId31"/>
    <p:sldId id="262" r:id="rId32"/>
    <p:sldId id="263" r:id="rId33"/>
    <p:sldId id="294" r:id="rId34"/>
    <p:sldId id="288" r:id="rId35"/>
  </p:sldIdLst>
  <p:sldSz cx="9906000" cy="6858000" type="A4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0" autoAdjust="0"/>
    <p:restoredTop sz="94674"/>
  </p:normalViewPr>
  <p:slideViewPr>
    <p:cSldViewPr>
      <p:cViewPr varScale="1">
        <p:scale>
          <a:sx n="124" d="100"/>
          <a:sy n="124" d="100"/>
        </p:scale>
        <p:origin x="1648" y="16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00F7403-3CF2-4A96-AE3F-9627205E92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6904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906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AB15B14-D478-4685-96AF-DF71742733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9633-19A8-4439-B35B-2FF09DDA7B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594600" y="274638"/>
            <a:ext cx="18161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144713" y="274638"/>
            <a:ext cx="5297487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3E929-57F7-4852-B20A-D1B2ABCB10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78308" y="146304"/>
            <a:ext cx="9549384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502920" y="381001"/>
            <a:ext cx="89154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11400" y="2819400"/>
            <a:ext cx="7106920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6026150" y="6509004"/>
            <a:ext cx="3252470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>
          <a:xfrm>
            <a:off x="9358865" y="6509004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AB15B14-D478-4685-96AF-DF71742733B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2"/>
          </p:nvPr>
        </p:nvSpPr>
        <p:spPr>
          <a:xfrm>
            <a:off x="1733550" y="6509004"/>
            <a:ext cx="4233086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37425" y="1424588"/>
            <a:ext cx="866775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34853-C3AA-4812-8CB1-C2AFB5DB6A9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83472" y="3267456"/>
            <a:ext cx="80238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74" y="498230"/>
            <a:ext cx="84201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3287713"/>
            <a:ext cx="84201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6026150" y="6513670"/>
            <a:ext cx="3252470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9358865" y="6513670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02817A1-3361-4EAA-AD8D-C83EB20D68E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733550" y="6513670"/>
            <a:ext cx="4233086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45920"/>
            <a:ext cx="437515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45920"/>
            <a:ext cx="437515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61170" y="6514568"/>
            <a:ext cx="502979" cy="274320"/>
          </a:xfrm>
        </p:spPr>
        <p:txBody>
          <a:bodyPr/>
          <a:lstStyle/>
          <a:p>
            <a:pPr>
              <a:defRPr/>
            </a:pPr>
            <a:fld id="{146EDA1F-E3A0-4874-A0D5-07C00582618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" name="矩形 9"/>
          <p:cNvSpPr/>
          <p:nvPr/>
        </p:nvSpPr>
        <p:spPr>
          <a:xfrm>
            <a:off x="637425" y="1424588"/>
            <a:ext cx="866775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68139" y="2165216"/>
            <a:ext cx="40614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5200650" y="2165216"/>
            <a:ext cx="40614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51948"/>
            <a:ext cx="89154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5032111" y="1535113"/>
            <a:ext cx="4378590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95300" y="2362201"/>
            <a:ext cx="4376870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1" y="2362201"/>
            <a:ext cx="4378590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9361170" y="6514568"/>
            <a:ext cx="502979" cy="274320"/>
          </a:xfrm>
        </p:spPr>
        <p:txBody>
          <a:bodyPr/>
          <a:lstStyle/>
          <a:p>
            <a:pPr>
              <a:defRPr/>
            </a:pPr>
            <a:fld id="{E779821B-F07E-498C-B029-0EB2B1F0005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53218"/>
            <a:ext cx="89154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37F2E-B2F2-425B-AD5D-26A53EBFD40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矩形 6"/>
          <p:cNvSpPr/>
          <p:nvPr/>
        </p:nvSpPr>
        <p:spPr>
          <a:xfrm>
            <a:off x="637425" y="1424588"/>
            <a:ext cx="866775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3933D-99A6-455B-84AF-04412A8CFA6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479015" y="1057656"/>
            <a:ext cx="40614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76731" y="304800"/>
            <a:ext cx="425958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376731" y="1107560"/>
            <a:ext cx="425958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47650" y="2209800"/>
            <a:ext cx="9388661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6026150" y="6513670"/>
            <a:ext cx="3252470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>
          <a:xfrm>
            <a:off x="9358865" y="6513670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FBDB8C8-FA2E-4BFD-8E31-F14C3124994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2"/>
          </p:nvPr>
        </p:nvSpPr>
        <p:spPr>
          <a:xfrm>
            <a:off x="1733550" y="6513670"/>
            <a:ext cx="4233086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34853-C3AA-4812-8CB1-C2AFB5DB6A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93813" y="4724400"/>
            <a:ext cx="59436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93813" y="5388937"/>
            <a:ext cx="59436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30200" y="249864"/>
            <a:ext cx="92456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zh-TW" alt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按一下圖示以新增圖片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6026150" y="6509004"/>
            <a:ext cx="3252470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9358865" y="6509004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919D96C-DCA0-437D-A088-19E4AFAE707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733550" y="6509004"/>
            <a:ext cx="4233086" cy="274320"/>
          </a:xfrm>
        </p:spPr>
        <p:txBody>
          <a:bodyPr vert="horz" rtlCol="0"/>
          <a:lstStyle/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9633-19A8-4439-B35B-2FF09DDA7BB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3E929-57F7-4852-B20A-D1B2ABCB102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817A1-3361-4EAA-AD8D-C83EB20D68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144713" y="1600200"/>
            <a:ext cx="3556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853113" y="1600200"/>
            <a:ext cx="35575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DA1F-E3A0-4874-A0D5-07C0058261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9821B-F07E-498C-B029-0EB2B1F000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7F2E-B2F2-425B-AD5D-26A53EBFD4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3933D-99A6-455B-84AF-04412A8CFA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DB8C8-FA2E-4BFD-8E31-F14C312499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9D96C-DCA0-437D-A088-19E4AFAE70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16150" y="274638"/>
            <a:ext cx="7194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4713" y="1600200"/>
            <a:ext cx="72659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1615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65663" y="6237288"/>
            <a:ext cx="22717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49C5017-01AF-4EA4-A974-D7B8C4EC61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rgbClr val="800000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▪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78308" y="147085"/>
            <a:ext cx="9545083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403350" y="6400800"/>
            <a:ext cx="4563286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26150" y="6400800"/>
            <a:ext cx="325247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9358865" y="6514568"/>
            <a:ext cx="502979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349C5017-01AF-4EA4-A974-D7B8C4EC61D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95300" y="253536"/>
            <a:ext cx="89154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95300" y="1646237"/>
            <a:ext cx="89154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artarin_de_Tarascon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中島敦</a:t>
            </a:r>
            <a:r>
              <a:rPr lang="ja-JP" altLang="en-US"/>
              <a:t>（なかじま　あつし）</a:t>
            </a:r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NAKAJIMA ATSUSHI</a:t>
            </a:r>
          </a:p>
          <a:p>
            <a:pPr eaLnBrk="1" hangingPunct="1"/>
            <a:r>
              <a:rPr lang="en-US" altLang="ja-JP" dirty="0"/>
              <a:t>(1909~1942)</a:t>
            </a:r>
            <a:endParaRPr lang="en-US" altLang="zh-TW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中島敦</a:t>
            </a:r>
            <a:r>
              <a:rPr lang="en-US" altLang="zh-TW"/>
              <a:t>〈</a:t>
            </a:r>
            <a:r>
              <a:rPr lang="zh-TW" altLang="en-US"/>
              <a:t>虎狩</a:t>
            </a:r>
            <a:r>
              <a:rPr lang="en-US" altLang="zh-TW"/>
              <a:t>〉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1933</a:t>
            </a:r>
            <a:r>
              <a:rPr lang="zh-CN" altLang="en-US">
                <a:ea typeface="SimSun" pitchFamily="2" charset="-122"/>
              </a:rPr>
              <a:t>、</a:t>
            </a:r>
            <a:r>
              <a:rPr lang="en-US" altLang="zh-TW">
                <a:ea typeface="SimSun" pitchFamily="2" charset="-122"/>
              </a:rPr>
              <a:t>34?</a:t>
            </a:r>
            <a:r>
              <a:rPr lang="zh-TW" altLang="en-US">
                <a:ea typeface="SimSun" pitchFamily="2" charset="-122"/>
              </a:rPr>
              <a:t>年作品</a:t>
            </a:r>
          </a:p>
          <a:p>
            <a:pPr eaLnBrk="1" hangingPunct="1"/>
            <a:r>
              <a:rPr lang="en-US" altLang="zh-TW">
                <a:ea typeface="SimSun" pitchFamily="2" charset="-122"/>
              </a:rPr>
              <a:t>1934</a:t>
            </a:r>
            <a:r>
              <a:rPr lang="zh-TW" altLang="en-US">
                <a:ea typeface="SimSun" pitchFamily="2" charset="-122"/>
              </a:rPr>
              <a:t>年</a:t>
            </a:r>
            <a:r>
              <a:rPr lang="en-US" altLang="zh-TW">
                <a:ea typeface="SimSun" pitchFamily="2" charset="-122"/>
              </a:rPr>
              <a:t>《</a:t>
            </a:r>
            <a:r>
              <a:rPr lang="zh-TW" altLang="en-US">
                <a:ea typeface="SimSun" pitchFamily="2" charset="-122"/>
              </a:rPr>
              <a:t>中央公論</a:t>
            </a:r>
            <a:r>
              <a:rPr lang="en-US" altLang="zh-TW">
                <a:ea typeface="SimSun" pitchFamily="2" charset="-122"/>
              </a:rPr>
              <a:t>》</a:t>
            </a:r>
            <a:r>
              <a:rPr lang="zh-TW" altLang="en-US">
                <a:ea typeface="SimSun" pitchFamily="2" charset="-122"/>
              </a:rPr>
              <a:t>徵文選外佳作</a:t>
            </a:r>
          </a:p>
          <a:p>
            <a:pPr eaLnBrk="1" hangingPunct="1"/>
            <a:r>
              <a:rPr lang="zh-TW" altLang="en-US">
                <a:ea typeface="SimSun" pitchFamily="2" charset="-122"/>
              </a:rPr>
              <a:t>同列選外佳作：翁鬧</a:t>
            </a:r>
            <a:r>
              <a:rPr lang="en-US" altLang="zh-TW">
                <a:ea typeface="SimSun" pitchFamily="2" charset="-122"/>
              </a:rPr>
              <a:t>〈</a:t>
            </a:r>
            <a:r>
              <a:rPr lang="zh-TW" altLang="en-US">
                <a:ea typeface="SimSun" pitchFamily="2" charset="-122"/>
              </a:rPr>
              <a:t>憨爺</a:t>
            </a:r>
            <a:r>
              <a:rPr lang="en-US" altLang="zh-TW">
                <a:ea typeface="SimSun" pitchFamily="2" charset="-122"/>
              </a:rPr>
              <a:t>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66" y="2268379"/>
            <a:ext cx="4375150" cy="3281362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zh-TW" altLang="en-US"/>
              <a:t>韓國官服上的虎</a:t>
            </a:r>
          </a:p>
        </p:txBody>
      </p:sp>
    </p:spTree>
    <p:extLst>
      <p:ext uri="{BB962C8B-B14F-4D97-AF65-F5344CB8AC3E}">
        <p14:creationId xmlns:p14="http://schemas.microsoft.com/office/powerpoint/2010/main" val="203448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〈</a:t>
            </a:r>
            <a:r>
              <a:rPr lang="zh-TW" altLang="en-US"/>
              <a:t>虎狩</a:t>
            </a:r>
            <a:r>
              <a:rPr lang="en-US" altLang="zh-TW"/>
              <a:t>〉</a:t>
            </a:r>
            <a:r>
              <a:rPr lang="zh-TW" altLang="en-US"/>
              <a:t>構造問題之一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/>
              <a:t>【</a:t>
            </a:r>
            <a:r>
              <a:rPr lang="zh-TW" altLang="en-US"/>
              <a:t>事件發展順序</a:t>
            </a:r>
            <a:r>
              <a:rPr lang="en-US" altLang="zh-TW"/>
              <a:t>】</a:t>
            </a:r>
            <a:r>
              <a:rPr lang="zh-TW" altLang="en-US"/>
              <a:t>：</a:t>
            </a:r>
          </a:p>
          <a:p>
            <a:pPr eaLnBrk="1" hangingPunct="1"/>
            <a:r>
              <a:rPr lang="zh-TW" altLang="en-US"/>
              <a:t>（二）相識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（三）暗戀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（六）獵虎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（四）熱帶魚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（五）發砲演習、趙消失</a:t>
            </a:r>
          </a:p>
          <a:p>
            <a:pPr eaLnBrk="1" hangingPunct="1">
              <a:buFont typeface="Arial" charset="0"/>
              <a:buNone/>
            </a:pPr>
            <a:r>
              <a:rPr lang="en-US" altLang="zh-TW"/>
              <a:t>【</a:t>
            </a:r>
            <a:r>
              <a:rPr lang="zh-TW" altLang="en-US"/>
              <a:t>文本內部時間</a:t>
            </a:r>
            <a:r>
              <a:rPr lang="en-US" altLang="zh-TW"/>
              <a:t>】</a:t>
            </a:r>
            <a:r>
              <a:rPr lang="zh-TW" altLang="en-US"/>
              <a:t>：</a:t>
            </a:r>
          </a:p>
          <a:p>
            <a:pPr eaLnBrk="1" hangingPunct="1"/>
            <a:r>
              <a:rPr lang="zh-TW" altLang="en-US"/>
              <a:t>（二）相識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（三）暗戀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（四）熱帶魚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（五）發砲演習、趙消失</a:t>
            </a:r>
            <a:r>
              <a:rPr lang="zh-TW" altLang="en-US">
                <a:sym typeface="Wingdings" pitchFamily="2" charset="2"/>
              </a:rPr>
              <a:t></a:t>
            </a:r>
            <a:r>
              <a:rPr lang="zh-TW" altLang="en-US"/>
              <a:t>（六）獵虎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〈</a:t>
            </a:r>
            <a:r>
              <a:rPr lang="zh-TW" altLang="en-US"/>
              <a:t>虎狩</a:t>
            </a:r>
            <a:r>
              <a:rPr lang="en-US" altLang="zh-TW"/>
              <a:t>〉</a:t>
            </a:r>
            <a:r>
              <a:rPr lang="zh-TW" altLang="en-US"/>
              <a:t>構造問題之二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無法信任的敘述者＝</a:t>
            </a:r>
            <a:r>
              <a:rPr lang="en-US" altLang="zh-TW"/>
              <a:t>《</a:t>
            </a:r>
            <a:r>
              <a:rPr lang="zh-TW" altLang="en-US"/>
              <a:t>癡人之愛</a:t>
            </a:r>
            <a:r>
              <a:rPr lang="en-US" altLang="zh-TW"/>
              <a:t>》</a:t>
            </a:r>
            <a:r>
              <a:rPr lang="zh-TW" altLang="en-US"/>
              <a:t>讓治</a:t>
            </a:r>
            <a:endParaRPr lang="en-US" altLang="zh-TW"/>
          </a:p>
          <a:p>
            <a:pPr eaLnBrk="1" hangingPunct="1"/>
            <a:r>
              <a:rPr lang="zh-TW" altLang="en-US"/>
              <a:t>誤解與分化的起源：</a:t>
            </a:r>
            <a:r>
              <a:rPr lang="en-US" altLang="zh-TW"/>
              <a:t>The Tower of Babel</a:t>
            </a:r>
            <a:endParaRPr lang="zh-TW" altLang="en-US"/>
          </a:p>
          <a:p>
            <a:pPr eaLnBrk="1" hangingPunct="1"/>
            <a:r>
              <a:rPr lang="zh-TW" altLang="en-US"/>
              <a:t>戲謔化之開頭</a:t>
            </a:r>
          </a:p>
          <a:p>
            <a:pPr eaLnBrk="1" hangingPunct="1"/>
            <a:r>
              <a:rPr lang="zh-TW" altLang="en-US"/>
              <a:t>悲傷自失之結尾</a:t>
            </a:r>
          </a:p>
          <a:p>
            <a:pPr eaLnBrk="1" hangingPunct="1"/>
            <a:r>
              <a:rPr lang="zh-TW" altLang="en-US"/>
              <a:t>「他者」與做為倒映者之「自我」</a:t>
            </a:r>
            <a:endParaRPr lang="en-US" altLang="zh-TW"/>
          </a:p>
          <a:p>
            <a:pPr eaLnBrk="1" hangingPunct="1"/>
            <a:r>
              <a:rPr lang="zh-TW" altLang="en-US"/>
              <a:t>荒蕪，冷冽的心象風景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i="1"/>
              <a:t>「</a:t>
            </a:r>
            <a:r>
              <a:rPr lang="en-US" altLang="zh-TW" i="1">
                <a:hlinkClick r:id="rId2" tooltip="en:Tartarin de Tarascon"/>
              </a:rPr>
              <a:t>Tartarin de Tarascon</a:t>
            </a:r>
            <a:r>
              <a:rPr lang="zh-TW" altLang="en-US" i="1"/>
              <a:t>」</a:t>
            </a:r>
            <a:r>
              <a:rPr lang="zh-TW" altLang="en-US"/>
              <a:t>：</a:t>
            </a:r>
            <a:r>
              <a:rPr lang="en-US" altLang="zh-TW"/>
              <a:t>Alphonse Daudet</a:t>
            </a:r>
            <a:r>
              <a:rPr lang="zh-TW" altLang="en-US"/>
              <a:t>（都德</a:t>
            </a:r>
            <a:r>
              <a:rPr lang="en-US" altLang="zh-TW"/>
              <a:t>or</a:t>
            </a:r>
            <a:r>
              <a:rPr lang="zh-TW" altLang="en-US"/>
              <a:t>都鐸</a:t>
            </a:r>
            <a:r>
              <a:rPr lang="en-US" altLang="zh-TW"/>
              <a:t>1840-97</a:t>
            </a:r>
            <a:r>
              <a:rPr lang="zh-TW" altLang="en-US"/>
              <a:t>作品）</a:t>
            </a:r>
            <a:r>
              <a:rPr lang="en-US" altLang="zh-TW" i="1"/>
              <a:t>	</a:t>
            </a:r>
            <a:r>
              <a:rPr lang="zh-TW" altLang="en-US" i="1"/>
              <a:t>。南法</a:t>
            </a:r>
            <a:r>
              <a:rPr lang="en-US" altLang="zh-TW" i="1"/>
              <a:t>Tarascon</a:t>
            </a:r>
            <a:r>
              <a:rPr lang="zh-TW" altLang="en-US" i="1"/>
              <a:t>英雄到世界各處旅行的架空冒險故事。其中一回為至阿爾及利亞獵獅</a:t>
            </a:r>
            <a:endParaRPr lang="en-US" altLang="zh-TW"/>
          </a:p>
          <a:p>
            <a:pPr eaLnBrk="1" hangingPunct="1"/>
            <a:r>
              <a:rPr lang="zh-TW" altLang="en-US"/>
              <a:t>兒島高德：</a:t>
            </a:r>
            <a:r>
              <a:rPr lang="ja-JP" altLang="en-US"/>
              <a:t>鎌倉時代</a:t>
            </a:r>
            <a:r>
              <a:rPr lang="zh-TW" altLang="en-US"/>
              <a:t>今岡山南部的地方大戶。曾救過被流放的後醍醐天皇。時運不濟時曾在櫻花樹上刻下「天莫空句踐，時非無范蠡」，以表心志</a:t>
            </a:r>
            <a:endParaRPr lang="en-US" altLang="zh-TW"/>
          </a:p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ea typeface="標楷體" pitchFamily="65" charset="-120"/>
              </a:rPr>
              <a:t>關於華宵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標楷體" pitchFamily="65" charset="-120"/>
                <a:ea typeface="標楷體" pitchFamily="65" charset="-120"/>
              </a:rPr>
              <a:t>高畠 華宵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ja-JP" altLang="en-US">
                <a:latin typeface="標楷體" pitchFamily="65" charset="-120"/>
                <a:ea typeface="標楷體" pitchFamily="65" charset="-120"/>
              </a:rPr>
              <a:t>たかばたけ かしょう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活躍於大正至昭和初期，大正ロマン之稱。</a:t>
            </a:r>
          </a:p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為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少女畫報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少女俱樂部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少年俱樂部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婦人世界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繪製封面與插畫。</a:t>
            </a:r>
          </a:p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畫風華麗，擅長畫美少年、美少女。</a:t>
            </a:r>
          </a:p>
          <a:p>
            <a:pPr eaLnBrk="1" hangingPunct="1"/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昌德宮與昌慶宮</a:t>
            </a:r>
          </a:p>
        </p:txBody>
      </p:sp>
      <p:pic>
        <p:nvPicPr>
          <p:cNvPr id="4" name="內容版面配置區 3" descr="IMG_0092昌德宮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5639" y="1646238"/>
            <a:ext cx="3394472" cy="4525962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朝鮮王朝宮殿：景福宮</a:t>
            </a:r>
            <a:endParaRPr lang="en-US" altLang="zh-TW" dirty="0"/>
          </a:p>
          <a:p>
            <a:r>
              <a:rPr lang="zh-TW" altLang="en-US" dirty="0"/>
              <a:t>實際居住地：昌德宮（世界遺產）</a:t>
            </a:r>
            <a:endParaRPr lang="en-US" altLang="zh-TW" dirty="0"/>
          </a:p>
          <a:p>
            <a:r>
              <a:rPr lang="zh-TW" altLang="en-US" dirty="0"/>
              <a:t>后妃宮殿：昌慶宮（多丘陵地形）</a:t>
            </a:r>
            <a:endParaRPr lang="en-US" altLang="zh-TW" dirty="0"/>
          </a:p>
          <a:p>
            <a:r>
              <a:rPr lang="en-US" altLang="zh-TW" dirty="0"/>
              <a:t>1909</a:t>
            </a:r>
            <a:r>
              <a:rPr lang="zh-TW" altLang="en-US" dirty="0"/>
              <a:t>年，朝鮮併合前後（</a:t>
            </a:r>
            <a:r>
              <a:rPr lang="en-US" altLang="zh-TW" dirty="0"/>
              <a:t>1910</a:t>
            </a:r>
            <a:r>
              <a:rPr lang="zh-TW" altLang="en-US" dirty="0"/>
              <a:t>），日人在昌慶宮建動物園與溫室，改名「昌慶苑」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IMG_01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25889" y="1646238"/>
            <a:ext cx="3394472" cy="4525962"/>
          </a:xfrm>
        </p:spPr>
      </p:pic>
      <p:pic>
        <p:nvPicPr>
          <p:cNvPr id="10" name="內容版面配置區 9" descr="IMG_01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85639" y="1646238"/>
            <a:ext cx="3394472" cy="45259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昌慶宮外牆</a:t>
            </a:r>
          </a:p>
        </p:txBody>
      </p:sp>
      <p:pic>
        <p:nvPicPr>
          <p:cNvPr id="7" name="內容版面配置區 6" descr="宗廟昌德慶宮之間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6536" y="1628800"/>
            <a:ext cx="3744416" cy="4992554"/>
          </a:xfrm>
        </p:spPr>
      </p:pic>
      <p:pic>
        <p:nvPicPr>
          <p:cNvPr id="8" name="內容版面配置區 7" descr="昌德宮外牆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01072" y="1556792"/>
            <a:ext cx="3826520" cy="510202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宗廟（世界遺產）外牆</a:t>
            </a:r>
          </a:p>
        </p:txBody>
      </p:sp>
      <p:pic>
        <p:nvPicPr>
          <p:cNvPr id="4" name="內容版面配置區 3" descr="宗廟外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5692" y="1646238"/>
            <a:ext cx="6034616" cy="45259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中島敦（</a:t>
            </a:r>
            <a:r>
              <a:rPr lang="en-US" altLang="ja-JP" dirty="0"/>
              <a:t>1909~1942</a:t>
            </a:r>
            <a:r>
              <a:rPr kumimoji="1" lang="zh-TW" altLang="en-US" dirty="0"/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cach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1772816"/>
            <a:ext cx="3440832" cy="4587776"/>
          </a:xfrm>
          <a:prstGeom prst="rect">
            <a:avLst/>
          </a:prstGeom>
        </p:spPr>
      </p:pic>
      <p:pic>
        <p:nvPicPr>
          <p:cNvPr id="7" name="圖片 6" descr="riryo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2060848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2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IMG_0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8624" y="1556792"/>
            <a:ext cx="6696744" cy="502255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昌慶宮正門</a:t>
            </a:r>
          </a:p>
        </p:txBody>
      </p:sp>
      <p:pic>
        <p:nvPicPr>
          <p:cNvPr id="4" name="內容版面配置區 3" descr="IMG_01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5639" y="1646238"/>
            <a:ext cx="3394472" cy="4525962"/>
          </a:xfrm>
        </p:spPr>
      </p:pic>
      <p:pic>
        <p:nvPicPr>
          <p:cNvPr id="7" name="內容版面配置區 6" descr="IMG_01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25889" y="1646238"/>
            <a:ext cx="3394472" cy="45259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昌慶宮內</a:t>
            </a:r>
          </a:p>
        </p:txBody>
      </p:sp>
      <p:pic>
        <p:nvPicPr>
          <p:cNvPr id="5" name="內容版面配置區 4" descr="IMG_01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5639" y="1646238"/>
            <a:ext cx="3394472" cy="4525962"/>
          </a:xfrm>
        </p:spPr>
      </p:pic>
      <p:pic>
        <p:nvPicPr>
          <p:cNvPr id="6" name="內容版面配置區 5" descr="IMG_01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25889" y="1646238"/>
            <a:ext cx="3394472" cy="452596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昌慶宮春塘池</a:t>
            </a:r>
          </a:p>
        </p:txBody>
      </p:sp>
      <p:pic>
        <p:nvPicPr>
          <p:cNvPr id="5" name="內容版面配置區 4" descr="IMG_01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5639" y="1646238"/>
            <a:ext cx="3394472" cy="4525962"/>
          </a:xfrm>
        </p:spPr>
      </p:pic>
      <p:pic>
        <p:nvPicPr>
          <p:cNvPr id="6" name="內容版面配置區 5" descr="IMG_01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25889" y="1646238"/>
            <a:ext cx="3394472" cy="45259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老虎你在哪裡？</a:t>
            </a:r>
          </a:p>
        </p:txBody>
      </p:sp>
      <p:pic>
        <p:nvPicPr>
          <p:cNvPr id="7" name="內容版面配置區 6" descr="IMG_0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5692" y="1646238"/>
            <a:ext cx="6034616" cy="452596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224213" y="260350"/>
            <a:ext cx="42497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4400">
                <a:solidFill>
                  <a:srgbClr val="800000"/>
                </a:solidFill>
                <a:ea typeface="標楷體" pitchFamily="65" charset="-120"/>
              </a:rPr>
              <a:t>華宵的插畫</a:t>
            </a:r>
          </a:p>
        </p:txBody>
      </p:sp>
      <p:pic>
        <p:nvPicPr>
          <p:cNvPr id="11267" name="Picture 5" descr="suzur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412875"/>
            <a:ext cx="42195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roma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338" y="1700213"/>
            <a:ext cx="41005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582633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60350"/>
            <a:ext cx="463867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 descr="20080623145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188913"/>
            <a:ext cx="419735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熱帶魚</a:t>
            </a:r>
          </a:p>
        </p:txBody>
      </p:sp>
      <p:pic>
        <p:nvPicPr>
          <p:cNvPr id="13315" name="Picture 6" descr="nimo_titol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9900" y="2112169"/>
            <a:ext cx="3886200" cy="35941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熱帶魚</a:t>
            </a:r>
          </a:p>
        </p:txBody>
      </p:sp>
      <p:pic>
        <p:nvPicPr>
          <p:cNvPr id="14339" name="Picture 7" descr="nim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3275" y="1341438"/>
            <a:ext cx="3743325" cy="3743325"/>
          </a:xfrm>
          <a:noFill/>
        </p:spPr>
      </p:pic>
      <p:pic>
        <p:nvPicPr>
          <p:cNvPr id="14340" name="Picture 8" descr="nimo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18125" y="2766219"/>
            <a:ext cx="3810000" cy="228600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熱帶魚</a:t>
            </a:r>
          </a:p>
        </p:txBody>
      </p:sp>
      <p:pic>
        <p:nvPicPr>
          <p:cNvPr id="15364" name="Picture 9" descr="cate_thum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16150" y="1557338"/>
            <a:ext cx="3097213" cy="3527425"/>
          </a:xfrm>
          <a:noFill/>
        </p:spPr>
      </p:pic>
      <p:pic>
        <p:nvPicPr>
          <p:cNvPr id="15363" name="Picture 7" descr="nos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18125" y="2480469"/>
            <a:ext cx="3810000" cy="28575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中島　敦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https://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youtu.be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/Z_xw7X0knEk</a:t>
            </a:r>
          </a:p>
          <a:p>
            <a:pPr eaLnBrk="1" hangingPunct="1"/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None/>
            </a:pP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1909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年生於東京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東大國文科畢業，同大學院中退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橫濱高等女學校教員、</a:t>
            </a:r>
            <a:r>
              <a:rPr lang="ja-JP" altLang="en-US" sz="2800">
                <a:latin typeface="標楷體" pitchFamily="65" charset="-120"/>
                <a:ea typeface="標楷體" pitchFamily="65" charset="-120"/>
              </a:rPr>
              <a:t>南洋庁書記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自中學時代開始創作小說，未參加文學同人結社，屢次投稿未獲選</a:t>
            </a:r>
          </a:p>
          <a:p>
            <a:pPr eaLnBrk="1" hangingPunct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1941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年赴帛琉</a:t>
            </a:r>
          </a:p>
          <a:p>
            <a:pPr eaLnBrk="1" hangingPunct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1942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月，友人深田久彌推薦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文字禍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〉〈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山月記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刊載於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文學界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eaLnBrk="1" hangingPunct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1942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年出版</a:t>
            </a:r>
            <a:r>
              <a:rPr lang="en-US" altLang="ja-JP" sz="28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ja-JP" altLang="en-US" sz="2800">
                <a:latin typeface="標楷體" pitchFamily="65" charset="-120"/>
                <a:ea typeface="標楷體" pitchFamily="65" charset="-120"/>
              </a:rPr>
              <a:t>光と風と夢</a:t>
            </a:r>
            <a:r>
              <a:rPr lang="en-US" altLang="ja-JP" sz="2800" dirty="0">
                <a:latin typeface="標楷體" pitchFamily="65" charset="-120"/>
                <a:ea typeface="標楷體" pitchFamily="65" charset="-120"/>
              </a:rPr>
              <a:t>》《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南島譚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》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日本金魚</a:t>
            </a:r>
          </a:p>
        </p:txBody>
      </p:sp>
      <p:pic>
        <p:nvPicPr>
          <p:cNvPr id="18435" name="Picture 6" descr="kin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0552" y="2281858"/>
            <a:ext cx="3600400" cy="3600400"/>
          </a:xfrm>
          <a:noFill/>
        </p:spPr>
      </p:pic>
      <p:pic>
        <p:nvPicPr>
          <p:cNvPr id="18436" name="Picture 7" descr="china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4179" y="3356992"/>
            <a:ext cx="3578093" cy="257744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日本金魚</a:t>
            </a:r>
          </a:p>
        </p:txBody>
      </p:sp>
      <p:pic>
        <p:nvPicPr>
          <p:cNvPr id="19459" name="Picture 6" descr="ed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08584" y="2996952"/>
            <a:ext cx="4187630" cy="2425040"/>
          </a:xfrm>
          <a:noFill/>
        </p:spPr>
      </p:pic>
      <p:pic>
        <p:nvPicPr>
          <p:cNvPr id="19460" name="Picture 7" descr="gincyo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16600" y="1844675"/>
            <a:ext cx="3794125" cy="3160713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AC8C22-E4BF-3747-ADF4-E1E1C8A1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萬城目學</a:t>
            </a:r>
            <a:r>
              <a:rPr kumimoji="1" lang="en-US" altLang="zh-TW" dirty="0"/>
              <a:t>〈</a:t>
            </a:r>
            <a:r>
              <a:rPr kumimoji="1" lang="zh-TW" altLang="en-US" dirty="0"/>
              <a:t>悟淨出立</a:t>
            </a:r>
            <a:r>
              <a:rPr kumimoji="1" lang="en-US" altLang="zh-TW" dirty="0"/>
              <a:t>〉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6A40EE-AD82-594E-9ED1-AED55F93A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改作的原則</a:t>
            </a:r>
            <a:endParaRPr kumimoji="1" lang="en-US" altLang="zh-TW" dirty="0"/>
          </a:p>
          <a:p>
            <a:r>
              <a:rPr kumimoji="1" lang="zh-TW" altLang="en-US" dirty="0"/>
              <a:t>找尋新觀點。邊緣的人物</a:t>
            </a:r>
            <a:endParaRPr kumimoji="1" lang="en-US" altLang="zh-TW" dirty="0"/>
          </a:p>
          <a:p>
            <a:r>
              <a:rPr kumimoji="1" lang="zh-TW" altLang="en-US" dirty="0"/>
              <a:t>找尋新解釋。經典中的謎團</a:t>
            </a:r>
            <a:endParaRPr kumimoji="1" lang="en-US" altLang="zh-TW" dirty="0"/>
          </a:p>
          <a:p>
            <a:r>
              <a:rPr kumimoji="1" lang="zh-TW" altLang="en-US" dirty="0"/>
              <a:t>改作的技法</a:t>
            </a:r>
            <a:endParaRPr kumimoji="1" lang="en-US" altLang="zh-TW" dirty="0"/>
          </a:p>
          <a:p>
            <a:r>
              <a:rPr kumimoji="1" lang="zh-TW" altLang="en-US" dirty="0"/>
              <a:t>變換敘事觀點</a:t>
            </a:r>
            <a:endParaRPr kumimoji="1" lang="en-US" altLang="zh-TW" dirty="0"/>
          </a:p>
          <a:p>
            <a:r>
              <a:rPr kumimoji="1" lang="zh-TW" altLang="en-US" dirty="0"/>
              <a:t>檢驗成果：</a:t>
            </a:r>
            <a:endParaRPr kumimoji="1" lang="en-US" altLang="zh-TW" dirty="0"/>
          </a:p>
          <a:p>
            <a:r>
              <a:rPr kumimoji="1" lang="zh-TW" altLang="en-US" dirty="0"/>
              <a:t>悟淨的存在感</a:t>
            </a:r>
            <a:endParaRPr kumimoji="1" lang="en-US" altLang="zh-TW" dirty="0"/>
          </a:p>
          <a:p>
            <a:r>
              <a:rPr kumimoji="1" lang="zh-TW" altLang="en-US"/>
              <a:t>未知的沙漠</a:t>
            </a: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680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ea typeface="新細明體" pitchFamily="18" charset="-120"/>
              </a:rPr>
              <a:t>李陵・存在與天命</a:t>
            </a:r>
            <a:endParaRPr lang="zh-TW" altLang="en-US" dirty="0">
              <a:ea typeface="新細明體" pitchFamily="18" charset="-12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1943</a:t>
            </a:r>
            <a:r>
              <a:rPr lang="zh-TW" altLang="en-US" dirty="0">
                <a:ea typeface="新細明體" pitchFamily="18" charset="-120"/>
              </a:rPr>
              <a:t>年</a:t>
            </a:r>
            <a:r>
              <a:rPr lang="en-US" altLang="zh-TW" dirty="0">
                <a:ea typeface="新細明體" pitchFamily="18" charset="-120"/>
              </a:rPr>
              <a:t>7</a:t>
            </a:r>
            <a:r>
              <a:rPr lang="zh-TW" altLang="en-US" dirty="0">
                <a:ea typeface="新細明體" pitchFamily="18" charset="-120"/>
              </a:rPr>
              <a:t>月</a:t>
            </a:r>
            <a:r>
              <a:rPr lang="en-US" altLang="zh-TW" dirty="0"/>
              <a:t>《</a:t>
            </a:r>
            <a:r>
              <a:rPr lang="zh-TW" altLang="en-US" dirty="0">
                <a:ea typeface="新細明體" pitchFamily="18" charset="-120"/>
              </a:rPr>
              <a:t>文學界</a:t>
            </a:r>
            <a:r>
              <a:rPr lang="en-US" altLang="zh-TW" dirty="0"/>
              <a:t>》</a:t>
            </a:r>
            <a:r>
              <a:rPr lang="zh-TW" altLang="en-US" dirty="0">
                <a:ea typeface="新細明體" pitchFamily="18" charset="-120"/>
              </a:rPr>
              <a:t>發表。未著題名遺稿。深田久彌為之題名。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原題可能是「漠北悲歌」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1942</a:t>
            </a:r>
            <a:r>
              <a:rPr lang="zh-TW" altLang="en-US" dirty="0">
                <a:ea typeface="新細明體" pitchFamily="18" charset="-120"/>
              </a:rPr>
              <a:t>年給朋友的信：「我正埋頭研讀史記作者的資料」</a:t>
            </a: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ㄧ「背景</a:t>
            </a:r>
            <a:r>
              <a:rPr lang="en-US" altLang="zh-TW" dirty="0">
                <a:ea typeface="新細明體" pitchFamily="18" charset="-120"/>
              </a:rPr>
              <a:t>(</a:t>
            </a:r>
            <a:r>
              <a:rPr lang="zh-TW" altLang="en-US" dirty="0">
                <a:ea typeface="新細明體" pitchFamily="18" charset="-120"/>
              </a:rPr>
              <a:t>李陵</a:t>
            </a:r>
            <a:r>
              <a:rPr lang="en-US" altLang="zh-TW" dirty="0">
                <a:ea typeface="新細明體" pitchFamily="18" charset="-120"/>
              </a:rPr>
              <a:t>)</a:t>
            </a:r>
            <a:r>
              <a:rPr lang="zh-TW" altLang="en-US" dirty="0">
                <a:ea typeface="新細明體" pitchFamily="18" charset="-120"/>
              </a:rPr>
              <a:t>」二「司馬遷」三「李陵、蘇武」</a:t>
            </a: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家族傳承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君＝父</a:t>
            </a:r>
            <a:r>
              <a:rPr lang="en-US" altLang="zh-TW" dirty="0">
                <a:ea typeface="新細明體" pitchFamily="18" charset="-120"/>
              </a:rPr>
              <a:t>/</a:t>
            </a:r>
            <a:r>
              <a:rPr lang="zh-TW" altLang="en-US" dirty="0">
                <a:ea typeface="新細明體" pitchFamily="18" charset="-120"/>
              </a:rPr>
              <a:t>臣＝子關係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李陵</a:t>
            </a:r>
            <a:r>
              <a:rPr lang="en-US" altLang="zh-TW" dirty="0">
                <a:ea typeface="新細明體" pitchFamily="18" charset="-120"/>
              </a:rPr>
              <a:t>:</a:t>
            </a:r>
            <a:r>
              <a:rPr lang="zh-TW" altLang="en-US" dirty="0">
                <a:ea typeface="新細明體" pitchFamily="18" charset="-120"/>
              </a:rPr>
              <a:t>意氣用事的少年</a:t>
            </a:r>
            <a:r>
              <a:rPr lang="en-US" altLang="zh-TW" dirty="0">
                <a:ea typeface="新細明體" pitchFamily="18" charset="-120"/>
              </a:rPr>
              <a:t>/</a:t>
            </a:r>
            <a:r>
              <a:rPr lang="zh-CN" altLang="en-US" dirty="0">
                <a:ea typeface="新細明體" pitchFamily="18" charset="-120"/>
              </a:rPr>
              <a:t>武將</a:t>
            </a:r>
            <a:endParaRPr lang="zh-TW" altLang="en-US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司馬遷</a:t>
            </a:r>
            <a:r>
              <a:rPr lang="en-US" altLang="zh-TW" dirty="0">
                <a:ea typeface="新細明體" pitchFamily="18" charset="-120"/>
              </a:rPr>
              <a:t>:</a:t>
            </a:r>
            <a:r>
              <a:rPr lang="zh-CN" altLang="en-US" dirty="0">
                <a:ea typeface="新細明體" pitchFamily="18" charset="-120"/>
              </a:rPr>
              <a:t>備受呵護的</a:t>
            </a:r>
            <a:r>
              <a:rPr lang="zh-TW" altLang="en-US" dirty="0">
                <a:ea typeface="新細明體" pitchFamily="18" charset="-120"/>
              </a:rPr>
              <a:t>史官</a:t>
            </a:r>
            <a:r>
              <a:rPr lang="en-US" altLang="zh-TW" dirty="0">
                <a:ea typeface="新細明體" pitchFamily="18" charset="-120"/>
              </a:rPr>
              <a:t>/</a:t>
            </a:r>
            <a:r>
              <a:rPr lang="zh-TW" altLang="en-US" dirty="0">
                <a:ea typeface="新細明體" pitchFamily="18" charset="-120"/>
              </a:rPr>
              <a:t>文人。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蘇武</a:t>
            </a:r>
            <a:r>
              <a:rPr lang="en-US" altLang="zh-TW" dirty="0">
                <a:ea typeface="新細明體" pitchFamily="18" charset="-120"/>
              </a:rPr>
              <a:t>:</a:t>
            </a:r>
            <a:r>
              <a:rPr lang="zh-CN" altLang="en-US" dirty="0">
                <a:ea typeface="新細明體" pitchFamily="18" charset="-120"/>
              </a:rPr>
              <a:t>透明人</a:t>
            </a:r>
            <a:endParaRPr lang="en-US" altLang="zh-TW" dirty="0">
              <a:ea typeface="新細明體" pitchFamily="18" charset="-120"/>
            </a:endParaRPr>
          </a:p>
          <a:p>
            <a:r>
              <a:rPr lang="zh-TW" altLang="en-US" dirty="0">
                <a:ea typeface="新細明體" pitchFamily="18" charset="-120"/>
              </a:rPr>
              <a:t>個人應配的命運與使命：死在戰場、橫刀一快</a:t>
            </a:r>
          </a:p>
          <a:p>
            <a:pPr eaLnBrk="1" hangingPunct="1"/>
            <a:endParaRPr lang="en-US" altLang="zh-TW" dirty="0">
              <a:ea typeface="新細明體" pitchFamily="18" charset="-120"/>
            </a:endParaRPr>
          </a:p>
          <a:p>
            <a:pPr eaLnBrk="1" hangingPunct="1"/>
            <a:endParaRPr lang="en-US" altLang="zh-TW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66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被改編的中島敦</a:t>
            </a:r>
          </a:p>
        </p:txBody>
      </p:sp>
      <p:pic>
        <p:nvPicPr>
          <p:cNvPr id="8" name="內容版面配置區 7" descr="螢幕快照 2014-12-05 上午1.24.1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 b="15217"/>
          <a:stretch>
            <a:fillRect/>
          </a:stretch>
        </p:blipFill>
        <p:spPr>
          <a:xfrm>
            <a:off x="5025008" y="1268760"/>
            <a:ext cx="4375150" cy="5407496"/>
          </a:xfrm>
        </p:spPr>
      </p:pic>
      <p:pic>
        <p:nvPicPr>
          <p:cNvPr id="5" name="內容版面配置區 4" descr="螢幕快照 2015-09-24 下午1.21.45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7255"/>
          <a:stretch>
            <a:fillRect/>
          </a:stretch>
        </p:blipFill>
        <p:spPr>
          <a:xfrm>
            <a:off x="344488" y="1052736"/>
            <a:ext cx="4552292" cy="5551512"/>
          </a:xfrm>
        </p:spPr>
      </p:pic>
    </p:spTree>
    <p:extLst>
      <p:ext uri="{BB962C8B-B14F-4D97-AF65-F5344CB8AC3E}">
        <p14:creationId xmlns:p14="http://schemas.microsoft.com/office/powerpoint/2010/main" val="402069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中島敦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戰後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現代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當代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文學之起點</a:t>
            </a:r>
            <a:r>
              <a:rPr lang="ja-JP" altLang="en-US" dirty="0">
                <a:latin typeface="標楷體" pitchFamily="65" charset="-120"/>
                <a:ea typeface="標楷體" pitchFamily="65" charset="-120"/>
              </a:rPr>
              <a:t>⇔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太宰治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(1909~1948)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1933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年開始發表</a:t>
            </a:r>
            <a:endParaRPr lang="zh-TW" altLang="ja-JP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個人存在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VS.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無法預測的惡意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命運、絕對權力、戰爭等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，不安與超越</a:t>
            </a: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過度之自我意識</a:t>
            </a: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生前發表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山月記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、遺稿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弟子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〉</a:t>
            </a:r>
            <a:r>
              <a:rPr lang="en-US" altLang="en-US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李陵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〉</a:t>
            </a: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前往南洋前告訴友人：「我正在寫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西遊記」（有豬八戒、孫悟空的那本），為什麼支那與日本的作家沒發現這個題材呢？」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悟淨出世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悟淨嘆異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（「我的西遊記」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1941~1942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endParaRPr lang="zh-TW" altLang="en-US" dirty="0"/>
          </a:p>
          <a:p>
            <a:pPr eaLnBrk="1" hangingPunct="1">
              <a:buFont typeface="Arial" charset="0"/>
              <a:buNone/>
            </a:pPr>
            <a:endParaRPr lang="zh-TW" altLang="en-US" dirty="0"/>
          </a:p>
          <a:p>
            <a:pPr eaLnBrk="1" hangingPunct="1"/>
            <a:endParaRPr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白虎與黃虎</a:t>
            </a:r>
          </a:p>
        </p:txBody>
      </p:sp>
      <p:pic>
        <p:nvPicPr>
          <p:cNvPr id="7" name="內容版面配置區 6" descr="中島敦_月下獸4-白虎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" b="3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350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文字的咒力</a:t>
            </a:r>
          </a:p>
        </p:txBody>
      </p:sp>
      <p:pic>
        <p:nvPicPr>
          <p:cNvPr id="7" name="內容版面配置區 6" descr="中島敦_月下獸2-字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" b="4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572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ea typeface="新細明體" pitchFamily="18" charset="-120"/>
              </a:rPr>
              <a:t>山月記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1942</a:t>
            </a:r>
            <a:r>
              <a:rPr lang="zh-TW" altLang="en-US" dirty="0">
                <a:ea typeface="新細明體" pitchFamily="18" charset="-120"/>
              </a:rPr>
              <a:t>年</a:t>
            </a:r>
            <a:r>
              <a:rPr lang="en-US" altLang="zh-TW" dirty="0">
                <a:ea typeface="新細明體" pitchFamily="18" charset="-120"/>
              </a:rPr>
              <a:t>2</a:t>
            </a:r>
            <a:r>
              <a:rPr lang="zh-TW" altLang="en-US" dirty="0">
                <a:ea typeface="新細明體" pitchFamily="18" charset="-120"/>
              </a:rPr>
              <a:t>月</a:t>
            </a:r>
            <a:r>
              <a:rPr lang="en-US" altLang="zh-TW" dirty="0"/>
              <a:t>《</a:t>
            </a:r>
            <a:r>
              <a:rPr lang="zh-TW" altLang="en-US" dirty="0"/>
              <a:t>文學界</a:t>
            </a:r>
            <a:r>
              <a:rPr lang="en-US" altLang="zh-TW" dirty="0"/>
              <a:t>》</a:t>
            </a:r>
            <a:r>
              <a:rPr lang="zh-TW" altLang="en-US" dirty="0">
                <a:ea typeface="新細明體" pitchFamily="18" charset="-120"/>
              </a:rPr>
              <a:t>發表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唐傳奇「人虎傳」：隴西李徵博學才穎、若年於天寶末年名登虎榜、補江南尉。然性狷介、自恃頗厚、不願委身於賤吏中～～</a:t>
            </a:r>
            <a:endParaRPr lang="en-US" altLang="zh-TW" dirty="0">
              <a:ea typeface="新細明體" pitchFamily="18" charset="-120"/>
            </a:endParaRPr>
          </a:p>
          <a:p>
            <a:r>
              <a:rPr lang="en-US" altLang="zh-TW" dirty="0">
                <a:ea typeface="新細明體" pitchFamily="18" charset="-120"/>
              </a:rPr>
              <a:t>https://</a:t>
            </a:r>
            <a:r>
              <a:rPr lang="en-US" altLang="zh-TW" dirty="0" err="1">
                <a:ea typeface="新細明體" pitchFamily="18" charset="-120"/>
              </a:rPr>
              <a:t>ctext.org</a:t>
            </a:r>
            <a:r>
              <a:rPr lang="en-US" altLang="zh-TW" dirty="0">
                <a:ea typeface="新細明體" pitchFamily="18" charset="-120"/>
              </a:rPr>
              <a:t>/</a:t>
            </a:r>
            <a:r>
              <a:rPr lang="en-US" altLang="zh-TW" dirty="0" err="1">
                <a:ea typeface="新細明體" pitchFamily="18" charset="-120"/>
              </a:rPr>
              <a:t>wiki.pl?if</a:t>
            </a:r>
            <a:r>
              <a:rPr lang="en-US" altLang="zh-TW" dirty="0">
                <a:ea typeface="新細明體" pitchFamily="18" charset="-120"/>
              </a:rPr>
              <a:t>=</a:t>
            </a:r>
            <a:r>
              <a:rPr lang="en-US" altLang="zh-TW" dirty="0" err="1">
                <a:ea typeface="新細明體" pitchFamily="18" charset="-120"/>
              </a:rPr>
              <a:t>gb&amp;chapter</a:t>
            </a:r>
            <a:r>
              <a:rPr lang="en-US" altLang="zh-TW" dirty="0">
                <a:ea typeface="新細明體" pitchFamily="18" charset="-120"/>
              </a:rPr>
              <a:t>=703898</a:t>
            </a: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變形行傳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從唐傳奇到變身慾望（恐懼）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zh-TW" altLang="en-US" dirty="0">
                <a:ea typeface="新細明體" pitchFamily="18" charset="-120"/>
              </a:rPr>
              <a:t>文人的渴求</a:t>
            </a:r>
            <a:r>
              <a:rPr lang="en-US" altLang="zh-TW" dirty="0">
                <a:ea typeface="新細明體" pitchFamily="18" charset="-120"/>
              </a:rPr>
              <a:t>——</a:t>
            </a:r>
            <a:r>
              <a:rPr lang="zh-TW" altLang="en-US" dirty="0">
                <a:ea typeface="新細明體" pitchFamily="18" charset="-120"/>
              </a:rPr>
              <a:t>「名聲」</a:t>
            </a:r>
            <a:endParaRPr lang="en-US" altLang="zh-TW" dirty="0">
              <a:ea typeface="新細明體" pitchFamily="18" charset="-120"/>
            </a:endParaRPr>
          </a:p>
          <a:p>
            <a:pPr eaLnBrk="1" hangingPunct="1"/>
            <a:endParaRPr lang="en-US" altLang="zh-TW" dirty="0">
              <a:ea typeface="新細明體" pitchFamily="18" charset="-120"/>
            </a:endParaRPr>
          </a:p>
          <a:p>
            <a:pPr eaLnBrk="1" hangingPunct="1"/>
            <a:endParaRPr lang="zh-TW" altLang="en-US" dirty="0">
              <a:ea typeface="新細明體" pitchFamily="18" charset="-120"/>
            </a:endParaRPr>
          </a:p>
          <a:p>
            <a:pPr eaLnBrk="1" hangingPunct="1"/>
            <a:endParaRPr lang="zh-TW" altLang="en-US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天命・命運</a:t>
            </a:r>
            <a:r>
              <a:rPr lang="zh-TW" altLang="en-US" dirty="0"/>
              <a:t>・</a:t>
            </a:r>
            <a:r>
              <a:rPr lang="zh-TW" altLang="en-US"/>
              <a:t>個性・「自我」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ea typeface="新細明體" pitchFamily="18" charset="-120"/>
              </a:rPr>
              <a:t>沈痛的自白：</a:t>
            </a:r>
            <a:r>
              <a:rPr lang="en-US" altLang="zh-TW" dirty="0">
                <a:ea typeface="新細明體" pitchFamily="18" charset="-120"/>
              </a:rPr>
              <a:t>1.</a:t>
            </a:r>
            <a:r>
              <a:rPr lang="zh-TW" altLang="en-US" dirty="0">
                <a:ea typeface="新細明體" pitchFamily="18" charset="-120"/>
              </a:rPr>
              <a:t>變虎的驚愕與人性消失 </a:t>
            </a:r>
            <a:r>
              <a:rPr lang="en-US" altLang="zh-TW" dirty="0">
                <a:ea typeface="新細明體" pitchFamily="18" charset="-120"/>
              </a:rPr>
              <a:t>2.</a:t>
            </a:r>
            <a:r>
              <a:rPr lang="zh-TW" altLang="en-US" dirty="0">
                <a:ea typeface="新細明體" pitchFamily="18" charset="-120"/>
              </a:rPr>
              <a:t>詩作不傳於後世 </a:t>
            </a:r>
            <a:r>
              <a:rPr lang="en-US" altLang="zh-TW" dirty="0">
                <a:ea typeface="新細明體" pitchFamily="18" charset="-120"/>
              </a:rPr>
              <a:t>3.</a:t>
            </a:r>
            <a:r>
              <a:rPr lang="zh-TW" altLang="en-US" dirty="0">
                <a:ea typeface="新細明體" pitchFamily="18" charset="-120"/>
              </a:rPr>
              <a:t>變虎原因的反省與後悔 </a:t>
            </a:r>
            <a:r>
              <a:rPr lang="en-US" altLang="zh-TW" dirty="0">
                <a:ea typeface="新細明體" pitchFamily="18" charset="-120"/>
              </a:rPr>
              <a:t>4.</a:t>
            </a:r>
            <a:r>
              <a:rPr lang="zh-TW" altLang="en-US" dirty="0">
                <a:ea typeface="新細明體" pitchFamily="18" charset="-120"/>
              </a:rPr>
              <a:t>對於自私的後悔與對妻兒的憐憫</a:t>
            </a:r>
            <a:r>
              <a:rPr lang="en-US" altLang="zh-TW" dirty="0">
                <a:ea typeface="新細明體" pitchFamily="18" charset="-120"/>
              </a:rPr>
              <a:t>5.</a:t>
            </a:r>
            <a:r>
              <a:rPr lang="zh-CN" altLang="en-US" dirty="0">
                <a:ea typeface="新細明體" pitchFamily="18" charset="-120"/>
              </a:rPr>
              <a:t>指認自我形象</a:t>
            </a:r>
            <a:endParaRPr lang="en-US" altLang="zh-TW" dirty="0">
              <a:ea typeface="新細明體" pitchFamily="18" charset="-120"/>
            </a:endParaRPr>
          </a:p>
          <a:p>
            <a:r>
              <a:rPr lang="zh-TW" altLang="en-US" dirty="0"/>
              <a:t>第一流詩人的缺憾</a:t>
            </a:r>
            <a:endParaRPr lang="en-US" altLang="zh-TW" dirty="0"/>
          </a:p>
          <a:p>
            <a:r>
              <a:rPr lang="ja-JP" altLang="en-US" dirty="0">
                <a:solidFill>
                  <a:srgbClr val="FFFF00"/>
                </a:solidFill>
              </a:rPr>
              <a:t>臆病な</a:t>
            </a:r>
            <a:r>
              <a:rPr lang="ja-JP" altLang="en-US">
                <a:solidFill>
                  <a:srgbClr val="FFFF00"/>
                </a:solidFill>
              </a:rPr>
              <a:t>自尊心</a:t>
            </a:r>
            <a:r>
              <a:rPr lang="ja-JP" altLang="en-US"/>
              <a:t>＝懦弱的自尊心　</a:t>
            </a:r>
            <a:endParaRPr lang="en-US" altLang="ja-JP" dirty="0"/>
          </a:p>
          <a:p>
            <a:r>
              <a:rPr lang="ja-JP" altLang="en-US">
                <a:solidFill>
                  <a:srgbClr val="FFFF00"/>
                </a:solidFill>
              </a:rPr>
              <a:t>自大的羞恥心</a:t>
            </a:r>
            <a:r>
              <a:rPr lang="ja-JP" altLang="en-US"/>
              <a:t>＝尊大</a:t>
            </a:r>
            <a:r>
              <a:rPr lang="ja-JP" altLang="en-US" dirty="0"/>
              <a:t>な羞恥心</a:t>
            </a:r>
            <a:endParaRPr lang="en-US" altLang="ja-JP" dirty="0"/>
          </a:p>
          <a:p>
            <a:r>
              <a:rPr lang="zh-TW" altLang="en-US" dirty="0"/>
              <a:t>藝術至上主義者的命運？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093">
  <a:themeElements>
    <a:clrScheme name="09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93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9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沉穩">
  <a:themeElements>
    <a:clrScheme name="沉穩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093</Template>
  <TotalTime>1029</TotalTime>
  <Words>981</Words>
  <Application>Microsoft Macintosh PowerPoint</Application>
  <PresentationFormat>A4 紙張 (210x297 公釐)</PresentationFormat>
  <Paragraphs>102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標楷體</vt:lpstr>
      <vt:lpstr>Arial</vt:lpstr>
      <vt:lpstr>Rockwell</vt:lpstr>
      <vt:lpstr>Wingdings 2</vt:lpstr>
      <vt:lpstr>093</vt:lpstr>
      <vt:lpstr>沉穩</vt:lpstr>
      <vt:lpstr>中島敦（なかじま　あつし）</vt:lpstr>
      <vt:lpstr>中島敦（1909~1942）</vt:lpstr>
      <vt:lpstr>中島　敦</vt:lpstr>
      <vt:lpstr>被改編的中島敦</vt:lpstr>
      <vt:lpstr>中島敦</vt:lpstr>
      <vt:lpstr>白虎與黃虎</vt:lpstr>
      <vt:lpstr>文字的咒力</vt:lpstr>
      <vt:lpstr>山月記</vt:lpstr>
      <vt:lpstr>天命・命運・個性・「自我」</vt:lpstr>
      <vt:lpstr>中島敦〈虎狩〉</vt:lpstr>
      <vt:lpstr>PowerPoint 簡報</vt:lpstr>
      <vt:lpstr>〈虎狩〉構造問題之一</vt:lpstr>
      <vt:lpstr>〈虎狩〉構造問題之二</vt:lpstr>
      <vt:lpstr>PowerPoint 簡報</vt:lpstr>
      <vt:lpstr>關於華宵</vt:lpstr>
      <vt:lpstr>昌德宮與昌慶宮</vt:lpstr>
      <vt:lpstr>PowerPoint 簡報</vt:lpstr>
      <vt:lpstr>昌慶宮外牆</vt:lpstr>
      <vt:lpstr>宗廟（世界遺產）外牆</vt:lpstr>
      <vt:lpstr>PowerPoint 簡報</vt:lpstr>
      <vt:lpstr>昌慶宮正門</vt:lpstr>
      <vt:lpstr>昌慶宮內</vt:lpstr>
      <vt:lpstr>昌慶宮春塘池</vt:lpstr>
      <vt:lpstr>老虎你在哪裡？</vt:lpstr>
      <vt:lpstr>PowerPoint 簡報</vt:lpstr>
      <vt:lpstr>PowerPoint 簡報</vt:lpstr>
      <vt:lpstr>熱帶魚</vt:lpstr>
      <vt:lpstr>熱帶魚</vt:lpstr>
      <vt:lpstr>熱帶魚</vt:lpstr>
      <vt:lpstr>日本金魚</vt:lpstr>
      <vt:lpstr>日本金魚</vt:lpstr>
      <vt:lpstr>萬城目學〈悟淨出立〉</vt:lpstr>
      <vt:lpstr>李陵・存在與天命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subject/>
  <dc:creator>Customer</dc:creator>
  <cp:keywords/>
  <dc:description/>
  <cp:lastModifiedBy>Microsoft Office User</cp:lastModifiedBy>
  <cp:revision>62</cp:revision>
  <dcterms:created xsi:type="dcterms:W3CDTF">2009-05-08T08:33:40Z</dcterms:created>
  <dcterms:modified xsi:type="dcterms:W3CDTF">2021-10-29T05:08:58Z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TC011962442052</vt:lpwstr>
  </property>
</Properties>
</file>