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6"/>
  </p:notesMasterIdLst>
  <p:sldIdLst>
    <p:sldId id="294" r:id="rId2"/>
    <p:sldId id="257" r:id="rId3"/>
    <p:sldId id="258" r:id="rId4"/>
    <p:sldId id="265" r:id="rId5"/>
    <p:sldId id="295" r:id="rId6"/>
    <p:sldId id="296" r:id="rId7"/>
    <p:sldId id="282" r:id="rId8"/>
    <p:sldId id="292" r:id="rId9"/>
    <p:sldId id="293" r:id="rId10"/>
    <p:sldId id="284" r:id="rId11"/>
    <p:sldId id="285" r:id="rId12"/>
    <p:sldId id="286" r:id="rId13"/>
    <p:sldId id="289" r:id="rId14"/>
    <p:sldId id="291" r:id="rId15"/>
    <p:sldId id="297" r:id="rId16"/>
    <p:sldId id="298" r:id="rId17"/>
    <p:sldId id="287" r:id="rId18"/>
    <p:sldId id="276" r:id="rId19"/>
    <p:sldId id="277" r:id="rId20"/>
    <p:sldId id="278" r:id="rId21"/>
    <p:sldId id="283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C9BE9-4DF6-AA43-8159-2D52F0210132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24894-3E2C-974E-9685-C602317C074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718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80E99-1CC1-41E9-BBB5-E135FBDEE3E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4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1F84-6353-410C-8CEC-16EF350ABA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463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4A7A-52F9-47C2-9C5E-50F1E5CD83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954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A0412C0-ADF9-934D-87AC-58627C5040EC}" type="datetimeFigureOut">
              <a:rPr kumimoji="1" lang="zh-TW" altLang="en-US" smtClean="0"/>
              <a:t>2021/10/22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1D6ECB1-4DFC-FC43-BB61-B282228426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3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騎士救了公主，然後⋯⋯</a:t>
            </a:r>
          </a:p>
        </p:txBody>
      </p:sp>
      <p:pic>
        <p:nvPicPr>
          <p:cNvPr id="5123" name="Picture 3" descr="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12875"/>
            <a:ext cx="684053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805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（左）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1967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版本 以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年代日本為背景</a:t>
            </a:r>
            <a:br>
              <a:rPr lang="en-US" altLang="zh-TW" sz="36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（右）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年版本</a:t>
            </a:r>
            <a:br>
              <a:rPr lang="en-US" altLang="zh-TW" sz="4000" b="1" dirty="0">
                <a:latin typeface="標楷體" pitchFamily="65" charset="-120"/>
                <a:ea typeface="標楷體" pitchFamily="65" charset="-120"/>
              </a:rPr>
            </a:b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pic>
        <p:nvPicPr>
          <p:cNvPr id="6148" name="內容版面配置區 7" descr="ナオミ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773238"/>
            <a:ext cx="3865562" cy="4800600"/>
          </a:xfrm>
          <a:prstGeom prst="rect">
            <a:avLst/>
          </a:prstGeom>
        </p:spPr>
      </p:pic>
      <p:pic>
        <p:nvPicPr>
          <p:cNvPr id="6149" name="Picture 3" descr="1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38401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29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5238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10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500438"/>
            <a:ext cx="5238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60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瑪麗˙畢克馥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(Mary Pickford)</a:t>
            </a:r>
          </a:p>
        </p:txBody>
      </p:sp>
      <p:pic>
        <p:nvPicPr>
          <p:cNvPr id="11267" name="Picture 3" descr="MaryPickf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84313"/>
            <a:ext cx="48958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86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307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zh-TW" altLang="ja-JP" sz="4000">
                <a:ea typeface="標楷體" pitchFamily="65" charset="-120"/>
              </a:rPr>
            </a:br>
            <a:r>
              <a:rPr lang="ja-JP" altLang="en-US" sz="4000">
                <a:ea typeface="標楷體" pitchFamily="65" charset="-120"/>
              </a:rPr>
              <a:t>（せい子）</a:t>
            </a:r>
            <a:endParaRPr lang="zh-TW" altLang="en-US" sz="4000">
              <a:ea typeface="標楷體" pitchFamily="65" charset="-120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800">
                <a:ea typeface="標楷體" pitchFamily="65" charset="-120"/>
              </a:rPr>
              <a:t>谷崎第一位夫人千代子之妹，藝名葉山三千子（</a:t>
            </a:r>
            <a:r>
              <a:rPr lang="en-US" altLang="zh-TW" sz="2800">
                <a:ea typeface="標楷體" pitchFamily="65" charset="-120"/>
              </a:rPr>
              <a:t>1920</a:t>
            </a:r>
            <a:r>
              <a:rPr lang="zh-TW" altLang="en-US" sz="2800">
                <a:ea typeface="標楷體" pitchFamily="65" charset="-120"/>
              </a:rPr>
              <a:t>）</a:t>
            </a:r>
          </a:p>
          <a:p>
            <a:pPr eaLnBrk="1" hangingPunct="1">
              <a:defRPr/>
            </a:pPr>
            <a:r>
              <a:rPr lang="zh-TW" altLang="en-US" sz="2800">
                <a:ea typeface="標楷體" pitchFamily="65" charset="-120"/>
              </a:rPr>
              <a:t>千代子嫁給佐藤春夫（</a:t>
            </a:r>
            <a:r>
              <a:rPr lang="en-US" altLang="zh-TW" sz="2800">
                <a:ea typeface="標楷體" pitchFamily="65" charset="-120"/>
              </a:rPr>
              <a:t>1930</a:t>
            </a:r>
            <a:r>
              <a:rPr lang="zh-TW" altLang="en-US" sz="2800">
                <a:ea typeface="標楷體" pitchFamily="65" charset="-120"/>
              </a:rPr>
              <a:t>），潤一郎再婚又離婚</a:t>
            </a:r>
          </a:p>
          <a:p>
            <a:pPr eaLnBrk="1" hangingPunct="1">
              <a:defRPr/>
            </a:pPr>
            <a:r>
              <a:rPr lang="zh-TW" altLang="en-US" sz="2800">
                <a:ea typeface="標楷體" pitchFamily="65" charset="-120"/>
              </a:rPr>
              <a:t>第三位夫人松子（</a:t>
            </a:r>
            <a:r>
              <a:rPr lang="en-US" altLang="zh-TW" sz="2800">
                <a:ea typeface="標楷體" pitchFamily="65" charset="-120"/>
              </a:rPr>
              <a:t>1935</a:t>
            </a:r>
            <a:r>
              <a:rPr lang="zh-TW" altLang="en-US" sz="2800">
                <a:ea typeface="標楷體" pitchFamily="65" charset="-120"/>
              </a:rPr>
              <a:t>）與其妹重子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zh-TW" sz="2800"/>
          </a:p>
        </p:txBody>
      </p:sp>
      <p:pic>
        <p:nvPicPr>
          <p:cNvPr id="13317" name="Picture 3" descr="9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825" y="260350"/>
            <a:ext cx="414655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38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NAOMI</a:t>
            </a:r>
            <a:r>
              <a:rPr lang="zh-TW" altLang="en-US"/>
              <a:t>（</a:t>
            </a:r>
            <a:r>
              <a:rPr lang="ja-JP" altLang="en-US">
                <a:ea typeface="MS PGothic" pitchFamily="34" charset="-128"/>
              </a:rPr>
              <a:t>ナオミ</a:t>
            </a:r>
            <a:r>
              <a:rPr lang="zh-TW" altLang="en-US"/>
              <a:t>）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>
                <a:latin typeface="標楷體" pitchFamily="65" charset="-120"/>
                <a:ea typeface="標楷體" pitchFamily="65" charset="-120"/>
              </a:rPr>
              <a:t>直ちゃん</a:t>
            </a:r>
            <a:r>
              <a:rPr lang="en-US" altLang="ja-JP" dirty="0">
                <a:latin typeface="標楷體" pitchFamily="65" charset="-120"/>
                <a:ea typeface="標楷體" pitchFamily="65" charset="-120"/>
              </a:rPr>
              <a:t>⇨</a:t>
            </a:r>
            <a:r>
              <a:rPr lang="ja-JP" altLang="en-US" dirty="0">
                <a:latin typeface="標楷體" pitchFamily="65" charset="-120"/>
                <a:ea typeface="標楷體" pitchFamily="65" charset="-120"/>
              </a:rPr>
              <a:t>奈緒美</a:t>
            </a:r>
            <a:r>
              <a:rPr lang="en-US" altLang="ja-JP" dirty="0">
                <a:latin typeface="標楷體" pitchFamily="65" charset="-120"/>
                <a:ea typeface="標楷體" pitchFamily="65" charset="-120"/>
              </a:rPr>
              <a:t>⇨</a:t>
            </a:r>
            <a:r>
              <a:rPr lang="ja-JP" altLang="en-US" dirty="0">
                <a:latin typeface="標楷體" pitchFamily="65" charset="-120"/>
                <a:ea typeface="標楷體" pitchFamily="65" charset="-120"/>
              </a:rPr>
              <a:t>ナオミ（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中譯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NAOMI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層疊的玻璃片：透明與不透明</a:t>
            </a:r>
          </a:p>
          <a:p>
            <a:pPr eaLnBrk="1" hangingPunct="1">
              <a:defRPr/>
            </a:pP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naomism</a:t>
            </a:r>
            <a:r>
              <a:rPr lang="zh-TW" altLang="ja-JP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ja-JP" dirty="0">
                <a:latin typeface="標楷體" pitchFamily="65" charset="-120"/>
                <a:ea typeface="標楷體" pitchFamily="65" charset="-120"/>
              </a:rPr>
              <a:t>Mod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ern girl</a:t>
            </a:r>
            <a:r>
              <a:rPr lang="ja-JP" altLang="en-US" dirty="0">
                <a:latin typeface="標楷體" pitchFamily="65" charset="-120"/>
                <a:ea typeface="標楷體" pitchFamily="65" charset="-120"/>
              </a:rPr>
              <a:t>（モガ、毛断、黒猫）</a:t>
            </a:r>
            <a:r>
              <a:rPr lang="en-US" altLang="ja-JP" dirty="0">
                <a:latin typeface="標楷體" pitchFamily="65" charset="-120"/>
                <a:ea typeface="標楷體" pitchFamily="65" charset="-120"/>
              </a:rPr>
              <a:t>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新女性警戒</a:t>
            </a:r>
            <a:endParaRPr lang="zh-TW" altLang="ja-JP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MS PGothic" pitchFamily="34" charset="-128"/>
              </a:rPr>
              <a:t>廉價</a:t>
            </a:r>
            <a:r>
              <a:rPr lang="zh-TW" altLang="en-US" dirty="0"/>
              <a:t>、速成西洋化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體味、體毛的出現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永恆女性：神性與魔性→投射自我理想，無視其（可能有的）人格←→春琴</a:t>
            </a:r>
            <a:endParaRPr lang="zh-TW" altLang="ja-JP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河合讓治（</a:t>
            </a:r>
            <a:r>
              <a:rPr lang="en-US" altLang="zh-TW"/>
              <a:t>George</a:t>
            </a:r>
            <a:r>
              <a:rPr lang="zh-TW" altLang="en-US"/>
              <a:t>）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不可信之敘述者的後日譚</a:t>
            </a:r>
          </a:p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非現實之設定：帝大畢業生初期月薪為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50~60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圓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平庸無特色：讀者亦產生共鳴、同情、連帶感←→日常中的邪惡與墮落</a:t>
            </a:r>
          </a:p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嗜虐主義（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masochism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）：迫害者理想化、男性自我弱化、自我犧牲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愛與控制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當西化成為慾望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199"/>
            <a:ext cx="8229600" cy="50532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/>
              <a:t>明治：文明開化。技術、法制</a:t>
            </a:r>
            <a:endParaRPr lang="en-US" altLang="ja-JP" dirty="0"/>
          </a:p>
          <a:p>
            <a:pPr eaLnBrk="1" hangingPunct="1">
              <a:defRPr/>
            </a:pPr>
            <a:r>
              <a:rPr lang="ja-JP" altLang="en-US"/>
              <a:t>大正：文化生活。消費、都會</a:t>
            </a:r>
            <a:endParaRPr lang="en-US" altLang="ja-JP" dirty="0"/>
          </a:p>
          <a:p>
            <a:pPr eaLnBrk="1" hangingPunct="1">
              <a:defRPr/>
            </a:pPr>
            <a:r>
              <a:rPr lang="ja-JP" altLang="en-US"/>
              <a:t>「君子」／「絵</a:t>
            </a:r>
            <a:r>
              <a:rPr lang="ja-JP" altLang="en-US" dirty="0"/>
              <a:t>に描いたよう</a:t>
            </a:r>
            <a:r>
              <a:rPr lang="ja-JP" altLang="en-US"/>
              <a:t>な人生」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空間觀點：鄉下、千束町到文化住宅（童話之家）：相對於「洋房」、「日本房子」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永井荷風</a:t>
            </a:r>
            <a:r>
              <a:rPr lang="en-US" altLang="zh-TW" dirty="0"/>
              <a:t>《</a:t>
            </a:r>
            <a:r>
              <a:rPr lang="zh-TW" altLang="en-US" dirty="0"/>
              <a:t>墨東綺譚</a:t>
            </a:r>
            <a:r>
              <a:rPr lang="en-US" altLang="zh-TW" dirty="0"/>
              <a:t>》</a:t>
            </a:r>
            <a:r>
              <a:rPr lang="zh-TW" altLang="en-US" dirty="0"/>
              <a:t>：「老爺，來千束町玩玩吧，有很多獵奇的玩法喲」「不用，我要去吉原」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大森（新開發工業區）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鐮倉（充滿日本傳統文化之海水浴場）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橫濱（與神戶皆為最早洋化之地）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沒有上下、橫向人際關係的男女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379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慾望的形式</a:t>
            </a:r>
          </a:p>
        </p:txBody>
      </p:sp>
      <p:pic>
        <p:nvPicPr>
          <p:cNvPr id="8" name="內容版面配置區 7" descr="春琴抄１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0448"/>
          <a:stretch>
            <a:fillRect/>
          </a:stretch>
        </p:blipFill>
        <p:spPr>
          <a:xfrm>
            <a:off x="457200" y="1600200"/>
            <a:ext cx="4038600" cy="4495800"/>
          </a:xfrm>
          <a:prstGeom prst="rect">
            <a:avLst/>
          </a:prstGeom>
        </p:spPr>
      </p:pic>
      <p:pic>
        <p:nvPicPr>
          <p:cNvPr id="9" name="內容版面配置區 8" descr="春琴抄２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3" b="10523"/>
          <a:stretch>
            <a:fillRect/>
          </a:stretch>
        </p:blipFill>
        <p:spPr>
          <a:xfrm>
            <a:off x="4648200" y="1600200"/>
            <a:ext cx="4038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04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春琴抄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zh-TW" sz="2800" dirty="0"/>
              <a:t>1933</a:t>
            </a:r>
            <a:r>
              <a:rPr lang="zh-TW" altLang="en-US" sz="2800" dirty="0"/>
              <a:t>年</a:t>
            </a:r>
            <a:r>
              <a:rPr lang="en-US" altLang="zh-TW" sz="2800" dirty="0"/>
              <a:t>6</a:t>
            </a:r>
            <a:r>
              <a:rPr lang="zh-TW" altLang="en-US" sz="2800" dirty="0"/>
              <a:t>月</a:t>
            </a:r>
            <a:r>
              <a:rPr lang="en-US" altLang="zh-TW" sz="2800" dirty="0"/>
              <a:t>《</a:t>
            </a:r>
            <a:r>
              <a:rPr lang="zh-TW" altLang="en-US" sz="2800" dirty="0"/>
              <a:t>中央公論</a:t>
            </a:r>
            <a:r>
              <a:rPr lang="en-US" altLang="zh-TW" sz="2800" dirty="0"/>
              <a:t>》</a:t>
            </a:r>
            <a:r>
              <a:rPr lang="zh-TW" altLang="en-US" sz="2800" dirty="0"/>
              <a:t>刊載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本作主題：愛到卡慘死的「愛」之奧義？嗜虐犧牲「美」學之真諦？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「聖女」＋「魔女」</a:t>
            </a:r>
            <a:r>
              <a:rPr lang="zh-CN" altLang="en-US" sz="2800" dirty="0"/>
              <a:t>之必要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天才型成功者</a:t>
            </a:r>
            <a:r>
              <a:rPr lang="en-US" altLang="zh-TW" sz="2800" dirty="0"/>
              <a:t>(</a:t>
            </a:r>
            <a:r>
              <a:rPr lang="zh-TW" altLang="en-US" sz="2800" dirty="0"/>
              <a:t>春琴）</a:t>
            </a:r>
            <a:r>
              <a:rPr lang="en-US" altLang="zh-TW" sz="2800" dirty="0"/>
              <a:t>VS.</a:t>
            </a:r>
            <a:r>
              <a:rPr lang="zh-TW" altLang="en-US" sz="2800" dirty="0"/>
              <a:t>努力型成功者（佐助與讀者與作者？）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同時代意義：現代化與傳統回歸（之不可能）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超時代意義：永恆主題「愛」「藝術」「個人性與社會性」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偉大作品：普世性與特殊性的兼容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故事性與情節。虛構與敘事的技巧</a:t>
            </a:r>
            <a:endParaRPr lang="en-US" altLang="zh-TW" sz="2800" dirty="0"/>
          </a:p>
          <a:p>
            <a:pPr>
              <a:defRPr/>
            </a:pPr>
            <a:endParaRPr lang="en-US" altLang="zh-TW" sz="2800" dirty="0"/>
          </a:p>
          <a:p>
            <a:pPr>
              <a:defRPr/>
            </a:pPr>
            <a:endParaRPr lang="en-US" altLang="zh-TW" dirty="0"/>
          </a:p>
          <a:p>
            <a:pPr>
              <a:buFont typeface="Wingdings" pitchFamily="2" charset="2"/>
              <a:buNone/>
              <a:defRPr/>
            </a:pP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34" y="535916"/>
            <a:ext cx="3919741" cy="5987461"/>
          </a:xfrm>
        </p:spPr>
      </p:pic>
    </p:spTree>
    <p:extLst>
      <p:ext uri="{BB962C8B-B14F-4D97-AF65-F5344CB8AC3E}">
        <p14:creationId xmlns:p14="http://schemas.microsoft.com/office/powerpoint/2010/main" val="4305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谷崎潤一郎（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1886-1965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 descr="Junichiro_Tanizaki_19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54" y="1772816"/>
            <a:ext cx="2888022" cy="4320480"/>
          </a:xfrm>
          <a:prstGeom prst="rect">
            <a:avLst/>
          </a:prstGeom>
        </p:spPr>
      </p:pic>
      <p:pic>
        <p:nvPicPr>
          <p:cNvPr id="5" name="圖片 4" descr="1467624867_Naomi_Nov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29382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0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052736"/>
            <a:ext cx="8229600" cy="504326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zh-TW" altLang="en-US" sz="2800" dirty="0"/>
              <a:t>不信賴敘述者的「不可信賴敘述者」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春琴</a:t>
            </a:r>
            <a:r>
              <a:rPr lang="en-US" altLang="zh-TW" sz="2800" dirty="0"/>
              <a:t>—</a:t>
            </a:r>
            <a:r>
              <a:rPr lang="zh-TW" altLang="en-US" sz="2800" dirty="0"/>
              <a:t>佐助</a:t>
            </a:r>
            <a:r>
              <a:rPr lang="en-US" altLang="zh-TW" sz="2800" dirty="0"/>
              <a:t>--</a:t>
            </a:r>
            <a:r>
              <a:rPr lang="zh-TW" altLang="en-US" sz="2800" dirty="0"/>
              <a:t>（行傳作者）</a:t>
            </a:r>
            <a:r>
              <a:rPr lang="en-US" altLang="zh-TW" sz="2800" dirty="0"/>
              <a:t>--</a:t>
            </a:r>
            <a:r>
              <a:rPr lang="zh-TW" altLang="en-US" sz="2800" dirty="0"/>
              <a:t>書物</a:t>
            </a:r>
            <a:r>
              <a:rPr lang="en-US" altLang="zh-TW" sz="2800" dirty="0"/>
              <a:t>——</a:t>
            </a:r>
            <a:r>
              <a:rPr lang="zh-TW" altLang="en-US" sz="2800" dirty="0"/>
              <a:t>敘述者（＋照女）</a:t>
            </a:r>
            <a:r>
              <a:rPr lang="en-US" altLang="zh-TW" sz="2800" dirty="0"/>
              <a:t>—</a:t>
            </a:r>
            <a:r>
              <a:rPr lang="zh-TW" altLang="en-US" sz="2800" dirty="0"/>
              <a:t>讀者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「抄」：抄略、抄錄、抄本、註釋、抄譯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春琴：傳主</a:t>
            </a:r>
            <a:r>
              <a:rPr lang="en-US" altLang="zh-TW" sz="2800" dirty="0"/>
              <a:t>/</a:t>
            </a:r>
            <a:r>
              <a:rPr lang="zh-TW" altLang="en-US" sz="2800" dirty="0"/>
              <a:t>無法自我發聲的存在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語言藝術對視覺藝術的挑戰：照片對轉述</a:t>
            </a:r>
            <a:endParaRPr lang="en-US" altLang="zh-TW" sz="2800" dirty="0"/>
          </a:p>
          <a:p>
            <a:pPr>
              <a:defRPr/>
            </a:pPr>
            <a:endParaRPr lang="en-US" altLang="zh-TW" sz="2800" dirty="0"/>
          </a:p>
          <a:p>
            <a:pPr marL="0" indent="0">
              <a:buNone/>
              <a:defRPr/>
            </a:pPr>
            <a:r>
              <a:rPr lang="en-US" altLang="ja-JP" sz="2800" dirty="0"/>
              <a:t>→</a:t>
            </a:r>
            <a:r>
              <a:rPr lang="zh-TW" altLang="en-US" sz="2800" dirty="0"/>
              <a:t>沒有心境描寫的獨特手法</a:t>
            </a:r>
            <a:endParaRPr lang="en-US" altLang="zh-TW" sz="2800" dirty="0"/>
          </a:p>
          <a:p>
            <a:pPr marL="0" indent="0">
              <a:buNone/>
              <a:defRPr/>
            </a:pPr>
            <a:r>
              <a:rPr lang="zh-TW" altLang="en-US" sz="2800" dirty="0"/>
              <a:t>谷崎：「將</a:t>
            </a:r>
            <a:r>
              <a:rPr lang="en-US" altLang="zh-TW" sz="2800" dirty="0"/>
              <a:t>Hardy</a:t>
            </a:r>
            <a:r>
              <a:rPr lang="zh-TW" altLang="en-US" sz="2800" dirty="0"/>
              <a:t>作品中，因美貌而愛、也因不美而不愛的例子搬到日本來試試」→日本式世界的創出。「有人批評我沒有描寫春琴與佐助的心理，我卻想反問心理描寫的必要性何在？」</a:t>
            </a:r>
            <a:endParaRPr lang="en-US" altLang="zh-TW" sz="2800" dirty="0"/>
          </a:p>
          <a:p>
            <a:pPr marL="0" indent="0">
              <a:buNone/>
              <a:defRPr/>
            </a:pPr>
            <a:endParaRPr lang="en-US" altLang="zh-TW" sz="2800" dirty="0"/>
          </a:p>
          <a:p>
            <a:pPr marL="0" indent="0">
              <a:buNone/>
              <a:defRPr/>
            </a:pPr>
            <a:r>
              <a:rPr lang="en-US" altLang="ja-JP" sz="2800" dirty="0"/>
              <a:t>→</a:t>
            </a:r>
            <a:r>
              <a:rPr lang="zh-TW" altLang="en-US" sz="2800" dirty="0"/>
              <a:t>世俗批判的聲音烘托其不凡</a:t>
            </a:r>
            <a:r>
              <a:rPr lang="en-US" altLang="zh-TW" sz="2800" dirty="0"/>
              <a:t>/</a:t>
            </a:r>
            <a:r>
              <a:rPr lang="zh-TW" altLang="en-US" sz="2800" dirty="0"/>
              <a:t>社會性身份的拒絕</a:t>
            </a:r>
            <a:endParaRPr lang="en-US" altLang="zh-TW" sz="2800" dirty="0"/>
          </a:p>
          <a:p>
            <a:pPr marL="0" indent="0">
              <a:buNone/>
              <a:defRPr/>
            </a:pPr>
            <a:endParaRPr lang="en-US" altLang="zh-TW" sz="2800" dirty="0"/>
          </a:p>
          <a:p>
            <a:pPr marL="0" indent="0">
              <a:buNone/>
              <a:defRPr/>
            </a:pPr>
            <a:endParaRPr lang="en-US" altLang="ja-JP" sz="2800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000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魔女的條件（春琴</a:t>
            </a:r>
            <a:r>
              <a:rPr kumimoji="1" lang="ja-JP" altLang="en-US" dirty="0"/>
              <a:t>（</a:t>
            </a:r>
            <a:r>
              <a:rPr kumimoji="1" lang="en-US" altLang="zh-TW" dirty="0"/>
              <a:t>Naomi</a:t>
            </a:r>
            <a:r>
              <a:rPr kumimoji="1" lang="zh-TW" altLang="en-US" dirty="0"/>
              <a:t>）</a:t>
            </a:r>
            <a:r>
              <a:rPr kumimoji="1" lang="en-US" altLang="zh-TW" dirty="0"/>
              <a:t>/</a:t>
            </a:r>
            <a:r>
              <a:rPr kumimoji="1" lang="ja-JP" altLang="en-US" dirty="0"/>
              <a:t>美禰子）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zh-TW" altLang="en-US" sz="2800" dirty="0"/>
              <a:t>主動性、挑選者：有經過思考而選擇的權利＝主體性</a:t>
            </a:r>
            <a:endParaRPr kumimoji="1" lang="en-US" altLang="zh-TW" sz="2800" dirty="0"/>
          </a:p>
          <a:p>
            <a:r>
              <a:rPr kumimoji="1" lang="zh-TW" altLang="en-US" sz="2800" dirty="0">
                <a:solidFill>
                  <a:srgbClr val="FF0000"/>
                </a:solidFill>
              </a:rPr>
              <a:t>被限制的情境下做最高程度的自我展示</a:t>
            </a:r>
            <a:endParaRPr kumimoji="1" lang="en-US" altLang="zh-TW" sz="2800" dirty="0">
              <a:solidFill>
                <a:srgbClr val="FF0000"/>
              </a:solidFill>
            </a:endParaRPr>
          </a:p>
          <a:p>
            <a:r>
              <a:rPr kumimoji="1" lang="zh-TW" altLang="en-US" sz="2800" dirty="0"/>
              <a:t>密閉空間與開放校園</a:t>
            </a:r>
            <a:endParaRPr kumimoji="1" lang="en-US" altLang="zh-TW" sz="2800" dirty="0"/>
          </a:p>
          <a:p>
            <a:r>
              <a:rPr kumimoji="1" lang="zh-TW" altLang="en-US" sz="2800" dirty="0"/>
              <a:t>藝術論：創造者</a:t>
            </a:r>
            <a:r>
              <a:rPr kumimoji="1" lang="ja-JP" altLang="en-US" sz="2800" dirty="0"/>
              <a:t>、</a:t>
            </a:r>
            <a:r>
              <a:rPr kumimoji="1" lang="zh-TW" altLang="en-US" sz="2800" dirty="0"/>
              <a:t>表現者春琴</a:t>
            </a:r>
            <a:r>
              <a:rPr kumimoji="1" lang="en-US" altLang="zh-TW" sz="2800" dirty="0"/>
              <a:t>/</a:t>
            </a:r>
            <a:r>
              <a:rPr kumimoji="1" lang="zh-TW" altLang="en-US" sz="2800" dirty="0"/>
              <a:t>模特兒</a:t>
            </a:r>
            <a:r>
              <a:rPr kumimoji="1" lang="ja-JP" altLang="en-US" sz="2800" dirty="0"/>
              <a:t>美禰子</a:t>
            </a:r>
            <a:endParaRPr kumimoji="1" lang="en-US" altLang="ja-JP" sz="2800" dirty="0"/>
          </a:p>
          <a:p>
            <a:r>
              <a:rPr kumimoji="1" lang="zh-TW" altLang="en-US" sz="2800" dirty="0"/>
              <a:t>敘述者的位置＝訴說一個已經不再的故事</a:t>
            </a:r>
            <a:endParaRPr kumimoji="1" lang="en-US" altLang="ja-JP" sz="2800" dirty="0"/>
          </a:p>
          <a:p>
            <a:endParaRPr kumimoji="1" lang="en-US" altLang="zh-TW" sz="2800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0102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「作」品的意識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8229600" cy="4899248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敘述者：鄉村的男性老醫師</a:t>
            </a:r>
            <a:endParaRPr lang="en-US" altLang="zh-TW" dirty="0"/>
          </a:p>
          <a:p>
            <a:r>
              <a:rPr lang="en-US" altLang="zh-TW" dirty="0"/>
              <a:t>1927</a:t>
            </a:r>
            <a:r>
              <a:rPr lang="zh-TW" altLang="en-US" dirty="0"/>
              <a:t>年谷崎翻譯</a:t>
            </a:r>
            <a:endParaRPr lang="en-US" altLang="zh-TW" dirty="0"/>
          </a:p>
          <a:p>
            <a:r>
              <a:rPr lang="zh-TW" altLang="en-US" dirty="0"/>
              <a:t>谷崎：「將</a:t>
            </a:r>
            <a:r>
              <a:rPr lang="en-US" altLang="zh-TW" dirty="0"/>
              <a:t>Hardy</a:t>
            </a:r>
            <a:r>
              <a:rPr lang="zh-TW" altLang="en-US" dirty="0"/>
              <a:t>作品中，因美貌而愛、也因不美而不愛的例子搬到日本來試試」→日本式世界的創出。「有人批評我沒有描寫春琴與佐助的心理，我卻想反問心理描寫的必要性何在？」</a:t>
            </a:r>
            <a:endParaRPr lang="en-US" altLang="zh-TW" dirty="0"/>
          </a:p>
          <a:p>
            <a:r>
              <a:rPr lang="zh-TW" altLang="en-US" dirty="0"/>
              <a:t>對於「美」的盲目跪拜→「犧牲」以求真愛的完成</a:t>
            </a:r>
            <a:endParaRPr lang="en-US" altLang="zh-TW" dirty="0"/>
          </a:p>
          <a:p>
            <a:r>
              <a:rPr lang="zh-TW" altLang="en-US" dirty="0"/>
              <a:t>感覺、情調而非意志的表現方式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2828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TW" dirty="0"/>
              <a:t>1934</a:t>
            </a:r>
            <a:r>
              <a:rPr lang="zh-TW" altLang="en-US" dirty="0"/>
              <a:t>年一月</a:t>
            </a:r>
            <a:r>
              <a:rPr lang="en-US" altLang="ja-JP" dirty="0"/>
              <a:t>《</a:t>
            </a:r>
            <a:r>
              <a:rPr lang="ja-JP" altLang="en-US" dirty="0"/>
              <a:t>文芸春秋</a:t>
            </a:r>
            <a:r>
              <a:rPr lang="en-US" altLang="ja-JP" dirty="0"/>
              <a:t>》</a:t>
            </a:r>
            <a:r>
              <a:rPr lang="zh-TW" altLang="en-US" dirty="0"/>
              <a:t>，佐藤春夫</a:t>
            </a:r>
            <a:r>
              <a:rPr lang="en-US" altLang="ja-JP" dirty="0"/>
              <a:t>〈</a:t>
            </a:r>
            <a:r>
              <a:rPr lang="ja-JP" altLang="en-US" dirty="0"/>
              <a:t>最近の谷崎潤一郎を論ず</a:t>
            </a:r>
            <a:r>
              <a:rPr lang="en-US" altLang="ja-JP" dirty="0"/>
              <a:t>―</a:t>
            </a:r>
            <a:r>
              <a:rPr lang="ja-JP" altLang="en-US" dirty="0"/>
              <a:t>春琴抄を中心として</a:t>
            </a:r>
            <a:r>
              <a:rPr lang="en-US" altLang="ja-JP" dirty="0"/>
              <a:t>〉</a:t>
            </a:r>
          </a:p>
          <a:p>
            <a:pPr>
              <a:defRPr/>
            </a:pPr>
            <a:r>
              <a:rPr lang="en-US" altLang="zh-TW" dirty="0"/>
              <a:t>Thomas Hardy(1840~1928)</a:t>
            </a:r>
            <a:r>
              <a:rPr lang="en-US" altLang="ja-JP" dirty="0"/>
              <a:t>〝A Group of Noble Dames</a:t>
            </a:r>
            <a:r>
              <a:rPr lang="ja-JP" altLang="en-US" dirty="0"/>
              <a:t>：</a:t>
            </a:r>
            <a:r>
              <a:rPr lang="en-US" altLang="ja-JP" dirty="0"/>
              <a:t>Barbara of the House of Grebe”</a:t>
            </a:r>
            <a:endParaRPr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5214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Barbara of the House of Grebe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zh-TW" sz="2800" dirty="0"/>
              <a:t>A</a:t>
            </a:r>
            <a:r>
              <a:rPr lang="zh-TW" altLang="en-US" sz="2800" dirty="0"/>
              <a:t>伯爵在舞會對</a:t>
            </a:r>
            <a:r>
              <a:rPr lang="en-US" altLang="zh-TW" sz="2800" dirty="0"/>
              <a:t>G</a:t>
            </a:r>
            <a:r>
              <a:rPr lang="zh-TW" altLang="en-US" sz="2800" dirty="0"/>
              <a:t>男爵千金</a:t>
            </a:r>
            <a:r>
              <a:rPr lang="en-US" altLang="zh-TW" sz="2800" dirty="0"/>
              <a:t>Barbara</a:t>
            </a:r>
            <a:r>
              <a:rPr lang="zh-TW" altLang="en-US" sz="2800" dirty="0"/>
              <a:t>一見鍾情，但當晚</a:t>
            </a:r>
            <a:r>
              <a:rPr lang="en-US" altLang="zh-TW" sz="2800" dirty="0"/>
              <a:t>Barbara</a:t>
            </a:r>
            <a:r>
              <a:rPr lang="zh-TW" altLang="en-US" sz="2800" dirty="0"/>
              <a:t>即與</a:t>
            </a:r>
            <a:r>
              <a:rPr lang="zh-TW" altLang="en-US" sz="2800" i="1" u="sng" dirty="0"/>
              <a:t>英俊如太陽神</a:t>
            </a:r>
            <a:r>
              <a:rPr lang="zh-TW" altLang="en-US" sz="2800" dirty="0"/>
              <a:t>的工人之子</a:t>
            </a:r>
            <a:r>
              <a:rPr lang="en-US" altLang="zh-TW" sz="2800" dirty="0"/>
              <a:t>E</a:t>
            </a:r>
            <a:r>
              <a:rPr lang="zh-TW" altLang="en-US" sz="2800" dirty="0"/>
              <a:t>私奔</a:t>
            </a:r>
            <a:endParaRPr lang="en-US" altLang="zh-TW" sz="2800" dirty="0"/>
          </a:p>
          <a:p>
            <a:r>
              <a:rPr lang="zh-TW" altLang="en-US" sz="2800" dirty="0"/>
              <a:t>兩個月後，無法在外生活的</a:t>
            </a:r>
            <a:r>
              <a:rPr lang="en-US" altLang="zh-TW" sz="2800" dirty="0"/>
              <a:t>Barbara</a:t>
            </a:r>
            <a:r>
              <a:rPr lang="zh-TW" altLang="en-US" sz="2800" dirty="0"/>
              <a:t>夫妻返回娘家莊園。</a:t>
            </a:r>
            <a:r>
              <a:rPr lang="en-US" altLang="zh-TW" sz="2800" dirty="0"/>
              <a:t>E</a:t>
            </a:r>
            <a:r>
              <a:rPr lang="zh-TW" altLang="en-US" sz="2800" dirty="0"/>
              <a:t>應</a:t>
            </a:r>
            <a:r>
              <a:rPr lang="en-US" altLang="zh-TW" sz="2800" dirty="0"/>
              <a:t>G</a:t>
            </a:r>
            <a:r>
              <a:rPr lang="zh-TW" altLang="en-US" sz="2800" dirty="0"/>
              <a:t>男爵要求出外遊歷以增加教養，並訂作自己的雕刻頭像以慰</a:t>
            </a:r>
            <a:r>
              <a:rPr lang="en-US" altLang="zh-TW" sz="2800" dirty="0"/>
              <a:t>Barbara</a:t>
            </a:r>
            <a:r>
              <a:rPr lang="zh-TW" altLang="en-US" sz="2800" dirty="0"/>
              <a:t>思念之苦。</a:t>
            </a:r>
            <a:endParaRPr lang="en-US" altLang="zh-TW" sz="2800" dirty="0"/>
          </a:p>
          <a:p>
            <a:r>
              <a:rPr lang="zh-TW" altLang="en-US" sz="2800" dirty="0"/>
              <a:t>十四個月後，回國前的</a:t>
            </a:r>
            <a:r>
              <a:rPr lang="en-US" altLang="zh-TW" sz="2800" dirty="0"/>
              <a:t>E</a:t>
            </a:r>
            <a:r>
              <a:rPr lang="zh-TW" altLang="en-US" sz="2800" dirty="0"/>
              <a:t>在意外中被毀容並一眼失明</a:t>
            </a:r>
            <a:r>
              <a:rPr lang="zh-TW" altLang="en-US" sz="2800" u="sng" dirty="0"/>
              <a:t>（同時）</a:t>
            </a:r>
            <a:r>
              <a:rPr lang="zh-TW" altLang="en-US" sz="2800" dirty="0"/>
              <a:t>，</a:t>
            </a:r>
            <a:r>
              <a:rPr lang="en-US" altLang="zh-TW" sz="2800" dirty="0"/>
              <a:t>Barbara</a:t>
            </a:r>
            <a:r>
              <a:rPr lang="zh-TW" altLang="en-US" sz="2800" dirty="0"/>
              <a:t>另嫁給</a:t>
            </a:r>
            <a:r>
              <a:rPr lang="en-US" altLang="zh-TW" sz="2800" dirty="0"/>
              <a:t>A</a:t>
            </a:r>
            <a:r>
              <a:rPr lang="zh-TW" altLang="en-US" sz="2800" dirty="0"/>
              <a:t>伯爵。婚後</a:t>
            </a:r>
            <a:r>
              <a:rPr lang="en-US" altLang="zh-TW" sz="2800" dirty="0"/>
              <a:t>A</a:t>
            </a:r>
            <a:r>
              <a:rPr lang="zh-TW" altLang="en-US" sz="2800" dirty="0"/>
              <a:t>伯爵發現</a:t>
            </a:r>
            <a:r>
              <a:rPr lang="en-US" altLang="zh-TW" sz="2800" dirty="0"/>
              <a:t>Barbara</a:t>
            </a:r>
            <a:r>
              <a:rPr lang="zh-TW" altLang="en-US" sz="2800" dirty="0"/>
              <a:t>與</a:t>
            </a:r>
            <a:r>
              <a:rPr lang="en-US" altLang="zh-TW" sz="2800" dirty="0"/>
              <a:t>E</a:t>
            </a:r>
            <a:r>
              <a:rPr lang="zh-TW" altLang="en-US" sz="2800" dirty="0"/>
              <a:t>雕像有親密接觸（</a:t>
            </a:r>
            <a:r>
              <a:rPr lang="zh-TW" altLang="en-US" sz="2800" i="1" u="sng" dirty="0"/>
              <a:t>變態情愛</a:t>
            </a:r>
            <a:r>
              <a:rPr lang="zh-TW" altLang="en-US" sz="2800" dirty="0"/>
              <a:t>），於是將雕像毀容，強迫</a:t>
            </a:r>
            <a:r>
              <a:rPr lang="en-US" altLang="zh-TW" sz="2800" dirty="0"/>
              <a:t>Barbara</a:t>
            </a:r>
            <a:r>
              <a:rPr lang="zh-TW" altLang="en-US" sz="2800" dirty="0"/>
              <a:t>對其生厭（</a:t>
            </a:r>
            <a:r>
              <a:rPr lang="en-US" altLang="zh-TW" sz="2800" i="1" u="sng" dirty="0"/>
              <a:t>S</a:t>
            </a:r>
            <a:r>
              <a:rPr lang="zh-TW" altLang="en-US" sz="2800" dirty="0"/>
              <a:t>），並發誓只愛</a:t>
            </a:r>
            <a:r>
              <a:rPr lang="en-US" altLang="zh-TW" sz="2800" dirty="0"/>
              <a:t>A</a:t>
            </a:r>
            <a:r>
              <a:rPr lang="zh-TW" altLang="en-US" sz="2800" dirty="0"/>
              <a:t>一人，兩人從此過著幸福快樂的日子，八年內生了十一個孩子（</a:t>
            </a:r>
            <a:r>
              <a:rPr lang="en-US" altLang="zh-TW" sz="2800" i="1" u="sng" dirty="0"/>
              <a:t>M</a:t>
            </a:r>
            <a:r>
              <a:rPr lang="zh-TW" altLang="en-US" sz="2800" dirty="0"/>
              <a:t>）。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43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谷崎潤一郎</a:t>
            </a:r>
            <a:br>
              <a:rPr lang="zh-TW" altLang="en-US" sz="36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1886-1965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pic>
        <p:nvPicPr>
          <p:cNvPr id="4100" name="Picture 5" descr="圖片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t="6533" b="6533"/>
          <a:stretch>
            <a:fillRect/>
          </a:stretch>
        </p:blipFill>
        <p:spPr>
          <a:noFill/>
        </p:spPr>
      </p:pic>
      <p:pic>
        <p:nvPicPr>
          <p:cNvPr id="2" name="內容版面配置區 1" descr="谷崎.jpe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>
          <a:xfrm>
            <a:off x="4616450" y="1298575"/>
            <a:ext cx="4251325" cy="4937125"/>
          </a:xfrm>
        </p:spPr>
      </p:pic>
    </p:spTree>
    <p:extLst>
      <p:ext uri="{BB962C8B-B14F-4D97-AF65-F5344CB8AC3E}">
        <p14:creationId xmlns:p14="http://schemas.microsoft.com/office/powerpoint/2010/main" val="232165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1886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年（明治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年）生於東京日本橋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東大國文科中退。深受永井荷風影響。佐藤春夫為其弟子與知友。「小田原讓妻事件」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1923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年關東大地震移居關西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代表作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刺青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1910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痴人之愛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蓼食ふ虫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春琴抄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吉野葛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細雪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少将滋幹の母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卍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鍵</a:t>
            </a:r>
            <a:r>
              <a:rPr lang="en-US" altLang="ja-JP" sz="2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ja-JP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瘋癲老人日記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/>
              <a:t>（</a:t>
            </a:r>
            <a:r>
              <a:rPr lang="en-US" altLang="zh-TW" sz="2800" dirty="0"/>
              <a:t>1962</a:t>
            </a:r>
            <a:r>
              <a:rPr lang="zh-TW" altLang="en-US" sz="2800" dirty="0"/>
              <a:t>）</a:t>
            </a:r>
            <a:r>
              <a:rPr lang="en-US" altLang="zh-TW" sz="2800" dirty="0">
                <a:ea typeface="標楷體" pitchFamily="65" charset="-120"/>
              </a:rPr>
              <a:t>《</a:t>
            </a:r>
            <a:r>
              <a:rPr lang="zh-TW" altLang="en-US" sz="2800" dirty="0">
                <a:ea typeface="標楷體" pitchFamily="65" charset="-120"/>
              </a:rPr>
              <a:t>源氏物語</a:t>
            </a:r>
            <a:r>
              <a:rPr lang="en-US" altLang="zh-TW" sz="2800" dirty="0">
                <a:ea typeface="標楷體" pitchFamily="65" charset="-120"/>
              </a:rPr>
              <a:t>》</a:t>
            </a:r>
            <a:r>
              <a:rPr lang="zh-TW" altLang="en-US" sz="2800" dirty="0">
                <a:ea typeface="標楷體" pitchFamily="65" charset="-120"/>
              </a:rPr>
              <a:t>現代語譯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267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CBEFFDF-7E92-614B-8075-DA5E1C7B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痴人之愛（</a:t>
            </a:r>
            <a:r>
              <a:rPr kumimoji="1" lang="en-US" altLang="zh-TW" dirty="0"/>
              <a:t>1924-25</a:t>
            </a:r>
            <a:r>
              <a:rPr kumimoji="1" lang="zh-CN" altLang="en-US" dirty="0"/>
              <a:t>連載</a:t>
            </a:r>
            <a:r>
              <a:rPr kumimoji="1" lang="en-US" altLang="zh-TW" dirty="0"/>
              <a:t>,1925</a:t>
            </a:r>
            <a:r>
              <a:rPr kumimoji="1" lang="zh-CN" altLang="en-US" dirty="0"/>
              <a:t>出版）</a:t>
            </a:r>
            <a:endParaRPr kumimoji="1"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1079415-F13D-2448-ABBC-FA00A16BCC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命名的重要</a:t>
            </a:r>
            <a:endParaRPr lang="en-US" altLang="ja-JP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ja-JP" altLang="en-US">
                <a:latin typeface="標楷體" pitchFamily="65" charset="-120"/>
                <a:ea typeface="標楷體" pitchFamily="65" charset="-120"/>
              </a:rPr>
              <a:t>直ちゃん</a:t>
            </a:r>
            <a:r>
              <a:rPr lang="en-US" altLang="ja-JP" dirty="0">
                <a:latin typeface="標楷體" pitchFamily="65" charset="-120"/>
                <a:ea typeface="標楷體" pitchFamily="65" charset="-120"/>
              </a:rPr>
              <a:t>⇨</a:t>
            </a:r>
            <a:r>
              <a:rPr lang="ja-JP" altLang="en-US">
                <a:latin typeface="標楷體" pitchFamily="65" charset="-120"/>
                <a:ea typeface="標楷體" pitchFamily="65" charset="-120"/>
              </a:rPr>
              <a:t>奈緒美</a:t>
            </a:r>
            <a:r>
              <a:rPr lang="en-US" altLang="ja-JP" dirty="0">
                <a:latin typeface="標楷體" pitchFamily="65" charset="-120"/>
                <a:ea typeface="標楷體" pitchFamily="65" charset="-120"/>
              </a:rPr>
              <a:t>⇨</a:t>
            </a:r>
            <a:r>
              <a:rPr lang="ja-JP" altLang="en-US">
                <a:latin typeface="標楷體" pitchFamily="65" charset="-120"/>
                <a:ea typeface="標楷體" pitchFamily="65" charset="-120"/>
              </a:rPr>
              <a:t>ナオミ（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中譯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NAOMI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越來越白的肌膚。層疊的玻璃片：透明與不透明</a:t>
            </a:r>
          </a:p>
          <a:p>
            <a:pPr>
              <a:defRPr/>
            </a:pPr>
            <a:r>
              <a:rPr lang="zh-TW" altLang="en-US" dirty="0"/>
              <a:t>小鳥、畫室與模特兒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像「西洋」女人的偉大日本人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endParaRPr kumimoji="1" lang="zh-TW" alt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FA3A162F-D8AE-3442-9BB0-C73A9E89F3F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（不可信？）敘述者的後日譚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非現實之設定：帝大畢業生初期月薪為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50~60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圓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平庸無特色：讀者亦產生共鳴、同情、連帶感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嗜虐主義（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masochism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）：迫害者理想化、男性自我弱化、自我犧牲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愛與控制</a:t>
            </a:r>
            <a:endParaRPr kumimoji="1"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28F0AE5-1D2A-B440-AAC8-4CC6E56B6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TW" altLang="en-US" dirty="0"/>
              <a:t>「惡女」的代名詞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589A166E-5A30-A94F-9190-CE2A290597C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TW" altLang="en-US" dirty="0"/>
              <a:t>我與讓治之間的距離</a:t>
            </a:r>
          </a:p>
        </p:txBody>
      </p:sp>
    </p:spTree>
    <p:extLst>
      <p:ext uri="{BB962C8B-B14F-4D97-AF65-F5344CB8AC3E}">
        <p14:creationId xmlns:p14="http://schemas.microsoft.com/office/powerpoint/2010/main" val="29048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2D82AF0F-51BD-1548-8206-0AB70BAB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美少女（男）崇拜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EAA46DB-0CD5-C942-895B-07FB7EC97F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6225" y="1641475"/>
            <a:ext cx="4251325" cy="4251325"/>
          </a:xfrm>
        </p:spPr>
      </p:pic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B06DD8F2-1132-5643-A975-425B5200EC2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27612" y="1747837"/>
            <a:ext cx="3429000" cy="4038600"/>
          </a:xfrm>
        </p:spPr>
      </p:pic>
    </p:spTree>
    <p:extLst>
      <p:ext uri="{BB962C8B-B14F-4D97-AF65-F5344CB8AC3E}">
        <p14:creationId xmlns:p14="http://schemas.microsoft.com/office/powerpoint/2010/main" val="399770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女神？或物化？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7" y="1493784"/>
            <a:ext cx="3097678" cy="4937125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16" y="318499"/>
            <a:ext cx="5117419" cy="4150759"/>
          </a:xfrm>
        </p:spPr>
      </p:pic>
    </p:spTree>
    <p:extLst>
      <p:ext uri="{BB962C8B-B14F-4D97-AF65-F5344CB8AC3E}">
        <p14:creationId xmlns:p14="http://schemas.microsoft.com/office/powerpoint/2010/main" val="105398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55" y="1593934"/>
            <a:ext cx="79200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《</a:t>
            </a:r>
            <a:r>
              <a:rPr kumimoji="1" lang="zh-TW" altLang="en-US" dirty="0"/>
              <a:t>痴人之愛</a:t>
            </a:r>
            <a:r>
              <a:rPr kumimoji="1" lang="en-US" altLang="zh-TW" dirty="0"/>
              <a:t>》——</a:t>
            </a:r>
            <a:r>
              <a:rPr kumimoji="1" lang="zh-TW" altLang="en-US" dirty="0"/>
              <a:t>文化住宅之夢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923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908050"/>
            <a:ext cx="6048375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778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1245</Words>
  <Application>Microsoft Macintosh PowerPoint</Application>
  <PresentationFormat>如螢幕大小 (4:3)</PresentationFormat>
  <Paragraphs>96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標楷體</vt:lpstr>
      <vt:lpstr>Arial</vt:lpstr>
      <vt:lpstr>Calibri</vt:lpstr>
      <vt:lpstr>Candara</vt:lpstr>
      <vt:lpstr>Wingdings</vt:lpstr>
      <vt:lpstr>Soho</vt:lpstr>
      <vt:lpstr>PowerPoint 簡報</vt:lpstr>
      <vt:lpstr>谷崎潤一郎（1886-1965）</vt:lpstr>
      <vt:lpstr>谷崎潤一郎 （1886-1965）</vt:lpstr>
      <vt:lpstr>PowerPoint 簡報</vt:lpstr>
      <vt:lpstr>痴人之愛（1924-25連載,1925出版）</vt:lpstr>
      <vt:lpstr>美少女（男）崇拜</vt:lpstr>
      <vt:lpstr>女神？或物化？</vt:lpstr>
      <vt:lpstr>《痴人之愛》——文化住宅之夢</vt:lpstr>
      <vt:lpstr>PowerPoint 簡報</vt:lpstr>
      <vt:lpstr>騎士救了公主，然後⋯⋯</vt:lpstr>
      <vt:lpstr>（左）1967版本 以60年代日本為背景 （右）2000年版本 </vt:lpstr>
      <vt:lpstr>PowerPoint 簡報</vt:lpstr>
      <vt:lpstr>瑪麗˙畢克馥(Mary Pickford)</vt:lpstr>
      <vt:lpstr> （せい子）</vt:lpstr>
      <vt:lpstr>NAOMI（ナオミ）</vt:lpstr>
      <vt:lpstr>河合讓治（George）</vt:lpstr>
      <vt:lpstr>當西化成為慾望</vt:lpstr>
      <vt:lpstr>慾望的形式</vt:lpstr>
      <vt:lpstr>春琴抄</vt:lpstr>
      <vt:lpstr>PowerPoint 簡報</vt:lpstr>
      <vt:lpstr>魔女的條件（春琴（Naomi）/美禰子）</vt:lpstr>
      <vt:lpstr>「作」品的意識</vt:lpstr>
      <vt:lpstr>PowerPoint 簡報</vt:lpstr>
      <vt:lpstr>Barbara of the House of Grebe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谷崎潤一郎（1886-1965）</dc:title>
  <dc:creator>Mac</dc:creator>
  <cp:lastModifiedBy>Microsoft Office User</cp:lastModifiedBy>
  <cp:revision>17</cp:revision>
  <dcterms:created xsi:type="dcterms:W3CDTF">2016-12-22T04:27:54Z</dcterms:created>
  <dcterms:modified xsi:type="dcterms:W3CDTF">2021-10-22T05:07:21Z</dcterms:modified>
</cp:coreProperties>
</file>