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79" r:id="rId3"/>
    <p:sldId id="257" r:id="rId4"/>
    <p:sldId id="274" r:id="rId5"/>
    <p:sldId id="275" r:id="rId6"/>
    <p:sldId id="276" r:id="rId7"/>
    <p:sldId id="271" r:id="rId8"/>
    <p:sldId id="272" r:id="rId9"/>
    <p:sldId id="277" r:id="rId10"/>
    <p:sldId id="273" r:id="rId11"/>
    <p:sldId id="270" r:id="rId12"/>
    <p:sldId id="260" r:id="rId13"/>
    <p:sldId id="261" r:id="rId14"/>
    <p:sldId id="268" r:id="rId15"/>
    <p:sldId id="269" r:id="rId16"/>
    <p:sldId id="267" r:id="rId17"/>
    <p:sldId id="278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66"/>
  </p:normalViewPr>
  <p:slideViewPr>
    <p:cSldViewPr>
      <p:cViewPr>
        <p:scale>
          <a:sx n="164" d="100"/>
          <a:sy n="164" d="100"/>
        </p:scale>
        <p:origin x="9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7001D6-EE6C-B041-ADF8-AE1FB2252FB4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76816D-3105-F94A-8332-EA9E41D721A9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0F3430-3FAD-C146-BFEE-A290AC9DE0C6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E55494-7A12-C948-8B3F-65E7F73C2CD0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687DC7-C5BE-5A42-BABC-D5B9AD2B0281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11" name="圓角矩形 10">
            <a:extLst>
              <a:ext uri="{FF2B5EF4-FFF2-40B4-BE49-F238E27FC236}">
                <a16:creationId xmlns:a16="http://schemas.microsoft.com/office/drawing/2014/main" id="{EEFE24E9-59C6-F641-AA5B-F9467A76B28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12" name="圓角矩形 11">
            <a:extLst>
              <a:ext uri="{FF2B5EF4-FFF2-40B4-BE49-F238E27FC236}">
                <a16:creationId xmlns:a16="http://schemas.microsoft.com/office/drawing/2014/main" id="{C5CC6A4A-C8A8-6342-9F1F-1DF2078354D5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5CB7E1-ED86-BB4B-8003-BB8276890C81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2ABF3A-9705-EA48-BBD9-559CCA462AAF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D7505A5-C17B-204A-B0CB-4E3C84F5163C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68ABEB-942C-FE4C-B1DC-02E222D81721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7" name="日期版面配置區 27">
            <a:extLst>
              <a:ext uri="{FF2B5EF4-FFF2-40B4-BE49-F238E27FC236}">
                <a16:creationId xmlns:a16="http://schemas.microsoft.com/office/drawing/2014/main" id="{A6C7E9D9-F7BD-E84D-91D3-6E340507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16">
            <a:extLst>
              <a:ext uri="{FF2B5EF4-FFF2-40B4-BE49-F238E27FC236}">
                <a16:creationId xmlns:a16="http://schemas.microsoft.com/office/drawing/2014/main" id="{1BB58CC4-B5A8-C74A-8C68-908B3705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投影片編號版面配置區 28">
            <a:extLst>
              <a:ext uri="{FF2B5EF4-FFF2-40B4-BE49-F238E27FC236}">
                <a16:creationId xmlns:a16="http://schemas.microsoft.com/office/drawing/2014/main" id="{F03C8190-A6F8-B547-8F56-638AABEE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8BFF80-11CE-4743-A720-8AAC9D3E5F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>
            <a:extLst>
              <a:ext uri="{FF2B5EF4-FFF2-40B4-BE49-F238E27FC236}">
                <a16:creationId xmlns:a16="http://schemas.microsoft.com/office/drawing/2014/main" id="{84A8A9B2-5361-4846-B0A9-314B430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>
            <a:extLst>
              <a:ext uri="{FF2B5EF4-FFF2-40B4-BE49-F238E27FC236}">
                <a16:creationId xmlns:a16="http://schemas.microsoft.com/office/drawing/2014/main" id="{1CD831C4-17C2-DB4E-A0EA-39F09AC4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>
            <a:extLst>
              <a:ext uri="{FF2B5EF4-FFF2-40B4-BE49-F238E27FC236}">
                <a16:creationId xmlns:a16="http://schemas.microsoft.com/office/drawing/2014/main" id="{794F7E8E-F1BC-0C4B-B505-83D9B62D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F0975-E877-BB46-9015-74104E8942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09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>
            <a:extLst>
              <a:ext uri="{FF2B5EF4-FFF2-40B4-BE49-F238E27FC236}">
                <a16:creationId xmlns:a16="http://schemas.microsoft.com/office/drawing/2014/main" id="{23B83C4E-A1BF-964E-915E-6DD584E1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>
            <a:extLst>
              <a:ext uri="{FF2B5EF4-FFF2-40B4-BE49-F238E27FC236}">
                <a16:creationId xmlns:a16="http://schemas.microsoft.com/office/drawing/2014/main" id="{845F03FD-DCF4-014E-9DDE-F05A7C74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>
            <a:extLst>
              <a:ext uri="{FF2B5EF4-FFF2-40B4-BE49-F238E27FC236}">
                <a16:creationId xmlns:a16="http://schemas.microsoft.com/office/drawing/2014/main" id="{4697BE6F-DF72-9743-A968-C07109D7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49DB-1464-014E-89BF-008A6770F6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85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893C72-E3CA-AC43-AC77-536BA45E0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4A12082-8222-C348-ACD2-B9E5C10BF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73F6128-298C-704E-8169-80049F8D8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7EAA6-91B7-9A45-8BD5-25C56B5158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>
            <a:extLst>
              <a:ext uri="{FF2B5EF4-FFF2-40B4-BE49-F238E27FC236}">
                <a16:creationId xmlns:a16="http://schemas.microsoft.com/office/drawing/2014/main" id="{5450FFDD-480C-7D4D-B9C1-920B8718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>
            <a:extLst>
              <a:ext uri="{FF2B5EF4-FFF2-40B4-BE49-F238E27FC236}">
                <a16:creationId xmlns:a16="http://schemas.microsoft.com/office/drawing/2014/main" id="{4EA7B277-1376-2D4F-A296-A2AD576F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>
            <a:extLst>
              <a:ext uri="{FF2B5EF4-FFF2-40B4-BE49-F238E27FC236}">
                <a16:creationId xmlns:a16="http://schemas.microsoft.com/office/drawing/2014/main" id="{5B872B47-A5C5-C040-B57C-5323B40C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9C104-6336-C74A-A27D-0764B86BD1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767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13">
            <a:extLst>
              <a:ext uri="{FF2B5EF4-FFF2-40B4-BE49-F238E27FC236}">
                <a16:creationId xmlns:a16="http://schemas.microsoft.com/office/drawing/2014/main" id="{81CCB786-1ADD-0646-9335-000300EA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>
            <a:extLst>
              <a:ext uri="{FF2B5EF4-FFF2-40B4-BE49-F238E27FC236}">
                <a16:creationId xmlns:a16="http://schemas.microsoft.com/office/drawing/2014/main" id="{74ADA358-7037-A24A-ADEE-5DA75006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>
            <a:extLst>
              <a:ext uri="{FF2B5EF4-FFF2-40B4-BE49-F238E27FC236}">
                <a16:creationId xmlns:a16="http://schemas.microsoft.com/office/drawing/2014/main" id="{C25C9AFA-C5BC-864C-BB01-D3FFFA82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2017-CA4F-C544-B68D-93439C4B18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687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>
            <a:extLst>
              <a:ext uri="{FF2B5EF4-FFF2-40B4-BE49-F238E27FC236}">
                <a16:creationId xmlns:a16="http://schemas.microsoft.com/office/drawing/2014/main" id="{EA543A4D-D974-EB45-BBCB-0DDC996A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B74F284A-1A1B-534C-9521-263F0722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>
            <a:extLst>
              <a:ext uri="{FF2B5EF4-FFF2-40B4-BE49-F238E27FC236}">
                <a16:creationId xmlns:a16="http://schemas.microsoft.com/office/drawing/2014/main" id="{DFDBACAB-B284-0245-825D-E5F095F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EAF5-35A4-4A40-84E5-E267108A9D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376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25">
            <a:extLst>
              <a:ext uri="{FF2B5EF4-FFF2-40B4-BE49-F238E27FC236}">
                <a16:creationId xmlns:a16="http://schemas.microsoft.com/office/drawing/2014/main" id="{A5926DD0-7B5D-214E-8B94-08CF39C8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26">
            <a:extLst>
              <a:ext uri="{FF2B5EF4-FFF2-40B4-BE49-F238E27FC236}">
                <a16:creationId xmlns:a16="http://schemas.microsoft.com/office/drawing/2014/main" id="{4C454D64-3AD7-5F46-9C7A-89E56E849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D9E77-BDD1-AF4F-A064-71D92A48D49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頁尾版面配置區 27">
            <a:extLst>
              <a:ext uri="{FF2B5EF4-FFF2-40B4-BE49-F238E27FC236}">
                <a16:creationId xmlns:a16="http://schemas.microsoft.com/office/drawing/2014/main" id="{E593413C-3646-1946-A26C-B9FFE08184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071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3D5076-472A-B346-93A0-EB92FAA3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249115-D2A3-BF45-AC44-438F8DA4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973C75-8441-0747-A03D-90CDD990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028E-0F15-1A4A-935D-824387A0A4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>
            <a:extLst>
              <a:ext uri="{FF2B5EF4-FFF2-40B4-BE49-F238E27FC236}">
                <a16:creationId xmlns:a16="http://schemas.microsoft.com/office/drawing/2014/main" id="{B185F2DF-88CF-5F4B-9F58-7EDA9D8A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8DA5F0-D253-A949-924B-97D6BB2A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>
            <a:extLst>
              <a:ext uri="{FF2B5EF4-FFF2-40B4-BE49-F238E27FC236}">
                <a16:creationId xmlns:a16="http://schemas.microsoft.com/office/drawing/2014/main" id="{B29AE4E0-016F-D844-8256-79B27BEB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D9F26-F98A-A647-BEB5-F8A19417B0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3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>
            <a:extLst>
              <a:ext uri="{FF2B5EF4-FFF2-40B4-BE49-F238E27FC236}">
                <a16:creationId xmlns:a16="http://schemas.microsoft.com/office/drawing/2014/main" id="{B0C9D5AB-53A8-8F46-9ACD-C72EC64B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9D649526-063E-A44A-8287-F48E6382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>
            <a:extLst>
              <a:ext uri="{FF2B5EF4-FFF2-40B4-BE49-F238E27FC236}">
                <a16:creationId xmlns:a16="http://schemas.microsoft.com/office/drawing/2014/main" id="{4D7478BF-CCDB-F04E-946A-46C76426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41C3-9A00-2441-8737-71BA8350EB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33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13">
            <a:extLst>
              <a:ext uri="{FF2B5EF4-FFF2-40B4-BE49-F238E27FC236}">
                <a16:creationId xmlns:a16="http://schemas.microsoft.com/office/drawing/2014/main" id="{81F4AB26-7C2F-2148-A4AF-763B5AB0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9E0FDAB5-1355-1B42-AAEF-91B7ABD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>
            <a:extLst>
              <a:ext uri="{FF2B5EF4-FFF2-40B4-BE49-F238E27FC236}">
                <a16:creationId xmlns:a16="http://schemas.microsoft.com/office/drawing/2014/main" id="{E411B689-6383-B741-9A32-C6D44D2C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52368-12BB-3D46-8B26-F42F8310D9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51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C9743D14-2DD4-9A49-A41D-09F7F57024FA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5612058-C93C-9842-B47C-C56F28416E8A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1D90CA8-C1FB-6542-8527-F8F36E7B4DB4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8DB89A1-1036-A347-B434-EE88D167084F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DBCE45C-B792-D240-AB57-4C31D3A98152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33" name="圓角矩形 32">
            <a:extLst>
              <a:ext uri="{FF2B5EF4-FFF2-40B4-BE49-F238E27FC236}">
                <a16:creationId xmlns:a16="http://schemas.microsoft.com/office/drawing/2014/main" id="{EC13CAF9-9387-2D4B-99FD-1DE318F90B79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34" name="圓角矩形 33">
            <a:extLst>
              <a:ext uri="{FF2B5EF4-FFF2-40B4-BE49-F238E27FC236}">
                <a16:creationId xmlns:a16="http://schemas.microsoft.com/office/drawing/2014/main" id="{99077D95-5049-CB4E-9F12-9FD6E78A2DA5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C8AEC3-AEF6-D843-B163-55C708C146E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32A9E5C-D577-7348-A64B-B359383187E1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1860C7D-92DC-EC4E-AFA3-C5FFAE4FD783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6D6F987-E12D-1746-BDCE-99E0A114C9E7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7756CE5-676B-D948-80F6-62AF1D0B713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19EB9C3-C4A4-FA4C-8DE8-6EC19BB7EA2F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039" name="標題版面配置區 21">
            <a:extLst>
              <a:ext uri="{FF2B5EF4-FFF2-40B4-BE49-F238E27FC236}">
                <a16:creationId xmlns:a16="http://schemas.microsoft.com/office/drawing/2014/main" id="{7C2C4E5F-3302-5B4E-B00C-4E2AD08DB6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40" name="文字版面配置區 12">
            <a:extLst>
              <a:ext uri="{FF2B5EF4-FFF2-40B4-BE49-F238E27FC236}">
                <a16:creationId xmlns:a16="http://schemas.microsoft.com/office/drawing/2014/main" id="{27739E7F-38CE-0E43-AC8A-8A1EFE9CC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98C381E2-322B-DD46-B360-658E18BF3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B6DAF80-3ABA-D74D-A1D1-2C72D3F76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FB76D7C1-D8B0-AE4F-A4C7-A1A2EA5E6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rgbClr val="FFFFFF"/>
                </a:solidFill>
              </a:defRPr>
            </a:lvl1pPr>
          </a:lstStyle>
          <a:p>
            <a:fld id="{7DD59175-8009-014F-AAD8-65771FAEBC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6" r:id="rId2"/>
    <p:sldLayoutId id="2147483747" r:id="rId3"/>
    <p:sldLayoutId id="2147483748" r:id="rId4"/>
    <p:sldLayoutId id="2147483755" r:id="rId5"/>
    <p:sldLayoutId id="2147483756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703020202090204" pitchFamily="34" charset="0"/>
          <a:ea typeface="微軟正黑體" panose="020B0604030504040204" pitchFamily="34" charset="-12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32285A0-6981-EB47-8423-834BBC2DDB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〈</a:t>
            </a:r>
            <a:r>
              <a:rPr lang="ja-JP" altLang="en-US">
                <a:ea typeface="ＭＳ Ｐゴシック" panose="020B0600070205080204" pitchFamily="34" charset="-128"/>
              </a:rPr>
              <a:t>伊豆の踊り子</a:t>
            </a:r>
            <a:r>
              <a:rPr lang="en-US" altLang="ja-JP">
                <a:ea typeface="ＭＳ Ｐゴシック" panose="020B0600070205080204" pitchFamily="34" charset="-128"/>
              </a:rPr>
              <a:t>〉</a:t>
            </a:r>
            <a:r>
              <a:rPr lang="zh-TW" altLang="en-US">
                <a:ea typeface="ＭＳ Ｐゴシック" panose="020B0600070205080204" pitchFamily="34" charset="-128"/>
              </a:rPr>
              <a:t>（</a:t>
            </a:r>
            <a:r>
              <a:rPr lang="en-US" altLang="zh-TW">
                <a:ea typeface="ＭＳ Ｐゴシック" panose="020B0600070205080204" pitchFamily="34" charset="-128"/>
              </a:rPr>
              <a:t>1926</a:t>
            </a:r>
            <a:r>
              <a:rPr lang="zh-TW" altLang="en-US">
                <a:ea typeface="ＭＳ Ｐゴシック" panose="020B0600070205080204" pitchFamily="34" charset="-128"/>
              </a:rPr>
              <a:t>）</a:t>
            </a:r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705EA14-A8FE-A747-BC2F-B89B59E3EB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ja-JP" altLang="en-US">
                <a:ea typeface="ＭＳ Ｐゴシック" panose="020B0600070205080204" pitchFamily="34" charset="-128"/>
              </a:rPr>
              <a:t>川端康成（</a:t>
            </a:r>
            <a:r>
              <a:rPr lang="en-US" altLang="ja-JP">
                <a:ea typeface="ＭＳ Ｐゴシック" panose="020B0600070205080204" pitchFamily="34" charset="-128"/>
              </a:rPr>
              <a:t>1899</a:t>
            </a:r>
            <a:r>
              <a:rPr lang="ja-JP" altLang="en-US">
                <a:ea typeface="ＭＳ Ｐゴシック" panose="020B0600070205080204" pitchFamily="34" charset="-128"/>
              </a:rPr>
              <a:t>～</a:t>
            </a:r>
            <a:r>
              <a:rPr lang="en-US" altLang="ja-JP">
                <a:ea typeface="ＭＳ Ｐゴシック" panose="020B0600070205080204" pitchFamily="34" charset="-128"/>
              </a:rPr>
              <a:t>1972</a:t>
            </a:r>
            <a:r>
              <a:rPr lang="ja-JP" altLang="en-US">
                <a:ea typeface="ＭＳ Ｐゴシック" panose="020B0600070205080204" pitchFamily="34" charset="-128"/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EFA835-E9BC-8449-9C89-68C3E30F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10243" name="內容版面配置區 6" descr="kawabata-izu-map1.gif">
            <a:extLst>
              <a:ext uri="{FF2B5EF4-FFF2-40B4-BE49-F238E27FC236}">
                <a16:creationId xmlns:a16="http://schemas.microsoft.com/office/drawing/2014/main" id="{CA5DF0F1-7552-DF43-AB82-459CBB6159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49488"/>
            <a:ext cx="3218461" cy="4525962"/>
          </a:xfr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83C416-71E3-FA41-868C-DCBAA0BBF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698"/>
            <a:ext cx="4295061" cy="62647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70F8DB0-0919-4B46-8D9C-7A24ED42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387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8FCFB9-B85C-9D42-B140-BC26FA8B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28775"/>
            <a:ext cx="8001000" cy="3690938"/>
          </a:xfrm>
        </p:spPr>
        <p:txBody>
          <a:bodyPr>
            <a:normAutofit/>
          </a:bodyPr>
          <a:lstStyle/>
          <a:p>
            <a:r>
              <a:rPr lang="ja-JP" altLang="en-US" sz="2600">
                <a:cs typeface="HG明朝B"/>
              </a:rPr>
              <a:t>仄暗い湯殿の奥から、突然裸の女が走り出して来たかと思うと、脱衣場の突鼻に川岸へ飛び下りそうな格好で立ち、両手をいっぱいに伸して何か叫んでいる。手拭もない真裸だ。それが踊子だった。若桐のように足のよく伸びた白い裸身を眺めて、私は心に清水を感じ、ほうっと深い息を吐いてから、ことこと笑った。子供なんだ。私たちを見つけて喜びで真裸のまま日の光の中に飛び出し、爪先で背いっぱいに伸び上がるほどに子供なんだ。</a:t>
            </a:r>
            <a:endParaRPr lang="zh-TW" alt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50D79A-21FA-8A4B-8BD5-62B814FBF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100">
                <a:ea typeface="ＭＳ Ｐゴシック" panose="020B0600070205080204" pitchFamily="34" charset="-128"/>
              </a:rPr>
              <a:t>伊豆の踊子</a:t>
            </a:r>
            <a:br>
              <a:rPr lang="ja-JP" altLang="zh-TW" sz="3100">
                <a:ea typeface="ＭＳ Ｐゴシック" panose="020B0600070205080204" pitchFamily="34" charset="-128"/>
              </a:rPr>
            </a:br>
            <a:r>
              <a:rPr lang="zh-TW" altLang="en-US" sz="3100" dirty="0"/>
              <a:t>－－</a:t>
            </a:r>
            <a:r>
              <a:rPr lang="zh-TW" altLang="en-US" sz="2700" dirty="0">
                <a:ea typeface="ＭＳ Ｐゴシック" panose="020B0600070205080204" pitchFamily="34" charset="-128"/>
              </a:rPr>
              <a:t>共同記憶</a:t>
            </a:r>
            <a:r>
              <a:rPr lang="ja-JP" altLang="en-US" sz="2700">
                <a:ea typeface="ＭＳ Ｐゴシック" panose="020B0600070205080204" pitchFamily="34" charset="-128"/>
              </a:rPr>
              <a:t>、</a:t>
            </a:r>
            <a:r>
              <a:rPr lang="zh-TW" altLang="en-US" sz="2700" dirty="0">
                <a:ea typeface="ＭＳ Ｐゴシック" panose="020B0600070205080204" pitchFamily="34" charset="-128"/>
              </a:rPr>
              <a:t>神話化風景</a:t>
            </a:r>
            <a:endParaRPr lang="ja-JP" altLang="en-US" sz="270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CE43DE-B16A-524F-A2DB-2640A5E36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電影化六次</a:t>
            </a:r>
            <a:r>
              <a:rPr lang="en-US" altLang="ja-JP" dirty="0">
                <a:cs typeface="HG明朝B"/>
              </a:rPr>
              <a:t>(1933</a:t>
            </a:r>
            <a:r>
              <a:rPr lang="zh-TW" altLang="en-US" dirty="0"/>
              <a:t>、</a:t>
            </a:r>
            <a:r>
              <a:rPr lang="en-US" altLang="ja-JP" dirty="0">
                <a:cs typeface="HG明朝B"/>
              </a:rPr>
              <a:t>1954</a:t>
            </a:r>
            <a:r>
              <a:rPr lang="zh-TW" altLang="en-US" dirty="0"/>
              <a:t>、</a:t>
            </a:r>
            <a:r>
              <a:rPr lang="en-US" altLang="ja-JP" dirty="0">
                <a:cs typeface="HG明朝B"/>
              </a:rPr>
              <a:t>1960</a:t>
            </a:r>
            <a:r>
              <a:rPr lang="zh-TW" altLang="en-US" dirty="0"/>
              <a:t>、</a:t>
            </a:r>
            <a:r>
              <a:rPr lang="en-US" altLang="ja-JP" dirty="0">
                <a:cs typeface="HG明朝B"/>
              </a:rPr>
              <a:t>1963</a:t>
            </a:r>
            <a:r>
              <a:rPr lang="zh-TW" altLang="en-US" dirty="0"/>
              <a:t>、</a:t>
            </a:r>
            <a:r>
              <a:rPr lang="en-US" altLang="ja-JP" dirty="0">
                <a:cs typeface="HG明朝B"/>
              </a:rPr>
              <a:t>1967</a:t>
            </a:r>
            <a:r>
              <a:rPr lang="zh-TW" altLang="en-US" dirty="0"/>
              <a:t>、</a:t>
            </a:r>
            <a:r>
              <a:rPr lang="en-US" altLang="ja-JP" dirty="0">
                <a:cs typeface="HG明朝B"/>
              </a:rPr>
              <a:t>1974)</a:t>
            </a:r>
            <a:r>
              <a:rPr lang="zh-TW" altLang="en-US" dirty="0"/>
              <a:t>，電視劇化五次（主演者包括木村拓哉、後藤真希）</a:t>
            </a:r>
          </a:p>
          <a:p>
            <a:r>
              <a:rPr lang="zh-TW" altLang="en-US" dirty="0"/>
              <a:t>伊豆浪漫列車「</a:t>
            </a:r>
            <a:r>
              <a:rPr lang="ja-JP" altLang="en-US">
                <a:ea typeface="ＭＳ Ｐゴシック" panose="020B0600070205080204" pitchFamily="34" charset="-128"/>
              </a:rPr>
              <a:t>踊子</a:t>
            </a:r>
            <a:r>
              <a:rPr lang="zh-TW" altLang="en-US" dirty="0"/>
              <a:t>」號火車</a:t>
            </a:r>
          </a:p>
          <a:p>
            <a:r>
              <a:rPr lang="en-US" altLang="zh-TW" dirty="0"/>
              <a:t>2008</a:t>
            </a:r>
            <a:r>
              <a:rPr lang="zh-TW" altLang="en-US" dirty="0"/>
              <a:t>年集英社文庫新封面</a:t>
            </a:r>
            <a:endParaRPr lang="en-US" altLang="zh-TW" dirty="0"/>
          </a:p>
          <a:p>
            <a:r>
              <a:rPr lang="zh-TW" altLang="en-US" dirty="0"/>
              <a:t>（少年）成長小說：藉由某種經驗達成對於兒童時期的脫卻、淨化、蛻變</a:t>
            </a:r>
            <a:endParaRPr lang="en-US" altLang="zh-TW" dirty="0"/>
          </a:p>
          <a:p>
            <a:r>
              <a:rPr lang="zh-TW" altLang="en-US" dirty="0"/>
              <a:t>川端康成的伊豆之旅：</a:t>
            </a:r>
            <a:r>
              <a:rPr lang="en-US" altLang="zh-TW" dirty="0"/>
              <a:t>1918</a:t>
            </a:r>
            <a:r>
              <a:rPr lang="zh-TW" altLang="en-US" dirty="0"/>
              <a:t>（遇見舞孃一行）、</a:t>
            </a:r>
            <a:r>
              <a:rPr lang="en-US" altLang="zh-TW" dirty="0"/>
              <a:t>1922</a:t>
            </a:r>
            <a:r>
              <a:rPr lang="zh-TW" altLang="en-US" dirty="0"/>
              <a:t>（「湯島的記憶」）</a:t>
            </a:r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5DFADF4-C4BB-FB49-B7E5-4173CCBC1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85175" cy="647700"/>
          </a:xfrm>
        </p:spPr>
        <p:txBody>
          <a:bodyPr/>
          <a:lstStyle/>
          <a:p>
            <a:r>
              <a:rPr lang="en-US" altLang="zh-TW" sz="3000"/>
              <a:t>2008</a:t>
            </a:r>
            <a:r>
              <a:rPr lang="zh-TW" altLang="en-US" sz="3000"/>
              <a:t>集英社文庫版</a:t>
            </a:r>
          </a:p>
        </p:txBody>
      </p:sp>
      <p:sp>
        <p:nvSpPr>
          <p:cNvPr id="16387" name="Rectangle 8">
            <a:extLst>
              <a:ext uri="{FF2B5EF4-FFF2-40B4-BE49-F238E27FC236}">
                <a16:creationId xmlns:a16="http://schemas.microsoft.com/office/drawing/2014/main" id="{B3EEA1CF-F30F-9448-AFD9-1BA6DBA069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446462" cy="4622800"/>
          </a:xfrm>
        </p:spPr>
        <p:txBody>
          <a:bodyPr/>
          <a:lstStyle/>
          <a:p>
            <a:r>
              <a:rPr lang="zh-TW" altLang="en-US" sz="2600"/>
              <a:t>繪圖者：荒川飛呂彥</a:t>
            </a:r>
            <a:r>
              <a:rPr lang="en-US" altLang="zh-TW" sz="2600"/>
              <a:t>(jojo</a:t>
            </a:r>
            <a:r>
              <a:rPr lang="zh-TW" altLang="en-US" sz="2600"/>
              <a:t>冒險野狼</a:t>
            </a:r>
            <a:r>
              <a:rPr lang="en-US" altLang="zh-TW" sz="2600"/>
              <a:t>)</a:t>
            </a:r>
          </a:p>
          <a:p>
            <a:r>
              <a:rPr lang="zh-TW" altLang="en-US" sz="2600"/>
              <a:t>同系列他作</a:t>
            </a:r>
          </a:p>
          <a:p>
            <a:r>
              <a:rPr lang="en-US" altLang="zh-TW" sz="2600">
                <a:hlinkClick r:id="rId2" action="ppaction://hlinksldjump"/>
              </a:rPr>
              <a:t>〈</a:t>
            </a:r>
            <a:r>
              <a:rPr lang="zh-TW" altLang="en-US" sz="2600">
                <a:hlinkClick r:id="rId2" action="ppaction://hlinksldjump"/>
              </a:rPr>
              <a:t>地獄變</a:t>
            </a:r>
            <a:r>
              <a:rPr lang="en-US" altLang="zh-TW" sz="2600">
                <a:hlinkClick r:id="rId2" action="ppaction://hlinksldjump"/>
              </a:rPr>
              <a:t>〉</a:t>
            </a:r>
            <a:endParaRPr lang="en-US" altLang="zh-TW" sz="2600"/>
          </a:p>
          <a:p>
            <a:r>
              <a:rPr lang="en-US" altLang="zh-TW" sz="2600">
                <a:hlinkClick r:id="rId3" action="ppaction://hlinksldjump"/>
              </a:rPr>
              <a:t>〈</a:t>
            </a:r>
            <a:r>
              <a:rPr lang="zh-TW" altLang="en-US" sz="2600">
                <a:hlinkClick r:id="rId3" action="ppaction://hlinksldjump"/>
              </a:rPr>
              <a:t>人間失格</a:t>
            </a:r>
            <a:r>
              <a:rPr lang="en-US" altLang="zh-TW" sz="2600">
                <a:hlinkClick r:id="rId3" action="ppaction://hlinksldjump"/>
              </a:rPr>
              <a:t>〉</a:t>
            </a:r>
            <a:endParaRPr lang="en-US" altLang="zh-TW" sz="2600"/>
          </a:p>
        </p:txBody>
      </p:sp>
      <p:pic>
        <p:nvPicPr>
          <p:cNvPr id="16388" name="Picture 6" descr="伊豆の踊子">
            <a:extLst>
              <a:ext uri="{FF2B5EF4-FFF2-40B4-BE49-F238E27FC236}">
                <a16:creationId xmlns:a16="http://schemas.microsoft.com/office/drawing/2014/main" id="{CC60CFFF-662C-304E-AF1E-7B3DF7B361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5175" y="260350"/>
            <a:ext cx="4430713" cy="640873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BA0E15-92DE-4148-A279-3AAA9A32C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〈</a:t>
            </a:r>
            <a:r>
              <a:rPr lang="ja-JP" altLang="en-US">
                <a:ea typeface="ＭＳ Ｐゴシック" panose="020B0600070205080204" pitchFamily="34" charset="-128"/>
              </a:rPr>
              <a:t>伊豆の踊子</a:t>
            </a:r>
            <a:r>
              <a:rPr lang="en-US" altLang="ja-JP">
                <a:ea typeface="ＭＳ Ｐゴシック" panose="020B0600070205080204" pitchFamily="34" charset="-128"/>
              </a:rPr>
              <a:t>〉</a:t>
            </a:r>
            <a:r>
              <a:rPr lang="zh-TW" altLang="en-US">
                <a:ea typeface="ＭＳ Ｐゴシック" panose="020B0600070205080204" pitchFamily="34" charset="-128"/>
              </a:rPr>
              <a:t>（</a:t>
            </a:r>
            <a:r>
              <a:rPr lang="en-US" altLang="zh-TW">
                <a:ea typeface="ＭＳ Ｐゴシック" panose="020B0600070205080204" pitchFamily="34" charset="-128"/>
              </a:rPr>
              <a:t>1926</a:t>
            </a:r>
            <a:r>
              <a:rPr lang="zh-TW" altLang="en-US">
                <a:ea typeface="ＭＳ Ｐゴシック" panose="020B0600070205080204" pitchFamily="34" charset="-128"/>
              </a:rPr>
              <a:t>）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B9BB9F5-54E3-DD4F-91E5-A8135F835F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川端於</a:t>
            </a:r>
            <a:r>
              <a:rPr lang="en-US" altLang="zh-TW" dirty="0"/>
              <a:t>1918</a:t>
            </a:r>
            <a:r>
              <a:rPr lang="zh-TW" altLang="en-US" dirty="0"/>
              <a:t>年秋（一高時代）初次伊豆旅行，之後每年都去，</a:t>
            </a:r>
            <a:r>
              <a:rPr lang="en-US" altLang="zh-TW" dirty="0"/>
              <a:t>1925</a:t>
            </a:r>
            <a:r>
              <a:rPr lang="zh-TW" altLang="en-US" dirty="0"/>
              <a:t>年底為執筆再度前往</a:t>
            </a:r>
          </a:p>
          <a:p>
            <a:r>
              <a:rPr lang="zh-TW" altLang="en-US" dirty="0"/>
              <a:t>以實際體驗為本，潤色後之小說</a:t>
            </a:r>
          </a:p>
          <a:p>
            <a:r>
              <a:rPr lang="zh-TW" altLang="en-US" dirty="0"/>
              <a:t>巡禮、旅行與成長</a:t>
            </a:r>
          </a:p>
          <a:p>
            <a:r>
              <a:rPr lang="zh-TW" altLang="en-US" dirty="0"/>
              <a:t>「旅行」：暫時性與異次元空間</a:t>
            </a:r>
          </a:p>
          <a:p>
            <a:r>
              <a:rPr lang="zh-TW" altLang="en-US" dirty="0"/>
              <a:t>入口：躲雨、茶屋、稗史、隧道。出口：碼頭、海洋</a:t>
            </a:r>
            <a:endParaRPr lang="en-US" altLang="zh-TW" dirty="0"/>
          </a:p>
          <a:p>
            <a:r>
              <a:rPr lang="zh-TW" altLang="en-US" dirty="0"/>
              <a:t>伊豆：山海相間的半島地形、溫暖多雨、</a:t>
            </a:r>
            <a:r>
              <a:rPr lang="zh-TW" altLang="en-US" dirty="0">
                <a:solidFill>
                  <a:schemeClr val="accent3"/>
                </a:solidFill>
              </a:rPr>
              <a:t>南國</a:t>
            </a:r>
            <a:r>
              <a:rPr lang="zh-TW" altLang="en-US" dirty="0"/>
              <a:t>逃避氛圍，迥異於都市的自然景觀</a:t>
            </a:r>
            <a:endParaRPr lang="en-US" altLang="zh-TW" dirty="0"/>
          </a:p>
          <a:p>
            <a:pPr>
              <a:buFont typeface="Wingdings" pitchFamily="2" charset="2"/>
              <a:buNone/>
            </a:pPr>
            <a:endParaRPr lang="en-US" altLang="zh-TW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AC7A62A-5533-D242-8A39-E474F9280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殘酷與救贖間的張力</a:t>
            </a:r>
            <a:endParaRPr lang="zh-TW" altLang="zh-TW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3384C77-BA00-7641-BBB7-B1844F3A1A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249424"/>
            <a:ext cx="4474840" cy="4525963"/>
          </a:xfrm>
        </p:spPr>
        <p:txBody>
          <a:bodyPr/>
          <a:lstStyle/>
          <a:p>
            <a:r>
              <a:rPr lang="zh-TW" altLang="en-US" dirty="0"/>
              <a:t>高中生「老爺（旦那）」</a:t>
            </a:r>
            <a:r>
              <a:rPr lang="en-US" altLang="zh-TW" dirty="0"/>
              <a:t>(</a:t>
            </a:r>
            <a:r>
              <a:rPr lang="zh-TW" altLang="en-US" dirty="0"/>
              <a:t>有買春能力與權力</a:t>
            </a:r>
            <a:r>
              <a:rPr lang="en-US" altLang="zh-TW" dirty="0"/>
              <a:t>)</a:t>
            </a:r>
            <a:r>
              <a:rPr lang="zh-TW" altLang="en-US" dirty="0"/>
              <a:t>←→身世不明的走唱藝人</a:t>
            </a:r>
            <a:endParaRPr lang="en-US" altLang="zh-TW" dirty="0"/>
          </a:p>
          <a:p>
            <a:r>
              <a:rPr lang="zh-TW" altLang="en-US" dirty="0"/>
              <a:t>死亡意象、（中風老人、死嬰）階級差異與情感</a:t>
            </a:r>
          </a:p>
          <a:p>
            <a:r>
              <a:rPr lang="zh-TW" altLang="en-US" dirty="0"/>
              <a:t>「自我意識」的出現</a:t>
            </a:r>
            <a:endParaRPr lang="en-US" altLang="zh-TW" dirty="0"/>
          </a:p>
          <a:p>
            <a:r>
              <a:rPr lang="zh-TW" altLang="en-US" dirty="0"/>
              <a:t>身份轉換：學生帽→獵鳥帽</a:t>
            </a:r>
          </a:p>
          <a:p>
            <a:r>
              <a:rPr lang="zh-TW" altLang="en-US" dirty="0"/>
              <a:t>孤兒性格的過度強調</a:t>
            </a:r>
            <a:endParaRPr lang="en-US" altLang="zh-TW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9554ADE-39E1-2646-935E-5894388A6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4"/>
            <a:ext cx="3030488" cy="26798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D5FB6D10-363E-8047-B214-518122E6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/>
              <a:t>「伊豆」的「舞孃」</a:t>
            </a:r>
            <a:br>
              <a:rPr lang="en-US" altLang="zh-TW"/>
            </a:br>
            <a:endParaRPr lang="zh-TW" altLang="en-US"/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8C2461D0-2C7A-4C4E-BDE9-3DE4E1D8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zh-TW" altLang="en-US" dirty="0"/>
              <a:t>「旅情」：隔絕於日常</a:t>
            </a:r>
            <a:r>
              <a:rPr lang="en-US" altLang="zh-TW" dirty="0"/>
              <a:t>—</a:t>
            </a:r>
            <a:r>
              <a:rPr lang="zh-TW" altLang="en-US" dirty="0"/>
              <a:t>不同人格之再發現（或扮演、分裂）。</a:t>
            </a:r>
            <a:endParaRPr lang="en-US" altLang="zh-TW" dirty="0"/>
          </a:p>
          <a:p>
            <a:r>
              <a:rPr lang="zh-TW" altLang="en-US" dirty="0"/>
              <a:t>原鄉（與現實隔離之異次元）的往返</a:t>
            </a:r>
            <a:endParaRPr lang="en-US" altLang="zh-TW" dirty="0"/>
          </a:p>
          <a:p>
            <a:r>
              <a:rPr lang="zh-TW" altLang="en-US" b="1" dirty="0"/>
              <a:t>詩化</a:t>
            </a:r>
            <a:r>
              <a:rPr lang="zh-TW" altLang="en-US" dirty="0"/>
              <a:t>的風景與人物造型</a:t>
            </a:r>
            <a:endParaRPr lang="en-US" altLang="zh-TW" dirty="0"/>
          </a:p>
          <a:p>
            <a:r>
              <a:rPr lang="zh-TW" altLang="en-US" dirty="0"/>
              <a:t>「少女」與「青春」的原型</a:t>
            </a:r>
            <a:endParaRPr lang="en-US" altLang="zh-TW" dirty="0"/>
          </a:p>
          <a:p>
            <a:r>
              <a:rPr lang="zh-TW" altLang="en-US" dirty="0"/>
              <a:t>「舞孃」：聖性「少女」</a:t>
            </a:r>
            <a:r>
              <a:rPr lang="en-US" altLang="zh-TW" dirty="0"/>
              <a:t>VS</a:t>
            </a:r>
            <a:r>
              <a:rPr lang="zh-TW" altLang="en-US" dirty="0"/>
              <a:t>官能性「賣藝女」</a:t>
            </a:r>
            <a:endParaRPr lang="en-US" altLang="zh-TW" dirty="0"/>
          </a:p>
          <a:p>
            <a:r>
              <a:rPr lang="zh-TW" altLang="en-US" dirty="0"/>
              <a:t>「我」想像中的官能性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A1D9FE8-E0A5-7143-8D3F-903D84B1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6712"/>
            <a:ext cx="8382000" cy="864096"/>
          </a:xfrm>
        </p:spPr>
        <p:txBody>
          <a:bodyPr/>
          <a:lstStyle/>
          <a:p>
            <a:pPr algn="ctr"/>
            <a:r>
              <a:rPr lang="zh-TW" altLang="en-US"/>
              <a:t>好人</a:t>
            </a: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392C49FA-3100-F54A-9DA8-2584443AA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伊豆的舞孃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6F3652-E0E0-DA4D-8F57-494634834DAC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TW" altLang="en-US" dirty="0"/>
              <a:t>雪國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F887A36-7BB3-424C-BA6B-B92574BBFF9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TW" altLang="en-US" dirty="0">
                <a:ea typeface="ＭＳ Ｐゴシック" panose="020B0600070205080204" pitchFamily="34" charset="-128"/>
              </a:rPr>
              <a:t>いい人ね</a:t>
            </a:r>
            <a:endParaRPr lang="en-US" altLang="zh-TW" dirty="0">
              <a:ea typeface="ＭＳ Ｐゴシック" panose="020B0600070205080204" pitchFamily="34" charset="-128"/>
            </a:endParaRPr>
          </a:p>
          <a:p>
            <a:r>
              <a:rPr lang="zh-TW" altLang="en-US" dirty="0">
                <a:ea typeface="ＭＳ Ｐゴシック" panose="020B0600070205080204" pitchFamily="34" charset="-128"/>
              </a:rPr>
              <a:t>それはそう、いい人らしい</a:t>
            </a:r>
            <a:endParaRPr lang="en-US" altLang="zh-TW" dirty="0">
              <a:ea typeface="ＭＳ Ｐゴシック" panose="020B0600070205080204" pitchFamily="34" charset="-128"/>
            </a:endParaRPr>
          </a:p>
          <a:p>
            <a:r>
              <a:rPr lang="zh-TW" altLang="en-US" dirty="0">
                <a:ea typeface="ＭＳ Ｐゴシック" panose="020B0600070205080204" pitchFamily="34" charset="-128"/>
              </a:rPr>
              <a:t>ほんとにいい人</a:t>
            </a:r>
            <a:r>
              <a:rPr lang="ja-JP" altLang="en-US">
                <a:ea typeface="ＭＳ Ｐゴシック" panose="020B0600070205080204" pitchFamily="34" charset="-128"/>
              </a:rPr>
              <a:t>ね、</a:t>
            </a:r>
            <a:r>
              <a:rPr lang="zh-TW" altLang="en-US" dirty="0">
                <a:ea typeface="ＭＳ Ｐゴシック" panose="020B0600070205080204" pitchFamily="34" charset="-128"/>
              </a:rPr>
              <a:t>いい人</a:t>
            </a:r>
            <a:r>
              <a:rPr lang="ja-JP" altLang="en-US">
                <a:ea typeface="ＭＳ Ｐゴシック" panose="020B0600070205080204" pitchFamily="34" charset="-128"/>
              </a:rPr>
              <a:t>は</a:t>
            </a:r>
            <a:r>
              <a:rPr lang="zh-TW" altLang="en-US" dirty="0">
                <a:ea typeface="ＭＳ Ｐゴシック" panose="020B0600070205080204" pitchFamily="34" charset="-128"/>
              </a:rPr>
              <a:t>いいね</a:t>
            </a:r>
            <a:endParaRPr lang="en-US" altLang="zh-TW" dirty="0">
              <a:ea typeface="ＭＳ Ｐゴシック" panose="020B0600070205080204" pitchFamily="34" charset="-128"/>
            </a:endParaRPr>
          </a:p>
          <a:p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CA7528E-8D60-334C-A5A8-64DBD04FCD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zh-TW" altLang="en-US" dirty="0"/>
              <a:t>君はいい子だね</a:t>
            </a:r>
            <a:endParaRPr kumimoji="1" lang="en-US" altLang="zh-TW" dirty="0"/>
          </a:p>
          <a:p>
            <a:r>
              <a:rPr kumimoji="1" lang="zh-TW" altLang="en-US" dirty="0"/>
              <a:t>どうして？どこがいいの？</a:t>
            </a:r>
            <a:endParaRPr kumimoji="1" lang="en-US" altLang="zh-TW" dirty="0"/>
          </a:p>
          <a:p>
            <a:r>
              <a:rPr kumimoji="1" lang="zh-TW" altLang="en-US" dirty="0"/>
              <a:t>いい子だよ。</a:t>
            </a:r>
            <a:endParaRPr kumimoji="1" lang="en-US" altLang="zh-TW" dirty="0"/>
          </a:p>
          <a:p>
            <a:r>
              <a:rPr kumimoji="1" lang="zh-TW" altLang="en-US" dirty="0"/>
              <a:t>いい女だよ</a:t>
            </a:r>
            <a:endParaRPr kumimoji="1" lang="en-US" altLang="zh-TW" dirty="0"/>
          </a:p>
          <a:p>
            <a:r>
              <a:rPr kumimoji="1" lang="zh-TW" altLang="en-US" dirty="0"/>
              <a:t>おかしな人</a:t>
            </a:r>
            <a:endParaRPr kumimoji="1" lang="en-US" altLang="zh-TW" dirty="0"/>
          </a:p>
          <a:p>
            <a:r>
              <a:rPr kumimoji="1" lang="zh-TW" altLang="en-US" dirty="0"/>
              <a:t>それどういう意味？</a:t>
            </a:r>
            <a:r>
              <a:rPr kumimoji="1" lang="ja-JP" altLang="en-US"/>
              <a:t>ねえ、</a:t>
            </a:r>
            <a:r>
              <a:rPr kumimoji="1" lang="zh-TW" altLang="en-US" dirty="0"/>
              <a:t>なんのこと？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00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38B897F-846F-164D-99BD-27058CBC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zh-TW" altLang="en-US" sz="3200" dirty="0">
                <a:solidFill>
                  <a:schemeClr val="accent6"/>
                </a:solidFill>
              </a:rPr>
              <a:t>非英語系之諾貝爾文學獎得主的意義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627BEF-CCAE-F848-8122-1C60A0E73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7"/>
            <a:ext cx="7056784" cy="5161062"/>
          </a:xfrm>
        </p:spPr>
      </p:pic>
    </p:spTree>
    <p:extLst>
      <p:ext uri="{BB962C8B-B14F-4D97-AF65-F5344CB8AC3E}">
        <p14:creationId xmlns:p14="http://schemas.microsoft.com/office/powerpoint/2010/main" val="29610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5D92CD-C2B4-FF4F-96A5-08EF23072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 panose="020B0600070205080204" pitchFamily="34" charset="-128"/>
              </a:rPr>
              <a:t>川端康成（</a:t>
            </a:r>
            <a:r>
              <a:rPr lang="en-US" altLang="ja-JP">
                <a:ea typeface="ＭＳ Ｐゴシック" panose="020B0600070205080204" pitchFamily="34" charset="-128"/>
              </a:rPr>
              <a:t>1899</a:t>
            </a:r>
            <a:r>
              <a:rPr lang="ja-JP" altLang="en-US">
                <a:ea typeface="ＭＳ Ｐゴシック" panose="020B0600070205080204" pitchFamily="34" charset="-128"/>
              </a:rPr>
              <a:t>～</a:t>
            </a:r>
            <a:r>
              <a:rPr lang="en-US" altLang="ja-JP">
                <a:ea typeface="ＭＳ Ｐゴシック" panose="020B0600070205080204" pitchFamily="34" charset="-128"/>
              </a:rPr>
              <a:t>1972</a:t>
            </a:r>
            <a:r>
              <a:rPr lang="ja-JP" altLang="en-US">
                <a:ea typeface="ＭＳ Ｐゴシック" panose="020B0600070205080204" pitchFamily="34" charset="-128"/>
              </a:rPr>
              <a:t>）</a:t>
            </a:r>
            <a:endParaRPr lang="zh-TW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9D1F4FB-A562-1349-9FFD-2961F48048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日本首位諾貝爾文學獎得主（</a:t>
            </a:r>
            <a:r>
              <a:rPr lang="en-US" altLang="zh-TW"/>
              <a:t>1968</a:t>
            </a:r>
            <a:r>
              <a:rPr lang="zh-TW" altLang="en-US"/>
              <a:t>）</a:t>
            </a:r>
          </a:p>
          <a:p>
            <a:r>
              <a:rPr lang="zh-TW" altLang="en-US"/>
              <a:t>生於大阪。自幼父母雙亡，由祖父母撫養，</a:t>
            </a:r>
            <a:r>
              <a:rPr lang="en-US" altLang="zh-TW"/>
              <a:t>1906</a:t>
            </a:r>
            <a:r>
              <a:rPr lang="zh-TW" altLang="en-US"/>
              <a:t>年祖母、</a:t>
            </a:r>
            <a:r>
              <a:rPr lang="en-US" altLang="zh-TW"/>
              <a:t>1914</a:t>
            </a:r>
            <a:r>
              <a:rPr lang="zh-TW" altLang="en-US"/>
              <a:t>年姊姊、祖父逝去。</a:t>
            </a:r>
            <a:r>
              <a:rPr lang="zh-TW" altLang="en-US">
                <a:ea typeface="標楷體" panose="02010601000101010101" pitchFamily="2" charset="-120"/>
              </a:rPr>
              <a:t>（孤兒根性、被恩惠者根性）</a:t>
            </a:r>
          </a:p>
          <a:p>
            <a:r>
              <a:rPr lang="zh-TW" altLang="en-US"/>
              <a:t>東京帝國大學國文科畢業</a:t>
            </a:r>
          </a:p>
          <a:p>
            <a:r>
              <a:rPr lang="zh-TW" altLang="en-US"/>
              <a:t>初期新感覺派旗手，後以意識流、新心理主義傾向著稱。以</a:t>
            </a:r>
            <a:r>
              <a:rPr lang="en-US" altLang="zh-TW"/>
              <a:t>〈</a:t>
            </a:r>
            <a:r>
              <a:rPr lang="zh-TW" altLang="en-US"/>
              <a:t>伊豆的舞孃</a:t>
            </a:r>
            <a:r>
              <a:rPr lang="en-US" altLang="zh-TW"/>
              <a:t>〉</a:t>
            </a:r>
            <a:r>
              <a:rPr lang="zh-TW" altLang="en-US"/>
              <a:t>嶄露頭角，代表作</a:t>
            </a:r>
            <a:r>
              <a:rPr lang="en-US" altLang="zh-TW"/>
              <a:t>《</a:t>
            </a:r>
            <a:r>
              <a:rPr lang="zh-TW" altLang="en-US"/>
              <a:t>雪國</a:t>
            </a:r>
            <a:r>
              <a:rPr lang="en-US" altLang="zh-TW"/>
              <a:t>》</a:t>
            </a:r>
            <a:r>
              <a:rPr lang="zh-TW" altLang="en-US"/>
              <a:t>（</a:t>
            </a:r>
            <a:r>
              <a:rPr lang="en-US" altLang="zh-TW"/>
              <a:t>1937</a:t>
            </a:r>
            <a:r>
              <a:rPr lang="zh-TW" altLang="en-US"/>
              <a:t>～</a:t>
            </a:r>
            <a:r>
              <a:rPr lang="en-US" altLang="zh-TW"/>
              <a:t>1971</a:t>
            </a:r>
            <a:r>
              <a:rPr lang="zh-TW" altLang="en-US"/>
              <a:t>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/>
          <a:lstStyle/>
          <a:p>
            <a:r>
              <a:rPr kumimoji="1" lang="ja-JP" altLang="en-US" dirty="0"/>
              <a:t>美しい日本</a:t>
            </a:r>
            <a:r>
              <a:rPr kumimoji="1" lang="ja-JP" altLang="en-US"/>
              <a:t>の私</a:t>
            </a:r>
            <a:r>
              <a:rPr kumimoji="1" lang="en-US" altLang="ja-JP" dirty="0"/>
              <a:t>/</a:t>
            </a:r>
            <a:r>
              <a:rPr kumimoji="1" lang="ja-JP" altLang="en-US"/>
              <a:t>李琴峰感言</a:t>
            </a:r>
            <a:endParaRPr kumimoji="1" lang="zh-TW" altLang="en-US" dirty="0"/>
          </a:p>
        </p:txBody>
      </p:sp>
      <p:pic>
        <p:nvPicPr>
          <p:cNvPr id="7" name="內容版面配置區 6" descr="川端康成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川端康成</a:t>
            </a:r>
            <a:r>
              <a:rPr kumimoji="1" lang="zh-TW" altLang="en-US" dirty="0"/>
              <a:t>，</a:t>
            </a:r>
            <a:r>
              <a:rPr kumimoji="1" lang="en-US" altLang="zh-TW" dirty="0"/>
              <a:t>1968</a:t>
            </a:r>
            <a:r>
              <a:rPr kumimoji="1" lang="zh-TW" altLang="en-US" dirty="0"/>
              <a:t>年諾貝爾文學獎，亞洲第二人。「以纖細的感受性表現日本之心的精髓」</a:t>
            </a:r>
            <a:endParaRPr kumimoji="1" lang="en-US" altLang="zh-TW" dirty="0"/>
          </a:p>
          <a:p>
            <a:r>
              <a:rPr kumimoji="1" lang="zh-TW" altLang="en-US" dirty="0"/>
              <a:t>穿越長長的國境隧道後便是雪國。黑夜的盡頭煥如白晝。火車停在月台上。</a:t>
            </a:r>
            <a:endParaRPr kumimoji="1" lang="en-US" altLang="zh-TW" dirty="0"/>
          </a:p>
          <a:p>
            <a:r>
              <a:rPr lang="zh-TW" altLang="zh-TW" dirty="0"/>
              <a:t>與其說他是所謂「以月為伴」，莫如說他是「與月相親」，親密到把看月的我變為月，被我看的月變為我，而沒人大自然之中，同大自然融為一體。 </a:t>
            </a:r>
            <a:endParaRPr lang="en-US" altLang="zh-TW" dirty="0"/>
          </a:p>
          <a:p>
            <a:r>
              <a:rPr kumimoji="1" lang="zh-TW" altLang="en-US" dirty="0"/>
              <a:t>從和歌、藝術、儀式、文學中定義「物之哀」與文學家的自己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472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/>
              <a:t>曾把「日本美術的特色」之一，用「雪月花時最懷友」的詩句簡潔地表達出來。當自己看到雪的美，看到月的美，也就是四季時節的美而有所省悟時，當自己由於那種美而獲得幸福時，自己就會熱切地想念知心的朋友，但願他們能夠共同分享這份快樂。這就是說，美的感動，強烈地誘發出對人的懷念之情。</a:t>
            </a:r>
            <a:endParaRPr lang="en-US" altLang="zh-TW" dirty="0"/>
          </a:p>
          <a:p>
            <a:r>
              <a:rPr lang="zh-TW" altLang="zh-TW" dirty="0"/>
              <a:t>我的小說《千</a:t>
            </a:r>
            <a:r>
              <a:rPr lang="zh-TW" altLang="en-US" dirty="0"/>
              <a:t>羽</a:t>
            </a:r>
            <a:r>
              <a:rPr lang="zh-TW" altLang="zh-TW" dirty="0"/>
              <a:t>鶴》，如果人們以為是描寫日本茶道的「精神」與「形式」的美，那就錯了，毋寧說這部作品是對當今社會低級趣味的茶道發出懷疑和警惕，並予以否定的。</a:t>
            </a:r>
            <a:r>
              <a:rPr lang="en-US" altLang="zh-TW" dirty="0"/>
              <a:t>  </a:t>
            </a:r>
            <a:r>
              <a:rPr lang="zh-TW" altLang="zh-TW" dirty="0"/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90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/>
              <a:t>在歌方面有最早的敕撰和歌集《古今和歌集》（</a:t>
            </a:r>
            <a:r>
              <a:rPr lang="en-US" altLang="zh-TW" dirty="0"/>
              <a:t>905</a:t>
            </a:r>
            <a:r>
              <a:rPr lang="zh-TW" altLang="zh-TW" dirty="0"/>
              <a:t>），小說方面有《伊勢物語》、紫式部（約</a:t>
            </a:r>
            <a:r>
              <a:rPr lang="en-US" altLang="zh-TW" dirty="0"/>
              <a:t>907</a:t>
            </a:r>
            <a:r>
              <a:rPr lang="zh-TW" altLang="zh-TW" dirty="0"/>
              <a:t>前後一</a:t>
            </a:r>
            <a:r>
              <a:rPr lang="en-US" altLang="zh-TW" dirty="0"/>
              <a:t>l002</a:t>
            </a:r>
            <a:r>
              <a:rPr lang="zh-TW" altLang="zh-TW" dirty="0"/>
              <a:t>前後）的《源氏物語》、清少納言（</a:t>
            </a:r>
            <a:r>
              <a:rPr lang="en-US" altLang="zh-TW" dirty="0"/>
              <a:t>966</a:t>
            </a:r>
            <a:r>
              <a:rPr lang="zh-TW" altLang="zh-TW" dirty="0"/>
              <a:t>前後一</a:t>
            </a:r>
            <a:r>
              <a:rPr lang="en-US" altLang="zh-TW" dirty="0"/>
              <a:t>1017</a:t>
            </a:r>
            <a:r>
              <a:rPr lang="zh-TW" altLang="zh-TW" dirty="0"/>
              <a:t>，根據資料是年尚在世）的《枕草子》等。這些作品創造了日本美的傳統，影響乃至支配後來八百年間的日本文學。特別是《源氏物語》，可以說自古至今，這是日本最優秀的一部小說，就是到了現代，日本也還沒有一部作品能和它媲美。在十世紀就能寫出這樣一部近代化的長篇小說，這的確是世界的奇迹，在國際上也是眾所周知的。少年時期的我，雖不大懂古文，但我覺得我聽讀的許多平安朝的古典文學中，《源氏物語》是深深地滲透到我的心底的。 </a:t>
            </a: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79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06C996A5-E449-C54D-8BE6-9A517DD4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</a:t>
            </a:r>
            <a:r>
              <a:rPr lang="ja-JP" altLang="en-US">
                <a:solidFill>
                  <a:schemeClr val="accent3"/>
                </a:solidFill>
              </a:rPr>
              <a:t>傑作的開頭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5D5C93B8-4088-1A42-8C13-03108AFD8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4038600" cy="5112568"/>
          </a:xfrm>
        </p:spPr>
        <p:txBody>
          <a:bodyPr/>
          <a:lstStyle/>
          <a:p>
            <a:r>
              <a:rPr lang="en-US" altLang="ja-JP" sz="3200" dirty="0">
                <a:cs typeface="HG明朝B"/>
              </a:rPr>
              <a:t>《</a:t>
            </a:r>
            <a:r>
              <a:rPr lang="ja-JP" altLang="en-US" sz="3200">
                <a:cs typeface="HG明朝B"/>
              </a:rPr>
              <a:t>雪国</a:t>
            </a:r>
            <a:r>
              <a:rPr lang="en-US" altLang="ja-JP" sz="3200" dirty="0">
                <a:cs typeface="HG明朝B"/>
              </a:rPr>
              <a:t>》</a:t>
            </a:r>
            <a:r>
              <a:rPr lang="ja-JP" altLang="en-US" sz="3200">
                <a:cs typeface="HG明朝B"/>
              </a:rPr>
              <a:t>：越過國境之間長長的隧道，便是雪國。雪光照亮了黑夜的盡頭。</a:t>
            </a:r>
            <a:endParaRPr lang="en-US" altLang="ja-JP" sz="3200" dirty="0">
              <a:cs typeface="HG明朝B"/>
            </a:endParaRPr>
          </a:p>
          <a:p>
            <a:r>
              <a:rPr lang="en-US" altLang="zh-TW" sz="3200" dirty="0">
                <a:cs typeface="HG明朝B"/>
              </a:rPr>
              <a:t>〈</a:t>
            </a:r>
            <a:r>
              <a:rPr lang="zh-TW" altLang="en-US" sz="3200" dirty="0">
                <a:cs typeface="HG明朝B"/>
              </a:rPr>
              <a:t>伊豆的舞孃</a:t>
            </a:r>
            <a:r>
              <a:rPr lang="en-US" altLang="zh-TW" sz="3200" dirty="0">
                <a:cs typeface="HG明朝B"/>
              </a:rPr>
              <a:t>〉</a:t>
            </a:r>
            <a:r>
              <a:rPr lang="zh-TW" altLang="en-US" sz="3200" dirty="0">
                <a:cs typeface="HG明朝B"/>
              </a:rPr>
              <a:t>：山路曲折蔓延，以為天城關已在眼前，大雨卻將杉林染成白色，從身後逼近而來。</a:t>
            </a:r>
            <a:endParaRPr lang="en-US" altLang="ja-JP" sz="3200" dirty="0">
              <a:cs typeface="HG明朝B"/>
            </a:endParaRPr>
          </a:p>
          <a:p>
            <a:endParaRPr lang="zh-TW" altLang="en-US" sz="3200" dirty="0"/>
          </a:p>
        </p:txBody>
      </p:sp>
      <p:pic>
        <p:nvPicPr>
          <p:cNvPr id="8196" name="內容版面配置區 4" descr="yukiguni.jpg">
            <a:extLst>
              <a:ext uri="{FF2B5EF4-FFF2-40B4-BE49-F238E27FC236}">
                <a16:creationId xmlns:a16="http://schemas.microsoft.com/office/drawing/2014/main" id="{9FB241B3-49B3-6348-B703-5A26D1EA3B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98788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421ECCD1-3CA2-8447-A7A5-64EABC9E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AE90D4E2-05A9-8A46-BC57-EFAD360D7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ja-JP" altLang="en-US" sz="3200">
                <a:cs typeface="HG明朝B"/>
              </a:rPr>
              <a:t>道がつづら折りになって、いよいよ天城峠に近づいたとおもうころ、雨脚が杉の密林を白く染めながら、すさまじい早さで麓から私を追って来た。</a:t>
            </a:r>
            <a:endParaRPr lang="zh-TW" altLang="en-US" sz="3200" dirty="0"/>
          </a:p>
        </p:txBody>
      </p:sp>
      <p:pic>
        <p:nvPicPr>
          <p:cNvPr id="9220" name="內容版面配置區 4" descr="kawabata-izu27w.jpg">
            <a:extLst>
              <a:ext uri="{FF2B5EF4-FFF2-40B4-BE49-F238E27FC236}">
                <a16:creationId xmlns:a16="http://schemas.microsoft.com/office/drawing/2014/main" id="{0B72C751-B643-1044-84C0-52AA21B3B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284538"/>
            <a:ext cx="4295775" cy="32305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ECCDDAB-579C-B44C-BDF5-3D54642B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kumimoji="1" lang="zh-CN" altLang="en-US" dirty="0"/>
              <a:t>伊豆半島與大島</a:t>
            </a:r>
            <a:endParaRPr kumimoji="1"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6612804-6A03-A14B-BCF2-5DE0BCAB5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85" y="2249488"/>
            <a:ext cx="6099030" cy="4324350"/>
          </a:xfrm>
        </p:spPr>
      </p:pic>
    </p:spTree>
    <p:extLst>
      <p:ext uri="{BB962C8B-B14F-4D97-AF65-F5344CB8AC3E}">
        <p14:creationId xmlns:p14="http://schemas.microsoft.com/office/powerpoint/2010/main" val="1167375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1143</TotalTime>
  <Words>1228</Words>
  <Application>Microsoft Macintosh PowerPoint</Application>
  <PresentationFormat>如螢幕大小 (4:3)</PresentationFormat>
  <Paragraphs>67</Paragraphs>
  <Slides>17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Georgia</vt:lpstr>
      <vt:lpstr>Trebuchet MS</vt:lpstr>
      <vt:lpstr>Verdana</vt:lpstr>
      <vt:lpstr>Wingdings</vt:lpstr>
      <vt:lpstr>Wingdings 2</vt:lpstr>
      <vt:lpstr>都會</vt:lpstr>
      <vt:lpstr>〈伊豆の踊り子〉（1926）</vt:lpstr>
      <vt:lpstr>非英語系之諾貝爾文學獎得主的意義</vt:lpstr>
      <vt:lpstr>川端康成（1899～1972）</vt:lpstr>
      <vt:lpstr>美しい日本の私/李琴峰感言</vt:lpstr>
      <vt:lpstr>PowerPoint 簡報</vt:lpstr>
      <vt:lpstr>PowerPoint 簡報</vt:lpstr>
      <vt:lpstr>                                傑作的開頭</vt:lpstr>
      <vt:lpstr>PowerPoint 簡報</vt:lpstr>
      <vt:lpstr>伊豆半島與大島</vt:lpstr>
      <vt:lpstr>PowerPoint 簡報</vt:lpstr>
      <vt:lpstr>PowerPoint 簡報</vt:lpstr>
      <vt:lpstr>伊豆の踊子 －－共同記憶、神話化風景</vt:lpstr>
      <vt:lpstr>2008集英社文庫版</vt:lpstr>
      <vt:lpstr>〈伊豆の踊子〉（1926）</vt:lpstr>
      <vt:lpstr>殘酷與救贖間的張力</vt:lpstr>
      <vt:lpstr>「伊豆」的「舞孃」 </vt:lpstr>
      <vt:lpstr>好人</vt:lpstr>
    </vt:vector>
  </TitlesOfParts>
  <Company>NTUGITL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〈伊豆の踊り子〉</dc:title>
  <dc:creator>Chang Wen Hsun</dc:creator>
  <cp:lastModifiedBy>Microsoft Office User</cp:lastModifiedBy>
  <cp:revision>40</cp:revision>
  <dcterms:created xsi:type="dcterms:W3CDTF">2009-04-03T10:27:56Z</dcterms:created>
  <dcterms:modified xsi:type="dcterms:W3CDTF">2021-10-08T07:42:15Z</dcterms:modified>
</cp:coreProperties>
</file>