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56" r:id="rId2"/>
    <p:sldId id="257" r:id="rId3"/>
    <p:sldId id="272" r:id="rId4"/>
    <p:sldId id="289" r:id="rId5"/>
    <p:sldId id="290" r:id="rId6"/>
    <p:sldId id="284" r:id="rId7"/>
    <p:sldId id="285" r:id="rId8"/>
    <p:sldId id="293" r:id="rId9"/>
    <p:sldId id="292" r:id="rId10"/>
    <p:sldId id="294" r:id="rId11"/>
    <p:sldId id="286" r:id="rId12"/>
    <p:sldId id="291" r:id="rId13"/>
    <p:sldId id="287" r:id="rId14"/>
    <p:sldId id="288" r:id="rId15"/>
    <p:sldId id="281" r:id="rId16"/>
    <p:sldId id="280" r:id="rId17"/>
    <p:sldId id="282" r:id="rId18"/>
    <p:sldId id="283" r:id="rId19"/>
    <p:sldId id="263" r:id="rId20"/>
    <p:sldId id="278" r:id="rId21"/>
    <p:sldId id="265" r:id="rId22"/>
    <p:sldId id="266" r:id="rId23"/>
    <p:sldId id="279" r:id="rId24"/>
    <p:sldId id="267" r:id="rId25"/>
    <p:sldId id="268" r:id="rId26"/>
    <p:sldId id="271" r:id="rId27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8"/>
  </p:normalViewPr>
  <p:slideViewPr>
    <p:cSldViewPr>
      <p:cViewPr>
        <p:scale>
          <a:sx n="149" d="100"/>
          <a:sy n="149" d="100"/>
        </p:scale>
        <p:origin x="560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4091A9-3C80-49E3-A4D0-D9D72FB32AA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974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DC75B2-D1FC-4EC0-9017-39C07BBAB37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0304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865169-57D9-4F17-8664-2D7F12927A2A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6122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A1A49-B23C-4E61-998C-7932EC6A08B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19937-8EA7-40BD-A872-E9CC6290962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1456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F0B14-900E-44EC-96FB-06E227524C7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3078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6A503E-57A6-4E11-8AC8-75AFC9DB520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705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F0B14-900E-44EC-96FB-06E227524C7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859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DFAA40-E384-4914-BB80-911236FCF61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062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7B6E30-EFFE-49C6-B641-D6204013D0B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84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92933B-4546-46AD-801A-28D0F8176AC9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679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D4BB4-C04E-4B25-9D1F-D334DE55253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5258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7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99F0B14-900E-44EC-96FB-06E227524C7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00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>
                <a:ea typeface="ＭＳ Ｐゴシック" pitchFamily="34" charset="-128"/>
              </a:rPr>
              <a:t>芥川龍之介（</a:t>
            </a:r>
            <a:r>
              <a:rPr lang="en-US" altLang="ja-JP" dirty="0">
                <a:ea typeface="ＭＳ Ｐゴシック" pitchFamily="34" charset="-128"/>
              </a:rPr>
              <a:t>1891</a:t>
            </a:r>
            <a:r>
              <a:rPr lang="ja-JP" altLang="en-US" dirty="0">
                <a:ea typeface="ＭＳ Ｐゴシック" pitchFamily="34" charset="-128"/>
              </a:rPr>
              <a:t>～</a:t>
            </a:r>
            <a:r>
              <a:rPr lang="en-US" altLang="ja-JP" dirty="0">
                <a:ea typeface="ＭＳ Ｐゴシック" pitchFamily="34" charset="-128"/>
              </a:rPr>
              <a:t>1927</a:t>
            </a:r>
            <a:r>
              <a:rPr lang="ja-JP" altLang="en-US" dirty="0">
                <a:ea typeface="ＭＳ Ｐゴシック" pitchFamily="34" charset="-128"/>
              </a:rPr>
              <a:t>）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ja-JP">
                <a:ea typeface="ＭＳ Ｐゴシック" pitchFamily="34" charset="-128"/>
              </a:rPr>
              <a:t>〈</a:t>
            </a:r>
            <a:r>
              <a:rPr lang="ja-JP" altLang="en-US">
                <a:ea typeface="ＭＳ Ｐゴシック" pitchFamily="34" charset="-128"/>
              </a:rPr>
              <a:t>羅生門</a:t>
            </a:r>
            <a:r>
              <a:rPr lang="en-US" altLang="ja-JP">
                <a:ea typeface="ＭＳ Ｐゴシック" pitchFamily="34" charset="-128"/>
              </a:rPr>
              <a:t>〉</a:t>
            </a:r>
          </a:p>
          <a:p>
            <a:pPr eaLnBrk="1" hangingPunct="1"/>
            <a:r>
              <a:rPr lang="en-US" altLang="ja-JP">
                <a:ea typeface="ＭＳ Ｐゴシック" pitchFamily="34" charset="-128"/>
              </a:rPr>
              <a:t>〈</a:t>
            </a:r>
            <a:r>
              <a:rPr lang="ja-JP" altLang="en-US">
                <a:ea typeface="ＭＳ Ｐゴシック" pitchFamily="34" charset="-128"/>
              </a:rPr>
              <a:t>地獄変</a:t>
            </a:r>
            <a:r>
              <a:rPr lang="en-US" altLang="ja-JP">
                <a:ea typeface="ＭＳ Ｐゴシック" pitchFamily="34" charset="-128"/>
              </a:rPr>
              <a:t>〉</a:t>
            </a:r>
          </a:p>
          <a:p>
            <a:pPr eaLnBrk="1" hangingPunct="1"/>
            <a:r>
              <a:rPr lang="en-US" altLang="ja-JP">
                <a:ea typeface="ＭＳ Ｐゴシック" pitchFamily="34" charset="-128"/>
              </a:rPr>
              <a:t>〈</a:t>
            </a:r>
            <a:r>
              <a:rPr lang="ja-JP" altLang="en-US">
                <a:ea typeface="ＭＳ Ｐゴシック" pitchFamily="34" charset="-128"/>
              </a:rPr>
              <a:t>藪の中</a:t>
            </a:r>
            <a:r>
              <a:rPr lang="en-US" altLang="ja-JP">
                <a:ea typeface="ＭＳ Ｐゴシック" pitchFamily="34" charset="-128"/>
              </a:rPr>
              <a:t>〉</a:t>
            </a:r>
          </a:p>
          <a:p>
            <a:pPr eaLnBrk="1" hangingPunct="1"/>
            <a:r>
              <a:rPr lang="en-US" altLang="ja-JP">
                <a:ea typeface="ＭＳ Ｐゴシック" pitchFamily="34" charset="-128"/>
              </a:rPr>
              <a:t>〈</a:t>
            </a:r>
            <a:r>
              <a:rPr lang="ja-JP" altLang="en-US">
                <a:ea typeface="ＭＳ Ｐゴシック" pitchFamily="34" charset="-128"/>
              </a:rPr>
              <a:t>鼻</a:t>
            </a:r>
            <a:r>
              <a:rPr lang="en-US" altLang="ja-JP">
                <a:ea typeface="ＭＳ Ｐゴシック" pitchFamily="34" charset="-128"/>
              </a:rPr>
              <a:t>〉</a:t>
            </a:r>
            <a:endParaRPr lang="ja-JP" altLang="en-US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6B2F66-9CAC-A740-8B09-8A8D5434C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謎：誰先愛上他的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CBDA775-8A37-404E-8812-3A5BF6DC5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22" y="1600200"/>
            <a:ext cx="5899155" cy="4525963"/>
          </a:xfrm>
        </p:spPr>
      </p:pic>
    </p:spTree>
    <p:extLst>
      <p:ext uri="{BB962C8B-B14F-4D97-AF65-F5344CB8AC3E}">
        <p14:creationId xmlns:p14="http://schemas.microsoft.com/office/powerpoint/2010/main" val="2400144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524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4000"/>
              <a:t>〈</a:t>
            </a:r>
            <a:r>
              <a:rPr lang="zh-TW" altLang="en-US" sz="4000"/>
              <a:t>竹藪中</a:t>
            </a:r>
            <a:r>
              <a:rPr lang="en-US" altLang="zh-TW" sz="4000"/>
              <a:t>〉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125538"/>
            <a:ext cx="8229600" cy="4999037"/>
          </a:xfrm>
        </p:spPr>
        <p:txBody>
          <a:bodyPr/>
          <a:lstStyle/>
          <a:p>
            <a:pPr eaLnBrk="1" hangingPunct="1"/>
            <a:r>
              <a:rPr lang="zh-TW" altLang="en-US" sz="2400"/>
              <a:t>四、老婆婆說（婦人之母）。</a:t>
            </a:r>
            <a:r>
              <a:rPr lang="zh-TW" altLang="en-US" sz="2800"/>
              <a:t>老婆婆在檢察官詢問之下的「物語」。</a:t>
            </a:r>
            <a:r>
              <a:rPr lang="zh-TW" altLang="en-US" sz="2400"/>
              <a:t>夫名金澤武弘（</a:t>
            </a:r>
            <a:r>
              <a:rPr lang="en-US" altLang="zh-TW" sz="2400"/>
              <a:t>26</a:t>
            </a:r>
            <a:r>
              <a:rPr lang="zh-TW" altLang="en-US" sz="2400"/>
              <a:t>歲）、婦名真砂（</a:t>
            </a:r>
            <a:r>
              <a:rPr lang="en-US" altLang="zh-TW" sz="2400"/>
              <a:t>19</a:t>
            </a:r>
            <a:r>
              <a:rPr lang="zh-TW" altLang="en-US" sz="2400"/>
              <a:t>歲），原文皆無。因果循環迷信說。</a:t>
            </a:r>
          </a:p>
          <a:p>
            <a:pPr eaLnBrk="1" hangingPunct="1"/>
            <a:r>
              <a:rPr lang="zh-TW" altLang="en-US" sz="2800"/>
              <a:t>五、多襄丸說。多襄丸的「自白」。綑綁男性於杉樹根、女性抽出短刀激烈反抗。原無殺男性之意，在女性哀求之下，為娶女性為妻而萌生殺意（婦人之美）。與男性以大刀互砍</a:t>
            </a:r>
            <a:r>
              <a:rPr lang="en-US" altLang="zh-TW" sz="2800"/>
              <a:t>23</a:t>
            </a:r>
            <a:r>
              <a:rPr lang="zh-TW" altLang="en-US" sz="2800"/>
              <a:t>回後刺穿男性胸口。但女性僅留下馬匹，已逃離無蹤。取走男性之刀與弓箭，但大刀已丟失。以刀殺人與以權力、金錢殺人之嘲諷。貪欲之可怕。陰鬱與昂然之神情描述。</a:t>
            </a:r>
          </a:p>
        </p:txBody>
      </p:sp>
    </p:spTree>
    <p:extLst>
      <p:ext uri="{BB962C8B-B14F-4D97-AF65-F5344CB8AC3E}">
        <p14:creationId xmlns:p14="http://schemas.microsoft.com/office/powerpoint/2010/main" val="987617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6B95CBB-20DA-4E4D-8899-6F834C8D8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AFF59E82-4F11-EA46-8CA6-0117C57E33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7" y="1052736"/>
            <a:ext cx="7096879" cy="5255989"/>
          </a:xfrm>
        </p:spPr>
      </p:pic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10BDD27-C48B-CC4D-AEE9-FDD756A3F0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4688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79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sz="4000"/>
              <a:t>〈</a:t>
            </a:r>
            <a:r>
              <a:rPr lang="zh-TW" altLang="en-US" sz="4000"/>
              <a:t>竹藪中</a:t>
            </a:r>
            <a:r>
              <a:rPr lang="en-US" altLang="zh-TW" sz="4000"/>
              <a:t>〉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229600" cy="504348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zh-TW" altLang="en-US"/>
              <a:t>六、婦人說。婦人來到清水寺的「懺悔」：被侵害後趨近丈夫身邊，卻得到輕蔑、憤恨的冷淡眼神（男性之冷酷）。在盜匪離去後要求丈夫與自己同死，但大刀與弓箭皆已不見，故撿起短刀刺穿丈夫胸口。醒來後丈夫已死，自己嘗試多次卻無法死去，不知何去何從。</a:t>
            </a:r>
          </a:p>
          <a:p>
            <a:pPr eaLnBrk="1" hangingPunct="1"/>
            <a:r>
              <a:rPr lang="zh-TW" altLang="en-US"/>
              <a:t>七、鬼魂說。附身於女巫的鬼魂「物語」。妻接受盜匪的勸誘，決定跟隨盜匪（婦人之美）。離去前妻要求盜匪殺死自己，盜匪詢問自己的決定（個人立場之相對化）。</a:t>
            </a:r>
          </a:p>
        </p:txBody>
      </p:sp>
    </p:spTree>
    <p:extLst>
      <p:ext uri="{BB962C8B-B14F-4D97-AF65-F5344CB8AC3E}">
        <p14:creationId xmlns:p14="http://schemas.microsoft.com/office/powerpoint/2010/main" val="992046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79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sz="4000"/>
              <a:t>〈</a:t>
            </a:r>
            <a:r>
              <a:rPr lang="zh-TW" altLang="en-US" sz="4000"/>
              <a:t>竹藪中</a:t>
            </a:r>
            <a:r>
              <a:rPr lang="en-US" altLang="zh-TW" sz="4000"/>
              <a:t>〉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5538"/>
            <a:ext cx="8229600" cy="4970462"/>
          </a:xfrm>
        </p:spPr>
        <p:txBody>
          <a:bodyPr/>
          <a:lstStyle/>
          <a:p>
            <a:pPr eaLnBrk="1" hangingPunct="1"/>
            <a:r>
              <a:rPr lang="zh-TW" altLang="en-US"/>
              <a:t>鬼魂說。妻子逃走之後，盜匪拿走自己的刀與弓箭離開。解開繩索後聽見自己的哭聲，撿起妻子的短刀刺入自己胸口，黑暗之中「一隻看不見的手」拔出胸前的短刀，使自己墜入永久的黑暗之中。</a:t>
            </a:r>
          </a:p>
          <a:p>
            <a:pPr eaLnBrk="1" hangingPunct="1"/>
            <a:r>
              <a:rPr lang="zh-TW" altLang="en-US"/>
              <a:t>真實的相對化。</a:t>
            </a:r>
          </a:p>
          <a:p>
            <a:pPr eaLnBrk="1" hangingPunct="1"/>
            <a:r>
              <a:rPr lang="zh-TW" altLang="en-US"/>
              <a:t>去絕對化之善與惡。</a:t>
            </a:r>
            <a:endParaRPr lang="en-US" altLang="zh-TW"/>
          </a:p>
          <a:p>
            <a:pPr eaLnBrk="1" hangingPunct="1"/>
            <a:r>
              <a:rPr lang="zh-TW" altLang="en-US" sz="2800"/>
              <a:t>「真相」是哪一個？誰殺了人？女人的去向？</a:t>
            </a:r>
          </a:p>
        </p:txBody>
      </p:sp>
    </p:spTree>
    <p:extLst>
      <p:ext uri="{BB962C8B-B14F-4D97-AF65-F5344CB8AC3E}">
        <p14:creationId xmlns:p14="http://schemas.microsoft.com/office/powerpoint/2010/main" val="1047972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7" name="內容版面配置區 6" descr="阿鼻地獄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6897"/>
          <a:stretch>
            <a:fillRect/>
          </a:stretch>
        </p:blipFill>
        <p:spPr/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「地獄變相」圖屏風：佛教畫，描繪地獄的恐怖痛苦，目的在勸善懲惡</a:t>
            </a:r>
            <a:r>
              <a:rPr lang="ja-JP" altLang="en-US" dirty="0"/>
              <a:t>→</a:t>
            </a:r>
            <a:r>
              <a:rPr lang="zh-TW" altLang="en-US" dirty="0"/>
              <a:t>宗教的二重性：祥和極樂</a:t>
            </a:r>
            <a:r>
              <a:rPr lang="en-US" altLang="zh-TW" dirty="0"/>
              <a:t>/</a:t>
            </a:r>
            <a:r>
              <a:rPr lang="zh-TW" altLang="en-US" dirty="0"/>
              <a:t>慘烈痛苦</a:t>
            </a:r>
            <a:endParaRPr lang="en-US" altLang="zh-TW" dirty="0"/>
          </a:p>
          <a:p>
            <a:r>
              <a:rPr lang="zh-TW" altLang="en-US" dirty="0"/>
              <a:t>取材自「宇治拾遺物語」「繪佛師良秀」（</a:t>
            </a:r>
            <a:r>
              <a:rPr lang="en-US" altLang="zh-TW" dirty="0" err="1"/>
              <a:t>Ryoushu</a:t>
            </a:r>
            <a:r>
              <a:rPr lang="ja-JP" altLang="en-US" dirty="0"/>
              <a:t>　りょうしゅう）</a:t>
            </a:r>
            <a:endParaRPr lang="zh-TW" altLang="en-US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0323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/>
              <a:t>地獄變</a:t>
            </a:r>
            <a:r>
              <a:rPr lang="en-US" altLang="zh-TW" dirty="0"/>
              <a:t>(1918)</a:t>
            </a:r>
            <a:endParaRPr lang="zh-TW" altLang="en-US" dirty="0"/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zh-TW" altLang="en-US" dirty="0"/>
              <a:t>＊良秀事先知道女兒將遇害嗎？</a:t>
            </a:r>
            <a:endParaRPr lang="en-US" altLang="zh-TW" dirty="0"/>
          </a:p>
          <a:p>
            <a:pPr marL="0" indent="0" eaLnBrk="1" hangingPunct="1">
              <a:buNone/>
            </a:pPr>
            <a:r>
              <a:rPr lang="zh-TW" altLang="en-US"/>
              <a:t>＊「</a:t>
            </a:r>
            <a:r>
              <a:rPr lang="zh-TW" altLang="en-US" dirty="0"/>
              <a:t>地獄」是什麼？</a:t>
            </a:r>
            <a:endParaRPr lang="en-US" altLang="zh-TW" dirty="0"/>
          </a:p>
          <a:p>
            <a:pPr eaLnBrk="1" hangingPunct="1"/>
            <a:r>
              <a:rPr lang="zh-TW" altLang="en-US" dirty="0"/>
              <a:t>第一人稱敘述者「我」：不可信賴</a:t>
            </a:r>
            <a:endParaRPr lang="en-US" altLang="zh-TW" dirty="0"/>
          </a:p>
          <a:p>
            <a:pPr eaLnBrk="1" hangingPunct="1"/>
            <a:r>
              <a:rPr lang="zh-TW" altLang="en-US" dirty="0"/>
              <a:t>口語訴說的構造</a:t>
            </a:r>
            <a:r>
              <a:rPr lang="en-US" altLang="zh-TW" dirty="0"/>
              <a:t>:</a:t>
            </a:r>
            <a:r>
              <a:rPr lang="zh-TW" altLang="en-US" dirty="0"/>
              <a:t>時間順序、重點錯落</a:t>
            </a:r>
          </a:p>
          <a:p>
            <a:pPr eaLnBrk="1" hangingPunct="1"/>
            <a:r>
              <a:rPr lang="zh-TW" altLang="en-US" dirty="0"/>
              <a:t>王爺的</a:t>
            </a:r>
            <a:r>
              <a:rPr lang="en-US" altLang="zh-TW" dirty="0"/>
              <a:t>[</a:t>
            </a:r>
            <a:r>
              <a:rPr lang="zh-TW" altLang="en-US" dirty="0"/>
              <a:t>非人</a:t>
            </a:r>
            <a:r>
              <a:rPr lang="en-US" altLang="zh-TW" dirty="0"/>
              <a:t>]</a:t>
            </a:r>
            <a:r>
              <a:rPr lang="zh-TW" altLang="en-US" dirty="0"/>
              <a:t>性</a:t>
            </a:r>
            <a:r>
              <a:rPr lang="en-US" altLang="zh-TW" dirty="0"/>
              <a:t>:</a:t>
            </a:r>
            <a:r>
              <a:rPr lang="zh-TW" altLang="en-US" dirty="0"/>
              <a:t>世俗權力的王者</a:t>
            </a:r>
          </a:p>
          <a:p>
            <a:pPr eaLnBrk="1" hangingPunct="1"/>
            <a:r>
              <a:rPr lang="zh-TW" altLang="en-US" dirty="0"/>
              <a:t>偉人誕生傳說</a:t>
            </a:r>
            <a:r>
              <a:rPr lang="en-US" altLang="zh-TW" dirty="0"/>
              <a:t>:</a:t>
            </a:r>
            <a:r>
              <a:rPr lang="zh-TW" altLang="en-US" dirty="0"/>
              <a:t>神異而俗套</a:t>
            </a:r>
            <a:r>
              <a:rPr lang="en-US" altLang="ja-JP" dirty="0"/>
              <a:t>→</a:t>
            </a:r>
            <a:r>
              <a:rPr lang="zh-TW" altLang="en-US" dirty="0"/>
              <a:t>造神必備</a:t>
            </a:r>
          </a:p>
          <a:p>
            <a:pPr eaLnBrk="1" hangingPunct="1"/>
            <a:r>
              <a:rPr lang="zh-TW" altLang="en-US" dirty="0"/>
              <a:t>事蹟與評價的矛盾</a:t>
            </a:r>
          </a:p>
          <a:p>
            <a:pPr eaLnBrk="1" hangingPunct="1"/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20304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良秀</a:t>
            </a:r>
            <a:r>
              <a:rPr lang="ja-JP" altLang="en-US" dirty="0"/>
              <a:t>（よしひで</a:t>
            </a:r>
            <a:r>
              <a:rPr lang="en-US" altLang="ja-JP" dirty="0"/>
              <a:t> YOSHIHIDE</a:t>
            </a:r>
            <a:r>
              <a:rPr lang="ja-JP" altLang="en-US" dirty="0"/>
              <a:t>）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王爺</a:t>
            </a:r>
            <a:r>
              <a:rPr lang="ja-JP" altLang="en-US" dirty="0"/>
              <a:t>→</a:t>
            </a:r>
            <a:r>
              <a:rPr lang="zh-TW" altLang="en-US" dirty="0"/>
              <a:t>女兒</a:t>
            </a:r>
            <a:r>
              <a:rPr lang="ja-JP" altLang="en-US" dirty="0"/>
              <a:t>→</a:t>
            </a:r>
            <a:r>
              <a:rPr lang="zh-TW" altLang="en-US" dirty="0"/>
              <a:t>良秀</a:t>
            </a:r>
            <a:endParaRPr lang="en-US" altLang="zh-TW" dirty="0"/>
          </a:p>
          <a:p>
            <a:r>
              <a:rPr lang="zh-TW" altLang="en-US" dirty="0"/>
              <a:t>構造的重點</a:t>
            </a:r>
            <a:r>
              <a:rPr lang="en-US" altLang="zh-TW" dirty="0"/>
              <a:t>:</a:t>
            </a:r>
            <a:r>
              <a:rPr lang="zh-TW" altLang="en-US" dirty="0"/>
              <a:t>相對於王爺的良秀人性、反世俗性</a:t>
            </a:r>
            <a:r>
              <a:rPr lang="en-US" altLang="zh-TW" dirty="0"/>
              <a:t>(</a:t>
            </a:r>
            <a:r>
              <a:rPr lang="zh-TW" altLang="en-US" dirty="0"/>
              <a:t>只有形容詞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道德瑕疵</a:t>
            </a:r>
            <a:r>
              <a:rPr lang="en-US" altLang="ja-JP" dirty="0"/>
              <a:t>→</a:t>
            </a:r>
            <a:r>
              <a:rPr lang="zh-TW" altLang="en-US" dirty="0"/>
              <a:t>妖魔化必備</a:t>
            </a:r>
            <a:endParaRPr lang="en-US" altLang="zh-TW" dirty="0"/>
          </a:p>
          <a:p>
            <a:r>
              <a:rPr lang="zh-TW" altLang="en-US" dirty="0"/>
              <a:t>畫師良秀</a:t>
            </a:r>
            <a:r>
              <a:rPr lang="en-US" altLang="zh-TW" dirty="0"/>
              <a:t>:</a:t>
            </a:r>
            <a:r>
              <a:rPr lang="zh-TW" altLang="en-US" dirty="0"/>
              <a:t>藝術的王者</a:t>
            </a:r>
            <a:endParaRPr lang="en-US" altLang="zh-TW" dirty="0"/>
          </a:p>
          <a:p>
            <a:r>
              <a:rPr lang="zh-TW" altLang="en-US" dirty="0"/>
              <a:t>被再三、極力撇清的「王爺看上良秀女兒」事實</a:t>
            </a:r>
            <a:endParaRPr lang="en-US" altLang="zh-TW" dirty="0"/>
          </a:p>
          <a:p>
            <a:r>
              <a:rPr lang="zh-TW" altLang="en-US" dirty="0"/>
              <a:t>良秀的惡夢</a:t>
            </a:r>
            <a:r>
              <a:rPr lang="en-US" altLang="zh-TW" dirty="0"/>
              <a:t>:</a:t>
            </a:r>
            <a:r>
              <a:rPr lang="zh-TW" altLang="en-US" dirty="0"/>
              <a:t>一人分飾兩角</a:t>
            </a:r>
            <a:r>
              <a:rPr lang="en-US" altLang="zh-TW" dirty="0"/>
              <a:t>?</a:t>
            </a:r>
            <a:r>
              <a:rPr lang="zh-TW" altLang="en-US" dirty="0"/>
              <a:t>對話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9281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王爺</a:t>
            </a:r>
            <a:r>
              <a:rPr lang="en-US" altLang="zh-TW" dirty="0"/>
              <a:t>(</a:t>
            </a:r>
            <a:r>
              <a:rPr lang="zh-TW" altLang="en-US" dirty="0"/>
              <a:t>大臣</a:t>
            </a:r>
            <a:r>
              <a:rPr lang="en-US" altLang="zh-TW" dirty="0"/>
              <a:t>)</a:t>
            </a:r>
            <a:r>
              <a:rPr lang="zh-TW" altLang="en-US" dirty="0"/>
              <a:t>與良秀的對決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絕對寫實手法的良秀</a:t>
            </a:r>
            <a:endParaRPr lang="en-US" altLang="zh-TW" dirty="0"/>
          </a:p>
          <a:p>
            <a:r>
              <a:rPr lang="zh-TW" altLang="en-US" dirty="0"/>
              <a:t>貴婦人</a:t>
            </a:r>
            <a:r>
              <a:rPr lang="en-US" altLang="zh-TW" dirty="0"/>
              <a:t>:</a:t>
            </a:r>
            <a:r>
              <a:rPr lang="zh-TW" altLang="en-US" dirty="0"/>
              <a:t>中藹</a:t>
            </a:r>
            <a:endParaRPr lang="en-US" altLang="zh-TW" dirty="0"/>
          </a:p>
          <a:p>
            <a:r>
              <a:rPr lang="zh-TW" altLang="en-US" dirty="0"/>
              <a:t>良秀的陶醉</a:t>
            </a:r>
            <a:r>
              <a:rPr lang="en-US" altLang="zh-TW" dirty="0"/>
              <a:t>:</a:t>
            </a:r>
            <a:r>
              <a:rPr lang="zh-TW" altLang="en-US" dirty="0"/>
              <a:t>矛盾的和解</a:t>
            </a:r>
            <a:r>
              <a:rPr lang="en-US" altLang="zh-TW" dirty="0"/>
              <a:t>?</a:t>
            </a:r>
            <a:r>
              <a:rPr lang="zh-TW" altLang="en-US" dirty="0"/>
              <a:t>瘋狂</a:t>
            </a:r>
            <a:r>
              <a:rPr lang="en-US" altLang="zh-TW" dirty="0"/>
              <a:t>?</a:t>
            </a:r>
            <a:r>
              <a:rPr lang="zh-TW" altLang="en-US" dirty="0"/>
              <a:t>昇華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王爺的苦笑</a:t>
            </a:r>
            <a:endParaRPr lang="en-US" altLang="zh-TW" dirty="0"/>
          </a:p>
          <a:p>
            <a:r>
              <a:rPr lang="zh-TW" altLang="en-US" dirty="0"/>
              <a:t>藝術家的宿命與無名</a:t>
            </a:r>
            <a:endParaRPr lang="en-US" altLang="zh-TW" dirty="0"/>
          </a:p>
          <a:p>
            <a:r>
              <a:rPr lang="zh-TW" altLang="en-US" dirty="0"/>
              <a:t>街坊流言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13262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/>
              <a:t>〈</a:t>
            </a:r>
            <a:r>
              <a:rPr lang="zh-TW" altLang="en-US" dirty="0"/>
              <a:t>羅生門</a:t>
            </a:r>
            <a:r>
              <a:rPr lang="en-US" altLang="zh-TW" dirty="0"/>
              <a:t>〉</a:t>
            </a:r>
            <a:r>
              <a:rPr lang="zh-TW" altLang="en-US" dirty="0"/>
              <a:t>（</a:t>
            </a:r>
            <a:r>
              <a:rPr lang="en-US" altLang="zh-TW" dirty="0"/>
              <a:t>1915/9</a:t>
            </a:r>
            <a:r>
              <a:rPr lang="zh-TW" altLang="en-US" dirty="0"/>
              <a:t>）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altLang="zh-TW" dirty="0"/>
              <a:t>《</a:t>
            </a:r>
            <a:r>
              <a:rPr lang="zh-TW" altLang="en-US" dirty="0"/>
              <a:t>帝國文學</a:t>
            </a:r>
            <a:r>
              <a:rPr lang="en-US" altLang="zh-TW" dirty="0"/>
              <a:t>》</a:t>
            </a:r>
            <a:r>
              <a:rPr lang="zh-TW" altLang="en-US" dirty="0"/>
              <a:t>發表</a:t>
            </a:r>
          </a:p>
          <a:p>
            <a:pPr eaLnBrk="1" hangingPunct="1">
              <a:defRPr/>
            </a:pP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出典為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『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今昔物語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』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卷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「羅城門登上層見死人盜人語 第十八」、「太刀帶陣賣魚嫗語第卅一」</a:t>
            </a:r>
          </a:p>
          <a:p>
            <a:pPr eaLnBrk="1" hangingPunct="1">
              <a:defRPr/>
            </a:pP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「從前從前（</a:t>
            </a:r>
            <a:r>
              <a:rPr lang="ja-JP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今は昔）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，有個為了搶劫，而從攝津國一帶到京都來的男子。傍晚時分，悄悄站在門下許久～～～（中略）才知道有許多死後不得下葬的屍體，都被放置在這門上。這件事從盜賊口中傳誦至今。」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>
                <a:ea typeface="ＭＳ Ｐゴシック" pitchFamily="34" charset="-128"/>
              </a:rPr>
              <a:t>芥川龍之介（</a:t>
            </a:r>
            <a:r>
              <a:rPr lang="en-US" altLang="ja-JP">
                <a:ea typeface="ＭＳ Ｐゴシック" pitchFamily="34" charset="-128"/>
              </a:rPr>
              <a:t>1891</a:t>
            </a:r>
            <a:r>
              <a:rPr lang="ja-JP" altLang="en-US">
                <a:ea typeface="ＭＳ Ｐゴシック" pitchFamily="34" charset="-128"/>
              </a:rPr>
              <a:t>～</a:t>
            </a:r>
            <a:r>
              <a:rPr lang="en-US" altLang="ja-JP">
                <a:ea typeface="ＭＳ Ｐゴシック" pitchFamily="34" charset="-128"/>
              </a:rPr>
              <a:t>1927</a:t>
            </a:r>
            <a:r>
              <a:rPr lang="ja-JP" altLang="en-US">
                <a:ea typeface="ＭＳ Ｐゴシック" pitchFamily="34" charset="-128"/>
              </a:rPr>
              <a:t>）</a:t>
            </a:r>
            <a:endParaRPr lang="zh-TW" altLang="en-US">
              <a:ea typeface="ＭＳ Ｐゴシック" pitchFamily="34" charset="-128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196752"/>
            <a:ext cx="4906888" cy="554461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dirty="0"/>
              <a:t>生於東京新原家。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dirty="0"/>
              <a:t>身世之苦：出生時父</a:t>
            </a:r>
            <a:r>
              <a:rPr lang="en-US" altLang="zh-TW" dirty="0"/>
              <a:t>42</a:t>
            </a:r>
            <a:r>
              <a:rPr lang="zh-TW" altLang="en-US" dirty="0"/>
              <a:t>歲，母</a:t>
            </a:r>
            <a:r>
              <a:rPr lang="en-US" altLang="zh-TW" dirty="0"/>
              <a:t>33</a:t>
            </a:r>
            <a:r>
              <a:rPr lang="zh-TW" altLang="en-US" dirty="0"/>
              <a:t>歲。原有一姐早夭，母在其出生後即發狂。由母方芥川家撫養長大。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dirty="0"/>
              <a:t>畢業於東京一高文科，東京帝國大學英文科。在</a:t>
            </a:r>
            <a:r>
              <a:rPr lang="en-US" altLang="ja-JP" dirty="0"/>
              <a:t>〈</a:t>
            </a:r>
            <a:r>
              <a:rPr lang="ja-JP" altLang="en-US"/>
              <a:t>鼻</a:t>
            </a:r>
            <a:r>
              <a:rPr lang="en-US" altLang="ja-JP" dirty="0"/>
              <a:t>〉</a:t>
            </a:r>
            <a:r>
              <a:rPr lang="zh-TW" altLang="en-US" dirty="0"/>
              <a:t>被肯定後，尊夏目漱石為師。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/>
              <a:t>1916</a:t>
            </a:r>
            <a:r>
              <a:rPr lang="zh-TW" altLang="en-US" dirty="0"/>
              <a:t>年於文壇嶄露頭角，此後備受矚目。</a:t>
            </a:r>
            <a:endParaRPr lang="en-US" altLang="zh-TW" dirty="0"/>
          </a:p>
          <a:p>
            <a:pPr eaLnBrk="1" hangingPunct="1">
              <a:lnSpc>
                <a:spcPct val="90000"/>
              </a:lnSpc>
            </a:pPr>
            <a:r>
              <a:rPr lang="zh-TW" altLang="en-US" dirty="0"/>
              <a:t>王朝物語、南蠻趣味、支那趣味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/>
              <a:t>1927</a:t>
            </a:r>
            <a:r>
              <a:rPr lang="zh-TW" altLang="en-US" dirty="0"/>
              <a:t>年服藥自殺。遺言「一抹模糊的不安」。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/>
          </a:p>
        </p:txBody>
      </p:sp>
      <p:pic>
        <p:nvPicPr>
          <p:cNvPr id="3" name="內容版面配置區 2" descr="芥川l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89" r="-10789"/>
          <a:stretch>
            <a:fillRect/>
          </a:stretch>
        </p:blipFill>
        <p:spPr>
          <a:xfrm>
            <a:off x="5868144" y="2348880"/>
            <a:ext cx="3122787" cy="349963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歷史改編題材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55232"/>
          </a:xfrm>
        </p:spPr>
        <p:txBody>
          <a:bodyPr/>
          <a:lstStyle/>
          <a:p>
            <a:r>
              <a:rPr lang="ja-JP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「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從前從前，有個常到三條院天皇宮中侍衛隊賣魚乾的女人～這件事從知道的人口中傳出，傳誦至今」</a:t>
            </a:r>
            <a:endParaRPr lang="en-US" altLang="zh-TW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說話文學：以神話、傳說、童話等口傳題材（說話）為本的文學性作品。</a:t>
            </a:r>
            <a:endParaRPr lang="en-US" altLang="zh-TW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zh-TW" alt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kumimoji="1" lang="zh-TW" altLang="en-US" dirty="0"/>
              <a:t>只有因時間順序所陳列的事件，沒有因果關係，沒有價值判斷</a:t>
            </a:r>
          </a:p>
        </p:txBody>
      </p:sp>
    </p:spTree>
    <p:extLst>
      <p:ext uri="{BB962C8B-B14F-4D97-AF65-F5344CB8AC3E}">
        <p14:creationId xmlns:p14="http://schemas.microsoft.com/office/powerpoint/2010/main" val="3466160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〈</a:t>
            </a:r>
            <a:r>
              <a:rPr lang="zh-TW" altLang="en-US" dirty="0"/>
              <a:t>羅生門</a:t>
            </a:r>
            <a:r>
              <a:rPr lang="en-US" altLang="zh-TW" dirty="0"/>
              <a:t>〉</a:t>
            </a:r>
            <a:r>
              <a:rPr lang="zh-TW" altLang="en-US" dirty="0"/>
              <a:t>（</a:t>
            </a:r>
            <a:r>
              <a:rPr lang="en-US" altLang="zh-TW" dirty="0"/>
              <a:t>1915/9</a:t>
            </a:r>
            <a:r>
              <a:rPr lang="zh-TW" altLang="en-US" dirty="0"/>
              <a:t>）</a:t>
            </a:r>
          </a:p>
        </p:txBody>
      </p:sp>
      <p:sp>
        <p:nvSpPr>
          <p:cNvPr id="1741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連從前常往來的戴高帽斗笠或黑帽的官吏都不見人影的鬼域</a:t>
            </a:r>
            <a:endParaRPr lang="en-US" altLang="zh-TW" dirty="0"/>
          </a:p>
          <a:p>
            <a:r>
              <a:rPr lang="zh-TW" altLang="en-US" dirty="0"/>
              <a:t>長工的唯一特徵：面皰＝動物本能的「生」＝年輕</a:t>
            </a:r>
            <a:endParaRPr lang="en-US" altLang="zh-TW" dirty="0"/>
          </a:p>
          <a:p>
            <a:r>
              <a:rPr lang="zh-TW" altLang="en-US" dirty="0"/>
              <a:t>附著於職業身分的「生活」失去條件後，僅餘「生存」本身</a:t>
            </a:r>
            <a:endParaRPr lang="en-US" altLang="zh-TW" dirty="0"/>
          </a:p>
          <a:p>
            <a:r>
              <a:rPr lang="zh-TW" altLang="en-US" dirty="0"/>
              <a:t>作者現身與介入閱讀</a:t>
            </a:r>
            <a:endParaRPr lang="en-US" altLang="zh-TW" dirty="0"/>
          </a:p>
          <a:p>
            <a:r>
              <a:rPr lang="zh-TW" altLang="en-US" dirty="0"/>
              <a:t>終究只是</a:t>
            </a:r>
            <a:r>
              <a:rPr lang="en-US" altLang="zh-TW" dirty="0"/>
              <a:t>【</a:t>
            </a:r>
            <a:r>
              <a:rPr lang="zh-TW" altLang="en-US" dirty="0"/>
              <a:t>如果</a:t>
            </a:r>
            <a:r>
              <a:rPr lang="en-US" altLang="zh-TW" dirty="0"/>
              <a:t>】</a:t>
            </a:r>
            <a:r>
              <a:rPr lang="zh-TW" altLang="en-US" dirty="0"/>
              <a:t>的「如果」＝選擇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〈</a:t>
            </a:r>
            <a:r>
              <a:rPr lang="zh-TW" altLang="en-US" dirty="0"/>
              <a:t>羅生門</a:t>
            </a:r>
            <a:r>
              <a:rPr lang="en-US" altLang="zh-TW" dirty="0"/>
              <a:t>〉</a:t>
            </a:r>
            <a:r>
              <a:rPr lang="zh-TW" altLang="en-US" dirty="0"/>
              <a:t>（</a:t>
            </a:r>
            <a:r>
              <a:rPr lang="en-US" altLang="zh-TW" dirty="0"/>
              <a:t>1915/9</a:t>
            </a:r>
            <a:r>
              <a:rPr lang="zh-TW" altLang="en-US" dirty="0"/>
              <a:t>）</a:t>
            </a:r>
          </a:p>
        </p:txBody>
      </p:sp>
      <p:sp>
        <p:nvSpPr>
          <p:cNvPr id="1843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羅生門上：異次元空間。交界（生與死、倫理與邏輯～）</a:t>
            </a:r>
            <a:endParaRPr lang="en-US" altLang="zh-TW" dirty="0"/>
          </a:p>
          <a:p>
            <a:r>
              <a:rPr lang="zh-TW" altLang="en-US" dirty="0"/>
              <a:t>掩映的火光、壁虎般的長工、猿猴、肉食鳥般的老婦</a:t>
            </a:r>
            <a:endParaRPr lang="en-US" altLang="zh-TW" dirty="0"/>
          </a:p>
          <a:p>
            <a:r>
              <a:rPr lang="zh-TW" altLang="en-US" dirty="0"/>
              <a:t>憎惡：褻瀆損害屍體之「罪」、正義感</a:t>
            </a:r>
            <a:endParaRPr lang="en-US" altLang="zh-TW" dirty="0"/>
          </a:p>
          <a:p>
            <a:r>
              <a:rPr lang="zh-TW" altLang="en-US" dirty="0"/>
              <a:t>今昔物語</a:t>
            </a:r>
            <a:r>
              <a:rPr lang="zh-TW" altLang="en-US" dirty="0">
                <a:sym typeface="Wingdings" pitchFamily="2" charset="2"/>
              </a:rPr>
              <a:t>：</a:t>
            </a:r>
            <a:r>
              <a:rPr lang="zh-TW" altLang="en-US" dirty="0"/>
              <a:t>盜賊剝下老婦與屍體的衣服、奪去假髮髻後，下樓離去。</a:t>
            </a:r>
            <a:endParaRPr lang="en-US" altLang="zh-TW" dirty="0"/>
          </a:p>
          <a:p>
            <a:r>
              <a:rPr lang="zh-TW" altLang="en-US" dirty="0"/>
              <a:t>初版結尾：趕路前往京都的大街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小說裡的時間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/>
              <a:t>順敘</a:t>
            </a:r>
            <a:endParaRPr kumimoji="1" lang="en-US" altLang="zh-TW" dirty="0"/>
          </a:p>
          <a:p>
            <a:r>
              <a:rPr kumimoji="1" lang="zh-TW" altLang="en-US" dirty="0"/>
              <a:t>倒敘</a:t>
            </a:r>
            <a:endParaRPr kumimoji="1" lang="en-US" altLang="zh-TW" dirty="0"/>
          </a:p>
          <a:p>
            <a:r>
              <a:rPr kumimoji="1" lang="zh-TW" altLang="en-US" dirty="0"/>
              <a:t>動機</a:t>
            </a:r>
            <a:endParaRPr kumimoji="1" lang="en-US" altLang="zh-TW" dirty="0"/>
          </a:p>
          <a:p>
            <a:r>
              <a:rPr lang="zh-TW" altLang="en-US" dirty="0"/>
              <a:t>事件</a:t>
            </a:r>
            <a:endParaRPr lang="en-US" altLang="zh-TW" dirty="0"/>
          </a:p>
          <a:p>
            <a:r>
              <a:rPr kumimoji="1" lang="zh-TW" altLang="en-US" dirty="0"/>
              <a:t>衝突</a:t>
            </a:r>
            <a:endParaRPr kumimoji="1" lang="en-US" altLang="zh-TW" dirty="0"/>
          </a:p>
          <a:p>
            <a:r>
              <a:rPr lang="zh-TW" altLang="en-US" dirty="0"/>
              <a:t>解決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265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〈</a:t>
            </a:r>
            <a:r>
              <a:rPr lang="ja-JP" altLang="en-US" dirty="0"/>
              <a:t>鼻</a:t>
            </a:r>
            <a:r>
              <a:rPr lang="en-US" altLang="ja-JP" dirty="0"/>
              <a:t>〉</a:t>
            </a:r>
            <a:r>
              <a:rPr lang="en-US" altLang="zh-TW" dirty="0"/>
              <a:t>(1916)</a:t>
            </a:r>
            <a:endParaRPr lang="zh-TW" altLang="en-US" dirty="0"/>
          </a:p>
        </p:txBody>
      </p:sp>
      <p:sp>
        <p:nvSpPr>
          <p:cNvPr id="19458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/>
              <a:t>王朝物。</a:t>
            </a:r>
            <a:r>
              <a:rPr lang="en-US" altLang="ja-JP"/>
              <a:t>《</a:t>
            </a:r>
            <a:r>
              <a:rPr lang="ja-JP" altLang="en-US"/>
              <a:t>今昔物語集</a:t>
            </a:r>
            <a:r>
              <a:rPr lang="en-US" altLang="ja-JP"/>
              <a:t>》</a:t>
            </a:r>
            <a:endParaRPr lang="zh-TW" altLang="en-US"/>
          </a:p>
          <a:p>
            <a:r>
              <a:rPr lang="zh-TW" altLang="en-US"/>
              <a:t>夏目漱石大推</a:t>
            </a:r>
            <a:r>
              <a:rPr lang="en-US" altLang="zh-TW"/>
              <a:t>!</a:t>
            </a:r>
            <a:r>
              <a:rPr lang="zh-TW" altLang="en-US"/>
              <a:t>最初與最後的作品</a:t>
            </a:r>
            <a:endParaRPr lang="en-US" altLang="zh-TW"/>
          </a:p>
          <a:p>
            <a:r>
              <a:rPr lang="zh-TW" altLang="en-US"/>
              <a:t>內供</a:t>
            </a:r>
            <a:r>
              <a:rPr lang="en-US" altLang="zh-TW"/>
              <a:t>:</a:t>
            </a:r>
            <a:r>
              <a:rPr lang="zh-TW" altLang="en-US"/>
              <a:t>萬中選一的得道高僧</a:t>
            </a:r>
            <a:endParaRPr lang="en-US" altLang="zh-TW"/>
          </a:p>
          <a:p>
            <a:r>
              <a:rPr lang="zh-TW" altLang="en-US"/>
              <a:t>裝作不在意</a:t>
            </a:r>
            <a:r>
              <a:rPr lang="en-US" altLang="zh-TW"/>
              <a:t>(</a:t>
            </a:r>
            <a:r>
              <a:rPr lang="zh-TW" altLang="en-US"/>
              <a:t>也以為別人看不出</a:t>
            </a:r>
            <a:r>
              <a:rPr lang="en-US" altLang="zh-TW"/>
              <a:t>)</a:t>
            </a:r>
            <a:r>
              <a:rPr lang="zh-TW" altLang="en-US"/>
              <a:t>的自我意識</a:t>
            </a:r>
            <a:endParaRPr lang="en-US" altLang="zh-TW"/>
          </a:p>
          <a:p>
            <a:r>
              <a:rPr lang="zh-TW" altLang="en-US"/>
              <a:t>自尊心的毀傷</a:t>
            </a:r>
            <a:r>
              <a:rPr lang="en-US" altLang="zh-TW"/>
              <a:t>:</a:t>
            </a:r>
            <a:r>
              <a:rPr lang="zh-TW" altLang="en-US"/>
              <a:t>對僧侶超越世俗地位的懷疑</a:t>
            </a:r>
            <a:endParaRPr lang="en-US" altLang="zh-TW"/>
          </a:p>
          <a:p>
            <a:r>
              <a:rPr lang="zh-TW" altLang="en-US"/>
              <a:t>期待被說服、非主動</a:t>
            </a:r>
            <a:endParaRPr lang="en-US" altLang="zh-TW"/>
          </a:p>
          <a:p>
            <a:r>
              <a:rPr lang="zh-TW" altLang="en-US"/>
              <a:t>不堪的整治過程</a:t>
            </a:r>
            <a:endParaRPr lang="en-US" altLang="zh-TW"/>
          </a:p>
          <a:p>
            <a:r>
              <a:rPr lang="zh-TW" altLang="en-US"/>
              <a:t>眾人的改變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〈</a:t>
            </a:r>
            <a:r>
              <a:rPr lang="ja-JP" altLang="en-US" dirty="0"/>
              <a:t>鼻</a:t>
            </a:r>
            <a:r>
              <a:rPr lang="en-US" altLang="ja-JP" dirty="0"/>
              <a:t>〉</a:t>
            </a:r>
            <a:endParaRPr lang="zh-TW" altLang="en-US" dirty="0"/>
          </a:p>
        </p:txBody>
      </p:sp>
      <p:sp>
        <p:nvSpPr>
          <p:cNvPr id="2048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作者現身與讀者對話</a:t>
            </a:r>
            <a:endParaRPr lang="en-US" altLang="zh-TW"/>
          </a:p>
          <a:p>
            <a:r>
              <a:rPr lang="zh-TW" altLang="en-US"/>
              <a:t>供佛、念經</a:t>
            </a:r>
            <a:r>
              <a:rPr lang="en-US" altLang="zh-TW"/>
              <a:t>///</a:t>
            </a:r>
            <a:r>
              <a:rPr lang="zh-TW" altLang="en-US"/>
              <a:t>對鼻子的意識</a:t>
            </a:r>
            <a:endParaRPr lang="en-US" altLang="zh-TW"/>
          </a:p>
          <a:p>
            <a:r>
              <a:rPr lang="zh-TW" altLang="en-US"/>
              <a:t>果戈里</a:t>
            </a:r>
            <a:r>
              <a:rPr lang="en-US" altLang="ja-JP"/>
              <a:t>〈</a:t>
            </a:r>
            <a:r>
              <a:rPr lang="ja-JP" altLang="en-US"/>
              <a:t>鼻</a:t>
            </a:r>
            <a:r>
              <a:rPr lang="en-US" altLang="ja-JP"/>
              <a:t>〉</a:t>
            </a:r>
            <a:endParaRPr lang="en-US" altLang="zh-TW"/>
          </a:p>
          <a:p>
            <a:endParaRPr lang="zh-TW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〈</a:t>
            </a:r>
            <a:r>
              <a:rPr lang="ja-JP" altLang="en-US" dirty="0"/>
              <a:t>ある阿呆の一生</a:t>
            </a:r>
            <a:r>
              <a:rPr lang="en-US" altLang="ja-JP" dirty="0"/>
              <a:t>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阿呆⇔馬鹿</a:t>
            </a:r>
            <a:endParaRPr lang="en-US" altLang="ja-JP" dirty="0"/>
          </a:p>
          <a:p>
            <a:r>
              <a:rPr lang="ja-JP" altLang="en-US" dirty="0"/>
              <a:t>１９２７年自殺前、</a:t>
            </a:r>
            <a:r>
              <a:rPr lang="zh-TW" altLang="en-US" dirty="0"/>
              <a:t>託付</a:t>
            </a:r>
            <a:r>
              <a:rPr lang="ja-JP" altLang="en-US" dirty="0"/>
              <a:t>親友久米正雄</a:t>
            </a:r>
            <a:endParaRPr lang="en-US" altLang="ja-JP" dirty="0"/>
          </a:p>
          <a:p>
            <a:r>
              <a:rPr lang="en-US" altLang="zh-TW" dirty="0"/>
              <a:t>(</a:t>
            </a:r>
            <a:r>
              <a:rPr lang="zh-TW" altLang="en-US" dirty="0"/>
              <a:t>令人困擾的遺產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不做</a:t>
            </a:r>
            <a:r>
              <a:rPr lang="en-US" altLang="zh-TW" dirty="0"/>
              <a:t>index</a:t>
            </a:r>
          </a:p>
          <a:p>
            <a:r>
              <a:rPr lang="zh-TW" altLang="en-US" dirty="0"/>
              <a:t>敗北</a:t>
            </a:r>
            <a:r>
              <a:rPr lang="en-US" altLang="zh-TW" dirty="0"/>
              <a:t>=</a:t>
            </a:r>
            <a:r>
              <a:rPr lang="zh-TW" altLang="en-US" dirty="0"/>
              <a:t>左翼運動中專指思想不夠堅定者</a:t>
            </a:r>
            <a:endParaRPr lang="en-US" altLang="zh-TW" dirty="0"/>
          </a:p>
          <a:p>
            <a:r>
              <a:rPr lang="zh-TW" altLang="en-US" dirty="0"/>
              <a:t>瞬間意識，斷片記憶</a:t>
            </a:r>
            <a:endParaRPr lang="en-US" altLang="zh-TW" dirty="0"/>
          </a:p>
          <a:p>
            <a:r>
              <a:rPr lang="zh-TW" altLang="en-US" dirty="0"/>
              <a:t>唯一情節</a:t>
            </a:r>
            <a:r>
              <a:rPr lang="en-US" altLang="zh-TW" dirty="0"/>
              <a:t>=</a:t>
            </a:r>
            <a:r>
              <a:rPr lang="zh-TW" altLang="en-US"/>
              <a:t>芥川生命史</a:t>
            </a:r>
            <a:endParaRPr lang="en-US" altLang="ja-JP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pitchFamily="34" charset="-128"/>
              </a:rPr>
              <a:t>芥川龍之介（</a:t>
            </a:r>
            <a:r>
              <a:rPr lang="en-US" altLang="ja-JP" dirty="0">
                <a:ea typeface="ＭＳ Ｐゴシック" pitchFamily="34" charset="-128"/>
              </a:rPr>
              <a:t>1891</a:t>
            </a:r>
            <a:r>
              <a:rPr lang="ja-JP" altLang="en-US" dirty="0">
                <a:ea typeface="ＭＳ Ｐゴシック" pitchFamily="34" charset="-128"/>
              </a:rPr>
              <a:t>～</a:t>
            </a:r>
            <a:r>
              <a:rPr lang="en-US" altLang="ja-JP" dirty="0">
                <a:ea typeface="ＭＳ Ｐゴシック" pitchFamily="34" charset="-128"/>
              </a:rPr>
              <a:t>1927</a:t>
            </a:r>
            <a:r>
              <a:rPr lang="ja-JP" altLang="en-US" dirty="0">
                <a:ea typeface="ＭＳ Ｐゴシック" pitchFamily="34" charset="-128"/>
              </a:rPr>
              <a:t>）</a:t>
            </a:r>
            <a:endParaRPr kumimoji="1"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Picture 5" descr="f_2215301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3117583" cy="449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28800"/>
            <a:ext cx="4806068" cy="482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36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1853E8-6419-F740-9DFD-C3823E1E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現代小說之神・藝術家的地獄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1E71B4E-783D-ED4D-9883-AF606A14DE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7638"/>
            <a:ext cx="3384376" cy="4899856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B84D469E-06D3-0440-9D49-68FCEDBECE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261204"/>
            <a:ext cx="3991619" cy="5322158"/>
          </a:xfrm>
        </p:spPr>
      </p:pic>
    </p:spTree>
    <p:extLst>
      <p:ext uri="{BB962C8B-B14F-4D97-AF65-F5344CB8AC3E}">
        <p14:creationId xmlns:p14="http://schemas.microsoft.com/office/powerpoint/2010/main" val="1149003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8302CB14-4A1A-2F44-9EDF-943AD58BA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菊池寬與芥川賞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7F29D6BF-ECE9-4147-B6D9-DB287171A1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4" y="1475456"/>
            <a:ext cx="3718885" cy="5162924"/>
          </a:xfrm>
        </p:spPr>
      </p:pic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C2E2DDBD-4DB4-9C40-B073-F22F6B9F42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東京一高同學</a:t>
            </a:r>
            <a:endParaRPr lang="en-US" altLang="zh-TW" dirty="0"/>
          </a:p>
          <a:p>
            <a:r>
              <a:rPr lang="zh-TW" altLang="en-US" dirty="0"/>
              <a:t>東京帝大同學</a:t>
            </a:r>
            <a:endParaRPr lang="en-US" altLang="zh-TW" dirty="0"/>
          </a:p>
          <a:p>
            <a:r>
              <a:rPr lang="zh-TW" altLang="en-US" dirty="0"/>
              <a:t>畢業後先後進入新聞社</a:t>
            </a:r>
            <a:endParaRPr lang="en-US" altLang="zh-TW" dirty="0"/>
          </a:p>
          <a:p>
            <a:r>
              <a:rPr lang="zh-TW" altLang="en-US" dirty="0"/>
              <a:t>菊池寬作品</a:t>
            </a:r>
            <a:r>
              <a:rPr lang="en-US" altLang="zh-TW" dirty="0"/>
              <a:t>《</a:t>
            </a:r>
            <a:r>
              <a:rPr lang="zh-TW" altLang="en-US" dirty="0"/>
              <a:t>真珠夫人</a:t>
            </a:r>
            <a:r>
              <a:rPr lang="en-US" altLang="zh-TW" dirty="0"/>
              <a:t>》</a:t>
            </a:r>
            <a:r>
              <a:rPr lang="zh-TW" altLang="en-US" dirty="0"/>
              <a:t>、</a:t>
            </a:r>
            <a:r>
              <a:rPr lang="en-US" altLang="zh-TW" dirty="0"/>
              <a:t>《</a:t>
            </a:r>
            <a:r>
              <a:rPr lang="zh-TW" altLang="en-US" dirty="0"/>
              <a:t>恩仇的彼端</a:t>
            </a:r>
            <a:r>
              <a:rPr lang="en-US" altLang="zh-TW" dirty="0"/>
              <a:t>》</a:t>
            </a:r>
            <a:r>
              <a:rPr lang="zh-TW" altLang="en-US" dirty="0"/>
              <a:t>等，皆為通俗取向</a:t>
            </a:r>
            <a:endParaRPr lang="en-US" altLang="zh-TW" dirty="0"/>
          </a:p>
          <a:p>
            <a:r>
              <a:rPr lang="zh-TW" altLang="en-US" dirty="0"/>
              <a:t>文藝春秋社創立者</a:t>
            </a:r>
            <a:endParaRPr lang="en-US" altLang="zh-TW" dirty="0"/>
          </a:p>
          <a:p>
            <a:r>
              <a:rPr lang="zh-TW" altLang="en-US" dirty="0"/>
              <a:t>直木三十五＝直木賞</a:t>
            </a:r>
          </a:p>
        </p:txBody>
      </p:sp>
    </p:spTree>
    <p:extLst>
      <p:ext uri="{BB962C8B-B14F-4D97-AF65-F5344CB8AC3E}">
        <p14:creationId xmlns:p14="http://schemas.microsoft.com/office/powerpoint/2010/main" val="2375888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/>
              <a:t>〈</a:t>
            </a:r>
            <a:r>
              <a:rPr lang="zh-TW" altLang="en-US"/>
              <a:t>竹藪中</a:t>
            </a:r>
            <a:r>
              <a:rPr lang="en-US" altLang="zh-TW"/>
              <a:t>〉</a:t>
            </a:r>
            <a:r>
              <a:rPr lang="zh-TW" altLang="en-US"/>
              <a:t>（</a:t>
            </a:r>
            <a:r>
              <a:rPr lang="en-US" altLang="zh-TW"/>
              <a:t>1922/1</a:t>
            </a:r>
            <a:r>
              <a:rPr lang="zh-TW" altLang="en-US"/>
              <a:t>）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《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新潮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》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發表。出典為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『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今昔物語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』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卷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「具妻行丹波國男</a:t>
            </a:r>
            <a:r>
              <a:rPr lang="zh-TW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、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於大江山被縛語第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」。「多襄丸」為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『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今昔物語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』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另一則中之大盜。（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世紀前半）</a:t>
            </a:r>
          </a:p>
          <a:p>
            <a:pPr eaLnBrk="1" hangingPunct="1">
              <a:defRPr/>
            </a:pP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〈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地獄變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〉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（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1918/5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）。「良秀」：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『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宇治拾遺物語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』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（</a:t>
            </a:r>
            <a:r>
              <a:rPr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世紀初葉）</a:t>
            </a:r>
          </a:p>
          <a:p>
            <a:pPr eaLnBrk="1" hangingPunct="1">
              <a:defRPr/>
            </a:pP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說話文學：以神話、傳說、童話等口傳題材（說話）為本的文學性</a:t>
            </a:r>
            <a:r>
              <a:rPr lang="zh-TW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作品。缺乏因果。</a:t>
            </a:r>
            <a:endParaRPr lang="zh-TW" alt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3472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080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sz="4000"/>
              <a:t>〈</a:t>
            </a:r>
            <a:r>
              <a:rPr lang="zh-TW" altLang="en-US" sz="4000"/>
              <a:t>竹藪中</a:t>
            </a:r>
            <a:r>
              <a:rPr lang="en-US" altLang="zh-TW" sz="4000"/>
              <a:t>〉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81075"/>
            <a:ext cx="8229600" cy="5114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/>
              <a:t>一、樵夫說（發現者）。樵夫在檢察官詢問之下的「物語」：屍體在山科附近的竹藪中，血液已乾，周圍僅有繩子與梳子。沒有刀，沒有馬，只有馬蠅。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/>
              <a:t>二、行腳僧說（夫婦目擊者）。行腳僧在檢察官詢問之下的「物語」：夫婦由山科往關山方向，騎著斑點短鬃馬。夫帶著刀與弓、二十多枝箭。人生命如夢亦如電。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/>
              <a:t>三、衙吏說（擒拿多襄丸者）。多襄丸自短鬃馬上墜下被捕，帶著刀與弓、十七枝箭。多襄丸為京都一帶著名大盜。（另一則今昔物語）因此肯定是他犯案。</a:t>
            </a:r>
          </a:p>
        </p:txBody>
      </p:sp>
    </p:spTree>
    <p:extLst>
      <p:ext uri="{BB962C8B-B14F-4D97-AF65-F5344CB8AC3E}">
        <p14:creationId xmlns:p14="http://schemas.microsoft.com/office/powerpoint/2010/main" val="1019816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4496B4-95AB-9549-84AF-D49BE62EB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kumimoji="1" lang="zh-TW" altLang="en-US" dirty="0"/>
              <a:t>黑澤明的創造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51B54C9-92D7-4348-BD21-D60BA35C9B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37" y="1268760"/>
            <a:ext cx="7067128" cy="5427632"/>
          </a:xfr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3A63FDF-DB76-264B-9FE8-3EAD85ADFB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0322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7ECA3F-FA46-4147-9985-4675F2A15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謎：誰殺了他？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25EE748-C9E6-2847-A330-B9DE9D6FCF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230350" cy="5183962"/>
          </a:xfr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D4226A3-3138-F848-9EA0-726869E94C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38759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1054</TotalTime>
  <Words>1598</Words>
  <Application>Microsoft Macintosh PowerPoint</Application>
  <PresentationFormat>如螢幕大小 (4:3)</PresentationFormat>
  <Paragraphs>117</Paragraphs>
  <Slides>26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佈景主題</vt:lpstr>
      <vt:lpstr>芥川龍之介（1891～1927）</vt:lpstr>
      <vt:lpstr>芥川龍之介（1891～1927）</vt:lpstr>
      <vt:lpstr>芥川龍之介（1891～1927）</vt:lpstr>
      <vt:lpstr>現代小說之神・藝術家的地獄</vt:lpstr>
      <vt:lpstr>菊池寬與芥川賞</vt:lpstr>
      <vt:lpstr>〈竹藪中〉（1922/1）</vt:lpstr>
      <vt:lpstr>〈竹藪中〉</vt:lpstr>
      <vt:lpstr>黑澤明的創造</vt:lpstr>
      <vt:lpstr>謎：誰殺了他？</vt:lpstr>
      <vt:lpstr>謎：誰先愛上他的</vt:lpstr>
      <vt:lpstr>〈竹藪中〉</vt:lpstr>
      <vt:lpstr>PowerPoint 簡報</vt:lpstr>
      <vt:lpstr>〈竹藪中〉</vt:lpstr>
      <vt:lpstr>〈竹藪中〉</vt:lpstr>
      <vt:lpstr>PowerPoint 簡報</vt:lpstr>
      <vt:lpstr>地獄變(1918)</vt:lpstr>
      <vt:lpstr>良秀（よしひで YOSHIHIDE）</vt:lpstr>
      <vt:lpstr>王爺(大臣)與良秀的對決</vt:lpstr>
      <vt:lpstr>〈羅生門〉（1915/9）</vt:lpstr>
      <vt:lpstr>歷史改編題材</vt:lpstr>
      <vt:lpstr>〈羅生門〉（1915/9）</vt:lpstr>
      <vt:lpstr>〈羅生門〉（1915/9）</vt:lpstr>
      <vt:lpstr>小說裡的時間</vt:lpstr>
      <vt:lpstr>〈鼻〉(1916)</vt:lpstr>
      <vt:lpstr>〈鼻〉</vt:lpstr>
      <vt:lpstr>〈ある阿呆の一生〉</vt:lpstr>
    </vt:vector>
  </TitlesOfParts>
  <Company>NTUGITL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〈藪の中〉〈地獄変〉</dc:title>
  <dc:creator>Chang Wen Hsun</dc:creator>
  <cp:lastModifiedBy>Microsoft Office User</cp:lastModifiedBy>
  <cp:revision>33</cp:revision>
  <dcterms:created xsi:type="dcterms:W3CDTF">2009-03-20T08:18:52Z</dcterms:created>
  <dcterms:modified xsi:type="dcterms:W3CDTF">2021-10-01T07:32:00Z</dcterms:modified>
</cp:coreProperties>
</file>